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53" r:id="rId1"/>
  </p:sldMasterIdLst>
  <p:notesMasterIdLst>
    <p:notesMasterId r:id="rId47"/>
  </p:notesMasterIdLst>
  <p:handoutMasterIdLst>
    <p:handoutMasterId r:id="rId48"/>
  </p:handoutMasterIdLst>
  <p:sldIdLst>
    <p:sldId id="276" r:id="rId2"/>
    <p:sldId id="277" r:id="rId3"/>
    <p:sldId id="341" r:id="rId4"/>
    <p:sldId id="362" r:id="rId5"/>
    <p:sldId id="363" r:id="rId6"/>
    <p:sldId id="342" r:id="rId7"/>
    <p:sldId id="364" r:id="rId8"/>
    <p:sldId id="343" r:id="rId9"/>
    <p:sldId id="361" r:id="rId10"/>
    <p:sldId id="376" r:id="rId11"/>
    <p:sldId id="377" r:id="rId12"/>
    <p:sldId id="378" r:id="rId13"/>
    <p:sldId id="379" r:id="rId14"/>
    <p:sldId id="380" r:id="rId15"/>
    <p:sldId id="367" r:id="rId16"/>
    <p:sldId id="381" r:id="rId17"/>
    <p:sldId id="382" r:id="rId18"/>
    <p:sldId id="383" r:id="rId19"/>
    <p:sldId id="384" r:id="rId20"/>
    <p:sldId id="278" r:id="rId21"/>
    <p:sldId id="373" r:id="rId22"/>
    <p:sldId id="374" r:id="rId23"/>
    <p:sldId id="349" r:id="rId24"/>
    <p:sldId id="365" r:id="rId25"/>
    <p:sldId id="366" r:id="rId26"/>
    <p:sldId id="346" r:id="rId27"/>
    <p:sldId id="368" r:id="rId28"/>
    <p:sldId id="351" r:id="rId29"/>
    <p:sldId id="370" r:id="rId30"/>
    <p:sldId id="369" r:id="rId31"/>
    <p:sldId id="279" r:id="rId32"/>
    <p:sldId id="385" r:id="rId33"/>
    <p:sldId id="386" r:id="rId34"/>
    <p:sldId id="387" r:id="rId35"/>
    <p:sldId id="388" r:id="rId36"/>
    <p:sldId id="390" r:id="rId37"/>
    <p:sldId id="391" r:id="rId38"/>
    <p:sldId id="392" r:id="rId39"/>
    <p:sldId id="393" r:id="rId40"/>
    <p:sldId id="394" r:id="rId41"/>
    <p:sldId id="395" r:id="rId42"/>
    <p:sldId id="396" r:id="rId43"/>
    <p:sldId id="357" r:id="rId44"/>
    <p:sldId id="371" r:id="rId45"/>
    <p:sldId id="339"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8700528" initials="000" lastIdx="1" clrIdx="0">
    <p:extLst>
      <p:ext uri="{19B8F6BF-5375-455C-9EA6-DF929625EA0E}">
        <p15:presenceInfo xmlns:p15="http://schemas.microsoft.com/office/powerpoint/2012/main" userId="10870052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3" autoAdjust="0"/>
    <p:restoredTop sz="76542" autoAdjust="0"/>
  </p:normalViewPr>
  <p:slideViewPr>
    <p:cSldViewPr snapToGrid="0">
      <p:cViewPr varScale="1">
        <p:scale>
          <a:sx n="76" d="100"/>
          <a:sy n="76" d="100"/>
        </p:scale>
        <p:origin x="340" y="36"/>
      </p:cViewPr>
      <p:guideLst/>
    </p:cSldViewPr>
  </p:slideViewPr>
  <p:notesTextViewPr>
    <p:cViewPr>
      <p:scale>
        <a:sx n="1" d="1"/>
        <a:sy n="1" d="1"/>
      </p:scale>
      <p:origin x="0" y="0"/>
    </p:cViewPr>
  </p:notesTextViewPr>
  <p:sorterViewPr>
    <p:cViewPr varScale="1">
      <p:scale>
        <a:sx n="100" d="100"/>
        <a:sy n="100" d="100"/>
      </p:scale>
      <p:origin x="0" y="-5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67" tIns="46583" rIns="93167" bIns="46583" rtlCol="0"/>
          <a:lstStyle>
            <a:lvl1pPr algn="r">
              <a:defRPr sz="1200"/>
            </a:lvl1pPr>
          </a:lstStyle>
          <a:p>
            <a:fld id="{EECCAC83-B982-4506-8F3C-31EA7048C0D6}" type="datetimeFigureOut">
              <a:rPr lang="en-US" smtClean="0"/>
              <a:t>10/11/2021</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67" tIns="46583" rIns="93167"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7" tIns="46583" rIns="93167" bIns="46583" rtlCol="0" anchor="b"/>
          <a:lstStyle>
            <a:lvl1pPr algn="r">
              <a:defRPr sz="1200"/>
            </a:lvl1pPr>
          </a:lstStyle>
          <a:p>
            <a:fld id="{C37D4148-ED93-4EA3-9D48-9E91EDA64C09}" type="slidenum">
              <a:rPr lang="en-US" smtClean="0"/>
              <a:t>‹#›</a:t>
            </a:fld>
            <a:endParaRPr lang="en-US"/>
          </a:p>
        </p:txBody>
      </p:sp>
    </p:spTree>
    <p:extLst>
      <p:ext uri="{BB962C8B-B14F-4D97-AF65-F5344CB8AC3E}">
        <p14:creationId xmlns:p14="http://schemas.microsoft.com/office/powerpoint/2010/main" val="4275642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7" tIns="46583" rIns="93167" bIns="46583" rtlCol="0"/>
          <a:lstStyle>
            <a:lvl1pPr algn="r">
              <a:defRPr sz="1200"/>
            </a:lvl1pPr>
          </a:lstStyle>
          <a:p>
            <a:fld id="{6AB91A7E-8EC6-4498-8DD5-4838F2AC4CE7}" type="datetimeFigureOut">
              <a:rPr lang="en-US" smtClean="0"/>
              <a:t>10/11/2021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67" tIns="46583" rIns="93167"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7" tIns="46583" rIns="93167"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7" tIns="46583" rIns="93167" bIns="46583" rtlCol="0" anchor="b"/>
          <a:lstStyle>
            <a:lvl1pPr algn="r">
              <a:defRPr sz="1200"/>
            </a:lvl1pPr>
          </a:lstStyle>
          <a:p>
            <a:fld id="{5BF54B43-B037-45BE-AA5D-6342BC4AC374}" type="slidenum">
              <a:rPr lang="en-US" smtClean="0"/>
              <a:t>‹#›</a:t>
            </a:fld>
            <a:endParaRPr lang="en-US"/>
          </a:p>
        </p:txBody>
      </p:sp>
    </p:spTree>
    <p:extLst>
      <p:ext uri="{BB962C8B-B14F-4D97-AF65-F5344CB8AC3E}">
        <p14:creationId xmlns:p14="http://schemas.microsoft.com/office/powerpoint/2010/main" val="119718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a:t>
            </a:fld>
            <a:endParaRPr lang="en-US"/>
          </a:p>
        </p:txBody>
      </p:sp>
    </p:spTree>
    <p:extLst>
      <p:ext uri="{BB962C8B-B14F-4D97-AF65-F5344CB8AC3E}">
        <p14:creationId xmlns:p14="http://schemas.microsoft.com/office/powerpoint/2010/main" val="304722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Peluso, 2021 CO 16, 20SA316 (El Paso) (Appellate DAs Doyle Baker and David Illingworth).</a:t>
            </a:r>
            <a:r>
              <a:rPr lang="en-US" sz="1800" dirty="0">
                <a:latin typeface="Calibri" panose="020F0502020204030204" pitchFamily="34" charset="0"/>
                <a:ea typeface="Calibri" panose="020F0502020204030204" pitchFamily="34" charset="0"/>
                <a:cs typeface="Calibri" panose="020F0502020204030204" pitchFamily="34" charset="0"/>
              </a:rPr>
              <a:t>  The defendant’s girlfriend, a parolee, consented to her parole officers’ search of the defendant’s home.  The district court suppressed evidence found in the home, concluding that the girlfriend lacked actual authority to consent, and the People filed an interlocutory appeal.  Reversing, the supreme court holds that the girlfriend had apparent authority;  the officers reasonably believed that she had authority to grant consent.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10</a:t>
            </a:fld>
            <a:endParaRPr lang="en-US"/>
          </a:p>
        </p:txBody>
      </p:sp>
    </p:spTree>
    <p:extLst>
      <p:ext uri="{BB962C8B-B14F-4D97-AF65-F5344CB8AC3E}">
        <p14:creationId xmlns:p14="http://schemas.microsoft.com/office/powerpoint/2010/main" val="310880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Peluso, 2021 CO 16, 20SA316 (El Paso) (Appellate DAs Doyle Baker and David Illingworth).</a:t>
            </a:r>
            <a:r>
              <a:rPr lang="en-US" sz="1800" dirty="0">
                <a:latin typeface="Calibri" panose="020F0502020204030204" pitchFamily="34" charset="0"/>
                <a:ea typeface="Calibri" panose="020F0502020204030204" pitchFamily="34" charset="0"/>
                <a:cs typeface="Calibri" panose="020F0502020204030204" pitchFamily="34" charset="0"/>
              </a:rPr>
              <a:t>  The defendant’s girlfriend, a parolee, consented to her parole officers’ search of the defendant’s home.  The district court suppressed evidence found in the home, concluding that the girlfriend lacked actual authority to consent, and the People filed an interlocutory appeal.  Reversing, the supreme court holds that the girlfriend had apparent authority;  the officers reasonably believed that she had authority to grant consent.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11</a:t>
            </a:fld>
            <a:endParaRPr lang="en-US"/>
          </a:p>
        </p:txBody>
      </p:sp>
    </p:spTree>
    <p:extLst>
      <p:ext uri="{BB962C8B-B14F-4D97-AF65-F5344CB8AC3E}">
        <p14:creationId xmlns:p14="http://schemas.microsoft.com/office/powerpoint/2010/main" val="232177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Peluso, 2021 CO 16, 20SA316 (El Paso) (Appellate DAs Doyle Baker and David Illingworth).</a:t>
            </a:r>
            <a:r>
              <a:rPr lang="en-US" sz="1800" dirty="0">
                <a:latin typeface="Calibri" panose="020F0502020204030204" pitchFamily="34" charset="0"/>
                <a:ea typeface="Calibri" panose="020F0502020204030204" pitchFamily="34" charset="0"/>
                <a:cs typeface="Calibri" panose="020F0502020204030204" pitchFamily="34" charset="0"/>
              </a:rPr>
              <a:t>  The defendant’s girlfriend, a parolee, consented to her parole officers’ search of the defendant’s home.  The district court suppressed evidence found in the home, concluding that the girlfriend lacked actual authority to consent, and the People filed an interlocutory appeal.  Reversing, the supreme court holds that the girlfriend had apparent authority;  the officers reasonably believed that she had authority to grant consent.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12</a:t>
            </a:fld>
            <a:endParaRPr lang="en-US"/>
          </a:p>
        </p:txBody>
      </p:sp>
    </p:spTree>
    <p:extLst>
      <p:ext uri="{BB962C8B-B14F-4D97-AF65-F5344CB8AC3E}">
        <p14:creationId xmlns:p14="http://schemas.microsoft.com/office/powerpoint/2010/main" val="145563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In the Interest of K.D.W., 2020 COA 110, 17CA1122 (Arapahoe) (AAG Gabriel </a:t>
            </a:r>
            <a:r>
              <a:rPr lang="en-US" sz="1800" b="1" dirty="0">
                <a:latin typeface="Calibri" panose="020F0502020204030204" pitchFamily="34" charset="0"/>
                <a:ea typeface="Calibri" panose="020F0502020204030204" pitchFamily="34" charset="0"/>
                <a:cs typeface="Calibri" panose="020F0502020204030204" pitchFamily="34" charset="0"/>
              </a:rPr>
              <a:t>Olivares) </a:t>
            </a:r>
            <a:r>
              <a:rPr lang="en-US" sz="1800" dirty="0">
                <a:latin typeface="Calibri" panose="020F0502020204030204" pitchFamily="34" charset="0"/>
                <a:ea typeface="Calibri" panose="020F0502020204030204" pitchFamily="34" charset="0"/>
                <a:cs typeface="Calibri" panose="020F0502020204030204" pitchFamily="34" charset="0"/>
              </a:rPr>
              <a:t>A division of the court of appeals considers whether the district court erroneously denied K.D.W.’s motion to suppress. The district court denied the motion to suppress on the grounds that an investigatory stop was supported by reasonable suspicion and a search of K.D.W.’s backpack was a search incident to lawful arrest. However, the division concludes that the investigatory stop was not supported by reasonable suspicion and, therefore, the evidence found in the backpack that was seized in the course of the investigatory stop should have been suppressed. Accordingly, the division reverses K.D.W.’s adjudications for possession of a handgun by a juvenile, attempt to carry a concealed weapon, and possession of marijuana, and remands for further proceedings.  The division also considers whether K.D.W.’s actions in the course of the illegal stop — namely, trespass and obstruction of peace officers— rendered the search of his pockets sufficiently attenuated from the police misconduct. The division concludes that the attenuation exception to the exclusionary rule applies. Therefore, the division concludes that the motion to suppress was properly denied as to the search of K.D.W.’s pockets and the statements he made to the officer after his arrest, and affirms K.D.W.’s adjudications for obstruction and trespass.</a:t>
            </a:r>
          </a:p>
          <a:p>
            <a:pPr defTabSz="912856">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285267" indent="-285267" defTabSz="912856">
              <a:buFontTx/>
              <a:buChar char="-"/>
              <a:defRPr/>
            </a:pPr>
            <a:r>
              <a:rPr lang="en-US" sz="1800" dirty="0">
                <a:latin typeface="Calibri" panose="020F0502020204030204" pitchFamily="34" charset="0"/>
                <a:ea typeface="Calibri" panose="020F0502020204030204" pitchFamily="34" charset="0"/>
                <a:cs typeface="Calibri" panose="020F0502020204030204" pitchFamily="34" charset="0"/>
              </a:rPr>
              <a:t>The “Park” was an area known for gangs, assaults, drug activity, and weapons</a:t>
            </a:r>
          </a:p>
          <a:p>
            <a:pPr marL="285267" indent="-285267" defTabSz="912856">
              <a:buFontTx/>
              <a:buChar char="-"/>
              <a:defRPr/>
            </a:pPr>
            <a:r>
              <a:rPr lang="en-US" sz="1800" dirty="0">
                <a:latin typeface="Calibri" panose="020F0502020204030204" pitchFamily="34" charset="0"/>
                <a:ea typeface="Calibri" panose="020F0502020204030204" pitchFamily="34" charset="0"/>
                <a:cs typeface="Calibri" panose="020F0502020204030204" pitchFamily="34" charset="0"/>
              </a:rPr>
              <a:t>The “burglaries” under investigation were a recent string of local, residential, daytime burglaries</a:t>
            </a:r>
          </a:p>
          <a:p>
            <a:pPr marL="285267" indent="-285267" defTabSz="912856">
              <a:buFontTx/>
              <a:buChar char="-"/>
              <a:defRPr/>
            </a:pPr>
            <a:r>
              <a:rPr lang="en-US" sz="1800" dirty="0">
                <a:latin typeface="Calibri" panose="020F0502020204030204" pitchFamily="34" charset="0"/>
                <a:ea typeface="Calibri" panose="020F0502020204030204" pitchFamily="34" charset="0"/>
                <a:cs typeface="Calibri" panose="020F0502020204030204" pitchFamily="34" charset="0"/>
              </a:rPr>
              <a:t>Initial observation of black male speaking to green van driver happened in the morning</a:t>
            </a:r>
          </a:p>
          <a:p>
            <a:pPr marL="285267" indent="-285267" defTabSz="912856">
              <a:buFontTx/>
              <a:buChar char="-"/>
              <a:defRPr/>
            </a:pPr>
            <a:r>
              <a:rPr lang="en-US" sz="1800" b="1" dirty="0">
                <a:latin typeface="Calibri" panose="020F0502020204030204" pitchFamily="34" charset="0"/>
                <a:ea typeface="Calibri" panose="020F0502020204030204" pitchFamily="34" charset="0"/>
                <a:cs typeface="Calibri" panose="020F0502020204030204" pitchFamily="34" charset="0"/>
              </a:rPr>
              <a:t>The COA notes in the only footnote in the opinion that:  “Notably, at the hearing on the motions to suppress, the officers described the individual at the van to be wearing “darker pants” or “black pants.”, while K.D.W.’s pants were described as “black and white” by one officer and “white” by another officer.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13</a:t>
            </a:fld>
            <a:endParaRPr lang="en-US"/>
          </a:p>
        </p:txBody>
      </p:sp>
    </p:spTree>
    <p:extLst>
      <p:ext uri="{BB962C8B-B14F-4D97-AF65-F5344CB8AC3E}">
        <p14:creationId xmlns:p14="http://schemas.microsoft.com/office/powerpoint/2010/main" val="292218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In the Interest of K.D.W., 2020 COA 110, 17CA1122 (Arapahoe) (AAG Gabriel </a:t>
            </a:r>
            <a:r>
              <a:rPr lang="en-US" sz="1800" b="1" dirty="0">
                <a:latin typeface="Calibri" panose="020F0502020204030204" pitchFamily="34" charset="0"/>
                <a:ea typeface="Calibri" panose="020F0502020204030204" pitchFamily="34" charset="0"/>
                <a:cs typeface="Calibri" panose="020F0502020204030204" pitchFamily="34" charset="0"/>
              </a:rPr>
              <a:t>Olivares) </a:t>
            </a:r>
            <a:r>
              <a:rPr lang="en-US" sz="1800" dirty="0">
                <a:latin typeface="Calibri" panose="020F0502020204030204" pitchFamily="34" charset="0"/>
                <a:ea typeface="Calibri" panose="020F0502020204030204" pitchFamily="34" charset="0"/>
                <a:cs typeface="Calibri" panose="020F0502020204030204" pitchFamily="34" charset="0"/>
              </a:rPr>
              <a:t>A division of the court of appeals considers whether the district court erroneously denied K.D.W.’s motion to suppress. The district court denied the motion to suppress on the grounds that an investigatory stop was supported by reasonable suspicion and a search of K.D.W.’s backpack was a search incident to lawful arrest. However, the division concludes that the investigatory stop was not supported by reasonable suspicion and, therefore, the evidence found in the backpack that was seized in the course of the investigatory stop should have been suppressed. Accordingly, the division reverses K.D.W.’s adjudications for possession of a handgun by a juvenile, attempt to carry a concealed weapon, and possession of marijuana, and remands for further proceedings.  The division also considers whether K.D.W.’s actions in the course of the illegal stop — namely, trespass and obstruction of peace officers— rendered the search of his pockets sufficiently attenuated from the police misconduct. The division concludes that the attenuation exception to the exclusionary rule applies. Therefore, the division concludes that the motion to suppress was properly denied as to the search of K.D.W.’s pockets and the statements he made to the officer after his arrest, and affirms K.D.W.’s adjudications for obstruction and trespass.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14</a:t>
            </a:fld>
            <a:endParaRPr lang="en-US"/>
          </a:p>
        </p:txBody>
      </p:sp>
    </p:spTree>
    <p:extLst>
      <p:ext uri="{BB962C8B-B14F-4D97-AF65-F5344CB8AC3E}">
        <p14:creationId xmlns:p14="http://schemas.microsoft.com/office/powerpoint/2010/main" val="30403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In the Interest of K.D.W., 2020 COA 110, 17CA1122 (Arapahoe) (AAG Gabriel </a:t>
            </a:r>
            <a:r>
              <a:rPr lang="en-US" sz="1800" b="1" dirty="0">
                <a:latin typeface="Calibri" panose="020F0502020204030204" pitchFamily="34" charset="0"/>
                <a:ea typeface="Calibri" panose="020F0502020204030204" pitchFamily="34" charset="0"/>
                <a:cs typeface="Calibri" panose="020F0502020204030204" pitchFamily="34" charset="0"/>
              </a:rPr>
              <a:t>Olivares) </a:t>
            </a:r>
            <a:r>
              <a:rPr lang="en-US" sz="1800" dirty="0">
                <a:latin typeface="Calibri" panose="020F0502020204030204" pitchFamily="34" charset="0"/>
                <a:ea typeface="Calibri" panose="020F0502020204030204" pitchFamily="34" charset="0"/>
                <a:cs typeface="Calibri" panose="020F0502020204030204" pitchFamily="34" charset="0"/>
              </a:rPr>
              <a:t>A division of the court of appeals considers whether the district court erroneously denied K.D.W.’s motion to suppress. The district court denied the motion to suppress on the grounds that an investigatory stop was supported by reasonable suspicion and a search of K.D.W.’s backpack was a search incident to lawful arrest. However, the division concludes that the investigatory stop was not supported by reasonable suspicion and, therefore, the evidence found in the backpack that was seized in the course of the investigatory stop should have been suppressed. Accordingly, the division reverses K.D.W.’s adjudications for possession of a handgun by a juvenile, attempt to carry a concealed weapon, and possession of marijuana, and remands for further proceedings.  The division also considers whether K.D.W.’s actions in the course of the illegal stop — namely, trespass and obstruction of peace officers— rendered the search of his pockets sufficiently attenuated from the police misconduct. The division concludes that the attenuation exception to the exclusionary rule applies. Therefore, the division concludes that the motion to suppress was properly denied as to the search of K.D.W.’s pockets and the statements he made to the officer after his arrest, and affirms K.D.W.’s adjudications for obstruction and trespass.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15</a:t>
            </a:fld>
            <a:endParaRPr lang="en-US"/>
          </a:p>
        </p:txBody>
      </p:sp>
    </p:spTree>
    <p:extLst>
      <p:ext uri="{BB962C8B-B14F-4D97-AF65-F5344CB8AC3E}">
        <p14:creationId xmlns:p14="http://schemas.microsoft.com/office/powerpoint/2010/main" val="87650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In the Interest of K.D.W., 2020 COA 110, 17CA1122 (Arapahoe) (AAG Gabriel </a:t>
            </a:r>
            <a:r>
              <a:rPr lang="en-US" sz="1800" b="1" dirty="0">
                <a:latin typeface="Calibri" panose="020F0502020204030204" pitchFamily="34" charset="0"/>
                <a:ea typeface="Calibri" panose="020F0502020204030204" pitchFamily="34" charset="0"/>
                <a:cs typeface="Calibri" panose="020F0502020204030204" pitchFamily="34" charset="0"/>
              </a:rPr>
              <a:t>Olivares) </a:t>
            </a:r>
            <a:r>
              <a:rPr lang="en-US" sz="1800" dirty="0">
                <a:latin typeface="Calibri" panose="020F0502020204030204" pitchFamily="34" charset="0"/>
                <a:ea typeface="Calibri" panose="020F0502020204030204" pitchFamily="34" charset="0"/>
                <a:cs typeface="Calibri" panose="020F0502020204030204" pitchFamily="34" charset="0"/>
              </a:rPr>
              <a:t>A division of the court of appeals considers whether the district court erroneously denied K.D.W.’s motion to suppress. The district court denied the motion to suppress on the grounds that an investigatory stop was supported by reasonable suspicion and a search of K.D.W.’s backpack was a search incident to lawful arrest. However, the division concludes that the investigatory stop was not supported by reasonable suspicion and, therefore, the evidence found in the backpack that was seized in the course of the investigatory stop should have been suppressed. Accordingly, the division reverses K.D.W.’s adjudications for possession of a handgun by a juvenile, attempt to carry a concealed weapon, and possession of marijuana, and remands for further proceedings.  The division also considers whether K.D.W.’s actions in the course of the illegal stop — namely, trespass and obstruction of peace officers— rendered the search of his pockets sufficiently attenuated from the police misconduct. The division concludes that the attenuation exception to the exclusionary rule applies. Therefore, the division concludes that the motion to suppress was properly denied as to the search of K.D.W.’s pockets and the statements he made to the officer after his arrest, and affirms K.D.W.’s adjudications for obstruction and trespass.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16</a:t>
            </a:fld>
            <a:endParaRPr lang="en-US"/>
          </a:p>
        </p:txBody>
      </p:sp>
    </p:spTree>
    <p:extLst>
      <p:ext uri="{BB962C8B-B14F-4D97-AF65-F5344CB8AC3E}">
        <p14:creationId xmlns:p14="http://schemas.microsoft.com/office/powerpoint/2010/main" val="3351593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Thomas, </a:t>
            </a:r>
            <a:r>
              <a:rPr lang="en-US" sz="1800" b="1" dirty="0">
                <a:latin typeface="Calibri" panose="020F0502020204030204" pitchFamily="34" charset="0"/>
                <a:ea typeface="Calibri" panose="020F0502020204030204" pitchFamily="34" charset="0"/>
                <a:cs typeface="Calibri" panose="020F0502020204030204" pitchFamily="34" charset="0"/>
              </a:rPr>
              <a:t>2021 COA 23</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17CA2132 (</a:t>
            </a:r>
            <a:r>
              <a:rPr lang="en-US" sz="1800" b="1" dirty="0">
                <a:latin typeface="Calibri" panose="020F0502020204030204" pitchFamily="34" charset="0"/>
                <a:ea typeface="Calibri" panose="020F0502020204030204" pitchFamily="34" charset="0"/>
                <a:cs typeface="Calibri" panose="020F0502020204030204" pitchFamily="34" charset="0"/>
              </a:rPr>
              <a:t>Jefferson</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Sr.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AAG</a:t>
            </a:r>
            <a:r>
              <a:rPr lang="en-US" sz="1800" b="1" dirty="0">
                <a:latin typeface="Calibri" panose="020F0502020204030204" pitchFamily="34" charset="0"/>
                <a:ea typeface="Calibri" panose="020F0502020204030204" pitchFamily="34" charset="0"/>
                <a:cs typeface="Calibri" panose="020F0502020204030204" pitchFamily="34" charset="0"/>
              </a:rPr>
              <a:t> Rebecca Adams</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division of the court of appeals </a:t>
            </a:r>
            <a:r>
              <a:rPr lang="en-US" sz="1800" dirty="0">
                <a:latin typeface="Calibri" panose="020F0502020204030204" pitchFamily="34" charset="0"/>
                <a:ea typeface="Calibri" panose="020F0502020204030204" pitchFamily="34" charset="0"/>
                <a:cs typeface="Calibri" panose="020F0502020204030204" pitchFamily="34" charset="0"/>
              </a:rPr>
              <a:t>concludes that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community caretaking exception to the Fourth Amendment’s warrant requirement </a:t>
            </a:r>
            <a:r>
              <a:rPr lang="en-US" sz="1800" dirty="0">
                <a:latin typeface="Calibri" panose="020F0502020204030204" pitchFamily="34" charset="0"/>
                <a:ea typeface="Calibri" panose="020F0502020204030204" pitchFamily="34" charset="0"/>
                <a:cs typeface="Calibri" panose="020F0502020204030204" pitchFamily="34" charset="0"/>
              </a:rPr>
              <a:t>does not permit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police officer to impound a vehicle whenever the driver is arrested and no one else is present to take custody of the vehicle. Because the prosecution here did not show that the seizure furthered a valid community caretaking function, impounding the legally parked vehicle from a residential neighborhood was unreasonable.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17</a:t>
            </a:fld>
            <a:endParaRPr lang="en-US"/>
          </a:p>
        </p:txBody>
      </p:sp>
    </p:spTree>
    <p:extLst>
      <p:ext uri="{BB962C8B-B14F-4D97-AF65-F5344CB8AC3E}">
        <p14:creationId xmlns:p14="http://schemas.microsoft.com/office/powerpoint/2010/main" val="4224327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Thomas, </a:t>
            </a:r>
            <a:r>
              <a:rPr lang="en-US" sz="1800" b="1" dirty="0">
                <a:latin typeface="Calibri" panose="020F0502020204030204" pitchFamily="34" charset="0"/>
                <a:ea typeface="Calibri" panose="020F0502020204030204" pitchFamily="34" charset="0"/>
                <a:cs typeface="Calibri" panose="020F0502020204030204" pitchFamily="34" charset="0"/>
              </a:rPr>
              <a:t>2021 COA 23</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17CA2132 (</a:t>
            </a:r>
            <a:r>
              <a:rPr lang="en-US" sz="1800" b="1" dirty="0">
                <a:latin typeface="Calibri" panose="020F0502020204030204" pitchFamily="34" charset="0"/>
                <a:ea typeface="Calibri" panose="020F0502020204030204" pitchFamily="34" charset="0"/>
                <a:cs typeface="Calibri" panose="020F0502020204030204" pitchFamily="34" charset="0"/>
              </a:rPr>
              <a:t>Jefferson</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Sr.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AAG</a:t>
            </a:r>
            <a:r>
              <a:rPr lang="en-US" sz="1800" b="1" dirty="0">
                <a:latin typeface="Calibri" panose="020F0502020204030204" pitchFamily="34" charset="0"/>
                <a:ea typeface="Calibri" panose="020F0502020204030204" pitchFamily="34" charset="0"/>
                <a:cs typeface="Calibri" panose="020F0502020204030204" pitchFamily="34" charset="0"/>
              </a:rPr>
              <a:t> Rebecca Adams</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division of the court of appeals </a:t>
            </a:r>
            <a:r>
              <a:rPr lang="en-US" sz="1800" dirty="0">
                <a:latin typeface="Calibri" panose="020F0502020204030204" pitchFamily="34" charset="0"/>
                <a:ea typeface="Calibri" panose="020F0502020204030204" pitchFamily="34" charset="0"/>
                <a:cs typeface="Calibri" panose="020F0502020204030204" pitchFamily="34" charset="0"/>
              </a:rPr>
              <a:t>concludes that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community caretaking exception to the Fourth Amendment’s warrant requirement </a:t>
            </a:r>
            <a:r>
              <a:rPr lang="en-US" sz="1800" dirty="0">
                <a:latin typeface="Calibri" panose="020F0502020204030204" pitchFamily="34" charset="0"/>
                <a:ea typeface="Calibri" panose="020F0502020204030204" pitchFamily="34" charset="0"/>
                <a:cs typeface="Calibri" panose="020F0502020204030204" pitchFamily="34" charset="0"/>
              </a:rPr>
              <a:t>does not permit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police officer to impound a vehicle whenever the driver is arrested and no one else is present to take custody of the vehicle. Because the prosecution here did not show that the seizure furthered a valid community caretaking function, impounding the legally parked vehicle from a residential neighborhood was unreasonable.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18</a:t>
            </a:fld>
            <a:endParaRPr lang="en-US"/>
          </a:p>
        </p:txBody>
      </p:sp>
    </p:spTree>
    <p:extLst>
      <p:ext uri="{BB962C8B-B14F-4D97-AF65-F5344CB8AC3E}">
        <p14:creationId xmlns:p14="http://schemas.microsoft.com/office/powerpoint/2010/main" val="3365908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Thomas, </a:t>
            </a:r>
            <a:r>
              <a:rPr lang="en-US" sz="1800" b="1" dirty="0">
                <a:latin typeface="Calibri" panose="020F0502020204030204" pitchFamily="34" charset="0"/>
                <a:ea typeface="Calibri" panose="020F0502020204030204" pitchFamily="34" charset="0"/>
                <a:cs typeface="Calibri" panose="020F0502020204030204" pitchFamily="34" charset="0"/>
              </a:rPr>
              <a:t>2021 COA 23</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17CA2132 (</a:t>
            </a:r>
            <a:r>
              <a:rPr lang="en-US" sz="1800" b="1" dirty="0">
                <a:latin typeface="Calibri" panose="020F0502020204030204" pitchFamily="34" charset="0"/>
                <a:ea typeface="Calibri" panose="020F0502020204030204" pitchFamily="34" charset="0"/>
                <a:cs typeface="Calibri" panose="020F0502020204030204" pitchFamily="34" charset="0"/>
              </a:rPr>
              <a:t>Jefferson</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Sr.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AAG</a:t>
            </a:r>
            <a:r>
              <a:rPr lang="en-US" sz="1800" b="1" dirty="0">
                <a:latin typeface="Calibri" panose="020F0502020204030204" pitchFamily="34" charset="0"/>
                <a:ea typeface="Calibri" panose="020F0502020204030204" pitchFamily="34" charset="0"/>
                <a:cs typeface="Calibri" panose="020F0502020204030204" pitchFamily="34" charset="0"/>
              </a:rPr>
              <a:t> Rebecca Adams</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division of the court of appeals </a:t>
            </a:r>
            <a:r>
              <a:rPr lang="en-US" sz="1800" dirty="0">
                <a:latin typeface="Calibri" panose="020F0502020204030204" pitchFamily="34" charset="0"/>
                <a:ea typeface="Calibri" panose="020F0502020204030204" pitchFamily="34" charset="0"/>
                <a:cs typeface="Calibri" panose="020F0502020204030204" pitchFamily="34" charset="0"/>
              </a:rPr>
              <a:t>concludes that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community caretaking exception to the Fourth Amendment’s warrant requirement </a:t>
            </a:r>
            <a:r>
              <a:rPr lang="en-US" sz="1800" dirty="0">
                <a:latin typeface="Calibri" panose="020F0502020204030204" pitchFamily="34" charset="0"/>
                <a:ea typeface="Calibri" panose="020F0502020204030204" pitchFamily="34" charset="0"/>
                <a:cs typeface="Calibri" panose="020F0502020204030204" pitchFamily="34" charset="0"/>
              </a:rPr>
              <a:t>does not permit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a police officer to impound a vehicle whenever the driver is arrested and no one else is present to take custody of the vehicle. Because the prosecution here did not show that the seizure furthered a valid community caretaking function, impounding the legally parked vehicle from a residential neighborhood was unreasonable.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Totality of Circumstances Analysis includes – </a:t>
            </a:r>
          </a:p>
          <a:p>
            <a:pPr marL="171161" indent="-171161">
              <a:buFontTx/>
              <a:buChar char="-"/>
            </a:pPr>
            <a:r>
              <a:rPr lang="en-US" dirty="0"/>
              <a:t>Was driver arrested?</a:t>
            </a:r>
          </a:p>
          <a:p>
            <a:pPr marL="171161" indent="-171161">
              <a:buFontTx/>
              <a:buChar char="-"/>
            </a:pPr>
            <a:r>
              <a:rPr lang="en-US" dirty="0"/>
              <a:t>Time and location of the arrest</a:t>
            </a:r>
          </a:p>
          <a:p>
            <a:pPr marL="171161" indent="-171161">
              <a:buFontTx/>
              <a:buChar char="-"/>
            </a:pPr>
            <a:r>
              <a:rPr lang="en-US" dirty="0"/>
              <a:t>Whether driver could provide proof of ownership</a:t>
            </a:r>
          </a:p>
          <a:p>
            <a:pPr marL="171161" indent="-171161">
              <a:buFontTx/>
              <a:buChar char="-"/>
            </a:pPr>
            <a:r>
              <a:rPr lang="en-US" dirty="0"/>
              <a:t>Whether licensed and authorized person was available to take custody</a:t>
            </a:r>
          </a:p>
          <a:p>
            <a:pPr marL="171161" indent="-171161">
              <a:buFontTx/>
              <a:buChar char="-"/>
            </a:pPr>
            <a:r>
              <a:rPr lang="en-US" dirty="0"/>
              <a:t>Whether arrested driver could return promptly to the vehicle after posting bail</a:t>
            </a:r>
          </a:p>
          <a:p>
            <a:pPr marL="171161" indent="-171161">
              <a:buFontTx/>
              <a:buChar char="-"/>
            </a:pPr>
            <a:endParaRPr lang="en-US" dirty="0"/>
          </a:p>
          <a:p>
            <a:r>
              <a:rPr lang="en-US" dirty="0"/>
              <a:t>COA agrees with courts from other jurisdictions that require particularized evidence of a likelihood of vandalism or theft to justify impounding the vehicle for safekeeping.  That was not presented by the prosecution in this case.</a:t>
            </a:r>
          </a:p>
        </p:txBody>
      </p:sp>
      <p:sp>
        <p:nvSpPr>
          <p:cNvPr id="4" name="Slide Number Placeholder 3"/>
          <p:cNvSpPr>
            <a:spLocks noGrp="1"/>
          </p:cNvSpPr>
          <p:nvPr>
            <p:ph type="sldNum" sz="quarter" idx="10"/>
          </p:nvPr>
        </p:nvSpPr>
        <p:spPr/>
        <p:txBody>
          <a:bodyPr/>
          <a:lstStyle/>
          <a:p>
            <a:fld id="{5BF54B43-B037-45BE-AA5D-6342BC4AC374}" type="slidenum">
              <a:rPr lang="en-US" smtClean="0"/>
              <a:t>19</a:t>
            </a:fld>
            <a:endParaRPr lang="en-US"/>
          </a:p>
        </p:txBody>
      </p:sp>
    </p:spTree>
    <p:extLst>
      <p:ext uri="{BB962C8B-B14F-4D97-AF65-F5344CB8AC3E}">
        <p14:creationId xmlns:p14="http://schemas.microsoft.com/office/powerpoint/2010/main" val="376418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a:t>
            </a:fld>
            <a:endParaRPr lang="en-US"/>
          </a:p>
        </p:txBody>
      </p:sp>
    </p:spTree>
    <p:extLst>
      <p:ext uri="{BB962C8B-B14F-4D97-AF65-F5344CB8AC3E}">
        <p14:creationId xmlns:p14="http://schemas.microsoft.com/office/powerpoint/2010/main" val="2388662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54B43-B037-45BE-AA5D-6342BC4AC374}" type="slidenum">
              <a:rPr lang="en-US" smtClean="0"/>
              <a:t>20</a:t>
            </a:fld>
            <a:endParaRPr lang="en-US"/>
          </a:p>
        </p:txBody>
      </p:sp>
    </p:spTree>
    <p:extLst>
      <p:ext uri="{BB962C8B-B14F-4D97-AF65-F5344CB8AC3E}">
        <p14:creationId xmlns:p14="http://schemas.microsoft.com/office/powerpoint/2010/main" val="1769479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Public Safety Exception – </a:t>
            </a:r>
            <a:r>
              <a:rPr lang="en-US" sz="1800" dirty="0">
                <a:latin typeface="Calibri" panose="020F0502020204030204" pitchFamily="34" charset="0"/>
                <a:ea typeface="Calibri" panose="020F0502020204030204" pitchFamily="34" charset="0"/>
                <a:cs typeface="Calibri" panose="020F0502020204030204" pitchFamily="34" charset="0"/>
              </a:rPr>
              <a:t>Public Safety Exception to the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rule applies if exigency of the circumstances warrants the momentary omission of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warnings.  The exception exists because the need to protect the public from perceived immediate danger outweighs </a:t>
            </a:r>
            <a:r>
              <a:rPr lang="en-US" sz="1800" i="1" dirty="0">
                <a:latin typeface="Calibri" panose="020F0502020204030204" pitchFamily="34" charset="0"/>
                <a:ea typeface="Calibri" panose="020F0502020204030204" pitchFamily="34" charset="0"/>
                <a:cs typeface="Calibri" panose="020F0502020204030204" pitchFamily="34" charset="0"/>
              </a:rPr>
              <a:t>Miranda’s </a:t>
            </a:r>
            <a:r>
              <a:rPr lang="en-US" sz="1800" dirty="0">
                <a:latin typeface="Calibri" panose="020F0502020204030204" pitchFamily="34" charset="0"/>
                <a:ea typeface="Calibri" panose="020F0502020204030204" pitchFamily="34" charset="0"/>
                <a:cs typeface="Calibri" panose="020F0502020204030204" pitchFamily="34" charset="0"/>
              </a:rPr>
              <a:t>prophylactic purpose of guarding a defendant’s 5</a:t>
            </a:r>
            <a:r>
              <a:rPr lang="en-US" sz="1800" baseline="30000" dirty="0">
                <a:latin typeface="Calibri" panose="020F0502020204030204" pitchFamily="34" charset="0"/>
                <a:ea typeface="Calibri" panose="020F0502020204030204" pitchFamily="34" charset="0"/>
                <a:cs typeface="Calibri" panose="020F0502020204030204" pitchFamily="34" charset="0"/>
              </a:rPr>
              <a:t>th</a:t>
            </a:r>
            <a:r>
              <a:rPr lang="en-US" sz="1800" dirty="0">
                <a:latin typeface="Calibri" panose="020F0502020204030204" pitchFamily="34" charset="0"/>
                <a:ea typeface="Calibri" panose="020F0502020204030204" pitchFamily="34" charset="0"/>
                <a:cs typeface="Calibri" panose="020F0502020204030204" pitchFamily="34" charset="0"/>
              </a:rPr>
              <a:t> Amendment right.</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defTabSz="912856">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Perez v. People, 2021 CO 5, 19SC356 (Denver) (AAG Brittany Limes).   </a:t>
            </a:r>
            <a:r>
              <a:rPr lang="en-US" sz="1800" dirty="0">
                <a:latin typeface="Calibri" panose="020F0502020204030204" pitchFamily="34" charset="0"/>
                <a:ea typeface="Calibri" panose="020F0502020204030204" pitchFamily="34" charset="0"/>
                <a:cs typeface="Calibri" panose="020F0502020204030204" pitchFamily="34" charset="0"/>
              </a:rPr>
              <a:t>After a long foot chase and discovery of live shotgun shells on the defendant, an officer asked him, “where’s the gun?” He answered that he had thrown the gun away. Charged with POWPO, he moved to suppress under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The district court ruled the question was proper under </a:t>
            </a:r>
            <a:r>
              <a:rPr lang="en-US" sz="1800" i="1" dirty="0">
                <a:latin typeface="Calibri" panose="020F0502020204030204" pitchFamily="34" charset="0"/>
                <a:ea typeface="Calibri" panose="020F0502020204030204" pitchFamily="34" charset="0"/>
                <a:cs typeface="Calibri" panose="020F0502020204030204" pitchFamily="34" charset="0"/>
              </a:rPr>
              <a:t>Miranda’s</a:t>
            </a:r>
            <a:r>
              <a:rPr lang="en-US" sz="1800" dirty="0">
                <a:latin typeface="Calibri" panose="020F0502020204030204" pitchFamily="34" charset="0"/>
                <a:ea typeface="Calibri" panose="020F0502020204030204" pitchFamily="34" charset="0"/>
                <a:cs typeface="Calibri" panose="020F0502020204030204" pitchFamily="34" charset="0"/>
              </a:rPr>
              <a:t> public safety exception, and admitted the statement at trial. The court of appeals affirmed, holding that the public safety exception did not apply but that the error was harmless.  The supreme court holds that the public safety exception applies. Whether the public safety exception applies turns on whether, under the totality of the circumstances, the officer’s questioning relates to an objectively reasonable need to protect the public from immediate danger, not whether the officer had “every reason to believe” that a weapon is in play. Whether an officer was aware of the existence of a potential weapon at the time of dispatch is not dispositive; the relevant time to evaluate whether there was an objectively reasonable need to protect the public is when the officer asked the question.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21</a:t>
            </a:fld>
            <a:endParaRPr lang="en-US"/>
          </a:p>
        </p:txBody>
      </p:sp>
    </p:spTree>
    <p:extLst>
      <p:ext uri="{BB962C8B-B14F-4D97-AF65-F5344CB8AC3E}">
        <p14:creationId xmlns:p14="http://schemas.microsoft.com/office/powerpoint/2010/main" val="2436285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Perez v. People, 2021 CO 5, 19SC356 (Denver) (AAG Brittany Limes).   </a:t>
            </a:r>
            <a:r>
              <a:rPr lang="en-US" sz="1800" dirty="0">
                <a:latin typeface="Calibri" panose="020F0502020204030204" pitchFamily="34" charset="0"/>
                <a:ea typeface="Calibri" panose="020F0502020204030204" pitchFamily="34" charset="0"/>
                <a:cs typeface="Calibri" panose="020F0502020204030204" pitchFamily="34" charset="0"/>
              </a:rPr>
              <a:t>After a long foot chase and discovery of live shotgun shells on the defendant, an officer asked him, “where’s the gun?” He answered that he had thrown the gun away. Charged with POWPO, he moved to suppress under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The district court ruled the question was proper under </a:t>
            </a:r>
            <a:r>
              <a:rPr lang="en-US" sz="1800" i="1" dirty="0">
                <a:latin typeface="Calibri" panose="020F0502020204030204" pitchFamily="34" charset="0"/>
                <a:ea typeface="Calibri" panose="020F0502020204030204" pitchFamily="34" charset="0"/>
                <a:cs typeface="Calibri" panose="020F0502020204030204" pitchFamily="34" charset="0"/>
              </a:rPr>
              <a:t>Miranda’s</a:t>
            </a:r>
            <a:r>
              <a:rPr lang="en-US" sz="1800" dirty="0">
                <a:latin typeface="Calibri" panose="020F0502020204030204" pitchFamily="34" charset="0"/>
                <a:ea typeface="Calibri" panose="020F0502020204030204" pitchFamily="34" charset="0"/>
                <a:cs typeface="Calibri" panose="020F0502020204030204" pitchFamily="34" charset="0"/>
              </a:rPr>
              <a:t> public safety exception, and admitted the statement at trial. The court of appeals affirmed, holding that the public safety exception did not apply but that the error was harmless.  The supreme court holds that the public safety exception applies. Whether the public safety exception applies turns on whether, under the totality of the circumstances, the officer’s questioning relates to an objectively reasonable need to protect the public from immediate danger, not whether the officer had “every reason to believe” that a weapon is in play. Whether an officer was aware of the existence of a potential weapon at the time of dispatch is not dispositive; the relevant time to evaluate whether there was an objectively reasonable need to protect the public is when the officer asked the question.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Underlying COA panel noted the officer who first contacted </a:t>
            </a:r>
            <a:r>
              <a:rPr lang="en-US" dirty="0">
                <a:sym typeface="Wingdings 3" panose="05040102010807070707" pitchFamily="18" charset="2"/>
              </a:rPr>
              <a:t></a:t>
            </a:r>
            <a:r>
              <a:rPr lang="en-US" dirty="0"/>
              <a:t> had no information suggesting that </a:t>
            </a:r>
            <a:r>
              <a:rPr lang="en-US" dirty="0">
                <a:sym typeface="Wingdings 3" panose="05040102010807070707" pitchFamily="18" charset="2"/>
              </a:rPr>
              <a:t> </a:t>
            </a:r>
            <a:r>
              <a:rPr lang="en-US" dirty="0"/>
              <a:t>was armed. The officer was not responding to a crime involving a weapon.  The officer’s did not see </a:t>
            </a:r>
            <a:r>
              <a:rPr lang="en-US" dirty="0">
                <a:sym typeface="Wingdings 3" panose="05040102010807070707" pitchFamily="18" charset="2"/>
              </a:rPr>
              <a:t> </a:t>
            </a:r>
            <a:r>
              <a:rPr lang="en-US" dirty="0"/>
              <a:t>discard or conceal a weapon as he fled.  COA ruled where the sole indication was the two shotgun shells, there was insufficient basis for the public safety exception.   Supreme Ct. rules COA erred in assuming that the determination of whether public safety exception to the </a:t>
            </a:r>
            <a:r>
              <a:rPr lang="en-US" i="1" dirty="0"/>
              <a:t>Miranda</a:t>
            </a:r>
            <a:r>
              <a:rPr lang="en-US" dirty="0"/>
              <a:t> rule applied turned on whether the questioning officer was certain of the involvement of the weapon.</a:t>
            </a:r>
          </a:p>
        </p:txBody>
      </p:sp>
      <p:sp>
        <p:nvSpPr>
          <p:cNvPr id="4" name="Slide Number Placeholder 3"/>
          <p:cNvSpPr>
            <a:spLocks noGrp="1"/>
          </p:cNvSpPr>
          <p:nvPr>
            <p:ph type="sldNum" sz="quarter" idx="10"/>
          </p:nvPr>
        </p:nvSpPr>
        <p:spPr/>
        <p:txBody>
          <a:bodyPr/>
          <a:lstStyle/>
          <a:p>
            <a:fld id="{5BF54B43-B037-45BE-AA5D-6342BC4AC374}" type="slidenum">
              <a:rPr lang="en-US" smtClean="0"/>
              <a:t>22</a:t>
            </a:fld>
            <a:endParaRPr lang="en-US"/>
          </a:p>
        </p:txBody>
      </p:sp>
    </p:spTree>
    <p:extLst>
      <p:ext uri="{BB962C8B-B14F-4D97-AF65-F5344CB8AC3E}">
        <p14:creationId xmlns:p14="http://schemas.microsoft.com/office/powerpoint/2010/main" val="16560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D attempted suicide by cop but was instead tased.</a:t>
            </a: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At the time the officer asked his name, the officer knew his real name and the existence of the protection order.</a:t>
            </a:r>
          </a:p>
          <a:p>
            <a:pPr defTabSz="912856">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Compos v. People, 2021 CO 19, 20SC143 (Pueblo) (Sr. AAG Rebecca Adams)</a:t>
            </a:r>
            <a:r>
              <a:rPr lang="en-US" sz="1800" dirty="0">
                <a:latin typeface="Calibri" panose="020F0502020204030204" pitchFamily="34" charset="0"/>
                <a:ea typeface="Calibri" panose="020F0502020204030204" pitchFamily="34" charset="0"/>
                <a:cs typeface="Calibri" panose="020F0502020204030204" pitchFamily="34" charset="0"/>
              </a:rPr>
              <a:t>  Where, as here, officers ask an arrestee his name for the administrative purpose of determining his identity—and not the investigative purpose of seeking incriminating information—a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warning is not required. The question is “interrogation,” but it is akin to a routine booking question. Whether the routine booking exception to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applies depends upon the facts of each case.  (The portion of the court of appeals’ opinion creating a “new crime” exception to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is vacated.)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23</a:t>
            </a:fld>
            <a:endParaRPr lang="en-US"/>
          </a:p>
        </p:txBody>
      </p:sp>
    </p:spTree>
    <p:extLst>
      <p:ext uri="{BB962C8B-B14F-4D97-AF65-F5344CB8AC3E}">
        <p14:creationId xmlns:p14="http://schemas.microsoft.com/office/powerpoint/2010/main" val="522457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Bizarrely, this is the first time the Colorado Supreme Court has dealt with this issue, and the </a:t>
            </a:r>
            <a:r>
              <a:rPr lang="en-US" sz="1800" dirty="0" err="1">
                <a:latin typeface="Calibri" panose="020F0502020204030204" pitchFamily="34" charset="0"/>
                <a:ea typeface="Calibri" panose="020F0502020204030204" pitchFamily="34" charset="0"/>
                <a:cs typeface="Calibri" panose="020F0502020204030204" pitchFamily="34" charset="0"/>
              </a:rPr>
              <a:t>USSCt</a:t>
            </a:r>
            <a:r>
              <a:rPr lang="en-US" sz="1800" dirty="0">
                <a:latin typeface="Calibri" panose="020F0502020204030204" pitchFamily="34" charset="0"/>
                <a:ea typeface="Calibri" panose="020F0502020204030204" pitchFamily="34" charset="0"/>
                <a:cs typeface="Calibri" panose="020F0502020204030204" pitchFamily="34" charset="0"/>
              </a:rPr>
              <a:t> case of Pennsylvania v. Muniz – establishing a routine booking exception to Miranda – was only a plurality opinion, so needed to be adopted by each state.</a:t>
            </a:r>
          </a:p>
          <a:p>
            <a:pPr defTabSz="912856">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Compos v. People, 2021 CO 19, 20SC143 (Pueblo) (Sr. AAG Rebecca Adams)</a:t>
            </a:r>
            <a:r>
              <a:rPr lang="en-US" sz="1800" dirty="0">
                <a:latin typeface="Calibri" panose="020F0502020204030204" pitchFamily="34" charset="0"/>
                <a:ea typeface="Calibri" panose="020F0502020204030204" pitchFamily="34" charset="0"/>
                <a:cs typeface="Calibri" panose="020F0502020204030204" pitchFamily="34" charset="0"/>
              </a:rPr>
              <a:t>  Where, as here, officers ask an arrestee his name for the administrative purpose of determining his identity—and not the investigative purpose of seeking incriminating information—a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warning is not required. The question is “interrogation,” but it is akin to a routine booking question. Whether the routine booking exception to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applies depends upon the facts of each case.  (The portion of the court of appeals’ opinion creating a “new crime” exception to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is vacated.)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24</a:t>
            </a:fld>
            <a:endParaRPr lang="en-US"/>
          </a:p>
        </p:txBody>
      </p:sp>
    </p:spTree>
    <p:extLst>
      <p:ext uri="{BB962C8B-B14F-4D97-AF65-F5344CB8AC3E}">
        <p14:creationId xmlns:p14="http://schemas.microsoft.com/office/powerpoint/2010/main" val="868985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Case cites numerous cases where identity evidence was being requested for proving an element of a crime.</a:t>
            </a:r>
          </a:p>
          <a:p>
            <a:pPr marL="285267" indent="-285267" defTabSz="912856">
              <a:buFontTx/>
              <a:buChar char="-"/>
              <a:defRPr/>
            </a:pPr>
            <a:r>
              <a:rPr lang="en-US" sz="1800" dirty="0">
                <a:latin typeface="Calibri" panose="020F0502020204030204" pitchFamily="34" charset="0"/>
                <a:ea typeface="Calibri" panose="020F0502020204030204" pitchFamily="34" charset="0"/>
                <a:cs typeface="Calibri" panose="020F0502020204030204" pitchFamily="34" charset="0"/>
              </a:rPr>
              <a:t>Lots of federal cases where identity relevant to immigration charges.</a:t>
            </a:r>
          </a:p>
          <a:p>
            <a:pPr marL="285267" indent="-285267" defTabSz="912856">
              <a:buFontTx/>
              <a:buChar char="-"/>
              <a:defRPr/>
            </a:pPr>
            <a:r>
              <a:rPr lang="en-US" sz="1800" dirty="0">
                <a:latin typeface="Calibri" panose="020F0502020204030204" pitchFamily="34" charset="0"/>
                <a:ea typeface="Calibri" panose="020F0502020204030204" pitchFamily="34" charset="0"/>
                <a:cs typeface="Calibri" panose="020F0502020204030204" pitchFamily="34" charset="0"/>
              </a:rPr>
              <a:t>NC case found date of birth question, while relevant to sex assault charges – still not Miranda violation because of the time and circumstances of when the question was asked.</a:t>
            </a: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Here, court finds on facts that question was “reasonably related to the police’s administrative concerns” to determine identity of person taken into custody.</a:t>
            </a:r>
          </a:p>
          <a:p>
            <a:pPr defTabSz="912856">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Compos v. People, 2021 CO 19, 20SC143 (Pueblo) (Sr. AAG Rebecca Adams)</a:t>
            </a:r>
            <a:r>
              <a:rPr lang="en-US" sz="1800" dirty="0">
                <a:latin typeface="Calibri" panose="020F0502020204030204" pitchFamily="34" charset="0"/>
                <a:ea typeface="Calibri" panose="020F0502020204030204" pitchFamily="34" charset="0"/>
                <a:cs typeface="Calibri" panose="020F0502020204030204" pitchFamily="34" charset="0"/>
              </a:rPr>
              <a:t>  Where, as here, officers ask an arrestee his name for the administrative purpose of determining his identity—and not the investigative purpose of seeking incriminating information—a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warning is not required. The question is “interrogation,” but it is akin to a routine booking question. Whether the routine booking exception to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applies depends upon the facts of each case.  (The portion of the court of appeals’ opinion creating a “new crime” exception to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is vacated.)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25</a:t>
            </a:fld>
            <a:endParaRPr lang="en-US"/>
          </a:p>
        </p:txBody>
      </p:sp>
    </p:spTree>
    <p:extLst>
      <p:ext uri="{BB962C8B-B14F-4D97-AF65-F5344CB8AC3E}">
        <p14:creationId xmlns:p14="http://schemas.microsoft.com/office/powerpoint/2010/main" val="539559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dirty="0"/>
              <a:t>Statements in between advisements were:</a:t>
            </a:r>
          </a:p>
          <a:p>
            <a:pPr defTabSz="912856">
              <a:defRPr/>
            </a:pPr>
            <a:r>
              <a:rPr lang="en-US" sz="1800" u="sng" dirty="0" err="1">
                <a:latin typeface="Calibri" panose="020F0502020204030204" pitchFamily="34" charset="0"/>
                <a:ea typeface="Calibri" panose="020F0502020204030204" pitchFamily="34" charset="0"/>
                <a:cs typeface="Calibri" panose="020F0502020204030204" pitchFamily="34" charset="0"/>
              </a:rPr>
              <a:t>Leyba</a:t>
            </a:r>
            <a:r>
              <a:rPr lang="en-US" sz="1800" dirty="0">
                <a:latin typeface="Calibri" panose="020F0502020204030204" pitchFamily="34" charset="0"/>
                <a:ea typeface="Calibri" panose="020F0502020204030204" pitchFamily="34" charset="0"/>
                <a:cs typeface="Calibri" panose="020F0502020204030204" pitchFamily="34" charset="0"/>
              </a:rPr>
              <a:t>: I don't know what you [inaudible] are doing, like you're just asking me a bunch of questions about my</a:t>
            </a: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name and stuff; I haven't been told shit besides what I been seeing on the news and I don't know what the fuck</a:t>
            </a: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you're talking about.</a:t>
            </a:r>
          </a:p>
          <a:p>
            <a:pPr defTabSz="912856">
              <a:defRPr/>
            </a:pPr>
            <a:r>
              <a:rPr lang="en-US" sz="1800" u="sng" dirty="0">
                <a:latin typeface="Calibri" panose="020F0502020204030204" pitchFamily="34" charset="0"/>
                <a:ea typeface="Calibri" panose="020F0502020204030204" pitchFamily="34" charset="0"/>
                <a:cs typeface="Calibri" panose="020F0502020204030204" pitchFamily="34" charset="0"/>
              </a:rPr>
              <a:t>Detective Morgen</a:t>
            </a:r>
            <a:r>
              <a:rPr lang="en-US" sz="1800" dirty="0">
                <a:latin typeface="Calibri" panose="020F0502020204030204" pitchFamily="34" charset="0"/>
                <a:ea typeface="Calibri" panose="020F0502020204030204" pitchFamily="34" charset="0"/>
                <a:cs typeface="Calibri" panose="020F0502020204030204" pitchFamily="34" charset="0"/>
              </a:rPr>
              <a:t>: K, we're investigating a homicide that took place two days ago.</a:t>
            </a:r>
          </a:p>
          <a:p>
            <a:pPr defTabSz="912856">
              <a:defRPr/>
            </a:pPr>
            <a:r>
              <a:rPr lang="en-US" sz="1800" u="sng" dirty="0" err="1">
                <a:latin typeface="Calibri" panose="020F0502020204030204" pitchFamily="34" charset="0"/>
                <a:ea typeface="Calibri" panose="020F0502020204030204" pitchFamily="34" charset="0"/>
                <a:cs typeface="Calibri" panose="020F0502020204030204" pitchFamily="34" charset="0"/>
              </a:rPr>
              <a:t>Leyba</a:t>
            </a:r>
            <a:r>
              <a:rPr lang="en-US" sz="1800" dirty="0">
                <a:latin typeface="Calibri" panose="020F0502020204030204" pitchFamily="34" charset="0"/>
                <a:ea typeface="Calibri" panose="020F0502020204030204" pitchFamily="34" charset="0"/>
                <a:cs typeface="Calibri" panose="020F0502020204030204" pitchFamily="34" charset="0"/>
              </a:rPr>
              <a:t>: I know all that, I mean, I mean, obviously I was around the same crowd of people and all that so, I mean,</a:t>
            </a: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but the person you guys already caught hasn't told you what you guys needed to know? Why does everybody</a:t>
            </a: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else keep putting people involved that didn't do shit. There was more than just me there. [Inaudible] been the</a:t>
            </a: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only one that's sitting on me like a suspect or something, I didn't do shit wrong.</a:t>
            </a:r>
          </a:p>
          <a:p>
            <a:pPr defTabSz="912856">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defTabSz="912856">
              <a:defRPr/>
            </a:pPr>
            <a:r>
              <a:rPr lang="en-US" sz="1800" dirty="0">
                <a:latin typeface="Calibri" panose="020F0502020204030204" pitchFamily="34" charset="0"/>
                <a:ea typeface="Calibri" panose="020F0502020204030204" pitchFamily="34" charset="0"/>
                <a:cs typeface="Calibri" panose="020F0502020204030204" pitchFamily="34" charset="0"/>
              </a:rPr>
              <a:t>Two hour interrogation followed</a:t>
            </a:r>
          </a:p>
          <a:p>
            <a:pPr defTabSz="912856">
              <a:defRPr/>
            </a:pPr>
            <a:r>
              <a:rPr lang="en-US" sz="1800" dirty="0"/>
              <a:t>Convicted of Agg Robbery and Accessory to 1</a:t>
            </a:r>
            <a:r>
              <a:rPr lang="en-US" sz="1800" baseline="30000" dirty="0"/>
              <a:t>st</a:t>
            </a:r>
            <a:r>
              <a:rPr lang="en-US" sz="1800" dirty="0"/>
              <a:t> Deg Murder.  Acquitted of Felony Murder</a:t>
            </a:r>
          </a:p>
          <a:p>
            <a:pPr defTabSz="912856">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26</a:t>
            </a:fld>
            <a:endParaRPr lang="en-US"/>
          </a:p>
        </p:txBody>
      </p:sp>
    </p:spTree>
    <p:extLst>
      <p:ext uri="{BB962C8B-B14F-4D97-AF65-F5344CB8AC3E}">
        <p14:creationId xmlns:p14="http://schemas.microsoft.com/office/powerpoint/2010/main" val="3215655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err="1">
                <a:latin typeface="Calibri" panose="020F0502020204030204" pitchFamily="34" charset="0"/>
                <a:ea typeface="Calibri" panose="020F0502020204030204" pitchFamily="34" charset="0"/>
                <a:cs typeface="Calibri" panose="020F0502020204030204" pitchFamily="34" charset="0"/>
              </a:rPr>
              <a:t>Leyba</a:t>
            </a:r>
            <a:r>
              <a:rPr lang="en-US" sz="1800" b="1" dirty="0">
                <a:latin typeface="Calibri" panose="020F0502020204030204" pitchFamily="34" charset="0"/>
                <a:ea typeface="Calibri" panose="020F0502020204030204" pitchFamily="34" charset="0"/>
                <a:cs typeface="Calibri" panose="020F0502020204030204" pitchFamily="34" charset="0"/>
              </a:rPr>
              <a:t> v. People, 2021 CO 54, 19SC806 (Adams) (Sr. AAG Melissa Allen). </a:t>
            </a:r>
            <a:r>
              <a:rPr lang="en-US" sz="1800" dirty="0">
                <a:latin typeface="Calibri" panose="020F0502020204030204" pitchFamily="34" charset="0"/>
                <a:ea typeface="Calibri" panose="020F0502020204030204" pitchFamily="34" charset="0"/>
                <a:cs typeface="Calibri" panose="020F0502020204030204" pitchFamily="34" charset="0"/>
              </a:rPr>
              <a:t> In this criminal case, the defendant invoked his right to counsel during a custodial interrogation but immediately continued talking. The defendant subsequently signed a form waiving his rights under </a:t>
            </a:r>
            <a:r>
              <a:rPr lang="en-US" sz="1800" i="1" dirty="0">
                <a:latin typeface="Calibri" panose="020F0502020204030204" pitchFamily="34" charset="0"/>
                <a:ea typeface="Calibri" panose="020F0502020204030204" pitchFamily="34" charset="0"/>
                <a:cs typeface="Calibri" panose="020F0502020204030204" pitchFamily="34" charset="0"/>
              </a:rPr>
              <a:t>Miranda v. Arizona</a:t>
            </a:r>
            <a:r>
              <a:rPr lang="en-US" sz="1800" dirty="0">
                <a:latin typeface="Calibri" panose="020F0502020204030204" pitchFamily="34" charset="0"/>
                <a:ea typeface="Calibri" panose="020F0502020204030204" pitchFamily="34" charset="0"/>
                <a:cs typeface="Calibri" panose="020F0502020204030204" pitchFamily="34" charset="0"/>
              </a:rPr>
              <a:t>, 384 U.S. 436 (1966)1 and spoke with detectives for approximately two hours. Before trial, the defendant moved to suppress statements made during the interrogation, arguing that they were obtained in violation of his Fifth Amendment right to counsel. The trial court denied the motion, and the court of appeals affirmed. The supreme court now considers whether the defendant reinitiated communications with police after invoking his right to counsel, thereby revoking his request. The court holds that, once a suspect invokes his right to counsel and police stop the interrogation, no minimum amount of time must pass before he may validly reinitiate discussion of the investigation. Applying that holding to this case, the court concludes that although the defendant initially invoked his right to counsel and police ceased the interrogation, he immediately reinitiated communications, thereby revoking his request for counsel.  Accordingly, the court affirms the judgment of the court of appeals.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27</a:t>
            </a:fld>
            <a:endParaRPr lang="en-US"/>
          </a:p>
        </p:txBody>
      </p:sp>
    </p:spTree>
    <p:extLst>
      <p:ext uri="{BB962C8B-B14F-4D97-AF65-F5344CB8AC3E}">
        <p14:creationId xmlns:p14="http://schemas.microsoft.com/office/powerpoint/2010/main" val="3110403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28</a:t>
            </a:fld>
            <a:endParaRPr lang="en-US"/>
          </a:p>
        </p:txBody>
      </p:sp>
    </p:spTree>
    <p:extLst>
      <p:ext uri="{BB962C8B-B14F-4D97-AF65-F5344CB8AC3E}">
        <p14:creationId xmlns:p14="http://schemas.microsoft.com/office/powerpoint/2010/main" val="1335515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District Court decision was based significantly on:</a:t>
            </a:r>
          </a:p>
          <a:p>
            <a:pPr marL="342321" indent="-342321" defTabSz="912856">
              <a:buFontTx/>
              <a:buAutoNum type="arabicPeriod"/>
              <a:defRPr/>
            </a:pPr>
            <a:r>
              <a:rPr lang="en-US" sz="1800" b="1" dirty="0">
                <a:latin typeface="Calibri" panose="020F0502020204030204" pitchFamily="34" charset="0"/>
                <a:ea typeface="Calibri" panose="020F0502020204030204" pitchFamily="34" charset="0"/>
                <a:cs typeface="Calibri" panose="020F0502020204030204" pitchFamily="34" charset="0"/>
              </a:rPr>
              <a:t>D was required to attend probation appt and PO exercised a good deal of influence over him, and</a:t>
            </a:r>
          </a:p>
          <a:p>
            <a:pPr marL="342321" indent="-342321" defTabSz="912856">
              <a:buFontTx/>
              <a:buAutoNum type="arabicPeriod"/>
              <a:defRPr/>
            </a:pPr>
            <a:r>
              <a:rPr lang="en-US" sz="1800" b="1" dirty="0">
                <a:latin typeface="Calibri" panose="020F0502020204030204" pitchFamily="34" charset="0"/>
                <a:ea typeface="Calibri" panose="020F0502020204030204" pitchFamily="34" charset="0"/>
                <a:cs typeface="Calibri" panose="020F0502020204030204" pitchFamily="34" charset="0"/>
              </a:rPr>
              <a:t>The police had attempted to contact D for months and he had intentionally avoided them.</a:t>
            </a:r>
          </a:p>
          <a:p>
            <a:pPr defTabSz="912856">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Padilla, 2021 CO 18, 20SA336 (El Paso) (Appellate DAs Susan </a:t>
            </a:r>
            <a:r>
              <a:rPr lang="en-US" sz="1800" b="1" dirty="0" err="1">
                <a:latin typeface="Calibri" panose="020F0502020204030204" pitchFamily="34" charset="0"/>
                <a:ea typeface="Calibri" panose="020F0502020204030204" pitchFamily="34" charset="0"/>
                <a:cs typeface="Calibri" panose="020F0502020204030204" pitchFamily="34" charset="0"/>
              </a:rPr>
              <a:t>Chadderdon</a:t>
            </a:r>
            <a:r>
              <a:rPr lang="en-US" sz="1800" b="1" dirty="0">
                <a:latin typeface="Calibri" panose="020F0502020204030204" pitchFamily="34" charset="0"/>
                <a:ea typeface="Calibri" panose="020F0502020204030204" pitchFamily="34" charset="0"/>
                <a:cs typeface="Calibri" panose="020F0502020204030204" pitchFamily="34" charset="0"/>
              </a:rPr>
              <a:t> and Tanya Karimi). </a:t>
            </a:r>
            <a:r>
              <a:rPr lang="en-US" sz="1800" dirty="0">
                <a:latin typeface="Calibri" panose="020F0502020204030204" pitchFamily="34" charset="0"/>
                <a:ea typeface="Calibri" panose="020F0502020204030204" pitchFamily="34" charset="0"/>
                <a:cs typeface="Calibri" panose="020F0502020204030204" pitchFamily="34" charset="0"/>
              </a:rPr>
              <a:t>Two detectives interrogated the defendant in a conference room after he had met with his probation officer. The district court suppressed because he was not advised under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Reversing, the supreme court finds the defendant was not in </a:t>
            </a:r>
            <a:r>
              <a:rPr lang="en-US" sz="1800" i="1" dirty="0">
                <a:latin typeface="Calibri" panose="020F0502020204030204" pitchFamily="34" charset="0"/>
                <a:ea typeface="Calibri" panose="020F0502020204030204" pitchFamily="34" charset="0"/>
                <a:cs typeface="Calibri" panose="020F0502020204030204" pitchFamily="34" charset="0"/>
              </a:rPr>
              <a:t>Miranda</a:t>
            </a:r>
            <a:r>
              <a:rPr lang="en-US" sz="1800" dirty="0">
                <a:latin typeface="Calibri" panose="020F0502020204030204" pitchFamily="34" charset="0"/>
                <a:ea typeface="Calibri" panose="020F0502020204030204" pitchFamily="34" charset="0"/>
                <a:cs typeface="Calibri" panose="020F0502020204030204" pitchFamily="34" charset="0"/>
              </a:rPr>
              <a:t> “custody,” in part because:  (1) the defendant set the length of the interrogation and the detectives deferred to his terms; (2) the detectives remained nonconfrontational and allowed him to discuss unrelated matters for a significant amount of time; and (3) the tone and mood of the interrogation was casual.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29</a:t>
            </a:fld>
            <a:endParaRPr lang="en-US"/>
          </a:p>
        </p:txBody>
      </p:sp>
    </p:spTree>
    <p:extLst>
      <p:ext uri="{BB962C8B-B14F-4D97-AF65-F5344CB8AC3E}">
        <p14:creationId xmlns:p14="http://schemas.microsoft.com/office/powerpoint/2010/main" val="128506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Holding: Under the Fourth Amendment, pursuit of a fleeing misdemeanor suspect does not always or categorically qualify as an exigent circumstance justifying a warrantless entry into a home.</a:t>
            </a:r>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a:t>
            </a:fld>
            <a:endParaRPr lang="en-US"/>
          </a:p>
        </p:txBody>
      </p:sp>
    </p:spTree>
    <p:extLst>
      <p:ext uri="{BB962C8B-B14F-4D97-AF65-F5344CB8AC3E}">
        <p14:creationId xmlns:p14="http://schemas.microsoft.com/office/powerpoint/2010/main" val="3857217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Justice Boatright goes through factors – Mainly 1,2,3,4 and 5.</a:t>
            </a:r>
          </a:p>
          <a:p>
            <a:r>
              <a:rPr lang="en-US" dirty="0"/>
              <a:t>Totality towards not custody.</a:t>
            </a:r>
          </a:p>
          <a:p>
            <a:r>
              <a:rPr lang="en-US" dirty="0"/>
              <a:t>“We place particular emphasis on the fact that Padilla dictated the length of the interrogation.</a:t>
            </a:r>
          </a:p>
        </p:txBody>
      </p:sp>
      <p:sp>
        <p:nvSpPr>
          <p:cNvPr id="4" name="Slide Number Placeholder 3"/>
          <p:cNvSpPr>
            <a:spLocks noGrp="1"/>
          </p:cNvSpPr>
          <p:nvPr>
            <p:ph type="sldNum" sz="quarter" idx="10"/>
          </p:nvPr>
        </p:nvSpPr>
        <p:spPr/>
        <p:txBody>
          <a:bodyPr/>
          <a:lstStyle/>
          <a:p>
            <a:fld id="{5BF54B43-B037-45BE-AA5D-6342BC4AC374}" type="slidenum">
              <a:rPr lang="en-US" smtClean="0"/>
              <a:t>30</a:t>
            </a:fld>
            <a:endParaRPr lang="en-US"/>
          </a:p>
        </p:txBody>
      </p:sp>
    </p:spTree>
    <p:extLst>
      <p:ext uri="{BB962C8B-B14F-4D97-AF65-F5344CB8AC3E}">
        <p14:creationId xmlns:p14="http://schemas.microsoft.com/office/powerpoint/2010/main" val="200925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54B43-B037-45BE-AA5D-6342BC4AC374}" type="slidenum">
              <a:rPr lang="en-US" smtClean="0"/>
              <a:t>31</a:t>
            </a:fld>
            <a:endParaRPr lang="en-US"/>
          </a:p>
        </p:txBody>
      </p:sp>
    </p:spTree>
    <p:extLst>
      <p:ext uri="{BB962C8B-B14F-4D97-AF65-F5344CB8AC3E}">
        <p14:creationId xmlns:p14="http://schemas.microsoft.com/office/powerpoint/2010/main" val="3304408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Abdulla, 2020 COA 109, 17CA0343 (Denver) (AAG Grant Fevurly) </a:t>
            </a:r>
            <a:r>
              <a:rPr lang="en-US" sz="1800" dirty="0">
                <a:latin typeface="Calibri" panose="020F0502020204030204" pitchFamily="34" charset="0"/>
                <a:ea typeface="Calibri" panose="020F0502020204030204" pitchFamily="34" charset="0"/>
                <a:cs typeface="Calibri" panose="020F0502020204030204" pitchFamily="34" charset="0"/>
              </a:rPr>
              <a:t>As a matter of first impression, a division of the court of appeals considers whether striking a person’s intimate parts with an implement or object, rather than with a part of the actor’s own body, can constitute “touching” under Colorado’s unlawful sexual contact statute, § 18-3-401(4)(a), C.R.S. 2019. The division concludes that it can. Because record evidence would support the conclusion that the defendant whipped the victim with a belt on her buttocks for the purpose of sexual arousal, gratification, or abuse, the division concludes that the trial court did not err by instructing the jury on unlawful sexual contact as a lesser included offense of sexual assault. The summaries of the Colorado Court of Appeals published opinions constitute no part of the opinion of the division but have been prepared by the division for the convenience of the reader. The summaries may not be cited or relied upon as they are not the official language of the division. Any discrepancy between the language in the summary and in the opinion should be resolved in favor of the language in the opinion. The division also rejects the defendant’s contention that the jury instructions failed to ensure that the jury’s verdict was unanimous as to the act underlying the unlawful sexual contact conviction. The division further concludes that any error by the trial court in admitting various hearsay statements was harmless. Accordingly, the division affirms the judgment of conviction.</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32</a:t>
            </a:fld>
            <a:endParaRPr lang="en-US"/>
          </a:p>
        </p:txBody>
      </p:sp>
    </p:spTree>
    <p:extLst>
      <p:ext uri="{BB962C8B-B14F-4D97-AF65-F5344CB8AC3E}">
        <p14:creationId xmlns:p14="http://schemas.microsoft.com/office/powerpoint/2010/main" val="3637126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Abdulla, 2020 COA 109, 17CA0343 (Denver) (AAG Grant Fevurly) </a:t>
            </a:r>
            <a:r>
              <a:rPr lang="en-US" sz="1800" dirty="0">
                <a:latin typeface="Calibri" panose="020F0502020204030204" pitchFamily="34" charset="0"/>
                <a:ea typeface="Calibri" panose="020F0502020204030204" pitchFamily="34" charset="0"/>
                <a:cs typeface="Calibri" panose="020F0502020204030204" pitchFamily="34" charset="0"/>
              </a:rPr>
              <a:t>As a matter of first impression, a division of the court of appeals considers whether striking a person’s intimate parts with an implement or object, rather than with a part of the actor’s own body, can constitute “touching” under Colorado’s unlawful sexual contact statute, § 18-3-401(4)(a), C.R.S. 2019. The division concludes that it can. Because record evidence would support the conclusion that the defendant whipped the victim with a belt on her buttocks for the purpose of sexual arousal, gratification, or abuse, the division concludes that the trial court did not err by instructing the jury on unlawful sexual contact as a lesser included offense of sexual assault. The summaries of the Colorado Court of Appeals published opinions constitute no part of the opinion of the division but have been prepared by the division for the convenience of the reader. The summaries may not be cited or relied upon as they are not the official language of the division. Any discrepancy between the language in the summary and in the opinion should be resolved in favor of the language in the opinion. The division also rejects the defendant’s contention that the jury instructions failed to ensure that the jury’s verdict was unanimous as to the act underlying the unlawful sexual contact conviction. The division further concludes that any error by the trial court in admitting various hearsay statements was harmless. Accordingly, the division affirms the judgment of conviction.</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33</a:t>
            </a:fld>
            <a:endParaRPr lang="en-US"/>
          </a:p>
        </p:txBody>
      </p:sp>
    </p:spTree>
    <p:extLst>
      <p:ext uri="{BB962C8B-B14F-4D97-AF65-F5344CB8AC3E}">
        <p14:creationId xmlns:p14="http://schemas.microsoft.com/office/powerpoint/2010/main" val="3798214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Abdulla, 2020 COA 109, 17CA0343 (Denver) (AAG Grant Fevurly) </a:t>
            </a:r>
            <a:r>
              <a:rPr lang="en-US" sz="1800" dirty="0">
                <a:latin typeface="Calibri" panose="020F0502020204030204" pitchFamily="34" charset="0"/>
                <a:ea typeface="Calibri" panose="020F0502020204030204" pitchFamily="34" charset="0"/>
                <a:cs typeface="Calibri" panose="020F0502020204030204" pitchFamily="34" charset="0"/>
              </a:rPr>
              <a:t>As a matter of first impression, a division of the court of appeals considers whether striking a person’s intimate parts with an implement or object, rather than with a part of the actor’s own body, can constitute “touching” under Colorado’s unlawful sexual contact statute, § 18-3-401(4)(a), C.R.S. 2019. The division concludes that it can. Because record evidence would support the conclusion that the defendant whipped the victim with a belt on her buttocks for the purpose of sexual arousal, gratification, or abuse, the division concludes that the trial court did not err by instructing the jury on unlawful sexual contact as a lesser included offense of sexual assault. The summaries of the Colorado Court of Appeals published opinions constitute no part of the opinion of the division but have been prepared by the division for the convenience of the reader. The summaries may not be cited or relied upon as they are not the official language of the division. Any discrepancy between the language in the summary and in the opinion should be resolved in favor of the language in the opinion. The division also rejects the defendant’s contention that the jury instructions failed to ensure that the jury’s verdict was unanimous as to the act underlying the unlawful sexual contact conviction. The division further concludes that any error by the trial court in admitting various hearsay statements was harmless. Accordingly, the division affirms the judgment of conviction.</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34</a:t>
            </a:fld>
            <a:endParaRPr lang="en-US"/>
          </a:p>
        </p:txBody>
      </p:sp>
    </p:spTree>
    <p:extLst>
      <p:ext uri="{BB962C8B-B14F-4D97-AF65-F5344CB8AC3E}">
        <p14:creationId xmlns:p14="http://schemas.microsoft.com/office/powerpoint/2010/main" val="82544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Abdulla, 2020 COA 109, 17CA0343 (Denver) (AAG Grant Fevurly) </a:t>
            </a:r>
            <a:r>
              <a:rPr lang="en-US" sz="1800" dirty="0">
                <a:latin typeface="Calibri" panose="020F0502020204030204" pitchFamily="34" charset="0"/>
                <a:ea typeface="Calibri" panose="020F0502020204030204" pitchFamily="34" charset="0"/>
                <a:cs typeface="Calibri" panose="020F0502020204030204" pitchFamily="34" charset="0"/>
              </a:rPr>
              <a:t>As a matter of first impression, a division of the court of appeals considers whether striking a person’s intimate parts with an implement or object, rather than with a part of the actor’s own body, can constitute “touching” under Colorado’s unlawful sexual contact statute, § 18-3-401(4)(a), C.R.S. 2019. The division concludes that it can. Because record evidence would support the conclusion that the defendant whipped the victim with a belt on her buttocks for the purpose of sexual arousal, gratification, or abuse, the division concludes that the trial court did not err by instructing the jury on unlawful sexual contact as a lesser included offense of sexual assault. The summaries of the Colorado Court of Appeals published opinions constitute no part of the opinion of the division but have been prepared by the division for the convenience of the reader. The summaries may not be cited or relied upon as they are not the official language of the division. Any discrepancy between the language in the summary and in the opinion should be resolved in favor of the language in the opinion. The division also rejects the defendant’s contention that the jury instructions failed to ensure that the jury’s verdict was unanimous as to the act underlying the unlawful sexual contact conviction. The division further concludes that any error by the trial court in admitting various hearsay statements was harmless. Accordingly, the division affirms the judgment of conviction.</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35</a:t>
            </a:fld>
            <a:endParaRPr lang="en-US"/>
          </a:p>
        </p:txBody>
      </p:sp>
    </p:spTree>
    <p:extLst>
      <p:ext uri="{BB962C8B-B14F-4D97-AF65-F5344CB8AC3E}">
        <p14:creationId xmlns:p14="http://schemas.microsoft.com/office/powerpoint/2010/main" val="645048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Lopez, 2020 COA 119, 16CA1876 (Logan) (Sr. AAG Joseph Michaels) </a:t>
            </a:r>
            <a:r>
              <a:rPr lang="en-US" sz="1800" dirty="0">
                <a:latin typeface="Calibri" panose="020F0502020204030204" pitchFamily="34" charset="0"/>
                <a:ea typeface="Calibri" panose="020F0502020204030204" pitchFamily="34" charset="0"/>
                <a:cs typeface="Calibri" panose="020F0502020204030204" pitchFamily="34" charset="0"/>
              </a:rPr>
              <a:t>A division of the court of appeals concludes that the common area of a prison facility is “public” for purposes of the public indecency statute.</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36</a:t>
            </a:fld>
            <a:endParaRPr lang="en-US"/>
          </a:p>
        </p:txBody>
      </p:sp>
    </p:spTree>
    <p:extLst>
      <p:ext uri="{BB962C8B-B14F-4D97-AF65-F5344CB8AC3E}">
        <p14:creationId xmlns:p14="http://schemas.microsoft.com/office/powerpoint/2010/main" val="251912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Lopez, 2020 COA 119, 16CA1876 (Logan) (Sr. AAG Joseph Michaels) </a:t>
            </a:r>
            <a:r>
              <a:rPr lang="en-US" sz="1800" dirty="0">
                <a:latin typeface="Calibri" panose="020F0502020204030204" pitchFamily="34" charset="0"/>
                <a:ea typeface="Calibri" panose="020F0502020204030204" pitchFamily="34" charset="0"/>
                <a:cs typeface="Calibri" panose="020F0502020204030204" pitchFamily="34" charset="0"/>
              </a:rPr>
              <a:t>A division of the court of appeals concludes that the common area of a prison facility is “public” for purposes of the public indecency statute.</a:t>
            </a:r>
            <a:endParaRPr lang="en-US" sz="1800" dirty="0">
              <a:latin typeface="Calibri" panose="020F0502020204030204" pitchFamily="34" charset="0"/>
              <a:ea typeface="Calibri" panose="020F0502020204030204" pitchFamily="34" charset="0"/>
            </a:endParaRPr>
          </a:p>
          <a:p>
            <a:endParaRPr lang="en-US" dirty="0"/>
          </a:p>
          <a:p>
            <a:r>
              <a:rPr lang="en-US" dirty="0"/>
              <a:t>- Re: prior conviction for Indecent Exposure:  A voluntary guilty plea waives </a:t>
            </a:r>
            <a:r>
              <a:rPr lang="en-US" dirty="0" err="1"/>
              <a:t>nonjurisdictional</a:t>
            </a:r>
            <a:r>
              <a:rPr lang="en-US" dirty="0"/>
              <a:t> defects in the proceedings.  It does NOT waive jurisdictional defects in those proceedings.  Pleading guilty to a charge inappropriately charged outside the statute of limitations is a non-waivable jurisdictional defect.  On retrial, the Prosecution cannot use that prior conviction to elevate this crime to an F6.</a:t>
            </a:r>
          </a:p>
          <a:p>
            <a:r>
              <a:rPr lang="en-US" dirty="0"/>
              <a:t>-Prior incident happened on Sept 20, 2012.  Not charged until April 11, 2014 – over 18 months later.  SOL for misdemeanors is 18 months.</a:t>
            </a: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37</a:t>
            </a:fld>
            <a:endParaRPr lang="en-US"/>
          </a:p>
        </p:txBody>
      </p:sp>
    </p:spTree>
    <p:extLst>
      <p:ext uri="{BB962C8B-B14F-4D97-AF65-F5344CB8AC3E}">
        <p14:creationId xmlns:p14="http://schemas.microsoft.com/office/powerpoint/2010/main" val="2877466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McClintic, 2020 COA 120, 18CA0827 (El Paso) (AAG Trina Taylor)</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Reversing a conviction for introduction of contraband, a division of the court of appeals concludes there </a:t>
            </a:r>
            <a:r>
              <a:rPr lang="en-US" sz="1800" dirty="0">
                <a:latin typeface="Calibri" panose="020F0502020204030204" pitchFamily="34" charset="0"/>
                <a:ea typeface="Calibri" panose="020F0502020204030204" pitchFamily="34" charset="0"/>
                <a:cs typeface="Calibri" panose="020F0502020204030204" pitchFamily="34" charset="0"/>
              </a:rPr>
              <a:t>was no evidence of a voluntary act because the defendant did not voluntarily enter the jail, deny her possession of drugs, or attempt to conceal the drugs. The mere knowing possession of contraband upon</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involuntary entry to a detention facility, without denial when asked or concealment or attempted concealment, is insufficient to support a conviction for introducing contraband</a:t>
            </a:r>
            <a:r>
              <a:rPr lang="en-US" sz="1800" i="1" dirty="0">
                <a:latin typeface="Calibri" panose="020F0502020204030204" pitchFamily="34" charset="0"/>
                <a:ea typeface="Calibri" panose="020F050202020403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38</a:t>
            </a:fld>
            <a:endParaRPr lang="en-US"/>
          </a:p>
        </p:txBody>
      </p:sp>
    </p:spTree>
    <p:extLst>
      <p:ext uri="{BB962C8B-B14F-4D97-AF65-F5344CB8AC3E}">
        <p14:creationId xmlns:p14="http://schemas.microsoft.com/office/powerpoint/2010/main" val="1461888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 v. McClintic, 2020 COA 120, 18CA0827 (El Paso) (AAG Trina Taylor)</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Reversing a conviction for introduction of contraband, a division of the court of appeals concludes there </a:t>
            </a:r>
            <a:r>
              <a:rPr lang="en-US" sz="1800" dirty="0">
                <a:latin typeface="Calibri" panose="020F0502020204030204" pitchFamily="34" charset="0"/>
                <a:ea typeface="Calibri" panose="020F0502020204030204" pitchFamily="34" charset="0"/>
                <a:cs typeface="Calibri" panose="020F0502020204030204" pitchFamily="34" charset="0"/>
              </a:rPr>
              <a:t>was no evidence of a voluntary act because the defendant did not voluntarily enter the jail, deny her possession of drugs, or attempt to conceal the drugs. The mere knowing possession of contraband upon</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involuntary entry to a detention facility, without denial when asked or concealment or attempted concealment, is insufficient to support a conviction for introducing contraband</a:t>
            </a:r>
            <a:r>
              <a:rPr lang="en-US" sz="1800" i="1" dirty="0">
                <a:latin typeface="Calibri" panose="020F0502020204030204" pitchFamily="34" charset="0"/>
                <a:ea typeface="Calibri" panose="020F050202020403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39</a:t>
            </a:fld>
            <a:endParaRPr lang="en-US"/>
          </a:p>
        </p:txBody>
      </p:sp>
    </p:spTree>
    <p:extLst>
      <p:ext uri="{BB962C8B-B14F-4D97-AF65-F5344CB8AC3E}">
        <p14:creationId xmlns:p14="http://schemas.microsoft.com/office/powerpoint/2010/main" val="183197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Holding: Under the Fourth Amendment, pursuit of a fleeing misdemeanor suspect does not always or categorically qualify as an exigent circumstance justifying a warrantless entry into a home.</a:t>
            </a:r>
          </a:p>
          <a:p>
            <a:endParaRPr lang="en-US" sz="1800" dirty="0">
              <a:latin typeface="Calibri" panose="020F0502020204030204" pitchFamily="34" charset="0"/>
            </a:endParaRPr>
          </a:p>
          <a:p>
            <a:r>
              <a:rPr lang="en-US" sz="1800" dirty="0">
                <a:latin typeface="Calibri" panose="020F0502020204030204" pitchFamily="34" charset="0"/>
              </a:rPr>
              <a:t>Strange circumstance where California AG declined to defend the California Court’s decision saying that flight (even for a misdemeanor) always justified entry under exigent circumstances.</a:t>
            </a:r>
          </a:p>
          <a:p>
            <a:r>
              <a:rPr lang="en-US" sz="1800" dirty="0">
                <a:latin typeface="Calibri" panose="020F0502020204030204" pitchFamily="34" charset="0"/>
              </a:rPr>
              <a:t>Standard exigent circumstances are:  necessary to prevent imminent injury, destruction of evidence, or suspect’s escape.</a:t>
            </a:r>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4</a:t>
            </a:fld>
            <a:endParaRPr lang="en-US"/>
          </a:p>
        </p:txBody>
      </p:sp>
    </p:spTree>
    <p:extLst>
      <p:ext uri="{BB962C8B-B14F-4D97-AF65-F5344CB8AC3E}">
        <p14:creationId xmlns:p14="http://schemas.microsoft.com/office/powerpoint/2010/main" val="2587272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a:t>
            </a:r>
            <a:r>
              <a:rPr lang="en-US" sz="1800" b="1" dirty="0" err="1">
                <a:latin typeface="Calibri" panose="020F0502020204030204" pitchFamily="34" charset="0"/>
                <a:ea typeface="Calibri" panose="020F0502020204030204" pitchFamily="34" charset="0"/>
                <a:cs typeface="Calibri" panose="020F0502020204030204" pitchFamily="34" charset="0"/>
              </a:rPr>
              <a:t>Vidauri</a:t>
            </a:r>
            <a:r>
              <a:rPr lang="en-US" sz="1800" b="1" dirty="0">
                <a:latin typeface="Calibri" panose="020F0502020204030204" pitchFamily="34" charset="0"/>
                <a:ea typeface="Calibri" panose="020F0502020204030204" pitchFamily="34" charset="0"/>
                <a:cs typeface="Calibri" panose="020F0502020204030204" pitchFamily="34" charset="0"/>
              </a:rPr>
              <a:t>, 2021 CO 25, 19SC933 (Garfield) (AAG Brenna Brackett).  </a:t>
            </a:r>
            <a:r>
              <a:rPr lang="en-US" sz="1800" dirty="0">
                <a:latin typeface="Calibri" panose="020F0502020204030204" pitchFamily="34" charset="0"/>
                <a:ea typeface="Calibri" panose="020F0502020204030204" pitchFamily="34" charset="0"/>
                <a:cs typeface="Calibri" panose="020F0502020204030204" pitchFamily="34" charset="0"/>
              </a:rPr>
              <a:t>The court of appeals reversed the defendant’s class 4 felony conviction for theft of medical benefits, on the ground that the prosecutors had not shown the difference in value between the total amount of medical benefits she received and the amount for which she might have been eligible had she accurately reported her income. Rejecting the “overpayment” approach in favor of a “total amount” approach, the supreme court concludes that because an applicant is not entitled to, and so has no legally cognizable interest in, any benefits until she has submitted accurate information demonstrating as much, all the benefits the defendant received were obtained by deception.  The evidence was therefore sufficient to sustain the conviction for a class 4 felony theft.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40</a:t>
            </a:fld>
            <a:endParaRPr lang="en-US"/>
          </a:p>
        </p:txBody>
      </p:sp>
    </p:spTree>
    <p:extLst>
      <p:ext uri="{BB962C8B-B14F-4D97-AF65-F5344CB8AC3E}">
        <p14:creationId xmlns:p14="http://schemas.microsoft.com/office/powerpoint/2010/main" val="1529014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a:t>
            </a:r>
            <a:r>
              <a:rPr lang="en-US" sz="1800" b="1" dirty="0" err="1">
                <a:latin typeface="Calibri" panose="020F0502020204030204" pitchFamily="34" charset="0"/>
                <a:ea typeface="Calibri" panose="020F0502020204030204" pitchFamily="34" charset="0"/>
                <a:cs typeface="Calibri" panose="020F0502020204030204" pitchFamily="34" charset="0"/>
              </a:rPr>
              <a:t>Vidauri</a:t>
            </a:r>
            <a:r>
              <a:rPr lang="en-US" sz="1800" b="1" dirty="0">
                <a:latin typeface="Calibri" panose="020F0502020204030204" pitchFamily="34" charset="0"/>
                <a:ea typeface="Calibri" panose="020F0502020204030204" pitchFamily="34" charset="0"/>
                <a:cs typeface="Calibri" panose="020F0502020204030204" pitchFamily="34" charset="0"/>
              </a:rPr>
              <a:t>, 2021 CO 25, 19SC933 (Garfield) (AAG Brenna Brackett).  </a:t>
            </a:r>
            <a:r>
              <a:rPr lang="en-US" sz="1800" dirty="0">
                <a:latin typeface="Calibri" panose="020F0502020204030204" pitchFamily="34" charset="0"/>
                <a:ea typeface="Calibri" panose="020F0502020204030204" pitchFamily="34" charset="0"/>
                <a:cs typeface="Calibri" panose="020F0502020204030204" pitchFamily="34" charset="0"/>
              </a:rPr>
              <a:t>The court of appeals reversed the defendant’s class 4 felony conviction for theft of medical benefits, on the ground that the prosecutors had not shown the difference in value between the total amount of medical benefits she received and the amount for which she might have been eligible had she accurately reported her income. Rejecting the “overpayment” approach in favor of a “total amount” approach, the supreme court concludes that because an applicant is not entitled to, and so has no legally cognizable interest in, any benefits until she has submitted accurate information demonstrating as much, all the benefits the defendant received were obtained by deception.  The evidence was therefore sufficient to sustain the conviction for a class 4 felony theft.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41</a:t>
            </a:fld>
            <a:endParaRPr lang="en-US"/>
          </a:p>
        </p:txBody>
      </p:sp>
    </p:spTree>
    <p:extLst>
      <p:ext uri="{BB962C8B-B14F-4D97-AF65-F5344CB8AC3E}">
        <p14:creationId xmlns:p14="http://schemas.microsoft.com/office/powerpoint/2010/main" val="496431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a:t>
            </a:r>
            <a:r>
              <a:rPr lang="en-US" sz="1800" b="1" dirty="0" err="1">
                <a:latin typeface="Calibri" panose="020F0502020204030204" pitchFamily="34" charset="0"/>
                <a:ea typeface="Calibri" panose="020F0502020204030204" pitchFamily="34" charset="0"/>
                <a:cs typeface="Calibri" panose="020F0502020204030204" pitchFamily="34" charset="0"/>
              </a:rPr>
              <a:t>Vidauri</a:t>
            </a:r>
            <a:r>
              <a:rPr lang="en-US" sz="1800" b="1" dirty="0">
                <a:latin typeface="Calibri" panose="020F0502020204030204" pitchFamily="34" charset="0"/>
                <a:ea typeface="Calibri" panose="020F0502020204030204" pitchFamily="34" charset="0"/>
                <a:cs typeface="Calibri" panose="020F0502020204030204" pitchFamily="34" charset="0"/>
              </a:rPr>
              <a:t>, 2021 CO 25, 19SC933 (Garfield) (AAG Brenna Brackett).  </a:t>
            </a:r>
            <a:r>
              <a:rPr lang="en-US" sz="1800" dirty="0">
                <a:latin typeface="Calibri" panose="020F0502020204030204" pitchFamily="34" charset="0"/>
                <a:ea typeface="Calibri" panose="020F0502020204030204" pitchFamily="34" charset="0"/>
                <a:cs typeface="Calibri" panose="020F0502020204030204" pitchFamily="34" charset="0"/>
              </a:rPr>
              <a:t>The court of appeals reversed the defendant’s class 4 felony conviction for theft of medical benefits, on the ground that the prosecutors had not shown the difference in value between the total amount of medical benefits she received and the amount for which she might have been eligible had she accurately reported her income. Rejecting the “overpayment” approach in favor of a “total amount” approach, the supreme court concludes that because an applicant is not entitled to, and so has no legally cognizable interest in, any benefits until she has submitted accurate information demonstrating as much, all the benefits the defendant received were obtained by deception.  The evidence was therefore sufficient to sustain the conviction for a class 4 felony theft.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42</a:t>
            </a:fld>
            <a:endParaRPr lang="en-US"/>
          </a:p>
        </p:txBody>
      </p:sp>
    </p:spTree>
    <p:extLst>
      <p:ext uri="{BB962C8B-B14F-4D97-AF65-F5344CB8AC3E}">
        <p14:creationId xmlns:p14="http://schemas.microsoft.com/office/powerpoint/2010/main" val="2641262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43</a:t>
            </a:fld>
            <a:endParaRPr lang="en-US"/>
          </a:p>
        </p:txBody>
      </p:sp>
    </p:spTree>
    <p:extLst>
      <p:ext uri="{BB962C8B-B14F-4D97-AF65-F5344CB8AC3E}">
        <p14:creationId xmlns:p14="http://schemas.microsoft.com/office/powerpoint/2010/main" val="3081232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856">
              <a:defRPr/>
            </a:pPr>
            <a:r>
              <a:rPr lang="en-US" sz="1800" b="1" dirty="0">
                <a:latin typeface="Calibri" panose="020F0502020204030204" pitchFamily="34" charset="0"/>
                <a:ea typeface="Calibri" panose="020F0502020204030204" pitchFamily="34" charset="0"/>
                <a:cs typeface="Calibri" panose="020F0502020204030204" pitchFamily="34" charset="0"/>
              </a:rPr>
              <a:t>People v. Vigil, 2021 CO 46, 20SA240 (Arapahoe) (Appellate DA Susan J. Trout)</a:t>
            </a:r>
            <a:r>
              <a:rPr lang="en-US" sz="1800" dirty="0">
                <a:latin typeface="Calibri" panose="020F0502020204030204" pitchFamily="34" charset="0"/>
                <a:ea typeface="Calibri" panose="020F0502020204030204" pitchFamily="34" charset="0"/>
                <a:cs typeface="Calibri" panose="020F0502020204030204" pitchFamily="34" charset="0"/>
              </a:rPr>
              <a:t>.  In this interlocutory appeal, the supreme court considers the meaning of the phrase "substantial risk of death" in the criminal code's definition of serious bodily injury. § 18-1-901(3)(p), C.R.S. (2020).  Here, the defendant allegedly stabbed the victim in the neck.  The knife missed all vital structures, and the victim needed only stitches for treatment. The People and the defendant disagree on whether the risk generally associated with the type of conduct or injury in question, or the facts of the actual injury control the substantial risk of death determination.  The court holds that the facts of the actual injury control the substantial risk of death determination under section 18-l-901(3)(p), not the risk generally associated with the type of conduct or injury in question.  In doing so, the court reaffirms its decision in </a:t>
            </a:r>
            <a:r>
              <a:rPr lang="en-US" sz="1800" i="1" dirty="0">
                <a:latin typeface="Calibri" panose="020F0502020204030204" pitchFamily="34" charset="0"/>
                <a:ea typeface="Calibri" panose="020F0502020204030204" pitchFamily="34" charset="0"/>
                <a:cs typeface="Calibri" panose="020F0502020204030204" pitchFamily="34" charset="0"/>
              </a:rPr>
              <a:t>Stroup v. People</a:t>
            </a:r>
            <a:r>
              <a:rPr lang="en-US" sz="1800" dirty="0">
                <a:latin typeface="Calibri" panose="020F0502020204030204" pitchFamily="34" charset="0"/>
                <a:ea typeface="Calibri" panose="020F0502020204030204" pitchFamily="34" charset="0"/>
                <a:cs typeface="Calibri" panose="020F0502020204030204" pitchFamily="34" charset="0"/>
              </a:rPr>
              <a:t>, 656 P.2d 680 (Colo. 1982), and to the extent inconsistent with </a:t>
            </a:r>
            <a:r>
              <a:rPr lang="en-US" sz="1800" i="1" dirty="0">
                <a:latin typeface="Calibri" panose="020F0502020204030204" pitchFamily="34" charset="0"/>
                <a:ea typeface="Calibri" panose="020F0502020204030204" pitchFamily="34" charset="0"/>
                <a:cs typeface="Calibri" panose="020F0502020204030204" pitchFamily="34" charset="0"/>
              </a:rPr>
              <a:t>Stroup</a:t>
            </a:r>
            <a:r>
              <a:rPr lang="en-US" sz="1800" dirty="0">
                <a:latin typeface="Calibri" panose="020F0502020204030204" pitchFamily="34" charset="0"/>
                <a:ea typeface="Calibri" panose="020F0502020204030204" pitchFamily="34" charset="0"/>
                <a:cs typeface="Calibri" panose="020F0502020204030204" pitchFamily="34" charset="0"/>
              </a:rPr>
              <a:t> and this opinion, overrules the court of appeals' decisions in </a:t>
            </a:r>
            <a:r>
              <a:rPr lang="en-US" sz="1800" i="1" dirty="0">
                <a:latin typeface="Calibri" panose="020F0502020204030204" pitchFamily="34" charset="0"/>
                <a:ea typeface="Calibri" panose="020F0502020204030204" pitchFamily="34" charset="0"/>
                <a:cs typeface="Calibri" panose="020F0502020204030204" pitchFamily="34" charset="0"/>
              </a:rPr>
              <a:t>People v. Sanchez</a:t>
            </a:r>
            <a:r>
              <a:rPr lang="en-US" sz="1800" dirty="0">
                <a:latin typeface="Calibri" panose="020F0502020204030204" pitchFamily="34" charset="0"/>
                <a:ea typeface="Calibri" panose="020F0502020204030204" pitchFamily="34" charset="0"/>
                <a:cs typeface="Calibri" panose="020F0502020204030204" pitchFamily="34" charset="0"/>
              </a:rPr>
              <a:t>, 751 P.2d 1013 (Colo. App. 1988), and </a:t>
            </a:r>
            <a:r>
              <a:rPr lang="en-US" sz="1800" i="1" dirty="0">
                <a:latin typeface="Calibri" panose="020F0502020204030204" pitchFamily="34" charset="0"/>
                <a:ea typeface="Calibri" panose="020F0502020204030204" pitchFamily="34" charset="0"/>
                <a:cs typeface="Calibri" panose="020F0502020204030204" pitchFamily="34" charset="0"/>
              </a:rPr>
              <a:t>People v. Covington</a:t>
            </a:r>
            <a:r>
              <a:rPr lang="en-US" sz="1800" dirty="0">
                <a:latin typeface="Calibri" panose="020F0502020204030204" pitchFamily="34" charset="0"/>
                <a:ea typeface="Calibri" panose="020F0502020204030204" pitchFamily="34" charset="0"/>
                <a:cs typeface="Calibri" panose="020F0502020204030204" pitchFamily="34" charset="0"/>
              </a:rPr>
              <a:t>, 988 P.2d 657 (Colo. App. 1999), </a:t>
            </a:r>
            <a:r>
              <a:rPr lang="en-US" sz="1800" dirty="0" err="1">
                <a:latin typeface="Calibri" panose="020F0502020204030204" pitchFamily="34" charset="0"/>
                <a:ea typeface="Calibri" panose="020F0502020204030204" pitchFamily="34" charset="0"/>
                <a:cs typeface="Calibri" panose="020F0502020204030204" pitchFamily="34" charset="0"/>
              </a:rPr>
              <a:t>rev’d</a:t>
            </a:r>
            <a:r>
              <a:rPr lang="en-US" sz="1800" dirty="0">
                <a:latin typeface="Calibri" panose="020F0502020204030204" pitchFamily="34" charset="0"/>
                <a:ea typeface="Calibri" panose="020F0502020204030204" pitchFamily="34" charset="0"/>
                <a:cs typeface="Calibri" panose="020F0502020204030204" pitchFamily="34" charset="0"/>
              </a:rPr>
              <a:t> on other grounds, 19 P.3d 15 (Colo. 2001).  Accordingly, because the knife missed all vital structures, the stab wound to the neck here did not involve substantial risk of death, and thus, the defendant did not cause serious bodily injury.  Therefore, the court makes the rule to show cause absolute and remands for further proceedings consistent with this opinion.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44</a:t>
            </a:fld>
            <a:endParaRPr lang="en-US"/>
          </a:p>
        </p:txBody>
      </p:sp>
    </p:spTree>
    <p:extLst>
      <p:ext uri="{BB962C8B-B14F-4D97-AF65-F5344CB8AC3E}">
        <p14:creationId xmlns:p14="http://schemas.microsoft.com/office/powerpoint/2010/main" val="4022385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45</a:t>
            </a:fld>
            <a:endParaRPr lang="en-US"/>
          </a:p>
        </p:txBody>
      </p:sp>
    </p:spTree>
    <p:extLst>
      <p:ext uri="{BB962C8B-B14F-4D97-AF65-F5344CB8AC3E}">
        <p14:creationId xmlns:p14="http://schemas.microsoft.com/office/powerpoint/2010/main" val="230372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Holding: Under the Fourth Amendment, pursuit of a fleeing misdemeanor suspect does not always or categorically qualify as an exigent circumstance justifying a warrantless entry into a home.</a:t>
            </a:r>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5</a:t>
            </a:fld>
            <a:endParaRPr lang="en-US"/>
          </a:p>
        </p:txBody>
      </p:sp>
    </p:spTree>
    <p:extLst>
      <p:ext uri="{BB962C8B-B14F-4D97-AF65-F5344CB8AC3E}">
        <p14:creationId xmlns:p14="http://schemas.microsoft.com/office/powerpoint/2010/main" val="313865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Holding: Neither the holding nor logic of Cady v. Dombrowski justifies the removal of Edward Caniglia’s firearms from his home by police officers under a “community caretaking exception” to the Fourth Amendment’s warrant requirement.</a:t>
            </a:r>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6</a:t>
            </a:fld>
            <a:endParaRPr lang="en-US"/>
          </a:p>
        </p:txBody>
      </p:sp>
    </p:spTree>
    <p:extLst>
      <p:ext uri="{BB962C8B-B14F-4D97-AF65-F5344CB8AC3E}">
        <p14:creationId xmlns:p14="http://schemas.microsoft.com/office/powerpoint/2010/main" val="183744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Holding: Neither the holding nor logic of Cady v. Dombrowski justifies the removal of Edward Caniglia’s firearms from his home by police officers under a “community caretaking exception” to the Fourth Amendment’s warrant requirement.</a:t>
            </a:r>
          </a:p>
          <a:p>
            <a:endParaRPr lang="en-US" sz="1800" dirty="0">
              <a:latin typeface="Calibri" panose="020F0502020204030204" pitchFamily="34" charset="0"/>
            </a:endParaRPr>
          </a:p>
          <a:p>
            <a:r>
              <a:rPr lang="en-US" sz="1800" dirty="0">
                <a:latin typeface="Calibri" panose="020F0502020204030204" pitchFamily="34" charset="0"/>
              </a:rPr>
              <a:t>Homes are the first among equals when it comes to protections under the 4</a:t>
            </a:r>
            <a:r>
              <a:rPr lang="en-US" sz="1800" baseline="30000" dirty="0">
                <a:latin typeface="Calibri" panose="020F0502020204030204" pitchFamily="34" charset="0"/>
              </a:rPr>
              <a:t>th</a:t>
            </a:r>
            <a:r>
              <a:rPr lang="en-US" sz="1800" dirty="0">
                <a:latin typeface="Calibri" panose="020F0502020204030204" pitchFamily="34" charset="0"/>
              </a:rPr>
              <a:t> amendment.  “Rendering aid to motorists in disabled vehicles is not an open-ended license to perform them everywhere.”</a:t>
            </a:r>
          </a:p>
          <a:p>
            <a:endParaRPr lang="en-US" sz="1800" dirty="0">
              <a:latin typeface="Calibri" panose="020F0502020204030204" pitchFamily="34" charset="0"/>
            </a:endParaRPr>
          </a:p>
          <a:p>
            <a:r>
              <a:rPr lang="en-US" sz="1800" dirty="0">
                <a:latin typeface="Calibri" panose="020F0502020204030204" pitchFamily="34" charset="0"/>
              </a:rPr>
              <a:t>Unanimous decision with 3 separate concurrences – (Roberts – reminder that entry is still allowed if “objectively reasonable basis for believing that medical </a:t>
            </a:r>
            <a:r>
              <a:rPr lang="en-US" sz="1800" dirty="0" err="1">
                <a:latin typeface="Calibri" panose="020F0502020204030204" pitchFamily="34" charset="0"/>
              </a:rPr>
              <a:t>assisntance</a:t>
            </a:r>
            <a:r>
              <a:rPr lang="en-US" sz="1800" dirty="0">
                <a:latin typeface="Calibri" panose="020F0502020204030204" pitchFamily="34" charset="0"/>
              </a:rPr>
              <a:t> was needed or persons were in danger), (Alito – questions unanswered in opinion: don’t decide other non-law enforcement purposes, ok to </a:t>
            </a:r>
            <a:r>
              <a:rPr lang="en-US" sz="1800" dirty="0" err="1">
                <a:latin typeface="Calibri" panose="020F0502020204030204" pitchFamily="34" charset="0"/>
              </a:rPr>
              <a:t>sieze</a:t>
            </a:r>
            <a:r>
              <a:rPr lang="en-US" sz="1800" dirty="0">
                <a:latin typeface="Calibri" panose="020F0502020204030204" pitchFamily="34" charset="0"/>
              </a:rPr>
              <a:t> to prevent suicide?, “red flag” laws?, entering homes for medical aid). (Kavanaugh – need to accentuate that other exigent circumstances are still permissible).</a:t>
            </a:r>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7</a:t>
            </a:fld>
            <a:endParaRPr lang="en-US"/>
          </a:p>
        </p:txBody>
      </p:sp>
    </p:spTree>
    <p:extLst>
      <p:ext uri="{BB962C8B-B14F-4D97-AF65-F5344CB8AC3E}">
        <p14:creationId xmlns:p14="http://schemas.microsoft.com/office/powerpoint/2010/main" val="92903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Holding: The application of physical force to the body of a person with intent to restrain is a seizure even if the person does not submit and is not subdued.</a:t>
            </a:r>
          </a:p>
          <a:p>
            <a:endParaRPr lang="en-US" sz="1800" dirty="0">
              <a:latin typeface="Calibri" panose="020F0502020204030204" pitchFamily="34" charset="0"/>
            </a:endParaRPr>
          </a:p>
          <a:p>
            <a:r>
              <a:rPr lang="en-US" sz="1800" dirty="0">
                <a:latin typeface="Calibri" panose="020F0502020204030204" pitchFamily="34" charset="0"/>
              </a:rPr>
              <a:t>Because of the status of the case, facts are viewed in a light most favorable to Torres.</a:t>
            </a:r>
            <a:endParaRPr lang="en-US" dirty="0"/>
          </a:p>
        </p:txBody>
      </p:sp>
      <p:sp>
        <p:nvSpPr>
          <p:cNvPr id="4" name="Slide Number Placeholder 3"/>
          <p:cNvSpPr>
            <a:spLocks noGrp="1"/>
          </p:cNvSpPr>
          <p:nvPr>
            <p:ph type="sldNum" sz="quarter" idx="10"/>
          </p:nvPr>
        </p:nvSpPr>
        <p:spPr/>
        <p:txBody>
          <a:bodyPr/>
          <a:lstStyle/>
          <a:p>
            <a:fld id="{5BF54B43-B037-45BE-AA5D-6342BC4AC374}" type="slidenum">
              <a:rPr lang="en-US" smtClean="0"/>
              <a:t>8</a:t>
            </a:fld>
            <a:endParaRPr lang="en-US"/>
          </a:p>
        </p:txBody>
      </p:sp>
    </p:spTree>
    <p:extLst>
      <p:ext uri="{BB962C8B-B14F-4D97-AF65-F5344CB8AC3E}">
        <p14:creationId xmlns:p14="http://schemas.microsoft.com/office/powerpoint/2010/main" val="166074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rPr>
              <a:t>Prior case law and 10</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circuit held: “a suspect’s continued flight after being shot by police negates a 4</a:t>
            </a:r>
            <a:r>
              <a:rPr lang="en-US" sz="1800" baseline="30000" dirty="0">
                <a:latin typeface="Calibri" panose="020F0502020204030204" pitchFamily="34" charset="0"/>
                <a:ea typeface="Calibri" panose="020F0502020204030204" pitchFamily="34" charset="0"/>
              </a:rPr>
              <a:t>th</a:t>
            </a:r>
            <a:r>
              <a:rPr lang="en-US" sz="1800" dirty="0">
                <a:latin typeface="Calibri" panose="020F0502020204030204" pitchFamily="34" charset="0"/>
                <a:ea typeface="Calibri" panose="020F0502020204030204" pitchFamily="34" charset="0"/>
              </a:rPr>
              <a:t> amendment excessive force claim.”  Prior case required a touch or show of authority that actually terminates the suspect’s movement.</a:t>
            </a:r>
          </a:p>
          <a:p>
            <a:r>
              <a:rPr lang="en-US" sz="1800" dirty="0">
                <a:latin typeface="Calibri" panose="020F0502020204030204" pitchFamily="34" charset="0"/>
                <a:ea typeface="Calibri" panose="020F0502020204030204" pitchFamily="34" charset="0"/>
              </a:rPr>
              <a:t>Holding: The application of physical force to the body of a person with intent to restrain is a seizure even if the person does not submit and is not subdued.</a:t>
            </a:r>
          </a:p>
          <a:p>
            <a:endParaRPr lang="en-US" sz="1800" dirty="0">
              <a:latin typeface="Calibri" panose="020F0502020204030204" pitchFamily="34" charset="0"/>
            </a:endParaRPr>
          </a:p>
          <a:p>
            <a:r>
              <a:rPr lang="en-US" sz="1800" dirty="0">
                <a:latin typeface="Calibri" panose="020F0502020204030204" pitchFamily="34" charset="0"/>
              </a:rPr>
              <a:t>Compare </a:t>
            </a:r>
            <a:r>
              <a:rPr lang="en-US" sz="1800" i="1" dirty="0">
                <a:latin typeface="Calibri" panose="020F0502020204030204" pitchFamily="34" charset="0"/>
              </a:rPr>
              <a:t>California v. Hodari D.</a:t>
            </a:r>
            <a:r>
              <a:rPr lang="en-US" sz="1800" dirty="0">
                <a:latin typeface="Calibri" panose="020F0502020204030204" pitchFamily="34" charset="0"/>
              </a:rPr>
              <a:t> – show of authority, but no submission. Colorado – People v. T.H. and People v. </a:t>
            </a:r>
            <a:r>
              <a:rPr lang="en-US" sz="1800" dirty="0" err="1">
                <a:latin typeface="Calibri" panose="020F0502020204030204" pitchFamily="34" charset="0"/>
              </a:rPr>
              <a:t>Archuletta</a:t>
            </a:r>
            <a:endParaRPr lang="en-US" sz="1800" dirty="0">
              <a:latin typeface="Calibri" panose="020F0502020204030204" pitchFamily="34" charset="0"/>
            </a:endParaRPr>
          </a:p>
          <a:p>
            <a:endParaRPr lang="en-US" sz="1800" dirty="0">
              <a:latin typeface="Calibri" panose="020F0502020204030204" pitchFamily="34" charset="0"/>
            </a:endParaRPr>
          </a:p>
          <a:p>
            <a:r>
              <a:rPr lang="en-US" sz="1800" dirty="0">
                <a:latin typeface="Calibri" panose="020F0502020204030204" pitchFamily="34" charset="0"/>
              </a:rPr>
              <a:t>“Of course, a seizure is just the first step in the analysis…. All we decide today is that the </a:t>
            </a:r>
            <a:r>
              <a:rPr lang="en-US" sz="1800" dirty="0" err="1">
                <a:latin typeface="Calibri" panose="020F0502020204030204" pitchFamily="34" charset="0"/>
              </a:rPr>
              <a:t>officerst</a:t>
            </a:r>
            <a:r>
              <a:rPr lang="en-US" sz="1800" dirty="0">
                <a:latin typeface="Calibri" panose="020F0502020204030204" pitchFamily="34" charset="0"/>
              </a:rPr>
              <a:t> </a:t>
            </a:r>
            <a:r>
              <a:rPr lang="en-US" sz="1800" dirty="0" err="1">
                <a:latin typeface="Calibri" panose="020F0502020204030204" pitchFamily="34" charset="0"/>
              </a:rPr>
              <a:t>seixed</a:t>
            </a:r>
            <a:r>
              <a:rPr lang="en-US" sz="1800" dirty="0">
                <a:latin typeface="Calibri" panose="020F0502020204030204" pitchFamily="34" charset="0"/>
              </a:rPr>
              <a:t> Torres by shooting her with intent to restrain her movement.  We leave open on remand any questions regarding the reasonableness of the seizure, the damages caused by the seizure, and the officers’ entitlement to qualified immunity.”</a:t>
            </a:r>
          </a:p>
          <a:p>
            <a:endParaRPr lang="en-US" sz="1800" dirty="0">
              <a:latin typeface="Calibri" panose="020F0502020204030204" pitchFamily="34" charset="0"/>
            </a:endParaRPr>
          </a:p>
          <a:p>
            <a:r>
              <a:rPr lang="en-US" sz="1800" dirty="0">
                <a:latin typeface="Calibri" panose="020F0502020204030204" pitchFamily="34" charset="0"/>
              </a:rPr>
              <a:t>4 types of seizures under 4th:</a:t>
            </a:r>
          </a:p>
          <a:p>
            <a:r>
              <a:rPr lang="en-US" sz="1800" dirty="0">
                <a:latin typeface="Calibri" panose="020F0502020204030204" pitchFamily="34" charset="0"/>
                <a:ea typeface="Calibri" panose="020F0502020204030204" pitchFamily="34" charset="0"/>
              </a:rPr>
              <a:t>1.  A seizure of property, which happens when the government intentionally and meaningfully interferes with a possessory interest in that property (see Jacobsen and Brower).</a:t>
            </a:r>
          </a:p>
          <a:p>
            <a:r>
              <a:rPr lang="en-US" sz="1800" dirty="0">
                <a:latin typeface="Calibri" panose="020F0502020204030204" pitchFamily="34" charset="0"/>
                <a:ea typeface="Calibri" panose="020F0502020204030204" pitchFamily="34" charset="0"/>
              </a:rPr>
              <a:t>2.  A seizure of a person by a show of authority, which happens when the government makes a show of authority sufficient to make a reasonable person believe he was not free to leave and that leads to voluntary submission to the show of authority(see </a:t>
            </a:r>
            <a:r>
              <a:rPr lang="en-US" sz="1800" dirty="0" err="1">
                <a:latin typeface="Calibri" panose="020F0502020204030204" pitchFamily="34" charset="0"/>
                <a:ea typeface="Calibri" panose="020F0502020204030204" pitchFamily="34" charset="0"/>
              </a:rPr>
              <a:t>Brendlin</a:t>
            </a:r>
            <a:r>
              <a:rPr lang="en-US" sz="1800" dirty="0">
                <a:latin typeface="Calibri" panose="020F0502020204030204" pitchFamily="34" charset="0"/>
                <a:ea typeface="Calibri" panose="020F0502020204030204" pitchFamily="34" charset="0"/>
              </a:rPr>
              <a:t> and Hodari D.).</a:t>
            </a:r>
          </a:p>
          <a:p>
            <a:r>
              <a:rPr lang="en-US" sz="1800" dirty="0">
                <a:latin typeface="Calibri" panose="020F0502020204030204" pitchFamily="34" charset="0"/>
                <a:ea typeface="Calibri" panose="020F0502020204030204" pitchFamily="34" charset="0"/>
              </a:rPr>
              <a:t>3.  A seizure of a person by terminating freedom of movement, which happens when the government actually terminates a person's freedom of movement such as by locking a person in a room (see Brower and Scott v. Harris).</a:t>
            </a:r>
          </a:p>
          <a:p>
            <a:r>
              <a:rPr lang="en-US" sz="1800" dirty="0">
                <a:latin typeface="Calibri" panose="020F0502020204030204" pitchFamily="34" charset="0"/>
                <a:ea typeface="Calibri" panose="020F0502020204030204" pitchFamily="34" charset="0"/>
              </a:rPr>
              <a:t>4.  A seizure of a person by physical force, which happens when the government applies physical force to the body of a person with intent to restrain the person, even if the force does not succeed in subduing the person (see Torres).</a:t>
            </a:r>
          </a:p>
          <a:p>
            <a:r>
              <a:rPr lang="en-US" sz="1800" dirty="0">
                <a:latin typeface="Calibri" panose="020F0502020204030204" pitchFamily="34" charset="0"/>
                <a:ea typeface="Calibri" panose="020F0502020204030204" pitchFamily="34" charset="0"/>
              </a:rPr>
              <a:t>The first three kinds of seizures are about taking control.  The fourth kind of seizure, a seizure of a person by physical force, is about touching with an intent to take control but does not require taking control.</a:t>
            </a:r>
          </a:p>
          <a:p>
            <a:endParaRPr lang="en-US" i="1" dirty="0"/>
          </a:p>
        </p:txBody>
      </p:sp>
      <p:sp>
        <p:nvSpPr>
          <p:cNvPr id="4" name="Slide Number Placeholder 3"/>
          <p:cNvSpPr>
            <a:spLocks noGrp="1"/>
          </p:cNvSpPr>
          <p:nvPr>
            <p:ph type="sldNum" sz="quarter" idx="10"/>
          </p:nvPr>
        </p:nvSpPr>
        <p:spPr/>
        <p:txBody>
          <a:bodyPr/>
          <a:lstStyle/>
          <a:p>
            <a:fld id="{5BF54B43-B037-45BE-AA5D-6342BC4AC374}" type="slidenum">
              <a:rPr lang="en-US" smtClean="0"/>
              <a:t>9</a:t>
            </a:fld>
            <a:endParaRPr lang="en-US"/>
          </a:p>
        </p:txBody>
      </p:sp>
    </p:spTree>
    <p:extLst>
      <p:ext uri="{BB962C8B-B14F-4D97-AF65-F5344CB8AC3E}">
        <p14:creationId xmlns:p14="http://schemas.microsoft.com/office/powerpoint/2010/main" val="309561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43A2C00-E271-4735-AD33-38AD9F21D49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16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77E360-B6B2-47E5-84F8-D94A2FBC1E67}"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A2C00-E271-4735-AD33-38AD9F21D491}" type="slidenum">
              <a:rPr lang="en-US" smtClean="0"/>
              <a:t>‹#›</a:t>
            </a:fld>
            <a:endParaRPr lang="en-US"/>
          </a:p>
        </p:txBody>
      </p:sp>
    </p:spTree>
    <p:extLst>
      <p:ext uri="{BB962C8B-B14F-4D97-AF65-F5344CB8AC3E}">
        <p14:creationId xmlns:p14="http://schemas.microsoft.com/office/powerpoint/2010/main" val="3970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12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19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spTree>
    <p:extLst>
      <p:ext uri="{BB962C8B-B14F-4D97-AF65-F5344CB8AC3E}">
        <p14:creationId xmlns:p14="http://schemas.microsoft.com/office/powerpoint/2010/main" val="190700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27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18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75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17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spTree>
    <p:extLst>
      <p:ext uri="{BB962C8B-B14F-4D97-AF65-F5344CB8AC3E}">
        <p14:creationId xmlns:p14="http://schemas.microsoft.com/office/powerpoint/2010/main" val="79753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7E360-B6B2-47E5-84F8-D94A2FBC1E67}"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A2C00-E271-4735-AD33-38AD9F21D49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19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7E360-B6B2-47E5-84F8-D94A2FBC1E67}"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A2C00-E271-4735-AD33-38AD9F21D491}" type="slidenum">
              <a:rPr lang="en-US" smtClean="0"/>
              <a:t>‹#›</a:t>
            </a:fld>
            <a:endParaRPr lang="en-US"/>
          </a:p>
        </p:txBody>
      </p:sp>
    </p:spTree>
    <p:extLst>
      <p:ext uri="{BB962C8B-B14F-4D97-AF65-F5344CB8AC3E}">
        <p14:creationId xmlns:p14="http://schemas.microsoft.com/office/powerpoint/2010/main" val="29412915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7E360-B6B2-47E5-84F8-D94A2FBC1E67}"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A2C00-E271-4735-AD33-38AD9F21D49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02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7E360-B6B2-47E5-84F8-D94A2FBC1E67}"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A2C00-E271-4735-AD33-38AD9F21D49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9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7E360-B6B2-47E5-84F8-D94A2FBC1E67}"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A2C00-E271-4735-AD33-38AD9F21D491}" type="slidenum">
              <a:rPr lang="en-US" smtClean="0"/>
              <a:t>‹#›</a:t>
            </a:fld>
            <a:endParaRPr lang="en-US"/>
          </a:p>
        </p:txBody>
      </p:sp>
    </p:spTree>
    <p:extLst>
      <p:ext uri="{BB962C8B-B14F-4D97-AF65-F5344CB8AC3E}">
        <p14:creationId xmlns:p14="http://schemas.microsoft.com/office/powerpoint/2010/main" val="124617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77E360-B6B2-47E5-84F8-D94A2FBC1E67}"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A2C00-E271-4735-AD33-38AD9F21D49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3733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77E360-B6B2-47E5-84F8-D94A2FBC1E67}"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3A2C00-E271-4735-AD33-38AD9F21D491}" type="slidenum">
              <a:rPr lang="en-US" smtClean="0"/>
              <a:t>‹#›</a:t>
            </a:fld>
            <a:endParaRPr lang="en-US"/>
          </a:p>
        </p:txBody>
      </p:sp>
    </p:spTree>
    <p:extLst>
      <p:ext uri="{BB962C8B-B14F-4D97-AF65-F5344CB8AC3E}">
        <p14:creationId xmlns:p14="http://schemas.microsoft.com/office/powerpoint/2010/main" val="3622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77E360-B6B2-47E5-84F8-D94A2FBC1E67}" type="datetimeFigureOut">
              <a:rPr lang="en-US" smtClean="0"/>
              <a:t>10/11/2021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3A2C00-E271-4735-AD33-38AD9F21D491}" type="slidenum">
              <a:rPr lang="en-US" smtClean="0"/>
              <a:t>‹#›</a:t>
            </a:fld>
            <a:endParaRPr lang="en-US"/>
          </a:p>
        </p:txBody>
      </p:sp>
    </p:spTree>
    <p:extLst>
      <p:ext uri="{BB962C8B-B14F-4D97-AF65-F5344CB8AC3E}">
        <p14:creationId xmlns:p14="http://schemas.microsoft.com/office/powerpoint/2010/main" val="2018081076"/>
      </p:ext>
    </p:extLst>
  </p:cSld>
  <p:clrMap bg1="lt1" tx1="dk1" bg2="lt2" tx2="dk2" accent1="accent1" accent2="accent2" accent3="accent3" accent4="accent4" accent5="accent5" accent6="accent6" hlink="hlink" folHlink="folHlink"/>
  <p:sldLayoutIdLst>
    <p:sldLayoutId id="2147485054" r:id="rId1"/>
    <p:sldLayoutId id="2147485055" r:id="rId2"/>
    <p:sldLayoutId id="2147485056" r:id="rId3"/>
    <p:sldLayoutId id="2147485057" r:id="rId4"/>
    <p:sldLayoutId id="2147485058" r:id="rId5"/>
    <p:sldLayoutId id="2147485059" r:id="rId6"/>
    <p:sldLayoutId id="2147485060" r:id="rId7"/>
    <p:sldLayoutId id="2147485061" r:id="rId8"/>
    <p:sldLayoutId id="2147485062" r:id="rId9"/>
    <p:sldLayoutId id="2147485063" r:id="rId10"/>
    <p:sldLayoutId id="2147485064" r:id="rId11"/>
    <p:sldLayoutId id="2147485065" r:id="rId12"/>
    <p:sldLayoutId id="2147485066" r:id="rId13"/>
    <p:sldLayoutId id="2147485067" r:id="rId14"/>
    <p:sldLayoutId id="2147485068" r:id="rId15"/>
    <p:sldLayoutId id="2147485069" r:id="rId16"/>
    <p:sldLayoutId id="214748507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4426" y="1626177"/>
            <a:ext cx="5963147" cy="1802823"/>
          </a:xfrm>
          <a:noFill/>
        </p:spPr>
        <p:txBody>
          <a:bodyPr>
            <a:noAutofit/>
            <a:scene3d>
              <a:camera prst="orthographicFront"/>
              <a:lightRig rig="soft" dir="t">
                <a:rot lat="0" lon="0" rev="15600000"/>
              </a:lightRig>
            </a:scene3d>
            <a:sp3d extrusionH="57150" prstMaterial="softEdge">
              <a:bevelT w="25400" h="38100"/>
            </a:sp3d>
          </a:bodyPr>
          <a:lstStyle/>
          <a:p>
            <a:r>
              <a:rPr lang="en-US" sz="5400" b="1" dirty="0">
                <a:ln w="10160">
                  <a:solidFill>
                    <a:schemeClr val="accent5"/>
                  </a:solidFill>
                  <a:prstDash val="solid"/>
                </a:ln>
                <a:solidFill>
                  <a:sysClr val="windowText" lastClr="000000"/>
                </a:solidFill>
                <a:effectLst>
                  <a:outerShdw blurRad="38100" dist="22860" dir="5400000" algn="tl" rotWithShape="0">
                    <a:srgbClr val="000000">
                      <a:alpha val="30000"/>
                    </a:srgbClr>
                  </a:outerShdw>
                </a:effectLst>
                <a:latin typeface="Arial Black" panose="020B0A04020102020204" pitchFamily="34" charset="0"/>
              </a:rPr>
              <a:t>2021 Case Law Update</a:t>
            </a:r>
          </a:p>
        </p:txBody>
      </p:sp>
      <p:sp>
        <p:nvSpPr>
          <p:cNvPr id="5" name="Text Placeholder 2">
            <a:extLst>
              <a:ext uri="{FF2B5EF4-FFF2-40B4-BE49-F238E27FC236}">
                <a16:creationId xmlns:a16="http://schemas.microsoft.com/office/drawing/2014/main" id="{703A7F3E-EF59-4A5A-8D81-507761866629}"/>
              </a:ext>
            </a:extLst>
          </p:cNvPr>
          <p:cNvSpPr txBox="1">
            <a:spLocks/>
          </p:cNvSpPr>
          <p:nvPr/>
        </p:nvSpPr>
        <p:spPr>
          <a:xfrm>
            <a:off x="0" y="3926541"/>
            <a:ext cx="12192000" cy="216310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l"/>
            <a:r>
              <a:rPr lang="en-US" dirty="0"/>
              <a:t>					   </a:t>
            </a:r>
            <a:r>
              <a:rPr lang="en-US" b="1" dirty="0"/>
              <a:t>Brian Hardouin, Sr. DDA			Laura </a:t>
            </a:r>
            <a:r>
              <a:rPr lang="en-US" b="1" dirty="0" err="1"/>
              <a:t>Hinojos</a:t>
            </a:r>
            <a:r>
              <a:rPr lang="en-US" b="1" dirty="0"/>
              <a:t>, Sr. DDA</a:t>
            </a:r>
          </a:p>
          <a:p>
            <a:pPr algn="l"/>
            <a:r>
              <a:rPr lang="en-US" b="1" dirty="0"/>
              <a:t>					   (970) 498-7222						(970) 498-7170</a:t>
            </a:r>
          </a:p>
          <a:p>
            <a:pPr algn="l"/>
            <a:r>
              <a:rPr lang="en-US" b="1" dirty="0"/>
              <a:t>					   hardoubj@co.larimer.co.us		hinojola@co.larimer.co.us</a:t>
            </a:r>
          </a:p>
          <a:p>
            <a:pPr algn="l"/>
            <a:endParaRPr lang="en-US" b="1" dirty="0"/>
          </a:p>
        </p:txBody>
      </p:sp>
    </p:spTree>
    <p:extLst>
      <p:ext uri="{BB962C8B-B14F-4D97-AF65-F5344CB8AC3E}">
        <p14:creationId xmlns:p14="http://schemas.microsoft.com/office/powerpoint/2010/main" val="397591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Peluso</a:t>
            </a:r>
            <a:br>
              <a:rPr lang="en-US" b="1" dirty="0"/>
            </a:br>
            <a:r>
              <a:rPr lang="en-US" sz="3600" dirty="0"/>
              <a:t>--- P.3d --- (CO 2021)</a:t>
            </a:r>
          </a:p>
        </p:txBody>
      </p:sp>
      <p:sp>
        <p:nvSpPr>
          <p:cNvPr id="3" name="Content Placeholder 2"/>
          <p:cNvSpPr>
            <a:spLocks noGrp="1"/>
          </p:cNvSpPr>
          <p:nvPr>
            <p:ph idx="1"/>
          </p:nvPr>
        </p:nvSpPr>
        <p:spPr>
          <a:xfrm>
            <a:off x="974036" y="2566736"/>
            <a:ext cx="10316816" cy="3834064"/>
          </a:xfrm>
        </p:spPr>
        <p:txBody>
          <a:bodyPr>
            <a:normAutofit lnSpcReduction="10000"/>
          </a:bodyPr>
          <a:lstStyle/>
          <a:p>
            <a:r>
              <a:rPr lang="en-US" sz="2600" b="1" dirty="0">
                <a:solidFill>
                  <a:schemeClr val="tx1"/>
                </a:solidFill>
              </a:rPr>
              <a:t>Facts: </a:t>
            </a:r>
            <a:r>
              <a:rPr lang="en-US" sz="2600" b="1" dirty="0">
                <a:solidFill>
                  <a:schemeClr val="tx1"/>
                </a:solidFill>
                <a:sym typeface="Wingdings 3" panose="05040102010807070707" pitchFamily="18" charset="2"/>
              </a:rPr>
              <a:t>’s GF was subject to parolee residence search - 2/19/19.  She advised PO she would be moving.  On 3/9/19, GF updated C-WISE d-base of new address.  PO knew GF and  were dating.</a:t>
            </a:r>
          </a:p>
          <a:p>
            <a:r>
              <a:rPr lang="en-US" sz="2600" b="1" dirty="0">
                <a:solidFill>
                  <a:schemeClr val="tx1"/>
                </a:solidFill>
                <a:sym typeface="Wingdings 3" panose="05040102010807070707" pitchFamily="18" charset="2"/>
              </a:rPr>
              <a:t>On 3/23/19, POs appear at ’s residence and see GF getting into car.  They notify GF of parole search, obtained key from her, and asked if anyone inside.  She advised that  was in bed.  POs entered home, began search, found  in bed, advised him of search.  Meth, THC, glass pipes, papers, scale in room.   arrested. Meth in ’s wallet.</a:t>
            </a:r>
          </a:p>
          <a:p>
            <a:r>
              <a:rPr lang="en-US" sz="2600" b="1" dirty="0">
                <a:solidFill>
                  <a:schemeClr val="tx1"/>
                </a:solidFill>
                <a:sym typeface="Wingdings 3" panose="05040102010807070707" pitchFamily="18" charset="2"/>
              </a:rPr>
              <a:t> charged w/</a:t>
            </a:r>
            <a:r>
              <a:rPr lang="en-US" sz="2600" b="1" dirty="0" err="1">
                <a:solidFill>
                  <a:schemeClr val="tx1"/>
                </a:solidFill>
                <a:sym typeface="Wingdings 3" panose="05040102010807070707" pitchFamily="18" charset="2"/>
              </a:rPr>
              <a:t>Possession&amp;Para</a:t>
            </a:r>
            <a:r>
              <a:rPr lang="en-US" sz="2600" b="1" dirty="0">
                <a:solidFill>
                  <a:schemeClr val="tx1"/>
                </a:solidFill>
                <a:sym typeface="Wingdings 3" panose="05040102010807070707" pitchFamily="18" charset="2"/>
              </a:rPr>
              <a:t>.  Mtn to Suppress filed; Tr. Ct. grants! </a:t>
            </a:r>
            <a:endParaRPr lang="en-US" sz="2600" b="1" dirty="0">
              <a:solidFill>
                <a:schemeClr val="tx1"/>
              </a:solidFill>
            </a:endParaRPr>
          </a:p>
        </p:txBody>
      </p:sp>
    </p:spTree>
    <p:extLst>
      <p:ext uri="{BB962C8B-B14F-4D97-AF65-F5344CB8AC3E}">
        <p14:creationId xmlns:p14="http://schemas.microsoft.com/office/powerpoint/2010/main" val="14482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Peluso</a:t>
            </a:r>
            <a:br>
              <a:rPr lang="en-US" b="1" dirty="0"/>
            </a:br>
            <a:r>
              <a:rPr lang="en-US" sz="3600" dirty="0"/>
              <a:t>--- P.3d --- (CO 2021)</a:t>
            </a:r>
          </a:p>
        </p:txBody>
      </p:sp>
      <p:sp>
        <p:nvSpPr>
          <p:cNvPr id="3" name="Content Placeholder 2"/>
          <p:cNvSpPr>
            <a:spLocks noGrp="1"/>
          </p:cNvSpPr>
          <p:nvPr>
            <p:ph idx="1"/>
          </p:nvPr>
        </p:nvSpPr>
        <p:spPr>
          <a:xfrm>
            <a:off x="974036" y="2566736"/>
            <a:ext cx="10316816" cy="3834064"/>
          </a:xfrm>
        </p:spPr>
        <p:txBody>
          <a:bodyPr>
            <a:normAutofit fontScale="77500" lnSpcReduction="20000"/>
          </a:bodyPr>
          <a:lstStyle/>
          <a:p>
            <a:pPr marL="0" indent="0">
              <a:buNone/>
            </a:pPr>
            <a:r>
              <a:rPr lang="en-US" sz="3000" b="1" dirty="0">
                <a:solidFill>
                  <a:schemeClr val="tx1"/>
                </a:solidFill>
              </a:rPr>
              <a:t>Trial Ct. rationale:  </a:t>
            </a:r>
          </a:p>
          <a:p>
            <a:pPr lvl="1"/>
            <a:r>
              <a:rPr lang="en-US" sz="2600" b="1" dirty="0">
                <a:solidFill>
                  <a:schemeClr val="tx1"/>
                </a:solidFill>
              </a:rPr>
              <a:t>GF testified she did not actually live there until several weeks after search; PO could have done more to verify address </a:t>
            </a:r>
          </a:p>
          <a:p>
            <a:pPr lvl="1"/>
            <a:r>
              <a:rPr lang="en-US" sz="2600" b="1" dirty="0">
                <a:solidFill>
                  <a:schemeClr val="tx1"/>
                </a:solidFill>
              </a:rPr>
              <a:t>Insufficient evidence to determine that </a:t>
            </a:r>
            <a:r>
              <a:rPr lang="en-US" sz="2600" b="1" dirty="0">
                <a:solidFill>
                  <a:schemeClr val="tx1"/>
                </a:solidFill>
                <a:sym typeface="Wingdings 3" panose="05040102010807070707" pitchFamily="18" charset="2"/>
              </a:rPr>
              <a:t> might have objected to search once officers entered</a:t>
            </a:r>
          </a:p>
          <a:p>
            <a:pPr lvl="1"/>
            <a:r>
              <a:rPr lang="en-US" sz="2600" b="1" dirty="0">
                <a:solidFill>
                  <a:schemeClr val="tx1"/>
                </a:solidFill>
                <a:sym typeface="Wingdings 3" panose="05040102010807070707" pitchFamily="18" charset="2"/>
              </a:rPr>
              <a:t>Therefore, GF lacked </a:t>
            </a:r>
            <a:r>
              <a:rPr lang="en-US" sz="2600" b="1" u="sng" dirty="0">
                <a:solidFill>
                  <a:schemeClr val="tx1"/>
                </a:solidFill>
                <a:sym typeface="Wingdings 3" panose="05040102010807070707" pitchFamily="18" charset="2"/>
              </a:rPr>
              <a:t>actual authority</a:t>
            </a:r>
            <a:r>
              <a:rPr lang="en-US" sz="2600" b="1" dirty="0">
                <a:solidFill>
                  <a:schemeClr val="tx1"/>
                </a:solidFill>
                <a:sym typeface="Wingdings 3" panose="05040102010807070707" pitchFamily="18" charset="2"/>
              </a:rPr>
              <a:t> to consent to search</a:t>
            </a:r>
          </a:p>
          <a:p>
            <a:pPr lvl="1"/>
            <a:r>
              <a:rPr lang="el-GR" sz="2600" b="1" dirty="0">
                <a:solidFill>
                  <a:schemeClr val="tx1"/>
                </a:solidFill>
                <a:sym typeface="Wingdings 3" panose="05040102010807070707" pitchFamily="18" charset="2"/>
              </a:rPr>
              <a:t>Π</a:t>
            </a:r>
            <a:r>
              <a:rPr lang="en-US" sz="2600" b="1" dirty="0">
                <a:solidFill>
                  <a:schemeClr val="tx1"/>
                </a:solidFill>
                <a:sym typeface="Wingdings 3" panose="05040102010807070707" pitchFamily="18" charset="2"/>
              </a:rPr>
              <a:t> argue for reconsideration of Order to Suppress; claim Apparent Authority.  Trial Court denies motion, upholds suppression.  Interlocutory Appeal filed with S/C</a:t>
            </a:r>
          </a:p>
          <a:p>
            <a:pPr marL="0" indent="0">
              <a:buNone/>
            </a:pPr>
            <a:r>
              <a:rPr lang="en-US" sz="3400" b="1" dirty="0">
                <a:solidFill>
                  <a:srgbClr val="FF0000"/>
                </a:solidFill>
              </a:rPr>
              <a:t>Question:  Did Parole Officers reasonably believe that GF was living in home in order to conduct search per her parole agreement?  Did GF have apparent authority to consent to search of the home?</a:t>
            </a:r>
            <a:endParaRPr lang="en-US" sz="3400" b="1" dirty="0">
              <a:solidFill>
                <a:schemeClr val="tx1"/>
              </a:solidFill>
              <a:sym typeface="Wingdings 3" panose="05040102010807070707" pitchFamily="18" charset="2"/>
            </a:endParaRPr>
          </a:p>
        </p:txBody>
      </p:sp>
    </p:spTree>
    <p:extLst>
      <p:ext uri="{BB962C8B-B14F-4D97-AF65-F5344CB8AC3E}">
        <p14:creationId xmlns:p14="http://schemas.microsoft.com/office/powerpoint/2010/main" val="56237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Peluso</a:t>
            </a:r>
            <a:br>
              <a:rPr lang="en-US" b="1" dirty="0">
                <a:solidFill>
                  <a:schemeClr val="tx1"/>
                </a:solidFill>
              </a:rPr>
            </a:br>
            <a:r>
              <a:rPr lang="en-US" sz="3600" dirty="0">
                <a:solidFill>
                  <a:schemeClr val="tx1"/>
                </a:solidFill>
              </a:rPr>
              <a:t>--- P.3d --- (CO 2021)</a:t>
            </a:r>
          </a:p>
        </p:txBody>
      </p:sp>
      <p:sp>
        <p:nvSpPr>
          <p:cNvPr id="3" name="Content Placeholder 2"/>
          <p:cNvSpPr>
            <a:spLocks noGrp="1"/>
          </p:cNvSpPr>
          <p:nvPr>
            <p:ph idx="1"/>
          </p:nvPr>
        </p:nvSpPr>
        <p:spPr>
          <a:xfrm>
            <a:off x="974036" y="2566736"/>
            <a:ext cx="10316816" cy="3834064"/>
          </a:xfrm>
        </p:spPr>
        <p:txBody>
          <a:bodyPr>
            <a:normAutofit fontScale="77500" lnSpcReduction="20000"/>
          </a:bodyPr>
          <a:lstStyle/>
          <a:p>
            <a:pPr algn="ctr"/>
            <a:r>
              <a:rPr lang="en-US" sz="2600" b="1" dirty="0">
                <a:solidFill>
                  <a:schemeClr val="tx1"/>
                </a:solidFill>
              </a:rPr>
              <a:t>HELD:  </a:t>
            </a:r>
            <a:r>
              <a:rPr lang="en-US" sz="2600" b="1" dirty="0">
                <a:solidFill>
                  <a:srgbClr val="FF0000"/>
                </a:solidFill>
              </a:rPr>
              <a:t>YES</a:t>
            </a:r>
          </a:p>
          <a:p>
            <a:r>
              <a:rPr lang="en-US" sz="2800" b="1" dirty="0">
                <a:solidFill>
                  <a:schemeClr val="tx1"/>
                </a:solidFill>
                <a:sym typeface="Wingdings 3" panose="05040102010807070707" pitchFamily="18" charset="2"/>
              </a:rPr>
              <a:t>4</a:t>
            </a:r>
            <a:r>
              <a:rPr lang="en-US" sz="2800" b="1" baseline="30000" dirty="0">
                <a:solidFill>
                  <a:schemeClr val="tx1"/>
                </a:solidFill>
                <a:sym typeface="Wingdings 3" panose="05040102010807070707" pitchFamily="18" charset="2"/>
              </a:rPr>
              <a:t>th</a:t>
            </a:r>
            <a:r>
              <a:rPr lang="en-US" sz="2800" b="1" dirty="0">
                <a:solidFill>
                  <a:schemeClr val="tx1"/>
                </a:solidFill>
                <a:sym typeface="Wingdings 3" panose="05040102010807070707" pitchFamily="18" charset="2"/>
              </a:rPr>
              <a:t> amendment exception to warrant requirement for parolee searches</a:t>
            </a:r>
          </a:p>
          <a:p>
            <a:r>
              <a:rPr lang="en-US" sz="2800" b="1" dirty="0">
                <a:solidFill>
                  <a:schemeClr val="tx1"/>
                </a:solidFill>
                <a:sym typeface="Wingdings 3" panose="05040102010807070707" pitchFamily="18" charset="2"/>
              </a:rPr>
              <a:t>Consent searches are permissible by joint residents/cohabitants with common authority over premises, unless objected to by a cohabitant that is both physically present and does so at time consenting occupant authorizes search.  Objection to search after it commences is too late.   “lost out” on </a:t>
            </a:r>
            <a:r>
              <a:rPr lang="en-US" sz="2800" b="1" dirty="0" err="1">
                <a:solidFill>
                  <a:schemeClr val="tx1"/>
                </a:solidFill>
                <a:sym typeface="Wingdings 3" panose="05040102010807070707" pitchFamily="18" charset="2"/>
              </a:rPr>
              <a:t>oppty</a:t>
            </a:r>
            <a:r>
              <a:rPr lang="en-US" sz="2800" b="1" dirty="0">
                <a:solidFill>
                  <a:schemeClr val="tx1"/>
                </a:solidFill>
                <a:sym typeface="Wingdings 3" panose="05040102010807070707" pitchFamily="18" charset="2"/>
              </a:rPr>
              <a:t> to make effective objection.</a:t>
            </a:r>
          </a:p>
          <a:p>
            <a:r>
              <a:rPr lang="en-US" sz="2800" b="1" dirty="0">
                <a:solidFill>
                  <a:schemeClr val="tx1"/>
                </a:solidFill>
                <a:sym typeface="Wingdings 3" panose="05040102010807070707" pitchFamily="18" charset="2"/>
              </a:rPr>
              <a:t>Consent of 3</a:t>
            </a:r>
            <a:r>
              <a:rPr lang="en-US" sz="2800" b="1" baseline="30000" dirty="0">
                <a:solidFill>
                  <a:schemeClr val="tx1"/>
                </a:solidFill>
                <a:sym typeface="Wingdings 3" panose="05040102010807070707" pitchFamily="18" charset="2"/>
              </a:rPr>
              <a:t>rd</a:t>
            </a:r>
            <a:r>
              <a:rPr lang="en-US" sz="2800" b="1" dirty="0">
                <a:solidFill>
                  <a:schemeClr val="tx1"/>
                </a:solidFill>
                <a:sym typeface="Wingdings 3" panose="05040102010807070707" pitchFamily="18" charset="2"/>
              </a:rPr>
              <a:t> </a:t>
            </a:r>
            <a:r>
              <a:rPr lang="en-US" sz="2800" b="1" dirty="0" err="1">
                <a:solidFill>
                  <a:schemeClr val="tx1"/>
                </a:solidFill>
                <a:sym typeface="Wingdings 3" panose="05040102010807070707" pitchFamily="18" charset="2"/>
              </a:rPr>
              <a:t>partys</a:t>
            </a:r>
            <a:r>
              <a:rPr lang="en-US" sz="2800" b="1" dirty="0">
                <a:solidFill>
                  <a:schemeClr val="tx1"/>
                </a:solidFill>
                <a:sym typeface="Wingdings 3" panose="05040102010807070707" pitchFamily="18" charset="2"/>
              </a:rPr>
              <a:t> are valid if officers reasonably believe, at time of entry, 3</a:t>
            </a:r>
            <a:r>
              <a:rPr lang="en-US" sz="2800" b="1" baseline="30000" dirty="0">
                <a:solidFill>
                  <a:schemeClr val="tx1"/>
                </a:solidFill>
                <a:sym typeface="Wingdings 3" panose="05040102010807070707" pitchFamily="18" charset="2"/>
              </a:rPr>
              <a:t>rd</a:t>
            </a:r>
            <a:r>
              <a:rPr lang="en-US" sz="2800" b="1" dirty="0">
                <a:solidFill>
                  <a:schemeClr val="tx1"/>
                </a:solidFill>
                <a:sym typeface="Wingdings 3" panose="05040102010807070707" pitchFamily="18" charset="2"/>
              </a:rPr>
              <a:t> party possesses common authority over premises, even if person in fact does not.</a:t>
            </a:r>
          </a:p>
          <a:p>
            <a:r>
              <a:rPr lang="en-US" sz="2800" b="1" dirty="0">
                <a:solidFill>
                  <a:schemeClr val="tx1"/>
                </a:solidFill>
                <a:sym typeface="Wingdings 3" panose="05040102010807070707" pitchFamily="18" charset="2"/>
              </a:rPr>
              <a:t>Officers reasonably believed GF had authority to consent to search of ’s residence</a:t>
            </a:r>
          </a:p>
          <a:p>
            <a:endParaRPr lang="en-US" sz="2600" b="1" dirty="0">
              <a:solidFill>
                <a:srgbClr val="FF0000"/>
              </a:solidFill>
              <a:sym typeface="Wingdings 3" panose="05040102010807070707" pitchFamily="18" charset="2"/>
            </a:endParaRPr>
          </a:p>
          <a:p>
            <a:pPr algn="ctr"/>
            <a:endParaRPr lang="en-US" sz="2600" b="1" dirty="0">
              <a:solidFill>
                <a:srgbClr val="FF0000"/>
              </a:solidFill>
              <a:sym typeface="Wingdings 3" panose="05040102010807070707" pitchFamily="18" charset="2"/>
            </a:endParaRPr>
          </a:p>
        </p:txBody>
      </p:sp>
    </p:spTree>
    <p:extLst>
      <p:ext uri="{BB962C8B-B14F-4D97-AF65-F5344CB8AC3E}">
        <p14:creationId xmlns:p14="http://schemas.microsoft.com/office/powerpoint/2010/main" val="2775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122" y="860754"/>
            <a:ext cx="9398643" cy="1303867"/>
          </a:xfrm>
        </p:spPr>
        <p:txBody>
          <a:bodyPr>
            <a:normAutofit fontScale="90000"/>
          </a:bodyPr>
          <a:lstStyle/>
          <a:p>
            <a:pPr algn="ctr"/>
            <a:r>
              <a:rPr lang="en-US" sz="6000" b="1" dirty="0">
                <a:solidFill>
                  <a:schemeClr val="tx1"/>
                </a:solidFill>
              </a:rPr>
              <a:t>People in Interest of K.D.W.</a:t>
            </a:r>
            <a:br>
              <a:rPr lang="en-US" b="1" dirty="0"/>
            </a:br>
            <a:r>
              <a:rPr lang="en-US" sz="3600" dirty="0"/>
              <a:t>471 P.3d 1276 (Colo. App. 2020)</a:t>
            </a:r>
          </a:p>
        </p:txBody>
      </p:sp>
      <p:sp>
        <p:nvSpPr>
          <p:cNvPr id="3" name="Content Placeholder 2"/>
          <p:cNvSpPr>
            <a:spLocks noGrp="1"/>
          </p:cNvSpPr>
          <p:nvPr>
            <p:ph idx="1"/>
          </p:nvPr>
        </p:nvSpPr>
        <p:spPr>
          <a:xfrm>
            <a:off x="974036" y="2566736"/>
            <a:ext cx="10316816" cy="3834064"/>
          </a:xfrm>
        </p:spPr>
        <p:txBody>
          <a:bodyPr>
            <a:normAutofit fontScale="85000" lnSpcReduction="20000"/>
          </a:bodyPr>
          <a:lstStyle/>
          <a:p>
            <a:r>
              <a:rPr lang="en-US" sz="2600" b="1" dirty="0">
                <a:solidFill>
                  <a:schemeClr val="tx1"/>
                </a:solidFill>
              </a:rPr>
              <a:t>Facts: Officers investigating recent burglaries, observe a black male speaking to driver of green van in “Park.”  Officers follow green van as it drives away; notice white car following the van.  Officers follow white car/attempt stop/car eludes.  </a:t>
            </a:r>
          </a:p>
          <a:p>
            <a:r>
              <a:rPr lang="en-US" sz="2600" b="1" dirty="0">
                <a:solidFill>
                  <a:schemeClr val="tx1"/>
                </a:solidFill>
              </a:rPr>
              <a:t>Officer return to Park, see K.D.W., with backpack/trash bag. (Similar clothing description, but nothing else).  Uniformed officers instructed to make contact with K.D.W. – sitting on bench.</a:t>
            </a:r>
          </a:p>
          <a:p>
            <a:r>
              <a:rPr lang="en-US" sz="2600" b="1" dirty="0">
                <a:solidFill>
                  <a:schemeClr val="tx1"/>
                </a:solidFill>
              </a:rPr>
              <a:t>Officer in vehicle approaches; K.D.W. begins to walk away.  “</a:t>
            </a:r>
            <a:r>
              <a:rPr lang="en-US" sz="2600" b="1" cap="all" dirty="0">
                <a:solidFill>
                  <a:schemeClr val="tx1"/>
                </a:solidFill>
              </a:rPr>
              <a:t>Hey, I need to talk to you.</a:t>
            </a:r>
            <a:r>
              <a:rPr lang="en-US" sz="2600" b="1" dirty="0">
                <a:solidFill>
                  <a:schemeClr val="tx1"/>
                </a:solidFill>
              </a:rPr>
              <a:t>”  K.D.W. stops and ordered to remove hand from pocket and put down backpack/trash bag.  K.D.W. complies, but 2x refuses pat-down when asked.  </a:t>
            </a:r>
          </a:p>
          <a:p>
            <a:r>
              <a:rPr lang="en-US" sz="2600" b="1" dirty="0">
                <a:solidFill>
                  <a:schemeClr val="tx1"/>
                </a:solidFill>
              </a:rPr>
              <a:t>2 officers attempt to grab, but fail, and K.D.W. flees. Foot chase is on!  Jumps fence, runs through residential backyard, into alley, crouched and attempting shirt change.  Apprehended in front yard.  Pockets searched = ammunition found.</a:t>
            </a:r>
          </a:p>
        </p:txBody>
      </p:sp>
    </p:spTree>
    <p:extLst>
      <p:ext uri="{BB962C8B-B14F-4D97-AF65-F5344CB8AC3E}">
        <p14:creationId xmlns:p14="http://schemas.microsoft.com/office/powerpoint/2010/main" val="316459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122" y="860754"/>
            <a:ext cx="9398643" cy="1303867"/>
          </a:xfrm>
        </p:spPr>
        <p:txBody>
          <a:bodyPr>
            <a:normAutofit fontScale="90000"/>
          </a:bodyPr>
          <a:lstStyle/>
          <a:p>
            <a:pPr algn="ctr"/>
            <a:r>
              <a:rPr lang="en-US" sz="6000" b="1" dirty="0">
                <a:solidFill>
                  <a:schemeClr val="tx1"/>
                </a:solidFill>
              </a:rPr>
              <a:t>People in Interest of K.D.W.</a:t>
            </a:r>
            <a:br>
              <a:rPr lang="en-US" b="1" dirty="0"/>
            </a:br>
            <a:r>
              <a:rPr lang="en-US" sz="3600" dirty="0"/>
              <a:t>471 P.3d 1276 (Colo. App. 2020)</a:t>
            </a:r>
          </a:p>
        </p:txBody>
      </p:sp>
      <p:sp>
        <p:nvSpPr>
          <p:cNvPr id="3" name="Content Placeholder 2"/>
          <p:cNvSpPr>
            <a:spLocks noGrp="1"/>
          </p:cNvSpPr>
          <p:nvPr>
            <p:ph idx="1"/>
          </p:nvPr>
        </p:nvSpPr>
        <p:spPr>
          <a:xfrm>
            <a:off x="974036" y="2566736"/>
            <a:ext cx="10316816" cy="3834064"/>
          </a:xfrm>
        </p:spPr>
        <p:txBody>
          <a:bodyPr>
            <a:normAutofit lnSpcReduction="10000"/>
          </a:bodyPr>
          <a:lstStyle/>
          <a:p>
            <a:r>
              <a:rPr lang="en-US" sz="2600" b="1" dirty="0">
                <a:solidFill>
                  <a:schemeClr val="tx1"/>
                </a:solidFill>
              </a:rPr>
              <a:t>After apprehension, Officer in Park searches backpack and finds: </a:t>
            </a:r>
            <a:r>
              <a:rPr lang="en-US" sz="2200" b="1" dirty="0">
                <a:solidFill>
                  <a:schemeClr val="tx1"/>
                </a:solidFill>
              </a:rPr>
              <a:t>.22 caliber ammo; Ruger .22 semi auto; baggie/white container w/MJ; loose MJ in bag</a:t>
            </a:r>
          </a:p>
          <a:p>
            <a:pPr lvl="1"/>
            <a:r>
              <a:rPr lang="en-US" sz="2200" b="1" dirty="0">
                <a:solidFill>
                  <a:schemeClr val="tx1"/>
                </a:solidFill>
              </a:rPr>
              <a:t>Charges:  </a:t>
            </a:r>
            <a:r>
              <a:rPr lang="en-US" sz="2000" b="1" dirty="0">
                <a:solidFill>
                  <a:schemeClr val="tx1"/>
                </a:solidFill>
              </a:rPr>
              <a:t>Possession of handgun by juvenile; Obstructing a Peace Officer; Attempt to carry a concealed weapon; 2</a:t>
            </a:r>
            <a:r>
              <a:rPr lang="en-US" sz="2000" b="1" baseline="30000" dirty="0">
                <a:solidFill>
                  <a:schemeClr val="tx1"/>
                </a:solidFill>
              </a:rPr>
              <a:t>nd</a:t>
            </a:r>
            <a:r>
              <a:rPr lang="en-US" sz="2000" b="1" dirty="0">
                <a:solidFill>
                  <a:schemeClr val="tx1"/>
                </a:solidFill>
              </a:rPr>
              <a:t> Degree Trespass; Poss. of MJ by an underage person</a:t>
            </a:r>
            <a:endParaRPr lang="en-US" b="1" dirty="0">
              <a:solidFill>
                <a:schemeClr val="tx1"/>
              </a:solidFill>
            </a:endParaRPr>
          </a:p>
          <a:p>
            <a:r>
              <a:rPr lang="en-US" b="1" dirty="0">
                <a:solidFill>
                  <a:schemeClr val="tx1"/>
                </a:solidFill>
              </a:rPr>
              <a:t>Two Defense Motions:  (1)  Suppress for lack of Reasonable Suspicion to contact (DENIED); (2) Insufficient evidence of Obstruction count (DENIED).  Bench trial - Magistrate adjudicates “delinquent” on all counts.  Dist. Ct. review Mag.’s findings / adopts adjudication order.  K.D.W. appeals to COA.</a:t>
            </a:r>
          </a:p>
          <a:p>
            <a:pPr marL="0" indent="0">
              <a:buNone/>
            </a:pPr>
            <a:r>
              <a:rPr lang="en-US" b="1" dirty="0">
                <a:solidFill>
                  <a:srgbClr val="FF0000"/>
                </a:solidFill>
              </a:rPr>
              <a:t>Question:  Was there Reasonable Suspicion for Contact? Sufficient Evidence?</a:t>
            </a:r>
            <a:r>
              <a:rPr lang="en-US" b="1" dirty="0">
                <a:solidFill>
                  <a:schemeClr val="tx1"/>
                </a:solidFill>
              </a:rPr>
              <a:t>    </a:t>
            </a:r>
          </a:p>
        </p:txBody>
      </p:sp>
    </p:spTree>
    <p:extLst>
      <p:ext uri="{BB962C8B-B14F-4D97-AF65-F5344CB8AC3E}">
        <p14:creationId xmlns:p14="http://schemas.microsoft.com/office/powerpoint/2010/main" val="5555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122" y="860754"/>
            <a:ext cx="9398643" cy="1303867"/>
          </a:xfrm>
        </p:spPr>
        <p:txBody>
          <a:bodyPr>
            <a:normAutofit fontScale="90000"/>
          </a:bodyPr>
          <a:lstStyle/>
          <a:p>
            <a:pPr algn="ctr"/>
            <a:r>
              <a:rPr lang="en-US" sz="6000" b="1" dirty="0">
                <a:solidFill>
                  <a:schemeClr val="tx1"/>
                </a:solidFill>
              </a:rPr>
              <a:t>People in Interest of K.D.W.</a:t>
            </a:r>
            <a:br>
              <a:rPr lang="en-US" b="1" dirty="0"/>
            </a:br>
            <a:r>
              <a:rPr lang="en-US" sz="3600" dirty="0"/>
              <a:t>471 P.3d 1276 (Colo. App. 2020)</a:t>
            </a:r>
          </a:p>
        </p:txBody>
      </p:sp>
      <p:sp>
        <p:nvSpPr>
          <p:cNvPr id="3" name="Content Placeholder 2"/>
          <p:cNvSpPr>
            <a:spLocks noGrp="1"/>
          </p:cNvSpPr>
          <p:nvPr>
            <p:ph idx="1"/>
          </p:nvPr>
        </p:nvSpPr>
        <p:spPr>
          <a:xfrm>
            <a:off x="974036" y="2566736"/>
            <a:ext cx="10316816" cy="3834064"/>
          </a:xfrm>
        </p:spPr>
        <p:txBody>
          <a:bodyPr>
            <a:normAutofit fontScale="92500"/>
          </a:bodyPr>
          <a:lstStyle/>
          <a:p>
            <a:pPr algn="ctr"/>
            <a:r>
              <a:rPr lang="en-US" sz="2600" b="1" dirty="0">
                <a:solidFill>
                  <a:schemeClr val="tx1"/>
                </a:solidFill>
              </a:rPr>
              <a:t>HELD:  </a:t>
            </a:r>
            <a:r>
              <a:rPr lang="en-US" sz="2600" b="1" dirty="0">
                <a:solidFill>
                  <a:srgbClr val="FF0000"/>
                </a:solidFill>
              </a:rPr>
              <a:t>NO and YES</a:t>
            </a:r>
          </a:p>
          <a:p>
            <a:r>
              <a:rPr lang="en-US" sz="2800" b="1" dirty="0">
                <a:solidFill>
                  <a:schemeClr val="tx1"/>
                </a:solidFill>
              </a:rPr>
              <a:t>Valid Investigatory Stop: (1) Officer must have reasonable suspicion that criminal activity has occurred, is taking place, or is about to take place; (2) purpose of the intrusion must be reasonable; (3) scope and character of the intrusion must be reasonably related to its purpose.</a:t>
            </a:r>
          </a:p>
          <a:p>
            <a:pPr lvl="1"/>
            <a:r>
              <a:rPr lang="en-US" sz="2400" b="1" dirty="0">
                <a:solidFill>
                  <a:schemeClr val="tx1"/>
                </a:solidFill>
              </a:rPr>
              <a:t>No Reasonable Suspicion for initial contact of K.D.W..  Officers articulated no link between white car and K.D.W., no indication that white car was in Park; no indication that white car or K.D.W. linked to any crime.  Therefore, Evidence in backpack suppressed as fruit of the poisonous tree</a:t>
            </a:r>
          </a:p>
        </p:txBody>
      </p:sp>
    </p:spTree>
    <p:extLst>
      <p:ext uri="{BB962C8B-B14F-4D97-AF65-F5344CB8AC3E}">
        <p14:creationId xmlns:p14="http://schemas.microsoft.com/office/powerpoint/2010/main" val="40627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122" y="860754"/>
            <a:ext cx="9398643" cy="1303867"/>
          </a:xfrm>
        </p:spPr>
        <p:txBody>
          <a:bodyPr>
            <a:normAutofit fontScale="90000"/>
          </a:bodyPr>
          <a:lstStyle/>
          <a:p>
            <a:pPr algn="ctr"/>
            <a:r>
              <a:rPr lang="en-US" sz="6000" b="1" dirty="0">
                <a:solidFill>
                  <a:schemeClr val="tx1"/>
                </a:solidFill>
              </a:rPr>
              <a:t>People in Interest of K.D.W.</a:t>
            </a:r>
            <a:br>
              <a:rPr lang="en-US" b="1" dirty="0">
                <a:solidFill>
                  <a:schemeClr val="tx1"/>
                </a:solidFill>
              </a:rPr>
            </a:br>
            <a:r>
              <a:rPr lang="en-US" sz="3600" dirty="0"/>
              <a:t>471 P.3d 1276 (Colo. App. 2020)</a:t>
            </a:r>
          </a:p>
        </p:txBody>
      </p:sp>
      <p:sp>
        <p:nvSpPr>
          <p:cNvPr id="3" name="Content Placeholder 2"/>
          <p:cNvSpPr>
            <a:spLocks noGrp="1"/>
          </p:cNvSpPr>
          <p:nvPr>
            <p:ph idx="1"/>
          </p:nvPr>
        </p:nvSpPr>
        <p:spPr>
          <a:xfrm>
            <a:off x="974036" y="2566736"/>
            <a:ext cx="10316816" cy="3834064"/>
          </a:xfrm>
        </p:spPr>
        <p:txBody>
          <a:bodyPr>
            <a:normAutofit fontScale="85000" lnSpcReduction="20000"/>
          </a:bodyPr>
          <a:lstStyle/>
          <a:p>
            <a:pPr algn="ctr"/>
            <a:r>
              <a:rPr lang="en-US" sz="3200" b="1" dirty="0">
                <a:solidFill>
                  <a:schemeClr val="tx1"/>
                </a:solidFill>
              </a:rPr>
              <a:t>HELD:  </a:t>
            </a:r>
            <a:r>
              <a:rPr lang="en-US" sz="3200" b="1" dirty="0">
                <a:solidFill>
                  <a:srgbClr val="FF0000"/>
                </a:solidFill>
              </a:rPr>
              <a:t>NO and YES</a:t>
            </a:r>
          </a:p>
          <a:p>
            <a:r>
              <a:rPr lang="en-US" sz="3200" b="1" dirty="0">
                <a:solidFill>
                  <a:schemeClr val="tx1"/>
                </a:solidFill>
              </a:rPr>
              <a:t>Attenuation Doctrine:  applies when the connection between unconstitutional police misconduct and the evidence is remote / been interrupted by intervening circumstance.   An independent and willful criminal act against a LEO is sufficient to break the causal chain between police misconduct and evidence of new crime</a:t>
            </a:r>
          </a:p>
          <a:p>
            <a:r>
              <a:rPr lang="en-US" sz="3200" b="1" dirty="0">
                <a:solidFill>
                  <a:schemeClr val="tx1"/>
                </a:solidFill>
              </a:rPr>
              <a:t>K.D.W.’s trespass and obstruction created PC to arrest, breaking causal chain between unlawful stop and later arrest, and search of pockets.  Under Totality analysis, K.D.W.’s conduct was  of sufficient magnitude to obstruct, impair, or hinder the police. </a:t>
            </a:r>
          </a:p>
        </p:txBody>
      </p:sp>
    </p:spTree>
    <p:extLst>
      <p:ext uri="{BB962C8B-B14F-4D97-AF65-F5344CB8AC3E}">
        <p14:creationId xmlns:p14="http://schemas.microsoft.com/office/powerpoint/2010/main" val="28143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Thomas</a:t>
            </a:r>
            <a:br>
              <a:rPr lang="en-US" b="1" dirty="0">
                <a:solidFill>
                  <a:schemeClr val="tx1"/>
                </a:solidFill>
              </a:rPr>
            </a:br>
            <a:r>
              <a:rPr lang="en-US" sz="3600" dirty="0">
                <a:solidFill>
                  <a:schemeClr val="tx1"/>
                </a:solidFill>
              </a:rPr>
              <a:t>488 </a:t>
            </a:r>
            <a:r>
              <a:rPr lang="en-US" sz="3600" dirty="0"/>
              <a:t>P.3d 1191 (Colo. App. 2021)</a:t>
            </a:r>
          </a:p>
        </p:txBody>
      </p:sp>
      <p:sp>
        <p:nvSpPr>
          <p:cNvPr id="3" name="Content Placeholder 2"/>
          <p:cNvSpPr>
            <a:spLocks noGrp="1"/>
          </p:cNvSpPr>
          <p:nvPr>
            <p:ph idx="1"/>
          </p:nvPr>
        </p:nvSpPr>
        <p:spPr>
          <a:xfrm>
            <a:off x="974036" y="2566736"/>
            <a:ext cx="10316816" cy="3834064"/>
          </a:xfrm>
        </p:spPr>
        <p:txBody>
          <a:bodyPr>
            <a:normAutofit lnSpcReduction="10000"/>
          </a:bodyPr>
          <a:lstStyle/>
          <a:p>
            <a:r>
              <a:rPr lang="en-US" sz="2600" b="1" dirty="0">
                <a:solidFill>
                  <a:schemeClr val="tx1"/>
                </a:solidFill>
              </a:rPr>
              <a:t>Facts:  Midnight, Arvada PO observes </a:t>
            </a:r>
            <a:r>
              <a:rPr lang="en-US" sz="2600" b="1" dirty="0">
                <a:solidFill>
                  <a:schemeClr val="tx1"/>
                </a:solidFill>
                <a:sym typeface="Wingdings 3" panose="05040102010807070707" pitchFamily="18" charset="2"/>
              </a:rPr>
              <a:t> roll through stop sign / fail to signal.  Traffic stop in residential neighborhood.  ID, registration, but NPOI.  sole occupant;  outstanding FTA warrant;  arrested.</a:t>
            </a:r>
          </a:p>
          <a:p>
            <a:r>
              <a:rPr lang="en-US" sz="2600" b="1" dirty="0">
                <a:solidFill>
                  <a:schemeClr val="tx1"/>
                </a:solidFill>
                <a:sym typeface="Wingdings 3" panose="05040102010807070707" pitchFamily="18" charset="2"/>
              </a:rPr>
              <a:t> asked if his wife, co-owner of the vehicle living a few blocks away, could come pick up vehicle.  She was not given the chance.</a:t>
            </a:r>
          </a:p>
          <a:p>
            <a:r>
              <a:rPr lang="en-US" sz="2600" b="1" dirty="0">
                <a:solidFill>
                  <a:schemeClr val="tx1"/>
                </a:solidFill>
                <a:sym typeface="Wingdings 3" panose="05040102010807070707" pitchFamily="18" charset="2"/>
              </a:rPr>
              <a:t>APD policy: </a:t>
            </a:r>
            <a:r>
              <a:rPr lang="en-US" sz="2600" b="1" i="1" dirty="0">
                <a:solidFill>
                  <a:schemeClr val="tx1"/>
                </a:solidFill>
                <a:sym typeface="Wingdings 3" panose="05040102010807070707" pitchFamily="18" charset="2"/>
              </a:rPr>
              <a:t>“Whenever the driver of a vehicle is arrested, the officer will have the vehicle towed unless a properly licensed driver authorized by the vehicle owner is readily available to take control of the vehicle.”</a:t>
            </a:r>
            <a:endParaRPr lang="en-US" sz="2600" b="1" i="1" dirty="0">
              <a:solidFill>
                <a:schemeClr val="tx1"/>
              </a:solidFill>
            </a:endParaRPr>
          </a:p>
        </p:txBody>
      </p:sp>
    </p:spTree>
    <p:extLst>
      <p:ext uri="{BB962C8B-B14F-4D97-AF65-F5344CB8AC3E}">
        <p14:creationId xmlns:p14="http://schemas.microsoft.com/office/powerpoint/2010/main" val="18731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Thomas</a:t>
            </a:r>
            <a:br>
              <a:rPr lang="en-US" b="1" dirty="0">
                <a:solidFill>
                  <a:schemeClr val="tx1"/>
                </a:solidFill>
              </a:rPr>
            </a:br>
            <a:r>
              <a:rPr lang="en-US" sz="3600" dirty="0">
                <a:solidFill>
                  <a:schemeClr val="tx1"/>
                </a:solidFill>
              </a:rPr>
              <a:t>488 </a:t>
            </a:r>
            <a:r>
              <a:rPr lang="en-US" sz="3600" dirty="0"/>
              <a:t>P.3d 1191 (Colo. App. 2021)</a:t>
            </a:r>
          </a:p>
        </p:txBody>
      </p:sp>
      <p:sp>
        <p:nvSpPr>
          <p:cNvPr id="3" name="Content Placeholder 2"/>
          <p:cNvSpPr>
            <a:spLocks noGrp="1"/>
          </p:cNvSpPr>
          <p:nvPr>
            <p:ph idx="1"/>
          </p:nvPr>
        </p:nvSpPr>
        <p:spPr>
          <a:xfrm>
            <a:off x="974036" y="2566736"/>
            <a:ext cx="10316816" cy="3834064"/>
          </a:xfrm>
        </p:spPr>
        <p:txBody>
          <a:bodyPr>
            <a:normAutofit fontScale="77500" lnSpcReduction="20000"/>
          </a:bodyPr>
          <a:lstStyle/>
          <a:p>
            <a:r>
              <a:rPr lang="en-US" sz="3200" b="1" dirty="0">
                <a:solidFill>
                  <a:schemeClr val="tx1"/>
                </a:solidFill>
              </a:rPr>
              <a:t>Inventory Search = handgun, meth, knife, blackjack</a:t>
            </a:r>
          </a:p>
          <a:p>
            <a:r>
              <a:rPr lang="en-US" sz="3200" b="1" dirty="0">
                <a:solidFill>
                  <a:schemeClr val="tx1"/>
                </a:solidFill>
              </a:rPr>
              <a:t>Charges: 1 ct. possession w/</a:t>
            </a:r>
            <a:r>
              <a:rPr lang="en-US" sz="3200" b="1" dirty="0" err="1">
                <a:solidFill>
                  <a:schemeClr val="tx1"/>
                </a:solidFill>
              </a:rPr>
              <a:t>i</a:t>
            </a:r>
            <a:r>
              <a:rPr lang="en-US" sz="3200" b="1" dirty="0">
                <a:solidFill>
                  <a:schemeClr val="tx1"/>
                </a:solidFill>
              </a:rPr>
              <a:t> to distribute; 3 </a:t>
            </a:r>
            <a:r>
              <a:rPr lang="en-US" sz="3200" b="1" dirty="0" err="1">
                <a:solidFill>
                  <a:schemeClr val="tx1"/>
                </a:solidFill>
              </a:rPr>
              <a:t>cts</a:t>
            </a:r>
            <a:r>
              <a:rPr lang="en-US" sz="3200" b="1" dirty="0">
                <a:solidFill>
                  <a:schemeClr val="tx1"/>
                </a:solidFill>
              </a:rPr>
              <a:t>. POWPO; 1 ct. possession of illegal weapon</a:t>
            </a:r>
          </a:p>
          <a:p>
            <a:r>
              <a:rPr lang="en-US" sz="3200" b="1" dirty="0">
                <a:solidFill>
                  <a:schemeClr val="tx1"/>
                </a:solidFill>
              </a:rPr>
              <a:t>Motion to Suppress:  </a:t>
            </a:r>
            <a:r>
              <a:rPr lang="en-US" sz="3200" b="1" dirty="0">
                <a:solidFill>
                  <a:schemeClr val="tx1"/>
                </a:solidFill>
                <a:sym typeface="Wingdings 3" panose="05040102010807070707" pitchFamily="18" charset="2"/>
              </a:rPr>
              <a:t> argues wife was available; and vehicle legally parked in residential area.  </a:t>
            </a:r>
            <a:r>
              <a:rPr lang="el-GR" sz="3200" b="1" dirty="0">
                <a:solidFill>
                  <a:schemeClr val="tx1"/>
                </a:solidFill>
                <a:sym typeface="Wingdings 3" panose="05040102010807070707" pitchFamily="18" charset="2"/>
              </a:rPr>
              <a:t>Π</a:t>
            </a:r>
            <a:r>
              <a:rPr lang="en-US" sz="3200" b="1" dirty="0">
                <a:solidFill>
                  <a:schemeClr val="tx1"/>
                </a:solidFill>
                <a:sym typeface="Wingdings 3" panose="05040102010807070707" pitchFamily="18" charset="2"/>
              </a:rPr>
              <a:t> argue Police Dept. policy required tow because  arrested / no one available. Trial Court denied Mtn;  convicted; Appealed.</a:t>
            </a:r>
          </a:p>
          <a:p>
            <a:pPr marL="0" indent="0">
              <a:buNone/>
            </a:pPr>
            <a:r>
              <a:rPr lang="en-US" sz="3200" b="1" dirty="0">
                <a:solidFill>
                  <a:srgbClr val="FF0000"/>
                </a:solidFill>
              </a:rPr>
              <a:t>Question:</a:t>
            </a:r>
            <a:r>
              <a:rPr lang="en-US" sz="3200" b="1" dirty="0">
                <a:solidFill>
                  <a:schemeClr val="tx1"/>
                </a:solidFill>
              </a:rPr>
              <a:t> </a:t>
            </a:r>
            <a:r>
              <a:rPr lang="en-US" sz="3200" b="1" dirty="0">
                <a:solidFill>
                  <a:srgbClr val="FF0000"/>
                </a:solidFill>
              </a:rPr>
              <a:t>Was seizure and search lawful under the Administrative Community Caretaking exception to the 4</a:t>
            </a:r>
            <a:r>
              <a:rPr lang="en-US" sz="3200" b="1" baseline="30000" dirty="0">
                <a:solidFill>
                  <a:srgbClr val="FF0000"/>
                </a:solidFill>
              </a:rPr>
              <a:t>th</a:t>
            </a:r>
            <a:r>
              <a:rPr lang="en-US" sz="3200" b="1" dirty="0">
                <a:solidFill>
                  <a:srgbClr val="FF0000"/>
                </a:solidFill>
              </a:rPr>
              <a:t> Amendment and CO constitution?  </a:t>
            </a:r>
            <a:endParaRPr lang="en-US" sz="3200" b="1" dirty="0">
              <a:solidFill>
                <a:schemeClr val="tx1"/>
              </a:solidFill>
            </a:endParaRPr>
          </a:p>
        </p:txBody>
      </p:sp>
    </p:spTree>
    <p:extLst>
      <p:ext uri="{BB962C8B-B14F-4D97-AF65-F5344CB8AC3E}">
        <p14:creationId xmlns:p14="http://schemas.microsoft.com/office/powerpoint/2010/main" val="42860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Thomas</a:t>
            </a:r>
            <a:br>
              <a:rPr lang="en-US" b="1" dirty="0">
                <a:solidFill>
                  <a:schemeClr val="tx1"/>
                </a:solidFill>
              </a:rPr>
            </a:br>
            <a:r>
              <a:rPr lang="en-US" sz="3600" dirty="0">
                <a:solidFill>
                  <a:schemeClr val="tx1"/>
                </a:solidFill>
              </a:rPr>
              <a:t>488 </a:t>
            </a:r>
            <a:r>
              <a:rPr lang="en-US" sz="3600" dirty="0"/>
              <a:t>P.3d 1191 (Colo. App. 2021)</a:t>
            </a:r>
          </a:p>
        </p:txBody>
      </p:sp>
      <p:sp>
        <p:nvSpPr>
          <p:cNvPr id="3" name="Content Placeholder 2"/>
          <p:cNvSpPr>
            <a:spLocks noGrp="1"/>
          </p:cNvSpPr>
          <p:nvPr>
            <p:ph idx="1"/>
          </p:nvPr>
        </p:nvSpPr>
        <p:spPr>
          <a:xfrm>
            <a:off x="974036" y="2566736"/>
            <a:ext cx="10316816" cy="3834064"/>
          </a:xfrm>
        </p:spPr>
        <p:txBody>
          <a:bodyPr>
            <a:normAutofit fontScale="85000" lnSpcReduction="20000"/>
          </a:bodyPr>
          <a:lstStyle/>
          <a:p>
            <a:pPr algn="ctr"/>
            <a:r>
              <a:rPr lang="en-US" sz="3200" b="1" dirty="0">
                <a:solidFill>
                  <a:schemeClr val="tx1"/>
                </a:solidFill>
              </a:rPr>
              <a:t>HELD:  </a:t>
            </a:r>
            <a:r>
              <a:rPr lang="en-US" sz="3200" b="1" dirty="0">
                <a:solidFill>
                  <a:srgbClr val="FF0000"/>
                </a:solidFill>
              </a:rPr>
              <a:t>No</a:t>
            </a:r>
          </a:p>
          <a:p>
            <a:r>
              <a:rPr lang="en-US" sz="3200" b="1" dirty="0">
                <a:solidFill>
                  <a:schemeClr val="tx1"/>
                </a:solidFill>
              </a:rPr>
              <a:t>1</a:t>
            </a:r>
            <a:r>
              <a:rPr lang="en-US" sz="3200" b="1" baseline="30000" dirty="0">
                <a:solidFill>
                  <a:schemeClr val="tx1"/>
                </a:solidFill>
              </a:rPr>
              <a:t>st</a:t>
            </a:r>
            <a:r>
              <a:rPr lang="en-US" sz="3200" b="1" dirty="0">
                <a:solidFill>
                  <a:schemeClr val="tx1"/>
                </a:solidFill>
              </a:rPr>
              <a:t> question:  Was there standardized criteria or policies?</a:t>
            </a:r>
          </a:p>
          <a:p>
            <a:r>
              <a:rPr lang="en-US" sz="3200" b="1" dirty="0">
                <a:solidFill>
                  <a:schemeClr val="tx1"/>
                </a:solidFill>
              </a:rPr>
              <a:t>2</a:t>
            </a:r>
            <a:r>
              <a:rPr lang="en-US" sz="3200" b="1" baseline="30000" dirty="0">
                <a:solidFill>
                  <a:schemeClr val="tx1"/>
                </a:solidFill>
              </a:rPr>
              <a:t>nd</a:t>
            </a:r>
            <a:r>
              <a:rPr lang="en-US" sz="3200" b="1" dirty="0">
                <a:solidFill>
                  <a:schemeClr val="tx1"/>
                </a:solidFill>
              </a:rPr>
              <a:t> question: Whether impoundment (seizure) served an administrative community caretaking function, and inventory (search) was reasonable?  Totality of circumstances analysis. To determine “reasonableness” of inventory search, must first determine if impoundment was proper. </a:t>
            </a:r>
            <a:r>
              <a:rPr lang="en-US" sz="3200" b="1" i="1" dirty="0">
                <a:solidFill>
                  <a:schemeClr val="tx1"/>
                </a:solidFill>
              </a:rPr>
              <a:t> </a:t>
            </a:r>
            <a:r>
              <a:rPr lang="en-US" sz="3200" i="1" dirty="0">
                <a:solidFill>
                  <a:schemeClr val="tx1"/>
                </a:solidFill>
              </a:rPr>
              <a:t>[Officers may impound if Vehicle is hazardous/disabled/parked illegally/blocking access to private property/obstructing traffic/</a:t>
            </a:r>
            <a:r>
              <a:rPr lang="en-US" sz="3200" i="1" dirty="0">
                <a:solidFill>
                  <a:srgbClr val="FF0000"/>
                </a:solidFill>
              </a:rPr>
              <a:t>or to protect against danger, loss and false claims of loss</a:t>
            </a:r>
            <a:r>
              <a:rPr lang="en-US" sz="3200" i="1" dirty="0">
                <a:solidFill>
                  <a:schemeClr val="tx1"/>
                </a:solidFill>
              </a:rPr>
              <a:t>].  </a:t>
            </a:r>
            <a:r>
              <a:rPr lang="el-GR" sz="3200" b="1" i="1" dirty="0">
                <a:solidFill>
                  <a:schemeClr val="tx1"/>
                </a:solidFill>
              </a:rPr>
              <a:t>Π</a:t>
            </a:r>
            <a:r>
              <a:rPr lang="en-US" sz="3200" b="1" i="1" dirty="0">
                <a:solidFill>
                  <a:schemeClr val="tx1"/>
                </a:solidFill>
              </a:rPr>
              <a:t> did not meet burden and impoundment ruled ‘unreasonable’.</a:t>
            </a:r>
          </a:p>
        </p:txBody>
      </p:sp>
    </p:spTree>
    <p:extLst>
      <p:ext uri="{BB962C8B-B14F-4D97-AF65-F5344CB8AC3E}">
        <p14:creationId xmlns:p14="http://schemas.microsoft.com/office/powerpoint/2010/main" val="29667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9AD2C3-7B7B-0D41-BC6F-FEE73CA1CFC1}"/>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54305" y="412376"/>
            <a:ext cx="8265460" cy="6037730"/>
          </a:xfrm>
          <a:prstGeom prst="rect">
            <a:avLst/>
          </a:prstGeom>
          <a:ln w="76200">
            <a:solidFill>
              <a:schemeClr val="tx1"/>
            </a:solidFill>
          </a:ln>
        </p:spPr>
      </p:pic>
      <p:sp>
        <p:nvSpPr>
          <p:cNvPr id="6" name="Rectangle 5">
            <a:extLst>
              <a:ext uri="{FF2B5EF4-FFF2-40B4-BE49-F238E27FC236}">
                <a16:creationId xmlns:a16="http://schemas.microsoft.com/office/drawing/2014/main" id="{7C3072EB-C964-0D4A-A321-CA05B699B5A2}"/>
              </a:ext>
            </a:extLst>
          </p:cNvPr>
          <p:cNvSpPr/>
          <p:nvPr/>
        </p:nvSpPr>
        <p:spPr>
          <a:xfrm>
            <a:off x="2865895" y="2687228"/>
            <a:ext cx="6505179" cy="1477328"/>
          </a:xfrm>
          <a:prstGeom prst="rect">
            <a:avLst/>
          </a:prstGeom>
          <a:noFill/>
        </p:spPr>
        <p:txBody>
          <a:bodyPr wrap="none" lIns="91440" tIns="45720" rIns="91440" bIns="45720">
            <a:spAutoFit/>
          </a:bodyPr>
          <a:lstStyle/>
          <a:p>
            <a:pPr algn="ctr"/>
            <a:r>
              <a:rPr lang="en-US" sz="5400" b="1" spc="50" dirty="0">
                <a:ln w="9525" cmpd="sng">
                  <a:solidFill>
                    <a:sysClr val="windowText" lastClr="000000"/>
                  </a:solidFill>
                  <a:prstDash val="solid"/>
                </a:ln>
                <a:solidFill>
                  <a:srgbClr val="C00000"/>
                </a:solidFill>
                <a:effectLst>
                  <a:glow rad="38100">
                    <a:schemeClr val="accent1">
                      <a:alpha val="40000"/>
                    </a:schemeClr>
                  </a:glow>
                </a:effectLst>
                <a:latin typeface="AR JULIAN" panose="02000000000000000000" pitchFamily="2" charset="0"/>
              </a:rPr>
              <a:t>Fourth Amendment</a:t>
            </a:r>
            <a:br>
              <a:rPr lang="en-US" sz="5400" b="1" spc="50" dirty="0">
                <a:ln w="9525" cmpd="sng">
                  <a:solidFill>
                    <a:sysClr val="windowText" lastClr="000000"/>
                  </a:solidFill>
                  <a:prstDash val="solid"/>
                </a:ln>
                <a:solidFill>
                  <a:srgbClr val="C00000"/>
                </a:solidFill>
                <a:effectLst>
                  <a:glow rad="38100">
                    <a:schemeClr val="accent1">
                      <a:alpha val="40000"/>
                    </a:schemeClr>
                  </a:glow>
                </a:effectLst>
                <a:latin typeface="AR JULIAN" panose="02000000000000000000" pitchFamily="2" charset="0"/>
              </a:rPr>
            </a:br>
            <a:r>
              <a:rPr lang="en-US" sz="3600" b="1" spc="50" dirty="0">
                <a:ln w="9525" cmpd="sng">
                  <a:solidFill>
                    <a:sysClr val="windowText" lastClr="000000"/>
                  </a:solidFill>
                  <a:prstDash val="solid"/>
                </a:ln>
                <a:solidFill>
                  <a:srgbClr val="C00000"/>
                </a:solidFill>
                <a:effectLst>
                  <a:glow rad="38100">
                    <a:schemeClr val="accent1">
                      <a:alpha val="40000"/>
                    </a:schemeClr>
                  </a:glow>
                </a:effectLst>
                <a:latin typeface="AR JULIAN" panose="02000000000000000000" pitchFamily="2" charset="0"/>
              </a:rPr>
              <a:t>Searches and Seizures</a:t>
            </a:r>
            <a:endParaRPr lang="en-US" sz="3600" b="1" spc="50" dirty="0">
              <a:ln w="9525" cmpd="sng">
                <a:solidFill>
                  <a:sysClr val="windowText" lastClr="000000"/>
                </a:solidFill>
                <a:prstDash val="solid"/>
              </a:ln>
              <a:solidFill>
                <a:srgbClr val="C00000"/>
              </a:solidFill>
              <a:effectLst>
                <a:glow rad="38100">
                  <a:schemeClr val="accent1">
                    <a:alpha val="40000"/>
                  </a:schemeClr>
                </a:glow>
              </a:effectLst>
            </a:endParaRPr>
          </a:p>
        </p:txBody>
      </p:sp>
    </p:spTree>
    <p:extLst>
      <p:ext uri="{BB962C8B-B14F-4D97-AF65-F5344CB8AC3E}">
        <p14:creationId xmlns:p14="http://schemas.microsoft.com/office/powerpoint/2010/main" val="250481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9E8823-C8D5-E542-8B18-216C9660843C}"/>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010902" y="448235"/>
            <a:ext cx="8208864" cy="5916706"/>
          </a:xfrm>
          <a:prstGeom prst="rect">
            <a:avLst/>
          </a:prstGeom>
          <a:ln w="76200">
            <a:solidFill>
              <a:schemeClr val="tx1"/>
            </a:solidFill>
          </a:ln>
        </p:spPr>
      </p:pic>
      <p:sp>
        <p:nvSpPr>
          <p:cNvPr id="2" name="Rectangle 1">
            <a:extLst>
              <a:ext uri="{FF2B5EF4-FFF2-40B4-BE49-F238E27FC236}">
                <a16:creationId xmlns:a16="http://schemas.microsoft.com/office/drawing/2014/main" id="{10424692-2653-934F-A051-BCD477EF98FB}"/>
              </a:ext>
            </a:extLst>
          </p:cNvPr>
          <p:cNvSpPr/>
          <p:nvPr/>
        </p:nvSpPr>
        <p:spPr>
          <a:xfrm>
            <a:off x="3174911" y="2667924"/>
            <a:ext cx="5880847" cy="1477328"/>
          </a:xfrm>
          <a:prstGeom prst="rect">
            <a:avLst/>
          </a:prstGeom>
          <a:noFill/>
        </p:spPr>
        <p:txBody>
          <a:bodyPr wrap="square" lIns="91440" tIns="45720" rIns="91440" bIns="45720">
            <a:spAutoFit/>
          </a:bodyPr>
          <a:lstStyle/>
          <a:p>
            <a:pPr algn="ctr"/>
            <a:r>
              <a:rPr lang="en-US" sz="5400" b="1" spc="50" dirty="0">
                <a:ln w="9525" cmpd="sng">
                  <a:solidFill>
                    <a:sysClr val="windowText" lastClr="000000"/>
                  </a:solidFill>
                  <a:prstDash val="solid"/>
                </a:ln>
                <a:solidFill>
                  <a:srgbClr val="C00000"/>
                </a:solidFill>
                <a:effectLst>
                  <a:glow rad="38100">
                    <a:schemeClr val="accent1">
                      <a:alpha val="40000"/>
                    </a:schemeClr>
                  </a:glow>
                </a:effectLst>
              </a:rPr>
              <a:t>Fifth Amendment</a:t>
            </a:r>
          </a:p>
          <a:p>
            <a:pPr algn="ctr"/>
            <a:r>
              <a:rPr lang="en-US" sz="3600" b="1" spc="50" dirty="0">
                <a:ln w="9525" cmpd="sng">
                  <a:solidFill>
                    <a:sysClr val="windowText" lastClr="000000"/>
                  </a:solidFill>
                  <a:prstDash val="solid"/>
                </a:ln>
                <a:solidFill>
                  <a:srgbClr val="C00000"/>
                </a:solidFill>
                <a:effectLst>
                  <a:glow rad="38100">
                    <a:schemeClr val="accent1">
                      <a:alpha val="40000"/>
                    </a:schemeClr>
                  </a:glow>
                </a:effectLst>
              </a:rPr>
              <a:t>Miranda and Custody</a:t>
            </a:r>
          </a:p>
        </p:txBody>
      </p:sp>
    </p:spTree>
    <p:extLst>
      <p:ext uri="{BB962C8B-B14F-4D97-AF65-F5344CB8AC3E}">
        <p14:creationId xmlns:p14="http://schemas.microsoft.com/office/powerpoint/2010/main" val="139015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Perez v. People</a:t>
            </a:r>
            <a:br>
              <a:rPr lang="en-US" b="1" dirty="0"/>
            </a:br>
            <a:r>
              <a:rPr lang="en-US" sz="3600" dirty="0"/>
              <a:t>479 P.3d 430 (CO 2021)</a:t>
            </a:r>
          </a:p>
        </p:txBody>
      </p:sp>
      <p:sp>
        <p:nvSpPr>
          <p:cNvPr id="3" name="Content Placeholder 2"/>
          <p:cNvSpPr>
            <a:spLocks noGrp="1"/>
          </p:cNvSpPr>
          <p:nvPr>
            <p:ph idx="1"/>
          </p:nvPr>
        </p:nvSpPr>
        <p:spPr>
          <a:xfrm>
            <a:off x="974036" y="2566736"/>
            <a:ext cx="10316816" cy="3834064"/>
          </a:xfrm>
        </p:spPr>
        <p:txBody>
          <a:bodyPr>
            <a:normAutofit fontScale="77500" lnSpcReduction="20000"/>
          </a:bodyPr>
          <a:lstStyle/>
          <a:p>
            <a:pPr>
              <a:spcBef>
                <a:spcPts val="600"/>
              </a:spcBef>
            </a:pPr>
            <a:r>
              <a:rPr lang="en-US" sz="2800" b="1" dirty="0">
                <a:solidFill>
                  <a:schemeClr val="tx1"/>
                </a:solidFill>
              </a:rPr>
              <a:t>Facts:  </a:t>
            </a:r>
            <a:r>
              <a:rPr lang="en-US" sz="2800" b="1" dirty="0">
                <a:solidFill>
                  <a:schemeClr val="tx1"/>
                </a:solidFill>
                <a:sym typeface="Wingdings 3" panose="05040102010807070707" pitchFamily="18" charset="2"/>
              </a:rPr>
              <a:t></a:t>
            </a:r>
            <a:r>
              <a:rPr lang="en-US" sz="2800" b="1" dirty="0"/>
              <a:t> passenger in car that was pulled over. </a:t>
            </a:r>
            <a:r>
              <a:rPr lang="en-US" sz="2800" b="1" dirty="0">
                <a:solidFill>
                  <a:schemeClr val="tx1"/>
                </a:solidFill>
                <a:sym typeface="Wingdings 3" panose="05040102010807070707" pitchFamily="18" charset="2"/>
              </a:rPr>
              <a:t></a:t>
            </a:r>
            <a:r>
              <a:rPr lang="en-US" sz="2800" b="1" dirty="0"/>
              <a:t> provided false name / then asked to step outside the car. </a:t>
            </a:r>
            <a:r>
              <a:rPr lang="en-US" sz="2800" b="1" dirty="0">
                <a:solidFill>
                  <a:schemeClr val="tx1"/>
                </a:solidFill>
                <a:sym typeface="Wingdings 3" panose="05040102010807070707" pitchFamily="18" charset="2"/>
              </a:rPr>
              <a:t></a:t>
            </a:r>
            <a:r>
              <a:rPr lang="en-US" sz="2800" b="1" dirty="0"/>
              <a:t> attempted to flee. Officers did not see him conceal or discard anything.</a:t>
            </a:r>
          </a:p>
          <a:p>
            <a:pPr marL="342900" indent="-342900">
              <a:spcBef>
                <a:spcPts val="600"/>
              </a:spcBef>
              <a:buFont typeface="Arial" panose="020B0604020202020204" pitchFamily="34" charset="0"/>
              <a:buChar char="•"/>
            </a:pPr>
            <a:r>
              <a:rPr lang="en-US" sz="2800" b="1" dirty="0"/>
              <a:t>After flee attempt, </a:t>
            </a:r>
            <a:r>
              <a:rPr lang="en-US" sz="2800" b="1" dirty="0">
                <a:solidFill>
                  <a:schemeClr val="tx1"/>
                </a:solidFill>
                <a:sym typeface="Wingdings 3" panose="05040102010807070707" pitchFamily="18" charset="2"/>
              </a:rPr>
              <a:t></a:t>
            </a:r>
            <a:r>
              <a:rPr lang="en-US" sz="2800" b="1" dirty="0"/>
              <a:t> handcuffed and frisked. Officer finds shotgun shells in </a:t>
            </a:r>
            <a:r>
              <a:rPr lang="en-US" sz="2800" b="1" dirty="0">
                <a:solidFill>
                  <a:schemeClr val="tx1"/>
                </a:solidFill>
                <a:sym typeface="Wingdings 3" panose="05040102010807070707" pitchFamily="18" charset="2"/>
              </a:rPr>
              <a:t></a:t>
            </a:r>
            <a:r>
              <a:rPr lang="en-US" sz="2800" b="1" dirty="0"/>
              <a:t>’s pockets. This was the sole reason to think </a:t>
            </a:r>
            <a:r>
              <a:rPr lang="en-US" sz="2800" b="1" dirty="0">
                <a:solidFill>
                  <a:schemeClr val="tx1"/>
                </a:solidFill>
                <a:sym typeface="Wingdings 3" panose="05040102010807070707" pitchFamily="18" charset="2"/>
              </a:rPr>
              <a:t></a:t>
            </a:r>
            <a:r>
              <a:rPr lang="en-US" sz="2800" b="1" dirty="0"/>
              <a:t> abandoned a gun</a:t>
            </a:r>
          </a:p>
          <a:p>
            <a:pPr marL="342900" indent="-342900">
              <a:spcBef>
                <a:spcPts val="600"/>
              </a:spcBef>
              <a:buFont typeface="Arial" panose="020B0604020202020204" pitchFamily="34" charset="0"/>
              <a:buChar char="•"/>
            </a:pPr>
            <a:r>
              <a:rPr lang="en-US" sz="2800" b="1" dirty="0"/>
              <a:t>Before Mirandizing </a:t>
            </a:r>
            <a:r>
              <a:rPr lang="en-US" sz="2800" b="1" dirty="0">
                <a:solidFill>
                  <a:schemeClr val="tx1"/>
                </a:solidFill>
                <a:sym typeface="Wingdings 3" panose="05040102010807070707" pitchFamily="18" charset="2"/>
              </a:rPr>
              <a:t></a:t>
            </a:r>
            <a:r>
              <a:rPr lang="en-US" sz="2800" b="1" dirty="0"/>
              <a:t>, Officer asks “Where’s the gun?”  </a:t>
            </a:r>
            <a:r>
              <a:rPr lang="en-US" sz="2800" b="1" dirty="0">
                <a:solidFill>
                  <a:schemeClr val="tx1"/>
                </a:solidFill>
                <a:sym typeface="Wingdings 3" panose="05040102010807070707" pitchFamily="18" charset="2"/>
              </a:rPr>
              <a:t> </a:t>
            </a:r>
            <a:r>
              <a:rPr lang="en-US" sz="2800" b="1" dirty="0"/>
              <a:t>responded that “he threw it away.”  Shotgun ultimately found in car between </a:t>
            </a:r>
            <a:r>
              <a:rPr lang="en-US" sz="2800" b="1" dirty="0" err="1"/>
              <a:t>cntr</a:t>
            </a:r>
            <a:r>
              <a:rPr lang="en-US" sz="2800" b="1" dirty="0"/>
              <a:t>. console/</a:t>
            </a:r>
            <a:r>
              <a:rPr lang="en-US" sz="2800" b="1" dirty="0" err="1"/>
              <a:t>psngr</a:t>
            </a:r>
            <a:r>
              <a:rPr lang="en-US" sz="2800" b="1" dirty="0"/>
              <a:t> seat</a:t>
            </a:r>
          </a:p>
          <a:p>
            <a:pPr marL="342900" indent="-342900">
              <a:spcBef>
                <a:spcPts val="600"/>
              </a:spcBef>
              <a:buFont typeface="Arial" panose="020B0604020202020204" pitchFamily="34" charset="0"/>
              <a:buChar char="•"/>
            </a:pPr>
            <a:r>
              <a:rPr lang="en-US" sz="2800" b="1" dirty="0">
                <a:solidFill>
                  <a:schemeClr val="tx1"/>
                </a:solidFill>
                <a:sym typeface="Wingdings 3" panose="05040102010807070707" pitchFamily="18" charset="2"/>
              </a:rPr>
              <a:t> </a:t>
            </a:r>
            <a:r>
              <a:rPr lang="en-US" sz="2800" b="1" dirty="0"/>
              <a:t>D files Mtn. to suppress.  </a:t>
            </a:r>
            <a:r>
              <a:rPr lang="el-GR" sz="2800" b="1" dirty="0"/>
              <a:t>Π</a:t>
            </a:r>
            <a:r>
              <a:rPr lang="en-US" sz="2800" b="1" dirty="0"/>
              <a:t> argue </a:t>
            </a:r>
            <a:r>
              <a:rPr lang="en-US" sz="2800" b="1" i="1" dirty="0"/>
              <a:t>Miranda </a:t>
            </a:r>
            <a:r>
              <a:rPr lang="en-US" sz="2800" b="1" dirty="0"/>
              <a:t>PUBLIC SAFETY EXCEPTION. Trial Ct. agrees with </a:t>
            </a:r>
            <a:r>
              <a:rPr lang="el-GR" sz="2800" b="1" dirty="0"/>
              <a:t>Π</a:t>
            </a:r>
            <a:r>
              <a:rPr lang="en-US" sz="2800" b="1" dirty="0"/>
              <a:t>. </a:t>
            </a:r>
            <a:r>
              <a:rPr lang="en-US" sz="2800" b="1" dirty="0">
                <a:solidFill>
                  <a:schemeClr val="tx1"/>
                </a:solidFill>
                <a:sym typeface="Wingdings 3" panose="05040102010807070707" pitchFamily="18" charset="2"/>
              </a:rPr>
              <a:t> convicted of 1 ct. 2</a:t>
            </a:r>
            <a:r>
              <a:rPr lang="en-US" sz="2800" b="1" baseline="30000" dirty="0">
                <a:solidFill>
                  <a:schemeClr val="tx1"/>
                </a:solidFill>
                <a:sym typeface="Wingdings 3" panose="05040102010807070707" pitchFamily="18" charset="2"/>
              </a:rPr>
              <a:t>nd</a:t>
            </a:r>
            <a:r>
              <a:rPr lang="en-US" sz="2800" b="1" dirty="0">
                <a:solidFill>
                  <a:schemeClr val="tx1"/>
                </a:solidFill>
                <a:sym typeface="Wingdings 3" panose="05040102010807070707" pitchFamily="18" charset="2"/>
              </a:rPr>
              <a:t> Degree </a:t>
            </a:r>
            <a:r>
              <a:rPr lang="en-US" sz="2800" b="1" dirty="0" err="1">
                <a:solidFill>
                  <a:schemeClr val="tx1"/>
                </a:solidFill>
                <a:sym typeface="Wingdings 3" panose="05040102010807070707" pitchFamily="18" charset="2"/>
              </a:rPr>
              <a:t>Asslt</a:t>
            </a:r>
            <a:r>
              <a:rPr lang="en-US" sz="2800" b="1" dirty="0">
                <a:solidFill>
                  <a:schemeClr val="tx1"/>
                </a:solidFill>
                <a:sym typeface="Wingdings 3" panose="05040102010807070707" pitchFamily="18" charset="2"/>
              </a:rPr>
              <a:t>/4 </a:t>
            </a:r>
            <a:r>
              <a:rPr lang="en-US" sz="2800" b="1" dirty="0" err="1">
                <a:solidFill>
                  <a:schemeClr val="tx1"/>
                </a:solidFill>
                <a:sym typeface="Wingdings 3" panose="05040102010807070707" pitchFamily="18" charset="2"/>
              </a:rPr>
              <a:t>cts</a:t>
            </a:r>
            <a:r>
              <a:rPr lang="en-US" sz="2800" b="1" dirty="0">
                <a:solidFill>
                  <a:schemeClr val="tx1"/>
                </a:solidFill>
                <a:sym typeface="Wingdings 3" panose="05040102010807070707" pitchFamily="18" charset="2"/>
              </a:rPr>
              <a:t>. POWPO</a:t>
            </a:r>
          </a:p>
          <a:p>
            <a:pPr marL="342900" indent="-342900">
              <a:spcBef>
                <a:spcPts val="600"/>
              </a:spcBef>
              <a:buFont typeface="Arial" panose="020B0604020202020204" pitchFamily="34" charset="0"/>
              <a:buChar char="•"/>
            </a:pPr>
            <a:r>
              <a:rPr lang="en-US" sz="2800" b="1" dirty="0"/>
              <a:t>COA ruled public safety exception didn’t apply, agreeing with </a:t>
            </a:r>
            <a:r>
              <a:rPr lang="en-US" sz="2800" b="1" dirty="0">
                <a:sym typeface="Wingdings 3" panose="05040102010807070707" pitchFamily="18" charset="2"/>
              </a:rPr>
              <a:t></a:t>
            </a:r>
            <a:r>
              <a:rPr lang="en-US" sz="2800" b="1" dirty="0"/>
              <a:t>, but nonetheless rule harmless error and affirmed convictions. </a:t>
            </a:r>
            <a:r>
              <a:rPr lang="en-US" sz="2800" b="1" dirty="0">
                <a:sym typeface="Wingdings 3" panose="05040102010807070707" pitchFamily="18" charset="2"/>
              </a:rPr>
              <a:t> and </a:t>
            </a:r>
            <a:r>
              <a:rPr lang="el-GR" sz="2800" b="1" dirty="0"/>
              <a:t>Π </a:t>
            </a:r>
            <a:r>
              <a:rPr lang="en-US" sz="2800" b="1" dirty="0">
                <a:sym typeface="Wingdings 3" panose="05040102010807070707" pitchFamily="18" charset="2"/>
              </a:rPr>
              <a:t>filed for certiorari review</a:t>
            </a:r>
            <a:r>
              <a:rPr lang="en-US" sz="2800" b="1" dirty="0"/>
              <a:t>. </a:t>
            </a:r>
          </a:p>
        </p:txBody>
      </p:sp>
    </p:spTree>
    <p:extLst>
      <p:ext uri="{BB962C8B-B14F-4D97-AF65-F5344CB8AC3E}">
        <p14:creationId xmlns:p14="http://schemas.microsoft.com/office/powerpoint/2010/main" val="20022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Perez v. People</a:t>
            </a:r>
            <a:br>
              <a:rPr lang="en-US" b="1" dirty="0"/>
            </a:br>
            <a:r>
              <a:rPr lang="en-US" sz="3600" dirty="0"/>
              <a:t>479 P.3d 430 (CO 2021)</a:t>
            </a:r>
          </a:p>
        </p:txBody>
      </p:sp>
      <p:sp>
        <p:nvSpPr>
          <p:cNvPr id="3" name="Content Placeholder 2"/>
          <p:cNvSpPr>
            <a:spLocks noGrp="1"/>
          </p:cNvSpPr>
          <p:nvPr>
            <p:ph idx="1"/>
          </p:nvPr>
        </p:nvSpPr>
        <p:spPr>
          <a:xfrm>
            <a:off x="974036" y="2566735"/>
            <a:ext cx="10316816" cy="3702259"/>
          </a:xfrm>
        </p:spPr>
        <p:txBody>
          <a:bodyPr>
            <a:noAutofit/>
          </a:bodyPr>
          <a:lstStyle/>
          <a:p>
            <a:pPr marL="0" indent="0">
              <a:buNone/>
            </a:pPr>
            <a:r>
              <a:rPr lang="en-US" sz="2000" b="1" dirty="0">
                <a:solidFill>
                  <a:srgbClr val="FF0000"/>
                </a:solidFill>
              </a:rPr>
              <a:t>Question:  Did the public safety exception to </a:t>
            </a:r>
            <a:r>
              <a:rPr lang="en-US" sz="2000" b="1" i="1" dirty="0">
                <a:solidFill>
                  <a:srgbClr val="FF0000"/>
                </a:solidFill>
              </a:rPr>
              <a:t>Miranda</a:t>
            </a:r>
            <a:r>
              <a:rPr lang="en-US" sz="2000" b="1" dirty="0">
                <a:solidFill>
                  <a:srgbClr val="FF0000"/>
                </a:solidFill>
              </a:rPr>
              <a:t> justify asking about a possibly abandoned shotgun?</a:t>
            </a:r>
          </a:p>
          <a:p>
            <a:pPr marL="0" indent="0" algn="ctr">
              <a:buNone/>
            </a:pPr>
            <a:r>
              <a:rPr lang="en-US" sz="2000" b="1" dirty="0">
                <a:solidFill>
                  <a:schemeClr val="tx1"/>
                </a:solidFill>
              </a:rPr>
              <a:t>HELD:  </a:t>
            </a:r>
            <a:r>
              <a:rPr lang="en-US" sz="2000" b="1" dirty="0">
                <a:solidFill>
                  <a:srgbClr val="FF0000"/>
                </a:solidFill>
              </a:rPr>
              <a:t>YES</a:t>
            </a:r>
          </a:p>
          <a:p>
            <a:r>
              <a:rPr lang="en-US" sz="2000" b="1" dirty="0"/>
              <a:t>SC notes COA erred and clarifies that Public Safety Exception does apply and turns on Total of Circumstances analysis, and whether Officer’s question relates to an objectively reasonable need to protect the public from immediate danger associated with a weapon, and not whether the officer had “every reason to believe” that a weapon is in play.</a:t>
            </a:r>
          </a:p>
          <a:p>
            <a:r>
              <a:rPr lang="en-US" sz="2000" b="1" dirty="0"/>
              <a:t>Whether an Officer was aware of the existence of a potential weapon at the time of dispatch is not dispositive; the relevant time to evaluate whether there is objective reasonable need to protect public is </a:t>
            </a:r>
            <a:r>
              <a:rPr lang="en-US" sz="2000" b="1" i="1" u="sng" dirty="0"/>
              <a:t>when Officer asks the question.</a:t>
            </a:r>
            <a:endParaRPr lang="en-US" sz="2000" b="1" i="1" u="sng" dirty="0">
              <a:solidFill>
                <a:schemeClr val="tx1"/>
              </a:solidFill>
            </a:endParaRPr>
          </a:p>
        </p:txBody>
      </p:sp>
    </p:spTree>
    <p:extLst>
      <p:ext uri="{BB962C8B-B14F-4D97-AF65-F5344CB8AC3E}">
        <p14:creationId xmlns:p14="http://schemas.microsoft.com/office/powerpoint/2010/main" val="17460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Campos v. People</a:t>
            </a:r>
            <a:br>
              <a:rPr lang="en-US" b="1" dirty="0"/>
            </a:br>
            <a:r>
              <a:rPr lang="en-US" sz="3600" dirty="0"/>
              <a:t>484 P.3d 159 (CO 2021)</a:t>
            </a:r>
          </a:p>
        </p:txBody>
      </p:sp>
      <p:sp>
        <p:nvSpPr>
          <p:cNvPr id="3" name="Content Placeholder 2"/>
          <p:cNvSpPr>
            <a:spLocks noGrp="1"/>
          </p:cNvSpPr>
          <p:nvPr>
            <p:ph idx="1"/>
          </p:nvPr>
        </p:nvSpPr>
        <p:spPr>
          <a:xfrm>
            <a:off x="937592" y="2485713"/>
            <a:ext cx="10316816" cy="3996110"/>
          </a:xfrm>
        </p:spPr>
        <p:txBody>
          <a:bodyPr>
            <a:normAutofit lnSpcReduction="10000"/>
          </a:bodyPr>
          <a:lstStyle/>
          <a:p>
            <a:r>
              <a:rPr lang="en-US" sz="2600" b="1" dirty="0">
                <a:solidFill>
                  <a:schemeClr val="tx1"/>
                </a:solidFill>
              </a:rPr>
              <a:t>Facts:  Campos was subject to a protection order prohibiting contact with ex-girlfriend.</a:t>
            </a:r>
          </a:p>
          <a:p>
            <a:r>
              <a:rPr lang="en-US" sz="2600" b="1" dirty="0">
                <a:solidFill>
                  <a:schemeClr val="tx1"/>
                </a:solidFill>
              </a:rPr>
              <a:t>Campos showed up at </a:t>
            </a:r>
            <a:r>
              <a:rPr lang="en-US" sz="2600" b="1" dirty="0" err="1">
                <a:solidFill>
                  <a:schemeClr val="tx1"/>
                </a:solidFill>
              </a:rPr>
              <a:t>superbowl</a:t>
            </a:r>
            <a:r>
              <a:rPr lang="en-US" sz="2600" b="1" dirty="0">
                <a:solidFill>
                  <a:schemeClr val="tx1"/>
                </a:solidFill>
              </a:rPr>
              <a:t> party attended by GF.  She left.  He then arrived uninvited at her house, threatened to kill her and pointed a gun at her.</a:t>
            </a:r>
          </a:p>
          <a:p>
            <a:r>
              <a:rPr lang="en-US" sz="2600" b="1" dirty="0">
                <a:solidFill>
                  <a:schemeClr val="tx1"/>
                </a:solidFill>
              </a:rPr>
              <a:t>After being arrested and while still on scene, Campos was asked his name and responded “John Rocha.”  Campos was not </a:t>
            </a:r>
            <a:r>
              <a:rPr lang="en-US" sz="2600" b="1" i="1" dirty="0">
                <a:solidFill>
                  <a:schemeClr val="tx1"/>
                </a:solidFill>
              </a:rPr>
              <a:t>Mirandized</a:t>
            </a:r>
            <a:r>
              <a:rPr lang="en-US" sz="2600" b="1" dirty="0">
                <a:solidFill>
                  <a:schemeClr val="tx1"/>
                </a:solidFill>
              </a:rPr>
              <a:t> at the time.</a:t>
            </a:r>
          </a:p>
          <a:p>
            <a:r>
              <a:rPr lang="en-US" sz="2600" b="1" dirty="0">
                <a:solidFill>
                  <a:schemeClr val="tx1"/>
                </a:solidFill>
              </a:rPr>
              <a:t>Charged with Criminal Impersonation, among other crimes.</a:t>
            </a:r>
          </a:p>
          <a:p>
            <a:endParaRPr lang="en-US" sz="2600" b="1" dirty="0">
              <a:solidFill>
                <a:schemeClr val="tx1"/>
              </a:solidFill>
            </a:endParaRPr>
          </a:p>
        </p:txBody>
      </p:sp>
    </p:spTree>
    <p:extLst>
      <p:ext uri="{BB962C8B-B14F-4D97-AF65-F5344CB8AC3E}">
        <p14:creationId xmlns:p14="http://schemas.microsoft.com/office/powerpoint/2010/main" val="2904869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Campos v. People</a:t>
            </a:r>
            <a:br>
              <a:rPr lang="en-US" b="1" dirty="0"/>
            </a:br>
            <a:r>
              <a:rPr lang="en-US" sz="3600" dirty="0"/>
              <a:t>484 P.3d 159 (CO 2021)</a:t>
            </a:r>
          </a:p>
        </p:txBody>
      </p:sp>
      <p:sp>
        <p:nvSpPr>
          <p:cNvPr id="3" name="Content Placeholder 2"/>
          <p:cNvSpPr>
            <a:spLocks noGrp="1"/>
          </p:cNvSpPr>
          <p:nvPr>
            <p:ph idx="1"/>
          </p:nvPr>
        </p:nvSpPr>
        <p:spPr>
          <a:xfrm>
            <a:off x="974036" y="2566736"/>
            <a:ext cx="10316816" cy="3834064"/>
          </a:xfrm>
        </p:spPr>
        <p:txBody>
          <a:bodyPr>
            <a:normAutofit/>
          </a:bodyPr>
          <a:lstStyle/>
          <a:p>
            <a:pPr marL="0" indent="0" algn="ctr">
              <a:buNone/>
            </a:pPr>
            <a:r>
              <a:rPr lang="en-US" sz="2600" b="1" dirty="0">
                <a:solidFill>
                  <a:srgbClr val="FF0000"/>
                </a:solidFill>
              </a:rPr>
              <a:t>Question: By asking D his name, did the officer violate </a:t>
            </a:r>
            <a:r>
              <a:rPr lang="en-US" sz="2600" b="1" i="1" dirty="0">
                <a:solidFill>
                  <a:srgbClr val="FF0000"/>
                </a:solidFill>
              </a:rPr>
              <a:t>Miranda</a:t>
            </a:r>
            <a:r>
              <a:rPr lang="en-US" sz="2600" b="1" dirty="0">
                <a:solidFill>
                  <a:srgbClr val="FF0000"/>
                </a:solidFill>
              </a:rPr>
              <a:t>?</a:t>
            </a:r>
          </a:p>
          <a:p>
            <a:r>
              <a:rPr lang="en-US" sz="2600" b="1" dirty="0">
                <a:solidFill>
                  <a:schemeClr val="tx1"/>
                </a:solidFill>
              </a:rPr>
              <a:t>Holding: Where, as here, officers ask an arrestee his name for the administrative purpose of determining his identity—and not the investigative purpose of seeking incriminating information—a Miranda warning is not required. The question is “interrogation,” but it is akin to a routine booking question. Whether the routine booking exception to Miranda applies depends upon the facts of each case.  </a:t>
            </a:r>
          </a:p>
          <a:p>
            <a:r>
              <a:rPr lang="en-US" sz="2600" b="1" dirty="0" err="1">
                <a:solidFill>
                  <a:schemeClr val="tx1"/>
                </a:solidFill>
              </a:rPr>
              <a:t>USSCt</a:t>
            </a:r>
            <a:r>
              <a:rPr lang="en-US" sz="2600" b="1" dirty="0">
                <a:solidFill>
                  <a:schemeClr val="tx1"/>
                </a:solidFill>
              </a:rPr>
              <a:t> case of </a:t>
            </a:r>
            <a:r>
              <a:rPr lang="en-US" sz="2600" b="1" i="1" dirty="0">
                <a:solidFill>
                  <a:schemeClr val="tx1"/>
                </a:solidFill>
              </a:rPr>
              <a:t>Pennsylvania v. Muniz.</a:t>
            </a:r>
          </a:p>
        </p:txBody>
      </p:sp>
    </p:spTree>
    <p:extLst>
      <p:ext uri="{BB962C8B-B14F-4D97-AF65-F5344CB8AC3E}">
        <p14:creationId xmlns:p14="http://schemas.microsoft.com/office/powerpoint/2010/main" val="27691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Campos v. People</a:t>
            </a:r>
            <a:br>
              <a:rPr lang="en-US" b="1" dirty="0"/>
            </a:br>
            <a:r>
              <a:rPr lang="en-US" sz="3600" dirty="0"/>
              <a:t>484 P.3d 159 (CO 2021)</a:t>
            </a:r>
          </a:p>
        </p:txBody>
      </p:sp>
      <p:sp>
        <p:nvSpPr>
          <p:cNvPr id="3" name="Content Placeholder 2"/>
          <p:cNvSpPr>
            <a:spLocks noGrp="1"/>
          </p:cNvSpPr>
          <p:nvPr>
            <p:ph idx="1"/>
          </p:nvPr>
        </p:nvSpPr>
        <p:spPr>
          <a:xfrm>
            <a:off x="974036" y="2566736"/>
            <a:ext cx="10316816" cy="3834064"/>
          </a:xfrm>
        </p:spPr>
        <p:txBody>
          <a:bodyPr>
            <a:normAutofit/>
          </a:bodyPr>
          <a:lstStyle/>
          <a:p>
            <a:pPr marL="0" indent="0" algn="ctr">
              <a:buNone/>
            </a:pPr>
            <a:r>
              <a:rPr lang="en-US" sz="2600" b="1" dirty="0">
                <a:solidFill>
                  <a:srgbClr val="FF0000"/>
                </a:solidFill>
              </a:rPr>
              <a:t>Question: does the “booking exception” only apply in the context of an actual booking?</a:t>
            </a:r>
          </a:p>
          <a:p>
            <a:r>
              <a:rPr lang="en-US" sz="2600" b="1" dirty="0">
                <a:solidFill>
                  <a:schemeClr val="tx1"/>
                </a:solidFill>
              </a:rPr>
              <a:t>No – so long as asked for administrative – as opposed to investigative – purposes.</a:t>
            </a:r>
          </a:p>
          <a:p>
            <a:r>
              <a:rPr lang="en-US" sz="2600" b="1" dirty="0">
                <a:solidFill>
                  <a:schemeClr val="tx1"/>
                </a:solidFill>
              </a:rPr>
              <a:t>Close call when the identity of the defendant is an element of the crime.   </a:t>
            </a:r>
          </a:p>
          <a:p>
            <a:r>
              <a:rPr lang="en-US" sz="2600" b="1" dirty="0">
                <a:solidFill>
                  <a:schemeClr val="tx1"/>
                </a:solidFill>
              </a:rPr>
              <a:t>Depends on time and circumstances of questioning.</a:t>
            </a:r>
          </a:p>
          <a:p>
            <a:endParaRPr lang="en-US" sz="2600" b="1" dirty="0">
              <a:solidFill>
                <a:schemeClr val="tx1"/>
              </a:solidFill>
            </a:endParaRPr>
          </a:p>
        </p:txBody>
      </p:sp>
    </p:spTree>
    <p:extLst>
      <p:ext uri="{BB962C8B-B14F-4D97-AF65-F5344CB8AC3E}">
        <p14:creationId xmlns:p14="http://schemas.microsoft.com/office/powerpoint/2010/main" val="7981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err="1"/>
              <a:t>Leyba</a:t>
            </a:r>
            <a:r>
              <a:rPr lang="en-US" sz="6000" b="1" dirty="0"/>
              <a:t> v. People</a:t>
            </a:r>
            <a:br>
              <a:rPr lang="en-US" b="1" dirty="0"/>
            </a:br>
            <a:r>
              <a:rPr lang="en-US" dirty="0"/>
              <a:t>---</a:t>
            </a:r>
            <a:r>
              <a:rPr lang="en-US" sz="3600" dirty="0"/>
              <a:t> P.3d --- (CO 2021)</a:t>
            </a:r>
          </a:p>
        </p:txBody>
      </p:sp>
      <p:sp>
        <p:nvSpPr>
          <p:cNvPr id="3" name="Content Placeholder 2"/>
          <p:cNvSpPr>
            <a:spLocks noGrp="1"/>
          </p:cNvSpPr>
          <p:nvPr>
            <p:ph idx="1"/>
          </p:nvPr>
        </p:nvSpPr>
        <p:spPr>
          <a:xfrm>
            <a:off x="974036" y="2407534"/>
            <a:ext cx="10316816" cy="4120588"/>
          </a:xfrm>
        </p:spPr>
        <p:txBody>
          <a:bodyPr>
            <a:normAutofit fontScale="85000" lnSpcReduction="20000"/>
          </a:bodyPr>
          <a:lstStyle/>
          <a:p>
            <a:pPr marL="0" indent="0">
              <a:buNone/>
            </a:pPr>
            <a:r>
              <a:rPr lang="en-US" sz="2600" b="1" u="sng" dirty="0">
                <a:solidFill>
                  <a:schemeClr val="tx1"/>
                </a:solidFill>
              </a:rPr>
              <a:t>Facts: During custodial interrogation after </a:t>
            </a:r>
            <a:r>
              <a:rPr lang="en-US" sz="2600" b="1" i="1" u="sng" dirty="0">
                <a:solidFill>
                  <a:schemeClr val="tx1"/>
                </a:solidFill>
              </a:rPr>
              <a:t>Miranda </a:t>
            </a:r>
            <a:r>
              <a:rPr lang="en-US" sz="2600" b="1" u="sng" dirty="0">
                <a:solidFill>
                  <a:schemeClr val="tx1"/>
                </a:solidFill>
              </a:rPr>
              <a:t>advisement:</a:t>
            </a:r>
          </a:p>
          <a:p>
            <a:pPr marL="457200" lvl="1" indent="0">
              <a:buNone/>
            </a:pPr>
            <a:r>
              <a:rPr lang="en-US" sz="2200" b="1" dirty="0" err="1">
                <a:solidFill>
                  <a:schemeClr val="tx1"/>
                </a:solidFill>
              </a:rPr>
              <a:t>Leyba</a:t>
            </a:r>
            <a:r>
              <a:rPr lang="en-US" sz="2200" b="1" dirty="0">
                <a:solidFill>
                  <a:schemeClr val="tx1"/>
                </a:solidFill>
              </a:rPr>
              <a:t>: “Do I need my lawyer for this?”  </a:t>
            </a:r>
          </a:p>
          <a:p>
            <a:pPr marL="457200" lvl="1" indent="0">
              <a:buNone/>
            </a:pPr>
            <a:r>
              <a:rPr lang="en-US" sz="2200" b="1" dirty="0">
                <a:solidFill>
                  <a:schemeClr val="tx1"/>
                </a:solidFill>
              </a:rPr>
              <a:t>Detective: “Are you asking for one or not?”</a:t>
            </a:r>
          </a:p>
          <a:p>
            <a:pPr marL="457200" lvl="1" indent="0">
              <a:buNone/>
            </a:pPr>
            <a:r>
              <a:rPr lang="en-US" sz="2200" b="1" dirty="0" err="1">
                <a:solidFill>
                  <a:schemeClr val="tx1"/>
                </a:solidFill>
              </a:rPr>
              <a:t>Leyba</a:t>
            </a:r>
            <a:r>
              <a:rPr lang="en-US" sz="2200" b="1" dirty="0">
                <a:solidFill>
                  <a:schemeClr val="tx1"/>
                </a:solidFill>
              </a:rPr>
              <a:t>: “Yeah” </a:t>
            </a:r>
          </a:p>
          <a:p>
            <a:pPr marL="457200" lvl="1" indent="0">
              <a:buNone/>
            </a:pPr>
            <a:r>
              <a:rPr lang="en-US" sz="2200" b="1" dirty="0">
                <a:solidFill>
                  <a:schemeClr val="tx1"/>
                </a:solidFill>
              </a:rPr>
              <a:t>Detective: “OK”    </a:t>
            </a:r>
          </a:p>
          <a:p>
            <a:pPr marL="457200" lvl="1" indent="0">
              <a:buNone/>
            </a:pPr>
            <a:r>
              <a:rPr lang="en-US" sz="2200" b="1" dirty="0" err="1">
                <a:solidFill>
                  <a:schemeClr val="tx1"/>
                </a:solidFill>
              </a:rPr>
              <a:t>Leyba</a:t>
            </a:r>
            <a:r>
              <a:rPr lang="en-US" sz="2200" b="1" dirty="0">
                <a:solidFill>
                  <a:schemeClr val="tx1"/>
                </a:solidFill>
              </a:rPr>
              <a:t> immediately begins asking questions and talking again. </a:t>
            </a:r>
          </a:p>
          <a:p>
            <a:pPr marL="457200" lvl="1" indent="0">
              <a:buNone/>
            </a:pPr>
            <a:r>
              <a:rPr lang="en-US" sz="2200" b="1" dirty="0">
                <a:solidFill>
                  <a:schemeClr val="tx1"/>
                </a:solidFill>
              </a:rPr>
              <a:t>Detective: “So, I’ll make this clear, are you willing to talk to me or go through this form and talk to me about the case or no?”</a:t>
            </a:r>
          </a:p>
          <a:p>
            <a:pPr marL="457200" lvl="1" indent="0">
              <a:buNone/>
            </a:pPr>
            <a:r>
              <a:rPr lang="en-US" sz="2200" b="1" dirty="0" err="1">
                <a:solidFill>
                  <a:schemeClr val="tx1"/>
                </a:solidFill>
              </a:rPr>
              <a:t>Leyba</a:t>
            </a:r>
            <a:r>
              <a:rPr lang="en-US" sz="2200" b="1" dirty="0">
                <a:solidFill>
                  <a:schemeClr val="tx1"/>
                </a:solidFill>
              </a:rPr>
              <a:t>: “And I can ask for a lawyer anytime I start to feel uncomfortable?”</a:t>
            </a:r>
          </a:p>
          <a:p>
            <a:pPr marL="457200" lvl="1" indent="0">
              <a:buNone/>
            </a:pPr>
            <a:r>
              <a:rPr lang="en-US" sz="2200" b="1" dirty="0">
                <a:solidFill>
                  <a:schemeClr val="tx1"/>
                </a:solidFill>
              </a:rPr>
              <a:t>Detective: “Yes, sir.”</a:t>
            </a:r>
          </a:p>
          <a:p>
            <a:pPr marL="457200" lvl="1" indent="0">
              <a:buNone/>
            </a:pPr>
            <a:r>
              <a:rPr lang="en-US" sz="2200" b="1" dirty="0" err="1">
                <a:solidFill>
                  <a:schemeClr val="tx1"/>
                </a:solidFill>
              </a:rPr>
              <a:t>Leyba</a:t>
            </a:r>
            <a:r>
              <a:rPr lang="en-US" sz="2200" b="1" dirty="0">
                <a:solidFill>
                  <a:schemeClr val="tx1"/>
                </a:solidFill>
              </a:rPr>
              <a:t>: “All right”</a:t>
            </a:r>
          </a:p>
          <a:p>
            <a:pPr lvl="1"/>
            <a:endParaRPr lang="en-US" sz="2200" b="1" dirty="0">
              <a:solidFill>
                <a:schemeClr val="tx1"/>
              </a:solidFill>
            </a:endParaRPr>
          </a:p>
        </p:txBody>
      </p:sp>
    </p:spTree>
    <p:extLst>
      <p:ext uri="{BB962C8B-B14F-4D97-AF65-F5344CB8AC3E}">
        <p14:creationId xmlns:p14="http://schemas.microsoft.com/office/powerpoint/2010/main" val="2180277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err="1"/>
              <a:t>Leyba</a:t>
            </a:r>
            <a:r>
              <a:rPr lang="en-US" sz="6000" b="1" dirty="0"/>
              <a:t> v. People</a:t>
            </a:r>
            <a:br>
              <a:rPr lang="en-US" b="1" dirty="0"/>
            </a:br>
            <a:r>
              <a:rPr lang="en-US" dirty="0"/>
              <a:t>---</a:t>
            </a:r>
            <a:r>
              <a:rPr lang="en-US" sz="3600" dirty="0"/>
              <a:t> P.3d --- (CO 2021)</a:t>
            </a:r>
          </a:p>
        </p:txBody>
      </p:sp>
      <p:sp>
        <p:nvSpPr>
          <p:cNvPr id="3" name="Content Placeholder 2"/>
          <p:cNvSpPr>
            <a:spLocks noGrp="1"/>
          </p:cNvSpPr>
          <p:nvPr>
            <p:ph idx="1"/>
          </p:nvPr>
        </p:nvSpPr>
        <p:spPr>
          <a:xfrm>
            <a:off x="974036" y="2566736"/>
            <a:ext cx="10316816" cy="3834064"/>
          </a:xfrm>
        </p:spPr>
        <p:txBody>
          <a:bodyPr>
            <a:normAutofit/>
          </a:bodyPr>
          <a:lstStyle/>
          <a:p>
            <a:pPr marL="0" indent="0" algn="ctr">
              <a:buNone/>
            </a:pPr>
            <a:r>
              <a:rPr lang="en-US" sz="2600" b="1" dirty="0">
                <a:solidFill>
                  <a:srgbClr val="FF0000"/>
                </a:solidFill>
              </a:rPr>
              <a:t>Question: How much time must pass after a defendant invokes rights before he may validly re-initiate discussions?  </a:t>
            </a:r>
          </a:p>
          <a:p>
            <a:r>
              <a:rPr lang="en-US" sz="2600" b="1" dirty="0">
                <a:solidFill>
                  <a:schemeClr val="tx1"/>
                </a:solidFill>
              </a:rPr>
              <a:t>Held: once a suspect invokes his right to counsel and police stop the interrogation, </a:t>
            </a:r>
            <a:r>
              <a:rPr lang="en-US" sz="2600" b="1" u="sng" dirty="0">
                <a:solidFill>
                  <a:schemeClr val="tx1"/>
                </a:solidFill>
              </a:rPr>
              <a:t>no minimum amount of time must pass </a:t>
            </a:r>
            <a:r>
              <a:rPr lang="en-US" sz="2600" b="1" dirty="0">
                <a:solidFill>
                  <a:schemeClr val="tx1"/>
                </a:solidFill>
              </a:rPr>
              <a:t>before he may validly reinitiate discussion of the investigation.</a:t>
            </a:r>
          </a:p>
          <a:p>
            <a:endParaRPr lang="en-US" sz="2600" b="1" dirty="0">
              <a:solidFill>
                <a:schemeClr val="tx1"/>
              </a:solidFill>
            </a:endParaRPr>
          </a:p>
          <a:p>
            <a:r>
              <a:rPr lang="en-US" sz="2600" b="1" dirty="0">
                <a:solidFill>
                  <a:schemeClr val="tx1"/>
                </a:solidFill>
              </a:rPr>
              <a:t>Reminder: an unambiguous request for counsel requires immediate cessation of the interrogation.</a:t>
            </a:r>
          </a:p>
        </p:txBody>
      </p:sp>
    </p:spTree>
    <p:extLst>
      <p:ext uri="{BB962C8B-B14F-4D97-AF65-F5344CB8AC3E}">
        <p14:creationId xmlns:p14="http://schemas.microsoft.com/office/powerpoint/2010/main" val="307814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People v. Padilla</a:t>
            </a:r>
            <a:br>
              <a:rPr lang="en-US" b="1" dirty="0"/>
            </a:br>
            <a:r>
              <a:rPr lang="en-US" sz="3600" dirty="0"/>
              <a:t>482 P.3d 441 (CO 2021)</a:t>
            </a:r>
          </a:p>
        </p:txBody>
      </p:sp>
      <p:sp>
        <p:nvSpPr>
          <p:cNvPr id="3" name="Content Placeholder 2"/>
          <p:cNvSpPr>
            <a:spLocks noGrp="1"/>
          </p:cNvSpPr>
          <p:nvPr>
            <p:ph idx="1"/>
          </p:nvPr>
        </p:nvSpPr>
        <p:spPr>
          <a:xfrm>
            <a:off x="937592" y="2497287"/>
            <a:ext cx="10316816" cy="3915088"/>
          </a:xfrm>
        </p:spPr>
        <p:txBody>
          <a:bodyPr>
            <a:normAutofit fontScale="92500" lnSpcReduction="20000"/>
          </a:bodyPr>
          <a:lstStyle/>
          <a:p>
            <a:r>
              <a:rPr lang="en-US" sz="2600" b="1" dirty="0">
                <a:solidFill>
                  <a:schemeClr val="tx1"/>
                </a:solidFill>
              </a:rPr>
              <a:t>Facts: Victim told police that Padilla had sexually assaulted her.</a:t>
            </a:r>
          </a:p>
          <a:p>
            <a:r>
              <a:rPr lang="en-US" sz="2600" b="1" dirty="0">
                <a:solidFill>
                  <a:schemeClr val="tx1"/>
                </a:solidFill>
              </a:rPr>
              <a:t>LE reached out to probation officer who told them of D’s next appointment.  After appointment, the PO told D that the police were there to meet with him.  </a:t>
            </a:r>
          </a:p>
          <a:p>
            <a:r>
              <a:rPr lang="en-US" sz="2600" b="1" dirty="0">
                <a:solidFill>
                  <a:schemeClr val="tx1"/>
                </a:solidFill>
              </a:rPr>
              <a:t>Interview happened in windowless conference room.  D sat closest to the door.  Detectives in “soft uniforms” but had badges and service weapons. </a:t>
            </a:r>
          </a:p>
          <a:p>
            <a:r>
              <a:rPr lang="en-US" sz="2600" b="1" dirty="0">
                <a:solidFill>
                  <a:schemeClr val="tx1"/>
                </a:solidFill>
              </a:rPr>
              <a:t>10 minute interview because D had to be in class soon.  Casual tone.</a:t>
            </a:r>
          </a:p>
          <a:p>
            <a:r>
              <a:rPr lang="en-US" sz="2600" b="1" dirty="0">
                <a:solidFill>
                  <a:schemeClr val="tx1"/>
                </a:solidFill>
              </a:rPr>
              <a:t>No Miranda advisement.  D agreed to DNA test and was swabbed.</a:t>
            </a:r>
          </a:p>
          <a:p>
            <a:r>
              <a:rPr lang="en-US" sz="2600" b="1" dirty="0">
                <a:solidFill>
                  <a:schemeClr val="tx1"/>
                </a:solidFill>
              </a:rPr>
              <a:t>After scheduling follow up meeting, D exited room without specific permission or being told he was free to go.</a:t>
            </a:r>
          </a:p>
        </p:txBody>
      </p:sp>
    </p:spTree>
    <p:extLst>
      <p:ext uri="{BB962C8B-B14F-4D97-AF65-F5344CB8AC3E}">
        <p14:creationId xmlns:p14="http://schemas.microsoft.com/office/powerpoint/2010/main" val="2578228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People v. Padilla</a:t>
            </a:r>
            <a:br>
              <a:rPr lang="en-US" b="1" dirty="0"/>
            </a:br>
            <a:r>
              <a:rPr lang="en-US" sz="3600" dirty="0"/>
              <a:t>482 P.3d 441 (CO 2021)</a:t>
            </a:r>
          </a:p>
        </p:txBody>
      </p:sp>
      <p:sp>
        <p:nvSpPr>
          <p:cNvPr id="3" name="Content Placeholder 2"/>
          <p:cNvSpPr>
            <a:spLocks noGrp="1"/>
          </p:cNvSpPr>
          <p:nvPr>
            <p:ph idx="1"/>
          </p:nvPr>
        </p:nvSpPr>
        <p:spPr>
          <a:xfrm>
            <a:off x="974036" y="2566736"/>
            <a:ext cx="10316816" cy="3834064"/>
          </a:xfrm>
        </p:spPr>
        <p:txBody>
          <a:bodyPr>
            <a:normAutofit/>
          </a:bodyPr>
          <a:lstStyle/>
          <a:p>
            <a:pPr marL="0" indent="0" algn="ctr">
              <a:buNone/>
            </a:pPr>
            <a:r>
              <a:rPr lang="en-US" sz="2600" b="1" dirty="0">
                <a:solidFill>
                  <a:srgbClr val="FF0000"/>
                </a:solidFill>
              </a:rPr>
              <a:t>Question:  Was Padilla in custody for Miranda Purposes?</a:t>
            </a:r>
          </a:p>
          <a:p>
            <a:pPr marL="0" indent="0">
              <a:buNone/>
            </a:pPr>
            <a:r>
              <a:rPr lang="en-US" sz="2600" b="1" dirty="0">
                <a:solidFill>
                  <a:schemeClr val="tx1"/>
                </a:solidFill>
              </a:rPr>
              <a:t>Holding:  No for three main reasons:</a:t>
            </a:r>
          </a:p>
          <a:p>
            <a:pPr marL="514350" indent="-514350">
              <a:buFont typeface="+mj-lt"/>
              <a:buAutoNum type="arabicPeriod"/>
            </a:pPr>
            <a:r>
              <a:rPr lang="en-US" sz="2600" b="1" dirty="0">
                <a:solidFill>
                  <a:schemeClr val="tx1"/>
                </a:solidFill>
              </a:rPr>
              <a:t>The defendant set the length of the interrogation and the detectives deferred to his terms; </a:t>
            </a:r>
          </a:p>
          <a:p>
            <a:pPr marL="514350" indent="-514350">
              <a:buFont typeface="+mj-lt"/>
              <a:buAutoNum type="arabicPeriod"/>
            </a:pPr>
            <a:r>
              <a:rPr lang="en-US" sz="2600" b="1" dirty="0">
                <a:solidFill>
                  <a:schemeClr val="tx1"/>
                </a:solidFill>
              </a:rPr>
              <a:t>The detectives remained nonconfrontational and allowed him to discuss unrelated matters for a significant amount of time; and </a:t>
            </a:r>
          </a:p>
          <a:p>
            <a:pPr marL="514350" indent="-514350">
              <a:buFont typeface="+mj-lt"/>
              <a:buAutoNum type="arabicPeriod"/>
            </a:pPr>
            <a:r>
              <a:rPr lang="en-US" sz="2600" b="1" dirty="0">
                <a:solidFill>
                  <a:schemeClr val="tx1"/>
                </a:solidFill>
              </a:rPr>
              <a:t>The tone and mood of the interrogation was casual.</a:t>
            </a:r>
          </a:p>
          <a:p>
            <a:pPr marL="514350" indent="-514350">
              <a:buFont typeface="+mj-lt"/>
              <a:buAutoNum type="arabicPeriod"/>
            </a:pPr>
            <a:endParaRPr lang="en-US" sz="2600" b="1" dirty="0">
              <a:solidFill>
                <a:schemeClr val="tx1"/>
              </a:solidFill>
            </a:endParaRPr>
          </a:p>
        </p:txBody>
      </p:sp>
    </p:spTree>
    <p:extLst>
      <p:ext uri="{BB962C8B-B14F-4D97-AF65-F5344CB8AC3E}">
        <p14:creationId xmlns:p14="http://schemas.microsoft.com/office/powerpoint/2010/main" val="19802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Lange v. California</a:t>
            </a:r>
            <a:br>
              <a:rPr lang="en-US" b="1" dirty="0"/>
            </a:br>
            <a:r>
              <a:rPr lang="en-US" sz="3600" dirty="0"/>
              <a:t>141 </a:t>
            </a:r>
            <a:r>
              <a:rPr lang="en-US" sz="3600" dirty="0" err="1"/>
              <a:t>S.Ct</a:t>
            </a:r>
            <a:r>
              <a:rPr lang="en-US" sz="3600" dirty="0"/>
              <a:t>. 2011 (2021)</a:t>
            </a:r>
          </a:p>
        </p:txBody>
      </p:sp>
      <p:sp>
        <p:nvSpPr>
          <p:cNvPr id="3" name="Content Placeholder 2"/>
          <p:cNvSpPr>
            <a:spLocks noGrp="1"/>
          </p:cNvSpPr>
          <p:nvPr>
            <p:ph idx="1"/>
          </p:nvPr>
        </p:nvSpPr>
        <p:spPr>
          <a:xfrm>
            <a:off x="974036" y="2566736"/>
            <a:ext cx="10316816" cy="3834064"/>
          </a:xfrm>
        </p:spPr>
        <p:txBody>
          <a:bodyPr>
            <a:normAutofit/>
          </a:bodyPr>
          <a:lstStyle/>
          <a:p>
            <a:r>
              <a:rPr lang="en-US" sz="2600" b="1" dirty="0">
                <a:solidFill>
                  <a:schemeClr val="tx1"/>
                </a:solidFill>
              </a:rPr>
              <a:t>Facts:  Lange drove by California Highway Patrol officer while playing loud music and honking horn.</a:t>
            </a:r>
          </a:p>
          <a:p>
            <a:r>
              <a:rPr lang="en-US" sz="2600" b="1" dirty="0" err="1">
                <a:solidFill>
                  <a:schemeClr val="tx1"/>
                </a:solidFill>
              </a:rPr>
              <a:t>CHiP</a:t>
            </a:r>
            <a:r>
              <a:rPr lang="en-US" sz="2600" b="1" dirty="0">
                <a:solidFill>
                  <a:schemeClr val="tx1"/>
                </a:solidFill>
              </a:rPr>
              <a:t> officer pursued Lange and turned on overhead lights.  Instead of stopping, Lange drove a short distance to his driveway and into his garage.</a:t>
            </a:r>
          </a:p>
          <a:p>
            <a:r>
              <a:rPr lang="en-US" sz="2600" b="1" dirty="0">
                <a:solidFill>
                  <a:schemeClr val="tx1"/>
                </a:solidFill>
              </a:rPr>
              <a:t>Officer stuck foot under garage door to stop it from closing.  Questioned Lange and observed signs of intoxication leading to arrest for DUI.</a:t>
            </a:r>
          </a:p>
        </p:txBody>
      </p:sp>
    </p:spTree>
    <p:extLst>
      <p:ext uri="{BB962C8B-B14F-4D97-AF65-F5344CB8AC3E}">
        <p14:creationId xmlns:p14="http://schemas.microsoft.com/office/powerpoint/2010/main" val="3865186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t>People v. Padilla</a:t>
            </a:r>
            <a:br>
              <a:rPr lang="en-US" b="1" dirty="0"/>
            </a:br>
            <a:r>
              <a:rPr lang="en-US" sz="3600" dirty="0"/>
              <a:t>482 P.3d 441 (CO 2021)</a:t>
            </a:r>
          </a:p>
        </p:txBody>
      </p:sp>
      <p:sp>
        <p:nvSpPr>
          <p:cNvPr id="4" name="Text Placeholder 3">
            <a:extLst>
              <a:ext uri="{FF2B5EF4-FFF2-40B4-BE49-F238E27FC236}">
                <a16:creationId xmlns:a16="http://schemas.microsoft.com/office/drawing/2014/main" id="{F878FA6F-FF61-4F3E-B555-8A1202BA5CE5}"/>
              </a:ext>
            </a:extLst>
          </p:cNvPr>
          <p:cNvSpPr>
            <a:spLocks noGrp="1"/>
          </p:cNvSpPr>
          <p:nvPr>
            <p:ph type="body" idx="1"/>
          </p:nvPr>
        </p:nvSpPr>
        <p:spPr>
          <a:xfrm>
            <a:off x="1295400" y="2476499"/>
            <a:ext cx="8844023" cy="405597"/>
          </a:xfrm>
        </p:spPr>
        <p:txBody>
          <a:bodyPr/>
          <a:lstStyle/>
          <a:p>
            <a:r>
              <a:rPr lang="en-US" sz="2400" b="1" i="1" u="sng" dirty="0">
                <a:solidFill>
                  <a:schemeClr val="tx1"/>
                </a:solidFill>
              </a:rPr>
              <a:t>Matheny</a:t>
            </a:r>
            <a:r>
              <a:rPr lang="en-US" sz="2400" b="1" u="sng" dirty="0">
                <a:solidFill>
                  <a:schemeClr val="tx1"/>
                </a:solidFill>
              </a:rPr>
              <a:t> factors for determining custody:</a:t>
            </a:r>
          </a:p>
        </p:txBody>
      </p:sp>
      <p:sp>
        <p:nvSpPr>
          <p:cNvPr id="3" name="Content Placeholder 2"/>
          <p:cNvSpPr>
            <a:spLocks noGrp="1"/>
          </p:cNvSpPr>
          <p:nvPr>
            <p:ph sz="half" idx="2"/>
          </p:nvPr>
        </p:nvSpPr>
        <p:spPr>
          <a:xfrm>
            <a:off x="1295400" y="2882096"/>
            <a:ext cx="4718304" cy="3379808"/>
          </a:xfrm>
        </p:spPr>
        <p:txBody>
          <a:bodyPr>
            <a:normAutofit fontScale="70000" lnSpcReduction="20000"/>
          </a:bodyPr>
          <a:lstStyle/>
          <a:p>
            <a:pPr marL="514350" indent="-514350">
              <a:buAutoNum type="arabicParenR"/>
            </a:pPr>
            <a:r>
              <a:rPr lang="en-US" sz="2900" b="1" dirty="0">
                <a:solidFill>
                  <a:schemeClr val="tx1"/>
                </a:solidFill>
              </a:rPr>
              <a:t>the time, place, and purpose of the encounter; </a:t>
            </a:r>
          </a:p>
          <a:p>
            <a:pPr marL="514350" indent="-514350">
              <a:buAutoNum type="arabicParenR"/>
            </a:pPr>
            <a:r>
              <a:rPr lang="en-US" sz="2900" b="1" dirty="0">
                <a:solidFill>
                  <a:schemeClr val="tx1"/>
                </a:solidFill>
              </a:rPr>
              <a:t>the persons present during the interrogation; </a:t>
            </a:r>
          </a:p>
          <a:p>
            <a:pPr marL="514350" indent="-514350">
              <a:buAutoNum type="arabicParenR"/>
            </a:pPr>
            <a:r>
              <a:rPr lang="en-US" sz="2900" b="1" dirty="0">
                <a:solidFill>
                  <a:schemeClr val="tx1"/>
                </a:solidFill>
              </a:rPr>
              <a:t>the words spoken by the officer to the defendant; </a:t>
            </a:r>
          </a:p>
          <a:p>
            <a:pPr marL="514350" indent="-514350">
              <a:buAutoNum type="arabicParenR"/>
            </a:pPr>
            <a:r>
              <a:rPr lang="en-US" sz="2900" b="1" dirty="0">
                <a:solidFill>
                  <a:schemeClr val="tx1"/>
                </a:solidFill>
              </a:rPr>
              <a:t>the officer's tone of voice and general demeanor;</a:t>
            </a:r>
          </a:p>
          <a:p>
            <a:pPr marL="514350" indent="-514350">
              <a:buFont typeface="Arial"/>
              <a:buAutoNum type="arabicParenR"/>
            </a:pPr>
            <a:r>
              <a:rPr lang="en-US" sz="2900" b="1" dirty="0">
                <a:solidFill>
                  <a:schemeClr val="tx1"/>
                </a:solidFill>
              </a:rPr>
              <a:t>the length and mood of the interrogation; </a:t>
            </a:r>
          </a:p>
          <a:p>
            <a:pPr marL="514350" indent="-514350">
              <a:buAutoNum type="arabicParenR"/>
            </a:pPr>
            <a:endParaRPr lang="en-US" sz="2600" b="1" dirty="0">
              <a:solidFill>
                <a:schemeClr val="tx1"/>
              </a:solidFill>
            </a:endParaRPr>
          </a:p>
          <a:p>
            <a:pPr marL="0" indent="0">
              <a:buNone/>
            </a:pPr>
            <a:endParaRPr lang="en-US" sz="2600" b="1" dirty="0">
              <a:solidFill>
                <a:schemeClr val="tx1"/>
              </a:solidFill>
            </a:endParaRPr>
          </a:p>
        </p:txBody>
      </p:sp>
      <p:sp>
        <p:nvSpPr>
          <p:cNvPr id="6" name="Content Placeholder 5">
            <a:extLst>
              <a:ext uri="{FF2B5EF4-FFF2-40B4-BE49-F238E27FC236}">
                <a16:creationId xmlns:a16="http://schemas.microsoft.com/office/drawing/2014/main" id="{EB924A04-4AB9-4853-8F9B-045CE89C869A}"/>
              </a:ext>
            </a:extLst>
          </p:cNvPr>
          <p:cNvSpPr>
            <a:spLocks noGrp="1"/>
          </p:cNvSpPr>
          <p:nvPr>
            <p:ph sz="quarter" idx="4"/>
          </p:nvPr>
        </p:nvSpPr>
        <p:spPr>
          <a:xfrm>
            <a:off x="6180670" y="2882096"/>
            <a:ext cx="4718304" cy="3379808"/>
          </a:xfrm>
        </p:spPr>
        <p:txBody>
          <a:bodyPr>
            <a:normAutofit fontScale="70000" lnSpcReduction="20000"/>
          </a:bodyPr>
          <a:lstStyle/>
          <a:p>
            <a:pPr marL="457200" indent="-457200">
              <a:buAutoNum type="arabicParenR" startAt="5"/>
            </a:pPr>
            <a:r>
              <a:rPr lang="en-US" sz="2900" b="1" dirty="0">
                <a:solidFill>
                  <a:schemeClr val="tx1"/>
                </a:solidFill>
              </a:rPr>
              <a:t>whether any limitation of movement or other form of restraint was placed on the defendant during the interrogation; </a:t>
            </a:r>
          </a:p>
          <a:p>
            <a:pPr marL="457200" indent="-457200">
              <a:buAutoNum type="arabicParenR" startAt="5"/>
            </a:pPr>
            <a:r>
              <a:rPr lang="en-US" sz="2900" b="1" dirty="0">
                <a:solidFill>
                  <a:schemeClr val="tx1"/>
                </a:solidFill>
              </a:rPr>
              <a:t>the officer's response to any questions asked by the defendant; </a:t>
            </a:r>
          </a:p>
          <a:p>
            <a:pPr marL="457200" indent="-457200">
              <a:buAutoNum type="arabicParenR" startAt="5"/>
            </a:pPr>
            <a:r>
              <a:rPr lang="en-US" sz="2900" b="1" dirty="0">
                <a:solidFill>
                  <a:schemeClr val="tx1"/>
                </a:solidFill>
              </a:rPr>
              <a:t>whether directions were given to the defendant during the interrogation; and </a:t>
            </a:r>
          </a:p>
          <a:p>
            <a:pPr marL="457200" indent="-457200">
              <a:buAutoNum type="arabicParenR" startAt="5"/>
            </a:pPr>
            <a:r>
              <a:rPr lang="en-US" sz="2900" b="1" dirty="0">
                <a:solidFill>
                  <a:schemeClr val="tx1"/>
                </a:solidFill>
              </a:rPr>
              <a:t>the defendant’s verbal or nonverbal response to such directions.</a:t>
            </a:r>
          </a:p>
          <a:p>
            <a:endParaRPr lang="en-US" dirty="0"/>
          </a:p>
        </p:txBody>
      </p:sp>
    </p:spTree>
    <p:extLst>
      <p:ext uri="{BB962C8B-B14F-4D97-AF65-F5344CB8AC3E}">
        <p14:creationId xmlns:p14="http://schemas.microsoft.com/office/powerpoint/2010/main" val="158283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4865B-C80E-564E-9A35-C065765C2062}"/>
              </a:ext>
            </a:extLst>
          </p:cNvPr>
          <p:cNvPicPr>
            <a:picLocks noChangeAspect="1"/>
          </p:cNvPicPr>
          <p:nvPr/>
        </p:nvPicPr>
        <p:blipFill>
          <a:blip r:embed="rId3">
            <a:alphaModFix amt="35000"/>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56052" y="448235"/>
            <a:ext cx="8245783" cy="5988424"/>
          </a:xfrm>
          <a:prstGeom prst="rect">
            <a:avLst/>
          </a:prstGeom>
          <a:ln w="76200">
            <a:solidFill>
              <a:schemeClr val="tx1"/>
            </a:solidFill>
          </a:ln>
        </p:spPr>
      </p:pic>
      <p:sp>
        <p:nvSpPr>
          <p:cNvPr id="6" name="Rectangle 5">
            <a:extLst>
              <a:ext uri="{FF2B5EF4-FFF2-40B4-BE49-F238E27FC236}">
                <a16:creationId xmlns:a16="http://schemas.microsoft.com/office/drawing/2014/main" id="{F13FAB97-E491-7745-AC43-AD313DB26813}"/>
              </a:ext>
            </a:extLst>
          </p:cNvPr>
          <p:cNvSpPr/>
          <p:nvPr/>
        </p:nvSpPr>
        <p:spPr>
          <a:xfrm>
            <a:off x="2754955" y="2980782"/>
            <a:ext cx="6647975" cy="923330"/>
          </a:xfrm>
          <a:prstGeom prst="rect">
            <a:avLst/>
          </a:prstGeom>
          <a:noFill/>
        </p:spPr>
        <p:txBody>
          <a:bodyPr wrap="none" lIns="91440" tIns="45720" rIns="91440" bIns="45720">
            <a:spAutoFit/>
          </a:bodyPr>
          <a:lstStyle/>
          <a:p>
            <a:pPr algn="ctr"/>
            <a:r>
              <a:rPr lang="en-US" sz="5400" b="1" spc="50" dirty="0">
                <a:ln w="9525" cmpd="sng">
                  <a:solidFill>
                    <a:sysClr val="windowText" lastClr="000000"/>
                  </a:solidFill>
                  <a:prstDash val="solid"/>
                </a:ln>
                <a:solidFill>
                  <a:srgbClr val="C00000"/>
                </a:solidFill>
                <a:effectLst>
                  <a:glow rad="38100">
                    <a:schemeClr val="accent1">
                      <a:alpha val="40000"/>
                    </a:schemeClr>
                  </a:glow>
                </a:effectLst>
              </a:rPr>
              <a:t>Crimes and Elements</a:t>
            </a:r>
          </a:p>
        </p:txBody>
      </p:sp>
    </p:spTree>
    <p:extLst>
      <p:ext uri="{BB962C8B-B14F-4D97-AF65-F5344CB8AC3E}">
        <p14:creationId xmlns:p14="http://schemas.microsoft.com/office/powerpoint/2010/main" val="165004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Abdulla</a:t>
            </a:r>
            <a:br>
              <a:rPr lang="en-US" b="1" dirty="0">
                <a:solidFill>
                  <a:schemeClr val="tx1"/>
                </a:solidFill>
              </a:rPr>
            </a:br>
            <a:r>
              <a:rPr lang="en-US" sz="3600" dirty="0">
                <a:solidFill>
                  <a:schemeClr val="tx1"/>
                </a:solidFill>
              </a:rPr>
              <a:t>486 </a:t>
            </a:r>
            <a:r>
              <a:rPr lang="en-US" sz="3600" dirty="0"/>
              <a:t>P.3d 380 (CO 2020)</a:t>
            </a:r>
          </a:p>
        </p:txBody>
      </p:sp>
      <p:sp>
        <p:nvSpPr>
          <p:cNvPr id="3" name="Content Placeholder 2"/>
          <p:cNvSpPr>
            <a:spLocks noGrp="1"/>
          </p:cNvSpPr>
          <p:nvPr>
            <p:ph idx="1"/>
          </p:nvPr>
        </p:nvSpPr>
        <p:spPr>
          <a:xfrm>
            <a:off x="974036" y="2566736"/>
            <a:ext cx="10316816" cy="3834064"/>
          </a:xfrm>
        </p:spPr>
        <p:txBody>
          <a:bodyPr>
            <a:normAutofit fontScale="92500" lnSpcReduction="20000"/>
          </a:bodyPr>
          <a:lstStyle/>
          <a:p>
            <a:r>
              <a:rPr lang="en-US" sz="2600" b="1" dirty="0">
                <a:solidFill>
                  <a:schemeClr val="tx1"/>
                </a:solidFill>
              </a:rPr>
              <a:t>Facts: Victim reported to police that her husband, </a:t>
            </a:r>
            <a:r>
              <a:rPr lang="en-US" sz="2600" b="1" dirty="0">
                <a:solidFill>
                  <a:schemeClr val="tx1"/>
                </a:solidFill>
                <a:sym typeface="Wingdings 3" panose="05040102010807070707" pitchFamily="18" charset="2"/>
              </a:rPr>
              <a:t>, had beat her with a belt (across the buttocks), and raped her the previous night. V never said “no” to sexual acts and instead pretended to go along with them.  </a:t>
            </a:r>
          </a:p>
          <a:p>
            <a:r>
              <a:rPr lang="en-US" sz="2600" b="1" dirty="0">
                <a:solidFill>
                  <a:schemeClr val="tx1"/>
                </a:solidFill>
                <a:sym typeface="Wingdings 3" panose="05040102010807070707" pitchFamily="18" charset="2"/>
              </a:rPr>
              <a:t>That same day, V consented to SANE exam, and conveyed incident to detective, examiner, as well as her sister.  5 days after events, π charged  with 1 ct. of sexual assault and 1 ct. of 3</a:t>
            </a:r>
            <a:r>
              <a:rPr lang="en-US" sz="2600" b="1" baseline="30000" dirty="0">
                <a:solidFill>
                  <a:schemeClr val="tx1"/>
                </a:solidFill>
                <a:sym typeface="Wingdings 3" panose="05040102010807070707" pitchFamily="18" charset="2"/>
              </a:rPr>
              <a:t>rd</a:t>
            </a:r>
            <a:r>
              <a:rPr lang="en-US" sz="2600" b="1" dirty="0">
                <a:solidFill>
                  <a:schemeClr val="tx1"/>
                </a:solidFill>
                <a:sym typeface="Wingdings 3" panose="05040102010807070707" pitchFamily="18" charset="2"/>
              </a:rPr>
              <a:t> degree assault. </a:t>
            </a:r>
          </a:p>
          <a:p>
            <a:r>
              <a:rPr lang="en-US" sz="2600" b="1" dirty="0">
                <a:solidFill>
                  <a:schemeClr val="tx1"/>
                </a:solidFill>
                <a:sym typeface="Wingdings 3" panose="05040102010807070707" pitchFamily="18" charset="2"/>
              </a:rPr>
              <a:t>During trial,  argued sex acts were consensual. Trial Court instructed on lesser included offense of Unlawful Sexual Contact (USC) per π’s request, and provided general unanimity instruction.</a:t>
            </a:r>
          </a:p>
          <a:p>
            <a:r>
              <a:rPr lang="en-US" sz="2600" b="1" dirty="0">
                <a:solidFill>
                  <a:schemeClr val="tx1"/>
                </a:solidFill>
                <a:sym typeface="Wingdings 3" panose="05040102010807070707" pitchFamily="18" charset="2"/>
              </a:rPr>
              <a:t> convicted of lesser included offense of USC and 3</a:t>
            </a:r>
            <a:r>
              <a:rPr lang="en-US" sz="2600" b="1" baseline="30000" dirty="0">
                <a:solidFill>
                  <a:schemeClr val="tx1"/>
                </a:solidFill>
                <a:sym typeface="Wingdings 3" panose="05040102010807070707" pitchFamily="18" charset="2"/>
              </a:rPr>
              <a:t>rd</a:t>
            </a:r>
            <a:r>
              <a:rPr lang="en-US" sz="2600" b="1" dirty="0">
                <a:solidFill>
                  <a:schemeClr val="tx1"/>
                </a:solidFill>
                <a:sym typeface="Wingdings 3" panose="05040102010807070707" pitchFamily="18" charset="2"/>
              </a:rPr>
              <a:t> Degree Assault.   appealed conviction.</a:t>
            </a:r>
            <a:endParaRPr lang="en-US" sz="2600" b="1" dirty="0">
              <a:solidFill>
                <a:schemeClr val="tx1"/>
              </a:solidFill>
            </a:endParaRPr>
          </a:p>
        </p:txBody>
      </p:sp>
    </p:spTree>
    <p:extLst>
      <p:ext uri="{BB962C8B-B14F-4D97-AF65-F5344CB8AC3E}">
        <p14:creationId xmlns:p14="http://schemas.microsoft.com/office/powerpoint/2010/main" val="4795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Abdulla</a:t>
            </a:r>
            <a:br>
              <a:rPr lang="en-US" b="1" dirty="0">
                <a:solidFill>
                  <a:schemeClr val="tx1"/>
                </a:solidFill>
              </a:rPr>
            </a:br>
            <a:r>
              <a:rPr lang="en-US" sz="3600" dirty="0">
                <a:solidFill>
                  <a:schemeClr val="tx1"/>
                </a:solidFill>
              </a:rPr>
              <a:t>486 P</a:t>
            </a:r>
            <a:r>
              <a:rPr lang="en-US" sz="3600" dirty="0"/>
              <a:t>.3d 380 (CO 2020)</a:t>
            </a:r>
          </a:p>
        </p:txBody>
      </p:sp>
      <p:sp>
        <p:nvSpPr>
          <p:cNvPr id="3" name="Content Placeholder 2"/>
          <p:cNvSpPr>
            <a:spLocks noGrp="1"/>
          </p:cNvSpPr>
          <p:nvPr>
            <p:ph idx="1"/>
          </p:nvPr>
        </p:nvSpPr>
        <p:spPr>
          <a:xfrm>
            <a:off x="1015226" y="2500833"/>
            <a:ext cx="10316816" cy="3957632"/>
          </a:xfrm>
        </p:spPr>
        <p:txBody>
          <a:bodyPr>
            <a:normAutofit lnSpcReduction="10000"/>
          </a:bodyPr>
          <a:lstStyle/>
          <a:p>
            <a:r>
              <a:rPr lang="en-US" b="1" dirty="0">
                <a:solidFill>
                  <a:schemeClr val="tx1"/>
                </a:solidFill>
                <a:sym typeface="Wingdings 3" panose="05040102010807070707" pitchFamily="18" charset="2"/>
              </a:rPr>
              <a:t> claims:  (1) jury instruction on lesser included offense improper; (2) jury instruction failed to ensure verdict unanimous to lesser included offense; and (3) trial court erred in admitting hearsay statements.</a:t>
            </a:r>
          </a:p>
          <a:p>
            <a:r>
              <a:rPr lang="en-US" b="1" i="1" dirty="0">
                <a:solidFill>
                  <a:schemeClr val="tx1"/>
                </a:solidFill>
              </a:rPr>
              <a:t>A person commits unlawful sexual contact if he knowingly subjects the other person to any sexual contact, knowing the other person does not consent.  18-3-404(1)(a).  </a:t>
            </a:r>
          </a:p>
          <a:p>
            <a:r>
              <a:rPr lang="en-US" b="1" i="1" dirty="0">
                <a:solidFill>
                  <a:schemeClr val="tx1"/>
                </a:solidFill>
              </a:rPr>
              <a:t>“Sexual Contact” includes, “the knowing TOUCHING of the victim’s intimate parts by the actor . . . if that sexual contact is for the purposes of sexual arousal, gratification, or abuse.”  18-3-401(4)(a).  </a:t>
            </a:r>
          </a:p>
          <a:p>
            <a:r>
              <a:rPr lang="en-US" b="1" i="1" dirty="0">
                <a:solidFill>
                  <a:schemeClr val="tx1"/>
                </a:solidFill>
              </a:rPr>
              <a:t>“Intimate parts” are . . . or the buttocks . . .. 18-3-401(2).</a:t>
            </a:r>
            <a:endParaRPr lang="en-US" b="1" dirty="0">
              <a:solidFill>
                <a:srgbClr val="FF0000"/>
              </a:solidFill>
            </a:endParaRPr>
          </a:p>
        </p:txBody>
      </p:sp>
    </p:spTree>
    <p:extLst>
      <p:ext uri="{BB962C8B-B14F-4D97-AF65-F5344CB8AC3E}">
        <p14:creationId xmlns:p14="http://schemas.microsoft.com/office/powerpoint/2010/main" val="38596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Abdulla</a:t>
            </a:r>
            <a:br>
              <a:rPr lang="en-US" b="1" dirty="0">
                <a:solidFill>
                  <a:schemeClr val="tx1"/>
                </a:solidFill>
              </a:rPr>
            </a:br>
            <a:r>
              <a:rPr lang="en-US" sz="3600" dirty="0">
                <a:solidFill>
                  <a:schemeClr val="tx1"/>
                </a:solidFill>
              </a:rPr>
              <a:t>486 </a:t>
            </a:r>
            <a:r>
              <a:rPr lang="en-US" sz="3600" dirty="0"/>
              <a:t>P.3d 380 (CO 2020)</a:t>
            </a:r>
          </a:p>
        </p:txBody>
      </p:sp>
      <p:sp>
        <p:nvSpPr>
          <p:cNvPr id="3" name="Content Placeholder 2"/>
          <p:cNvSpPr>
            <a:spLocks noGrp="1"/>
          </p:cNvSpPr>
          <p:nvPr>
            <p:ph idx="1"/>
          </p:nvPr>
        </p:nvSpPr>
        <p:spPr>
          <a:xfrm>
            <a:off x="634314" y="2566736"/>
            <a:ext cx="10964562" cy="3834064"/>
          </a:xfrm>
        </p:spPr>
        <p:txBody>
          <a:bodyPr>
            <a:noAutofit/>
          </a:bodyPr>
          <a:lstStyle/>
          <a:p>
            <a:pPr marL="0" indent="0">
              <a:buNone/>
            </a:pPr>
            <a:r>
              <a:rPr lang="en-US" b="1" dirty="0">
                <a:solidFill>
                  <a:srgbClr val="FF0000"/>
                </a:solidFill>
              </a:rPr>
              <a:t>Question: Does the striking of a person’s intimate parts with a implement or object, rather than with a part of actor’s own body, constitute touching under unlawful sexual contact statute?</a:t>
            </a:r>
          </a:p>
          <a:p>
            <a:pPr marL="0" indent="0" algn="ctr">
              <a:buNone/>
            </a:pPr>
            <a:r>
              <a:rPr lang="en-US" sz="2200" b="1" dirty="0">
                <a:solidFill>
                  <a:schemeClr val="tx1"/>
                </a:solidFill>
              </a:rPr>
              <a:t>HELD:</a:t>
            </a:r>
            <a:r>
              <a:rPr lang="en-US" sz="2200" b="1" dirty="0">
                <a:solidFill>
                  <a:srgbClr val="FF0000"/>
                </a:solidFill>
              </a:rPr>
              <a:t>  Yes</a:t>
            </a:r>
          </a:p>
          <a:p>
            <a:r>
              <a:rPr lang="en-US" sz="2200" b="1" dirty="0">
                <a:solidFill>
                  <a:schemeClr val="tx1"/>
                </a:solidFill>
              </a:rPr>
              <a:t>Definition of “touching” includes use of an implement or object and is consistent with the General Assembly’s intent as reflected in plain and ordinary meaning.  Record evidence supports the conclusion that </a:t>
            </a:r>
            <a:r>
              <a:rPr lang="en-US" sz="2200" b="1" dirty="0">
                <a:solidFill>
                  <a:schemeClr val="tx1"/>
                </a:solidFill>
                <a:sym typeface="Wingdings 3" panose="05040102010807070707" pitchFamily="18" charset="2"/>
              </a:rPr>
              <a:t> whipped the victim with a belt on her buttocks for the purpose of sexual arousal, gratification, or abuse, in that he forced her to perform fellatio after physical fight and whipping, as well as forcing her to choose between oral sex or regular sex.</a:t>
            </a:r>
          </a:p>
        </p:txBody>
      </p:sp>
    </p:spTree>
    <p:extLst>
      <p:ext uri="{BB962C8B-B14F-4D97-AF65-F5344CB8AC3E}">
        <p14:creationId xmlns:p14="http://schemas.microsoft.com/office/powerpoint/2010/main" val="2356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Abdulla</a:t>
            </a:r>
            <a:br>
              <a:rPr lang="en-US" b="1" dirty="0">
                <a:solidFill>
                  <a:srgbClr val="FF0000"/>
                </a:solidFill>
              </a:rPr>
            </a:br>
            <a:r>
              <a:rPr lang="en-US" sz="3600" dirty="0">
                <a:solidFill>
                  <a:schemeClr val="tx1"/>
                </a:solidFill>
              </a:rPr>
              <a:t>486</a:t>
            </a:r>
            <a:r>
              <a:rPr lang="en-US" sz="3600" dirty="0"/>
              <a:t> P.3d 380 (CO 2020)</a:t>
            </a:r>
          </a:p>
        </p:txBody>
      </p:sp>
      <p:sp>
        <p:nvSpPr>
          <p:cNvPr id="3" name="Content Placeholder 2"/>
          <p:cNvSpPr>
            <a:spLocks noGrp="1"/>
          </p:cNvSpPr>
          <p:nvPr>
            <p:ph idx="1"/>
          </p:nvPr>
        </p:nvSpPr>
        <p:spPr>
          <a:xfrm>
            <a:off x="634314" y="2566736"/>
            <a:ext cx="10964562" cy="3834064"/>
          </a:xfrm>
        </p:spPr>
        <p:txBody>
          <a:bodyPr>
            <a:noAutofit/>
          </a:bodyPr>
          <a:lstStyle/>
          <a:p>
            <a:r>
              <a:rPr lang="en-US" b="1" dirty="0">
                <a:solidFill>
                  <a:schemeClr val="tx1"/>
                </a:solidFill>
                <a:sym typeface="Wingdings 3" panose="05040102010807070707" pitchFamily="18" charset="2"/>
              </a:rPr>
              <a:t>Under these circumstance and evidence presented, Jury Instruction on lesser included offense was appropriate.  No additional unanimity instruction was required.</a:t>
            </a:r>
          </a:p>
          <a:p>
            <a:r>
              <a:rPr lang="en-US" b="1" dirty="0">
                <a:solidFill>
                  <a:schemeClr val="tx1"/>
                </a:solidFill>
              </a:rPr>
              <a:t>Admission of Hearsay statements made to detective and sister more than 12 hours after event (under purported excited utterance exception) were harmless error.  Some statements to SANE nurse fell outside the hearsay exception for medical diagnosis and treatment.  Also harmless error.</a:t>
            </a:r>
          </a:p>
        </p:txBody>
      </p:sp>
    </p:spTree>
    <p:extLst>
      <p:ext uri="{BB962C8B-B14F-4D97-AF65-F5344CB8AC3E}">
        <p14:creationId xmlns:p14="http://schemas.microsoft.com/office/powerpoint/2010/main" val="10631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Lopez</a:t>
            </a:r>
            <a:br>
              <a:rPr lang="en-US" b="1" dirty="0">
                <a:solidFill>
                  <a:schemeClr val="tx1"/>
                </a:solidFill>
              </a:rPr>
            </a:br>
            <a:r>
              <a:rPr lang="en-US" sz="3600" dirty="0">
                <a:solidFill>
                  <a:schemeClr val="tx1"/>
                </a:solidFill>
              </a:rPr>
              <a:t>4</a:t>
            </a:r>
            <a:r>
              <a:rPr lang="en-US" sz="3600" dirty="0"/>
              <a:t>71 P.3d 1285 (Colo. App. 2020)</a:t>
            </a:r>
          </a:p>
        </p:txBody>
      </p:sp>
      <p:sp>
        <p:nvSpPr>
          <p:cNvPr id="3" name="Content Placeholder 2"/>
          <p:cNvSpPr>
            <a:spLocks noGrp="1"/>
          </p:cNvSpPr>
          <p:nvPr>
            <p:ph idx="1"/>
          </p:nvPr>
        </p:nvSpPr>
        <p:spPr>
          <a:xfrm>
            <a:off x="974036" y="2566736"/>
            <a:ext cx="10316816" cy="3834064"/>
          </a:xfrm>
        </p:spPr>
        <p:txBody>
          <a:bodyPr>
            <a:normAutofit/>
          </a:bodyPr>
          <a:lstStyle/>
          <a:p>
            <a:r>
              <a:rPr lang="en-US" sz="2600" b="1" dirty="0">
                <a:solidFill>
                  <a:schemeClr val="tx1"/>
                </a:solidFill>
              </a:rPr>
              <a:t>Facts:  </a:t>
            </a:r>
            <a:r>
              <a:rPr lang="en-US" sz="2600" b="1" dirty="0">
                <a:solidFill>
                  <a:schemeClr val="tx1"/>
                </a:solidFill>
                <a:sym typeface="Wingdings 3" panose="05040102010807070707" pitchFamily="18" charset="2"/>
              </a:rPr>
              <a:t>, a DOC inmate, walked inside from yard and twice exposed his genitals to a case manager in the doorway leading into unit.  Charged with Felony indecent exposure – third or subsequent offense.</a:t>
            </a:r>
          </a:p>
          <a:p>
            <a:r>
              <a:rPr lang="en-US" sz="2600" b="1" dirty="0">
                <a:solidFill>
                  <a:schemeClr val="tx1"/>
                </a:solidFill>
                <a:sym typeface="Wingdings 3" panose="05040102010807070707" pitchFamily="18" charset="2"/>
              </a:rPr>
              <a:t> argues he acted without requisite intent, and instead exposed himself to be placed in Ad. Seg.  sought jury instruction for lesser non-included charge of “public indecency.”  </a:t>
            </a:r>
          </a:p>
          <a:p>
            <a:r>
              <a:rPr lang="en-US" sz="2600" b="1" dirty="0">
                <a:solidFill>
                  <a:schemeClr val="tx1"/>
                </a:solidFill>
                <a:sym typeface="Wingdings 3" panose="05040102010807070707" pitchFamily="18" charset="2"/>
              </a:rPr>
              <a:t>Trial court rules secured area in DOC facility not “public” under law.</a:t>
            </a:r>
          </a:p>
          <a:p>
            <a:r>
              <a:rPr lang="en-US" sz="2600" b="1" dirty="0">
                <a:solidFill>
                  <a:srgbClr val="FF0000"/>
                </a:solidFill>
              </a:rPr>
              <a:t>Question:  Is the common areas of DOC considered “public” place?</a:t>
            </a:r>
          </a:p>
        </p:txBody>
      </p:sp>
    </p:spTree>
    <p:extLst>
      <p:ext uri="{BB962C8B-B14F-4D97-AF65-F5344CB8AC3E}">
        <p14:creationId xmlns:p14="http://schemas.microsoft.com/office/powerpoint/2010/main" val="3102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Lopez</a:t>
            </a:r>
            <a:br>
              <a:rPr lang="en-US" b="1" dirty="0">
                <a:solidFill>
                  <a:schemeClr val="tx1"/>
                </a:solidFill>
              </a:rPr>
            </a:br>
            <a:r>
              <a:rPr lang="en-US" sz="3600" dirty="0">
                <a:solidFill>
                  <a:schemeClr val="tx1"/>
                </a:solidFill>
              </a:rPr>
              <a:t>4</a:t>
            </a:r>
            <a:r>
              <a:rPr lang="en-US" sz="3600" dirty="0"/>
              <a:t>71 P.3d 1285 (Colo. App. 2020)</a:t>
            </a:r>
          </a:p>
        </p:txBody>
      </p:sp>
      <p:sp>
        <p:nvSpPr>
          <p:cNvPr id="3" name="Content Placeholder 2"/>
          <p:cNvSpPr>
            <a:spLocks noGrp="1"/>
          </p:cNvSpPr>
          <p:nvPr>
            <p:ph idx="1"/>
          </p:nvPr>
        </p:nvSpPr>
        <p:spPr>
          <a:xfrm>
            <a:off x="974036" y="2566736"/>
            <a:ext cx="10316816" cy="3834064"/>
          </a:xfrm>
        </p:spPr>
        <p:txBody>
          <a:bodyPr>
            <a:normAutofit lnSpcReduction="10000"/>
          </a:bodyPr>
          <a:lstStyle/>
          <a:p>
            <a:pPr marL="0" indent="0" algn="ctr">
              <a:buNone/>
            </a:pPr>
            <a:r>
              <a:rPr lang="en-US" sz="2600" b="1" dirty="0">
                <a:solidFill>
                  <a:schemeClr val="tx1"/>
                </a:solidFill>
              </a:rPr>
              <a:t>HELD:</a:t>
            </a:r>
            <a:r>
              <a:rPr lang="en-US" sz="2600" b="1" dirty="0">
                <a:solidFill>
                  <a:srgbClr val="FF0000"/>
                </a:solidFill>
              </a:rPr>
              <a:t>  Yes</a:t>
            </a:r>
          </a:p>
          <a:p>
            <a:r>
              <a:rPr lang="en-US" sz="2600" b="1" dirty="0">
                <a:solidFill>
                  <a:schemeClr val="tx1"/>
                </a:solidFill>
              </a:rPr>
              <a:t>The common area of a DOC facility is a public place for the purposes of the public indecency statute because it is used by other inmates and staff.</a:t>
            </a:r>
          </a:p>
          <a:p>
            <a:r>
              <a:rPr lang="en-US" sz="2600" b="1" dirty="0">
                <a:solidFill>
                  <a:schemeClr val="tx1"/>
                </a:solidFill>
              </a:rPr>
              <a:t>“Public Indecency” was a lesser non-included offense of indecent exposure and the trial court’s failure to instruct the jury was error.  Conviction overturned and remanded for new trial.</a:t>
            </a:r>
          </a:p>
          <a:p>
            <a:r>
              <a:rPr lang="en-US" sz="2600" b="1" dirty="0">
                <a:solidFill>
                  <a:schemeClr val="tx1"/>
                </a:solidFill>
              </a:rPr>
              <a:t>One of the prior convictions for Indecent Exposure was charged after SOL ran, and could not be used to elevate current charge to a Felony.</a:t>
            </a:r>
          </a:p>
        </p:txBody>
      </p:sp>
    </p:spTree>
    <p:extLst>
      <p:ext uri="{BB962C8B-B14F-4D97-AF65-F5344CB8AC3E}">
        <p14:creationId xmlns:p14="http://schemas.microsoft.com/office/powerpoint/2010/main" val="15239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McClintic</a:t>
            </a:r>
            <a:br>
              <a:rPr lang="en-US" b="1" dirty="0">
                <a:solidFill>
                  <a:srgbClr val="FF0000"/>
                </a:solidFill>
              </a:rPr>
            </a:br>
            <a:r>
              <a:rPr lang="en-US" sz="3600" dirty="0">
                <a:solidFill>
                  <a:schemeClr val="tx1"/>
                </a:solidFill>
              </a:rPr>
              <a:t>484</a:t>
            </a:r>
            <a:r>
              <a:rPr lang="en-US" sz="3600" dirty="0"/>
              <a:t> P.3d 724 (Colo. App. 2020)</a:t>
            </a:r>
          </a:p>
        </p:txBody>
      </p:sp>
      <p:sp>
        <p:nvSpPr>
          <p:cNvPr id="3" name="Content Placeholder 2"/>
          <p:cNvSpPr>
            <a:spLocks noGrp="1"/>
          </p:cNvSpPr>
          <p:nvPr>
            <p:ph idx="1"/>
          </p:nvPr>
        </p:nvSpPr>
        <p:spPr>
          <a:xfrm>
            <a:off x="974036" y="2566736"/>
            <a:ext cx="10316816" cy="3834064"/>
          </a:xfrm>
        </p:spPr>
        <p:txBody>
          <a:bodyPr>
            <a:normAutofit lnSpcReduction="10000"/>
          </a:bodyPr>
          <a:lstStyle/>
          <a:p>
            <a:r>
              <a:rPr lang="en-US" sz="2600" b="1" dirty="0">
                <a:solidFill>
                  <a:schemeClr val="tx1"/>
                </a:solidFill>
              </a:rPr>
              <a:t>Facts: </a:t>
            </a:r>
            <a:r>
              <a:rPr lang="en-US" sz="2600" b="1" dirty="0">
                <a:solidFill>
                  <a:schemeClr val="tx1"/>
                </a:solidFill>
                <a:sym typeface="Wingdings 3" panose="05040102010807070707" pitchFamily="18" charset="2"/>
              </a:rPr>
              <a:t> arrested for DUI, lane usage violation and taken to jail.  During pre-booking,  refused to be strip-searched and noted she was not giving the officers her weed.</a:t>
            </a:r>
          </a:p>
          <a:p>
            <a:r>
              <a:rPr lang="en-US" sz="2600" b="1" dirty="0">
                <a:solidFill>
                  <a:schemeClr val="tx1"/>
                </a:solidFill>
                <a:sym typeface="Wingdings 3" panose="05040102010807070707" pitchFamily="18" charset="2"/>
              </a:rPr>
              <a:t>Afterwards, complained of chest pains and transported to hospital.</a:t>
            </a:r>
          </a:p>
          <a:p>
            <a:r>
              <a:rPr lang="en-US" sz="2600" b="1" dirty="0">
                <a:solidFill>
                  <a:schemeClr val="tx1"/>
                </a:solidFill>
                <a:sym typeface="Wingdings 3" panose="05040102010807070707" pitchFamily="18" charset="2"/>
              </a:rPr>
              <a:t>Upon return to jail,  refused to cooperate with booking.  Upon being asked if she had anything on her besides clothes,  again disclosed possession of weed in her pocket, pulled it out, and gave to deputy.</a:t>
            </a:r>
          </a:p>
          <a:p>
            <a:pPr marL="0" indent="0">
              <a:buNone/>
            </a:pPr>
            <a:r>
              <a:rPr lang="en-US" sz="2600" b="1" dirty="0">
                <a:solidFill>
                  <a:srgbClr val="FF0000"/>
                </a:solidFill>
              </a:rPr>
              <a:t>Question:  Can Defendant be convicted of 1</a:t>
            </a:r>
            <a:r>
              <a:rPr lang="en-US" sz="2600" b="1" baseline="30000" dirty="0">
                <a:solidFill>
                  <a:srgbClr val="FF0000"/>
                </a:solidFill>
              </a:rPr>
              <a:t>st</a:t>
            </a:r>
            <a:r>
              <a:rPr lang="en-US" sz="2600" b="1" dirty="0">
                <a:solidFill>
                  <a:srgbClr val="FF0000"/>
                </a:solidFill>
              </a:rPr>
              <a:t> Degree Introduction of Contraband under these circumstances?</a:t>
            </a:r>
          </a:p>
        </p:txBody>
      </p:sp>
    </p:spTree>
    <p:extLst>
      <p:ext uri="{BB962C8B-B14F-4D97-AF65-F5344CB8AC3E}">
        <p14:creationId xmlns:p14="http://schemas.microsoft.com/office/powerpoint/2010/main" val="116392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McClintic</a:t>
            </a:r>
            <a:br>
              <a:rPr lang="en-US" b="1" dirty="0">
                <a:solidFill>
                  <a:srgbClr val="FF0000"/>
                </a:solidFill>
              </a:rPr>
            </a:br>
            <a:r>
              <a:rPr lang="en-US" sz="3600" dirty="0">
                <a:solidFill>
                  <a:schemeClr val="tx1"/>
                </a:solidFill>
              </a:rPr>
              <a:t>484 P</a:t>
            </a:r>
            <a:r>
              <a:rPr lang="en-US" sz="3600" dirty="0"/>
              <a:t>.3d 724 (Colo. App. 2020)</a:t>
            </a:r>
          </a:p>
        </p:txBody>
      </p:sp>
      <p:sp>
        <p:nvSpPr>
          <p:cNvPr id="3" name="Content Placeholder 2"/>
          <p:cNvSpPr>
            <a:spLocks noGrp="1"/>
          </p:cNvSpPr>
          <p:nvPr>
            <p:ph idx="1"/>
          </p:nvPr>
        </p:nvSpPr>
        <p:spPr>
          <a:xfrm>
            <a:off x="974036" y="2566736"/>
            <a:ext cx="10316816" cy="3834064"/>
          </a:xfrm>
        </p:spPr>
        <p:txBody>
          <a:bodyPr>
            <a:normAutofit fontScale="92500" lnSpcReduction="20000"/>
          </a:bodyPr>
          <a:lstStyle/>
          <a:p>
            <a:pPr marL="0" indent="0" algn="ctr">
              <a:buNone/>
            </a:pPr>
            <a:r>
              <a:rPr lang="en-US" sz="2600" b="1" dirty="0">
                <a:solidFill>
                  <a:schemeClr val="tx1"/>
                </a:solidFill>
              </a:rPr>
              <a:t>HELD:</a:t>
            </a:r>
            <a:r>
              <a:rPr lang="en-US" sz="2600" b="1" dirty="0">
                <a:solidFill>
                  <a:srgbClr val="FF0000"/>
                </a:solidFill>
              </a:rPr>
              <a:t>  No</a:t>
            </a:r>
          </a:p>
          <a:p>
            <a:r>
              <a:rPr lang="en-US" sz="2600" b="1" dirty="0">
                <a:solidFill>
                  <a:schemeClr val="tx1"/>
                </a:solidFill>
              </a:rPr>
              <a:t>Statute notes, “introducing or attempting to introduce . . . Marijuana . . . Into a detention facility or at any location where an inmate is likely to be located . . .”  18-18-203(1)(a)</a:t>
            </a:r>
          </a:p>
          <a:p>
            <a:r>
              <a:rPr lang="en-US" sz="2600" b="1" dirty="0">
                <a:solidFill>
                  <a:schemeClr val="tx1"/>
                </a:solidFill>
              </a:rPr>
              <a:t>Under these facts, there is no evidence </a:t>
            </a:r>
            <a:r>
              <a:rPr lang="en-US" sz="2600" b="1" dirty="0">
                <a:solidFill>
                  <a:schemeClr val="tx1"/>
                </a:solidFill>
                <a:sym typeface="Wingdings 3" panose="05040102010807070707" pitchFamily="18" charset="2"/>
              </a:rPr>
              <a:t> committed a voluntary act.</a:t>
            </a:r>
          </a:p>
          <a:p>
            <a:r>
              <a:rPr lang="en-US" sz="2600" b="1" dirty="0">
                <a:solidFill>
                  <a:schemeClr val="tx1"/>
                </a:solidFill>
                <a:sym typeface="Wingdings 3" panose="05040102010807070707" pitchFamily="18" charset="2"/>
              </a:rPr>
              <a:t> brought to jail involuntarily, twice disclosed she had marijuana, and freely gave the MJ to the officers before 2</a:t>
            </a:r>
            <a:r>
              <a:rPr lang="en-US" sz="2600" b="1" baseline="30000" dirty="0">
                <a:solidFill>
                  <a:schemeClr val="tx1"/>
                </a:solidFill>
                <a:sym typeface="Wingdings 3" panose="05040102010807070707" pitchFamily="18" charset="2"/>
              </a:rPr>
              <a:t>nd</a:t>
            </a:r>
            <a:r>
              <a:rPr lang="en-US" sz="2600" b="1" dirty="0">
                <a:solidFill>
                  <a:schemeClr val="tx1"/>
                </a:solidFill>
                <a:sym typeface="Wingdings 3" panose="05040102010807070707" pitchFamily="18" charset="2"/>
              </a:rPr>
              <a:t> attempted strip search.</a:t>
            </a:r>
          </a:p>
          <a:p>
            <a:r>
              <a:rPr lang="en-US" sz="2600" b="1" dirty="0">
                <a:solidFill>
                  <a:schemeClr val="tx1"/>
                </a:solidFill>
              </a:rPr>
              <a:t>Minimum requirement for criminal liability is that act be performed voluntarily or consciously.  No evidence </a:t>
            </a:r>
            <a:r>
              <a:rPr lang="en-US" sz="2600" b="1" dirty="0">
                <a:solidFill>
                  <a:schemeClr val="tx1"/>
                </a:solidFill>
                <a:sym typeface="Wingdings 3" panose="05040102010807070707" pitchFamily="18" charset="2"/>
              </a:rPr>
              <a:t> caused entry as a result of effort or determination.  She neither concealed or attempted to conceal; gave it up.</a:t>
            </a:r>
            <a:endParaRPr lang="en-US" sz="2600" b="1" dirty="0">
              <a:solidFill>
                <a:schemeClr val="tx1"/>
              </a:solidFill>
            </a:endParaRPr>
          </a:p>
        </p:txBody>
      </p:sp>
    </p:spTree>
    <p:extLst>
      <p:ext uri="{BB962C8B-B14F-4D97-AF65-F5344CB8AC3E}">
        <p14:creationId xmlns:p14="http://schemas.microsoft.com/office/powerpoint/2010/main" val="30037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Lange v. California</a:t>
            </a:r>
            <a:br>
              <a:rPr lang="en-US" b="1" dirty="0"/>
            </a:br>
            <a:r>
              <a:rPr lang="en-US" sz="3600" dirty="0"/>
              <a:t>141 </a:t>
            </a:r>
            <a:r>
              <a:rPr lang="en-US" sz="3600" dirty="0" err="1"/>
              <a:t>S.Ct</a:t>
            </a:r>
            <a:r>
              <a:rPr lang="en-US" sz="3600" dirty="0"/>
              <a:t>. 2011 (2021)</a:t>
            </a:r>
          </a:p>
        </p:txBody>
      </p:sp>
      <p:sp>
        <p:nvSpPr>
          <p:cNvPr id="3" name="Content Placeholder 2"/>
          <p:cNvSpPr>
            <a:spLocks noGrp="1"/>
          </p:cNvSpPr>
          <p:nvPr>
            <p:ph idx="1"/>
          </p:nvPr>
        </p:nvSpPr>
        <p:spPr>
          <a:xfrm>
            <a:off x="974036" y="2566736"/>
            <a:ext cx="10316816" cy="3834064"/>
          </a:xfrm>
        </p:spPr>
        <p:txBody>
          <a:bodyPr>
            <a:normAutofit/>
          </a:bodyPr>
          <a:lstStyle/>
          <a:p>
            <a:pPr marL="0" indent="0" algn="ctr">
              <a:buNone/>
            </a:pPr>
            <a:r>
              <a:rPr lang="en-US" sz="2600" b="1" dirty="0">
                <a:solidFill>
                  <a:srgbClr val="FF0000"/>
                </a:solidFill>
              </a:rPr>
              <a:t>Question:  Does the flight of a suspected misdemeanant justify a warrantless entry into a home?</a:t>
            </a:r>
          </a:p>
          <a:p>
            <a:r>
              <a:rPr lang="en-US" sz="2600" b="1" dirty="0">
                <a:solidFill>
                  <a:schemeClr val="tx1"/>
                </a:solidFill>
              </a:rPr>
              <a:t>Holding: Under the Fourth Amendment, pursuit of a fleeing misdemeanor suspect does not always – that is, categorically – qualify as an exigent circumstance justifying a warrantless entry into a home.</a:t>
            </a:r>
          </a:p>
          <a:p>
            <a:r>
              <a:rPr lang="en-US" sz="2600" b="1" i="1" dirty="0">
                <a:solidFill>
                  <a:schemeClr val="tx1"/>
                </a:solidFill>
              </a:rPr>
              <a:t>US v. Santana </a:t>
            </a:r>
            <a:r>
              <a:rPr lang="en-US" sz="2600" b="1" dirty="0">
                <a:solidFill>
                  <a:schemeClr val="tx1"/>
                </a:solidFill>
              </a:rPr>
              <a:t>– “hot pursuit” justifies warrantless entry into a home for a fleeing </a:t>
            </a:r>
            <a:r>
              <a:rPr lang="en-US" sz="2600" b="1" u="sng" dirty="0">
                <a:solidFill>
                  <a:schemeClr val="tx1"/>
                </a:solidFill>
              </a:rPr>
              <a:t>felon</a:t>
            </a:r>
            <a:r>
              <a:rPr lang="en-US" sz="2600" b="1" dirty="0">
                <a:solidFill>
                  <a:schemeClr val="tx1"/>
                </a:solidFill>
              </a:rPr>
              <a:t> – “the act of retreating into her house” could “not defeat an arrest” that had “been set in motion in a public place.”</a:t>
            </a:r>
          </a:p>
          <a:p>
            <a:endParaRPr lang="en-US" sz="2600" b="1" dirty="0">
              <a:solidFill>
                <a:schemeClr val="tx1"/>
              </a:solidFill>
            </a:endParaRPr>
          </a:p>
          <a:p>
            <a:pPr marL="0" indent="0">
              <a:buNone/>
            </a:pPr>
            <a:endParaRPr lang="en-US" sz="2600" b="1" dirty="0">
              <a:solidFill>
                <a:schemeClr val="tx1"/>
              </a:solidFill>
            </a:endParaRPr>
          </a:p>
        </p:txBody>
      </p:sp>
    </p:spTree>
    <p:extLst>
      <p:ext uri="{BB962C8B-B14F-4D97-AF65-F5344CB8AC3E}">
        <p14:creationId xmlns:p14="http://schemas.microsoft.com/office/powerpoint/2010/main" val="2635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a:t>
            </a:r>
            <a:r>
              <a:rPr lang="en-US" sz="6000" b="1" dirty="0" err="1">
                <a:solidFill>
                  <a:schemeClr val="tx1"/>
                </a:solidFill>
              </a:rPr>
              <a:t>Vidauri</a:t>
            </a:r>
            <a:br>
              <a:rPr lang="en-US" b="1" dirty="0">
                <a:solidFill>
                  <a:schemeClr val="tx1"/>
                </a:solidFill>
              </a:rPr>
            </a:br>
            <a:r>
              <a:rPr lang="en-US" sz="3600" dirty="0">
                <a:solidFill>
                  <a:schemeClr val="tx1"/>
                </a:solidFill>
              </a:rPr>
              <a:t>486 P.3d 239 (Colo. 2021)</a:t>
            </a:r>
          </a:p>
        </p:txBody>
      </p:sp>
      <p:sp>
        <p:nvSpPr>
          <p:cNvPr id="3" name="Content Placeholder 2"/>
          <p:cNvSpPr>
            <a:spLocks noGrp="1"/>
          </p:cNvSpPr>
          <p:nvPr>
            <p:ph idx="1"/>
          </p:nvPr>
        </p:nvSpPr>
        <p:spPr>
          <a:xfrm>
            <a:off x="974036" y="2566736"/>
            <a:ext cx="10316816" cy="3834064"/>
          </a:xfrm>
        </p:spPr>
        <p:txBody>
          <a:bodyPr>
            <a:normAutofit/>
          </a:bodyPr>
          <a:lstStyle/>
          <a:p>
            <a:r>
              <a:rPr lang="en-US" sz="2600" b="1" dirty="0">
                <a:solidFill>
                  <a:schemeClr val="tx1"/>
                </a:solidFill>
              </a:rPr>
              <a:t>Facts: </a:t>
            </a:r>
            <a:r>
              <a:rPr lang="en-US" sz="2600" b="1" dirty="0">
                <a:solidFill>
                  <a:schemeClr val="tx1"/>
                </a:solidFill>
                <a:sym typeface="Wingdings 3" panose="05040102010807070707" pitchFamily="18" charset="2"/>
              </a:rPr>
              <a:t> applied for and received Medicaid benefits for the years 2009 through 2016 based on 3 applications for benefits for her 3 children.</a:t>
            </a:r>
          </a:p>
          <a:p>
            <a:r>
              <a:rPr lang="en-US" sz="2600" b="1" dirty="0">
                <a:solidFill>
                  <a:schemeClr val="tx1"/>
                </a:solidFill>
                <a:sym typeface="Wingdings 3" panose="05040102010807070707" pitchFamily="18" charset="2"/>
              </a:rPr>
              <a:t> misrepresented the household income of herself and her husband, minimizing the income received from their home-based businesses.</a:t>
            </a:r>
          </a:p>
          <a:p>
            <a:r>
              <a:rPr lang="en-US" sz="2600" b="1" dirty="0">
                <a:solidFill>
                  <a:schemeClr val="tx1"/>
                </a:solidFill>
                <a:sym typeface="Wingdings 3" panose="05040102010807070707" pitchFamily="18" charset="2"/>
              </a:rPr>
              <a:t> convicted of one count of theft and three counts of forgery.  The value of total benefits received over the multiple years amounted to over $20,000.  If the  properly reported her household income, she would have received some calculable benefit, but not $20,000.</a:t>
            </a:r>
            <a:endParaRPr lang="en-US" sz="2600" b="1" dirty="0">
              <a:solidFill>
                <a:schemeClr val="tx1"/>
              </a:solidFill>
            </a:endParaRPr>
          </a:p>
        </p:txBody>
      </p:sp>
    </p:spTree>
    <p:extLst>
      <p:ext uri="{BB962C8B-B14F-4D97-AF65-F5344CB8AC3E}">
        <p14:creationId xmlns:p14="http://schemas.microsoft.com/office/powerpoint/2010/main" val="264918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a:t>
            </a:r>
            <a:r>
              <a:rPr lang="en-US" sz="6000" b="1" dirty="0" err="1">
                <a:solidFill>
                  <a:schemeClr val="tx1"/>
                </a:solidFill>
              </a:rPr>
              <a:t>Vidauri</a:t>
            </a:r>
            <a:br>
              <a:rPr lang="en-US" b="1" dirty="0">
                <a:solidFill>
                  <a:schemeClr val="tx1"/>
                </a:solidFill>
              </a:rPr>
            </a:br>
            <a:r>
              <a:rPr lang="en-US" sz="3600" dirty="0">
                <a:solidFill>
                  <a:schemeClr val="tx1"/>
                </a:solidFill>
              </a:rPr>
              <a:t>4</a:t>
            </a:r>
            <a:r>
              <a:rPr lang="en-US" sz="3600" dirty="0"/>
              <a:t>86 P.3d 239 (Colo. 2021)</a:t>
            </a:r>
          </a:p>
        </p:txBody>
      </p:sp>
      <p:sp>
        <p:nvSpPr>
          <p:cNvPr id="3" name="Content Placeholder 2"/>
          <p:cNvSpPr>
            <a:spLocks noGrp="1"/>
          </p:cNvSpPr>
          <p:nvPr>
            <p:ph idx="1"/>
          </p:nvPr>
        </p:nvSpPr>
        <p:spPr>
          <a:xfrm>
            <a:off x="974036" y="2566736"/>
            <a:ext cx="10316816" cy="3834064"/>
          </a:xfrm>
        </p:spPr>
        <p:txBody>
          <a:bodyPr>
            <a:normAutofit fontScale="92500"/>
          </a:bodyPr>
          <a:lstStyle/>
          <a:p>
            <a:r>
              <a:rPr lang="en-US" sz="2600" b="1" dirty="0">
                <a:solidFill>
                  <a:schemeClr val="tx1"/>
                </a:solidFill>
              </a:rPr>
              <a:t>The Court of Appeals ruled that a “valuation methodology” was necessary and looked to other states, given that CO’s statute for benefits fraud does not include a formula.  Two general formulas exist in others states:  “Total Amount Approach” and “The Overpayment Approach.”</a:t>
            </a:r>
          </a:p>
          <a:p>
            <a:r>
              <a:rPr lang="en-US" sz="2600" b="1" dirty="0">
                <a:solidFill>
                  <a:schemeClr val="tx1"/>
                </a:solidFill>
              </a:rPr>
              <a:t>At trial, the π did not prove the amount of benefits </a:t>
            </a:r>
            <a:r>
              <a:rPr lang="en-US" sz="2600" b="1" dirty="0">
                <a:solidFill>
                  <a:schemeClr val="tx1"/>
                </a:solidFill>
                <a:sym typeface="Wingdings 3" panose="05040102010807070707" pitchFamily="18" charset="2"/>
              </a:rPr>
              <a:t></a:t>
            </a:r>
            <a:r>
              <a:rPr lang="en-US" sz="2600" b="1" dirty="0">
                <a:solidFill>
                  <a:schemeClr val="tx1"/>
                </a:solidFill>
              </a:rPr>
              <a:t> would have been eligible for had she properly reporting her income (Overpayment).</a:t>
            </a:r>
          </a:p>
          <a:p>
            <a:r>
              <a:rPr lang="en-US" sz="2600" b="1" dirty="0">
                <a:solidFill>
                  <a:schemeClr val="tx1"/>
                </a:solidFill>
              </a:rPr>
              <a:t>COA ruled that Overpayment Approach is proper methodology, and therefore vacated F4 conviction, with instructions to enter lowest level of theft, a class 1 Petty Offense.</a:t>
            </a:r>
          </a:p>
        </p:txBody>
      </p:sp>
    </p:spTree>
    <p:extLst>
      <p:ext uri="{BB962C8B-B14F-4D97-AF65-F5344CB8AC3E}">
        <p14:creationId xmlns:p14="http://schemas.microsoft.com/office/powerpoint/2010/main" val="13343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solidFill>
                  <a:schemeClr val="tx1"/>
                </a:solidFill>
              </a:rPr>
              <a:t>People v. </a:t>
            </a:r>
            <a:r>
              <a:rPr lang="en-US" sz="6000" b="1" dirty="0" err="1">
                <a:solidFill>
                  <a:schemeClr val="tx1"/>
                </a:solidFill>
              </a:rPr>
              <a:t>Vidauri</a:t>
            </a:r>
            <a:br>
              <a:rPr lang="en-US" b="1" dirty="0">
                <a:solidFill>
                  <a:schemeClr val="tx1"/>
                </a:solidFill>
              </a:rPr>
            </a:br>
            <a:r>
              <a:rPr lang="en-US" sz="3600" dirty="0">
                <a:solidFill>
                  <a:schemeClr val="tx1"/>
                </a:solidFill>
              </a:rPr>
              <a:t>486 P.3d 239 (</a:t>
            </a:r>
            <a:r>
              <a:rPr lang="en-US" sz="3600">
                <a:solidFill>
                  <a:schemeClr val="tx1"/>
                </a:solidFill>
              </a:rPr>
              <a:t>Colo. </a:t>
            </a:r>
            <a:r>
              <a:rPr lang="en-US" sz="3600" dirty="0">
                <a:solidFill>
                  <a:schemeClr val="tx1"/>
                </a:solidFill>
              </a:rPr>
              <a:t>2021)</a:t>
            </a:r>
          </a:p>
        </p:txBody>
      </p:sp>
      <p:sp>
        <p:nvSpPr>
          <p:cNvPr id="3" name="Content Placeholder 2"/>
          <p:cNvSpPr>
            <a:spLocks noGrp="1"/>
          </p:cNvSpPr>
          <p:nvPr>
            <p:ph idx="1"/>
          </p:nvPr>
        </p:nvSpPr>
        <p:spPr>
          <a:xfrm>
            <a:off x="974036" y="2566736"/>
            <a:ext cx="10316816" cy="3834064"/>
          </a:xfrm>
        </p:spPr>
        <p:txBody>
          <a:bodyPr>
            <a:normAutofit fontScale="55000" lnSpcReduction="20000"/>
          </a:bodyPr>
          <a:lstStyle/>
          <a:p>
            <a:r>
              <a:rPr lang="en-US" sz="3100" b="1" dirty="0">
                <a:solidFill>
                  <a:schemeClr val="tx1"/>
                </a:solidFill>
              </a:rPr>
              <a:t>The Supreme Court overruled the COA, and instead noted that the “Total Amount Approach” should apply, because “eligibility doesn’t mean entitlement”.</a:t>
            </a:r>
          </a:p>
          <a:p>
            <a:r>
              <a:rPr lang="en-US" sz="3100" b="1" dirty="0">
                <a:solidFill>
                  <a:schemeClr val="tx1"/>
                </a:solidFill>
                <a:sym typeface="Wingdings 3" panose="05040102010807070707" pitchFamily="18" charset="2"/>
              </a:rPr>
              <a:t>While  may have been “eligible” for some level of Medicaid benefits – not $20,000, but some amount based on proper income reporting – she was still not “entitled” to </a:t>
            </a:r>
            <a:r>
              <a:rPr lang="en-US" sz="3100" b="1" i="1" dirty="0">
                <a:solidFill>
                  <a:schemeClr val="tx1"/>
                </a:solidFill>
                <a:sym typeface="Wingdings 3" panose="05040102010807070707" pitchFamily="18" charset="2"/>
              </a:rPr>
              <a:t>any</a:t>
            </a:r>
            <a:r>
              <a:rPr lang="en-US" sz="3100" b="1" dirty="0">
                <a:solidFill>
                  <a:schemeClr val="tx1"/>
                </a:solidFill>
                <a:sym typeface="Wingdings 3" panose="05040102010807070707" pitchFamily="18" charset="2"/>
              </a:rPr>
              <a:t> benefit until she properly reported her income.  Therefore she committed theft by deception of the full $20,000 of benefits received.  COA judgement reversed.</a:t>
            </a:r>
          </a:p>
          <a:p>
            <a:r>
              <a:rPr lang="en-US" sz="3100" b="1" dirty="0">
                <a:solidFill>
                  <a:schemeClr val="tx1"/>
                </a:solidFill>
              </a:rPr>
              <a:t>3 dissenting Justices ruled that the “Overpayment Approach” should apply, and that the prosecution should meet its burden in any theft case and prove the value of the item stolen (i.e., the difference between what </a:t>
            </a:r>
            <a:r>
              <a:rPr lang="en-US" sz="3100" b="1" dirty="0">
                <a:solidFill>
                  <a:schemeClr val="tx1"/>
                </a:solidFill>
                <a:sym typeface="Wingdings 3" panose="05040102010807070707" pitchFamily="18" charset="2"/>
              </a:rPr>
              <a:t> would have been entitled to under Medicaid, and what she actually received).  To rule otherwise would mean some recipients would be convicted and required to pay </a:t>
            </a:r>
            <a:r>
              <a:rPr lang="en-US" sz="3100" b="1" i="1" dirty="0">
                <a:solidFill>
                  <a:schemeClr val="tx1"/>
                </a:solidFill>
                <a:sym typeface="Wingdings 3" panose="05040102010807070707" pitchFamily="18" charset="2"/>
              </a:rPr>
              <a:t>more </a:t>
            </a:r>
            <a:r>
              <a:rPr lang="en-US" sz="3100" b="1" dirty="0">
                <a:solidFill>
                  <a:schemeClr val="tx1"/>
                </a:solidFill>
                <a:sym typeface="Wingdings 3" panose="05040102010807070707" pitchFamily="18" charset="2"/>
              </a:rPr>
              <a:t>in value than they actually stole by deception, as they would have been legitimately entitled to some portion of that benefit. </a:t>
            </a:r>
          </a:p>
          <a:p>
            <a:r>
              <a:rPr lang="en-US" sz="3100" b="1" dirty="0">
                <a:solidFill>
                  <a:schemeClr val="tx1"/>
                </a:solidFill>
                <a:sym typeface="Wingdings 3" panose="05040102010807070707" pitchFamily="18" charset="2"/>
              </a:rPr>
              <a:t>The Dissent would have affirmed the COA decision to vacate the F4 conviction ($20,000 or more), and institute the lowest level Petty Offense.  The Dissent also notes value in this statute is a sentence enhancer, requiring proof by π  to achieve higher offense threshold.</a:t>
            </a:r>
            <a:endParaRPr lang="en-US" sz="3100" b="1" dirty="0">
              <a:solidFill>
                <a:schemeClr val="tx1"/>
              </a:solidFill>
            </a:endParaRPr>
          </a:p>
        </p:txBody>
      </p:sp>
    </p:spTree>
    <p:extLst>
      <p:ext uri="{BB962C8B-B14F-4D97-AF65-F5344CB8AC3E}">
        <p14:creationId xmlns:p14="http://schemas.microsoft.com/office/powerpoint/2010/main" val="399813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People v. Vigil</a:t>
            </a:r>
            <a:br>
              <a:rPr lang="en-US" b="1" dirty="0"/>
            </a:br>
            <a:r>
              <a:rPr lang="en-US" sz="3600" dirty="0"/>
              <a:t>488 P.3d 1150 (Colo. 2021)</a:t>
            </a:r>
          </a:p>
        </p:txBody>
      </p:sp>
      <p:sp>
        <p:nvSpPr>
          <p:cNvPr id="3" name="Content Placeholder 2"/>
          <p:cNvSpPr>
            <a:spLocks noGrp="1"/>
          </p:cNvSpPr>
          <p:nvPr>
            <p:ph idx="1"/>
          </p:nvPr>
        </p:nvSpPr>
        <p:spPr>
          <a:xfrm>
            <a:off x="974036" y="2566736"/>
            <a:ext cx="10316816" cy="3834064"/>
          </a:xfrm>
        </p:spPr>
        <p:txBody>
          <a:bodyPr>
            <a:normAutofit lnSpcReduction="10000"/>
          </a:bodyPr>
          <a:lstStyle/>
          <a:p>
            <a:r>
              <a:rPr lang="en-US" sz="2600" b="1" dirty="0">
                <a:solidFill>
                  <a:schemeClr val="tx1"/>
                </a:solidFill>
              </a:rPr>
              <a:t>Facts: “A riverside smoke break devolved into a drunken and bloody knife fight, during which Combs sustained two stab wounds, one to the left side of his neck and the other to the back of his left arm.”</a:t>
            </a:r>
          </a:p>
          <a:p>
            <a:r>
              <a:rPr lang="en-US" sz="2600" b="1" dirty="0">
                <a:solidFill>
                  <a:schemeClr val="tx1"/>
                </a:solidFill>
              </a:rPr>
              <a:t>Doctor initially said that a stab wound to the neck would involve “substantial risk of death” if it “injured any of the vital structures” including “the major blood vessels, the lungs, potentially the esophagus, trachea, and the spinal cord.”</a:t>
            </a:r>
          </a:p>
          <a:p>
            <a:r>
              <a:rPr lang="en-US" sz="2600" b="1" dirty="0">
                <a:solidFill>
                  <a:schemeClr val="tx1"/>
                </a:solidFill>
              </a:rPr>
              <a:t>A CT scan revealed no damage to any of those structures and V released from hospital with stitches.</a:t>
            </a:r>
          </a:p>
        </p:txBody>
      </p:sp>
    </p:spTree>
    <p:extLst>
      <p:ext uri="{BB962C8B-B14F-4D97-AF65-F5344CB8AC3E}">
        <p14:creationId xmlns:p14="http://schemas.microsoft.com/office/powerpoint/2010/main" val="2752393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People v. Vigil</a:t>
            </a:r>
            <a:br>
              <a:rPr lang="en-US" b="1" dirty="0"/>
            </a:br>
            <a:r>
              <a:rPr lang="en-US" sz="3600" dirty="0"/>
              <a:t>488 P.3d 1150 (Colo. 2021)</a:t>
            </a:r>
          </a:p>
        </p:txBody>
      </p:sp>
      <p:sp>
        <p:nvSpPr>
          <p:cNvPr id="3" name="Content Placeholder 2"/>
          <p:cNvSpPr>
            <a:spLocks noGrp="1"/>
          </p:cNvSpPr>
          <p:nvPr>
            <p:ph idx="1"/>
          </p:nvPr>
        </p:nvSpPr>
        <p:spPr>
          <a:xfrm>
            <a:off x="974036" y="2566736"/>
            <a:ext cx="10316816" cy="3834064"/>
          </a:xfrm>
        </p:spPr>
        <p:txBody>
          <a:bodyPr>
            <a:normAutofit/>
          </a:bodyPr>
          <a:lstStyle/>
          <a:p>
            <a:pPr marL="0" indent="0" algn="ctr">
              <a:buNone/>
            </a:pPr>
            <a:r>
              <a:rPr lang="en-US" sz="2600" b="1" dirty="0">
                <a:solidFill>
                  <a:srgbClr val="FF0000"/>
                </a:solidFill>
              </a:rPr>
              <a:t>Question: Do the facts of the actual injury, or the risk generally with the type of conduct or injury in question, determine “substantial risk of death” for SBI? </a:t>
            </a:r>
          </a:p>
          <a:p>
            <a:endParaRPr lang="en-US" sz="2600" b="1" dirty="0">
              <a:solidFill>
                <a:schemeClr val="tx1"/>
              </a:solidFill>
            </a:endParaRPr>
          </a:p>
          <a:p>
            <a:r>
              <a:rPr lang="en-US" sz="2600" b="1" dirty="0">
                <a:solidFill>
                  <a:schemeClr val="tx1"/>
                </a:solidFill>
              </a:rPr>
              <a:t>Holding: the facts of the actual injury control the substantial risk of death determination under section 18-l-901(3)(p), not the risk generally associated with the type of conduct or injury in question.</a:t>
            </a:r>
          </a:p>
          <a:p>
            <a:endParaRPr lang="en-US" sz="2600" b="1" dirty="0">
              <a:solidFill>
                <a:schemeClr val="tx1"/>
              </a:solidFill>
            </a:endParaRPr>
          </a:p>
        </p:txBody>
      </p:sp>
    </p:spTree>
    <p:extLst>
      <p:ext uri="{BB962C8B-B14F-4D97-AF65-F5344CB8AC3E}">
        <p14:creationId xmlns:p14="http://schemas.microsoft.com/office/powerpoint/2010/main" val="14274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t>THE END	</a:t>
            </a:r>
          </a:p>
        </p:txBody>
      </p:sp>
      <p:sp>
        <p:nvSpPr>
          <p:cNvPr id="4" name="Text Placeholder 2">
            <a:extLst>
              <a:ext uri="{FF2B5EF4-FFF2-40B4-BE49-F238E27FC236}">
                <a16:creationId xmlns:a16="http://schemas.microsoft.com/office/drawing/2014/main" id="{739D96BA-917A-451D-816E-F6FD34CDE889}"/>
              </a:ext>
            </a:extLst>
          </p:cNvPr>
          <p:cNvSpPr txBox="1">
            <a:spLocks/>
          </p:cNvSpPr>
          <p:nvPr/>
        </p:nvSpPr>
        <p:spPr>
          <a:xfrm>
            <a:off x="1057619" y="3001124"/>
            <a:ext cx="12192000" cy="21631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dirty="0"/>
              <a:t>		</a:t>
            </a:r>
            <a:r>
              <a:rPr lang="en-US" b="1" dirty="0"/>
              <a:t>Brian Hardouin, Sr. DDA			Laura </a:t>
            </a:r>
            <a:r>
              <a:rPr lang="en-US" b="1" dirty="0" err="1"/>
              <a:t>Hinojos</a:t>
            </a:r>
            <a:r>
              <a:rPr lang="en-US" b="1" dirty="0"/>
              <a:t>, Sr. DDA</a:t>
            </a:r>
          </a:p>
          <a:p>
            <a:pPr marL="0" indent="0">
              <a:buNone/>
            </a:pPr>
            <a:r>
              <a:rPr lang="en-US" b="1" dirty="0"/>
              <a:t>		(970) 498-7222							(970) 498-7170</a:t>
            </a:r>
          </a:p>
          <a:p>
            <a:pPr marL="0" indent="0">
              <a:buNone/>
            </a:pPr>
            <a:r>
              <a:rPr lang="en-US" b="1" dirty="0"/>
              <a:t>		hardoubj@co.larimer.co.us			hinojola@co.larimer.co.us</a:t>
            </a:r>
          </a:p>
          <a:p>
            <a:endParaRPr lang="en-US" b="1" dirty="0"/>
          </a:p>
        </p:txBody>
      </p:sp>
    </p:spTree>
    <p:extLst>
      <p:ext uri="{BB962C8B-B14F-4D97-AF65-F5344CB8AC3E}">
        <p14:creationId xmlns:p14="http://schemas.microsoft.com/office/powerpoint/2010/main" val="41855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Lange v. California</a:t>
            </a:r>
            <a:br>
              <a:rPr lang="en-US" b="1" dirty="0"/>
            </a:br>
            <a:r>
              <a:rPr lang="en-US" sz="3600" dirty="0"/>
              <a:t>141 </a:t>
            </a:r>
            <a:r>
              <a:rPr lang="en-US" sz="3600" dirty="0" err="1"/>
              <a:t>S.Ct</a:t>
            </a:r>
            <a:r>
              <a:rPr lang="en-US" sz="3600" dirty="0"/>
              <a:t>. 2011 (2021)</a:t>
            </a:r>
          </a:p>
        </p:txBody>
      </p:sp>
      <p:sp>
        <p:nvSpPr>
          <p:cNvPr id="3" name="Content Placeholder 2"/>
          <p:cNvSpPr>
            <a:spLocks noGrp="1"/>
          </p:cNvSpPr>
          <p:nvPr>
            <p:ph idx="1"/>
          </p:nvPr>
        </p:nvSpPr>
        <p:spPr>
          <a:xfrm>
            <a:off x="974036" y="2566736"/>
            <a:ext cx="10316816" cy="3834064"/>
          </a:xfrm>
        </p:spPr>
        <p:txBody>
          <a:bodyPr>
            <a:normAutofit/>
          </a:bodyPr>
          <a:lstStyle/>
          <a:p>
            <a:r>
              <a:rPr lang="en-US" sz="2600" b="1" dirty="0">
                <a:solidFill>
                  <a:schemeClr val="tx1"/>
                </a:solidFill>
              </a:rPr>
              <a:t>But, for misdemeanors – “police officers do not usually face the kind of emergency that can justify a warrantless home entry.”</a:t>
            </a:r>
          </a:p>
          <a:p>
            <a:r>
              <a:rPr lang="en-US" sz="2600" b="1" dirty="0">
                <a:solidFill>
                  <a:schemeClr val="tx1"/>
                </a:solidFill>
              </a:rPr>
              <a:t>Only when the totality of circumstances show an emergency – a need to act before it is possible to get a warrant.</a:t>
            </a:r>
          </a:p>
          <a:p>
            <a:endParaRPr lang="en-US" sz="2600" b="1" dirty="0">
              <a:solidFill>
                <a:schemeClr val="tx1"/>
              </a:solidFill>
            </a:endParaRPr>
          </a:p>
        </p:txBody>
      </p:sp>
    </p:spTree>
    <p:extLst>
      <p:ext uri="{BB962C8B-B14F-4D97-AF65-F5344CB8AC3E}">
        <p14:creationId xmlns:p14="http://schemas.microsoft.com/office/powerpoint/2010/main" val="4186798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Caniglia v. Strom</a:t>
            </a:r>
            <a:br>
              <a:rPr lang="en-US" b="1" dirty="0"/>
            </a:br>
            <a:r>
              <a:rPr lang="en-US" sz="3600" dirty="0"/>
              <a:t>141 </a:t>
            </a:r>
            <a:r>
              <a:rPr lang="en-US" sz="3600" dirty="0" err="1"/>
              <a:t>S.Ct</a:t>
            </a:r>
            <a:r>
              <a:rPr lang="en-US" sz="3600" dirty="0"/>
              <a:t>. 1596 (2021)</a:t>
            </a:r>
          </a:p>
        </p:txBody>
      </p:sp>
      <p:sp>
        <p:nvSpPr>
          <p:cNvPr id="3" name="Content Placeholder 2"/>
          <p:cNvSpPr>
            <a:spLocks noGrp="1"/>
          </p:cNvSpPr>
          <p:nvPr>
            <p:ph idx="1"/>
          </p:nvPr>
        </p:nvSpPr>
        <p:spPr>
          <a:xfrm>
            <a:off x="974036" y="2566736"/>
            <a:ext cx="10316816" cy="3834064"/>
          </a:xfrm>
        </p:spPr>
        <p:txBody>
          <a:bodyPr>
            <a:normAutofit/>
          </a:bodyPr>
          <a:lstStyle/>
          <a:p>
            <a:r>
              <a:rPr lang="en-US" sz="2600" b="1" dirty="0">
                <a:solidFill>
                  <a:schemeClr val="tx1"/>
                </a:solidFill>
              </a:rPr>
              <a:t>Facts:  During argument with Wife, Caniglia placed a handgun on the dining room table and asked his wife to “shoot [him] and get it over with.”</a:t>
            </a:r>
          </a:p>
          <a:p>
            <a:r>
              <a:rPr lang="en-US" sz="2600" b="1" dirty="0">
                <a:solidFill>
                  <a:schemeClr val="tx1"/>
                </a:solidFill>
              </a:rPr>
              <a:t>Instead, wife left and spent night in hotel.  Unable to reach husband in morning, she called police for a welfare check.</a:t>
            </a:r>
          </a:p>
          <a:p>
            <a:r>
              <a:rPr lang="en-US" sz="2600" b="1" dirty="0">
                <a:solidFill>
                  <a:schemeClr val="tx1"/>
                </a:solidFill>
              </a:rPr>
              <a:t>Officers found Caniglia on porch and he agreed to hospitalization for psychiatric evaluation on condition that they not confiscate his firearms.</a:t>
            </a:r>
          </a:p>
          <a:p>
            <a:endParaRPr lang="en-US" sz="2600" b="1" dirty="0">
              <a:solidFill>
                <a:schemeClr val="tx1"/>
              </a:solidFill>
            </a:endParaRPr>
          </a:p>
        </p:txBody>
      </p:sp>
    </p:spTree>
    <p:extLst>
      <p:ext uri="{BB962C8B-B14F-4D97-AF65-F5344CB8AC3E}">
        <p14:creationId xmlns:p14="http://schemas.microsoft.com/office/powerpoint/2010/main" val="304047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Caniglia v. Strom</a:t>
            </a:r>
            <a:br>
              <a:rPr lang="en-US" b="1" dirty="0"/>
            </a:br>
            <a:r>
              <a:rPr lang="en-US" sz="3600" dirty="0"/>
              <a:t>141 </a:t>
            </a:r>
            <a:r>
              <a:rPr lang="en-US" sz="3600" dirty="0" err="1"/>
              <a:t>S.Ct</a:t>
            </a:r>
            <a:r>
              <a:rPr lang="en-US" sz="3600" dirty="0"/>
              <a:t>. 1596 (2021)</a:t>
            </a:r>
          </a:p>
        </p:txBody>
      </p:sp>
      <p:sp>
        <p:nvSpPr>
          <p:cNvPr id="3" name="Content Placeholder 2"/>
          <p:cNvSpPr>
            <a:spLocks noGrp="1"/>
          </p:cNvSpPr>
          <p:nvPr>
            <p:ph idx="1"/>
          </p:nvPr>
        </p:nvSpPr>
        <p:spPr>
          <a:xfrm>
            <a:off x="974036" y="2566736"/>
            <a:ext cx="10316816" cy="3834064"/>
          </a:xfrm>
        </p:spPr>
        <p:txBody>
          <a:bodyPr>
            <a:normAutofit/>
          </a:bodyPr>
          <a:lstStyle/>
          <a:p>
            <a:r>
              <a:rPr lang="en-US" sz="2600" b="1" dirty="0">
                <a:solidFill>
                  <a:schemeClr val="tx1"/>
                </a:solidFill>
              </a:rPr>
              <a:t>Once Caniglia taken to hospital by ambulance, officers entered home, located firearms, and seized the weapons without a warrant.</a:t>
            </a:r>
          </a:p>
          <a:p>
            <a:pPr marL="0" indent="0" algn="ctr">
              <a:buNone/>
            </a:pPr>
            <a:r>
              <a:rPr lang="en-US" sz="2600" b="1" dirty="0">
                <a:solidFill>
                  <a:srgbClr val="FF0000"/>
                </a:solidFill>
              </a:rPr>
              <a:t>Question: Was the removal of his firearms justified by the “community caretaking exception” to the warrant requirement?</a:t>
            </a:r>
          </a:p>
          <a:p>
            <a:r>
              <a:rPr lang="en-US" sz="2600" b="1" dirty="0">
                <a:solidFill>
                  <a:schemeClr val="tx1"/>
                </a:solidFill>
              </a:rPr>
              <a:t>Held: The community caretaking exception does not justify searches and seizures within a home.</a:t>
            </a:r>
          </a:p>
          <a:p>
            <a:r>
              <a:rPr lang="en-US" sz="2600" b="1" i="1" dirty="0">
                <a:solidFill>
                  <a:schemeClr val="tx1"/>
                </a:solidFill>
              </a:rPr>
              <a:t>Cady</a:t>
            </a:r>
            <a:r>
              <a:rPr lang="en-US" sz="2600" b="1" dirty="0">
                <a:solidFill>
                  <a:schemeClr val="tx1"/>
                </a:solidFill>
              </a:rPr>
              <a:t> justified inventory searches of vehicles as caretaking but stressed the distinction between searches of homes and vehicles.</a:t>
            </a:r>
          </a:p>
        </p:txBody>
      </p:sp>
    </p:spTree>
    <p:extLst>
      <p:ext uri="{BB962C8B-B14F-4D97-AF65-F5344CB8AC3E}">
        <p14:creationId xmlns:p14="http://schemas.microsoft.com/office/powerpoint/2010/main" val="23474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Torres v. Madrid</a:t>
            </a:r>
            <a:br>
              <a:rPr lang="en-US" b="1" dirty="0"/>
            </a:br>
            <a:r>
              <a:rPr lang="en-US" sz="3600" dirty="0"/>
              <a:t>141 </a:t>
            </a:r>
            <a:r>
              <a:rPr lang="en-US" sz="3600" dirty="0" err="1"/>
              <a:t>S.Ct</a:t>
            </a:r>
            <a:r>
              <a:rPr lang="en-US" sz="3600" dirty="0"/>
              <a:t>. 989 (2020)</a:t>
            </a:r>
          </a:p>
        </p:txBody>
      </p:sp>
      <p:sp>
        <p:nvSpPr>
          <p:cNvPr id="3" name="Content Placeholder 2"/>
          <p:cNvSpPr>
            <a:spLocks noGrp="1"/>
          </p:cNvSpPr>
          <p:nvPr>
            <p:ph idx="1"/>
          </p:nvPr>
        </p:nvSpPr>
        <p:spPr>
          <a:xfrm>
            <a:off x="974036" y="2566736"/>
            <a:ext cx="10316816" cy="3834064"/>
          </a:xfrm>
        </p:spPr>
        <p:txBody>
          <a:bodyPr>
            <a:normAutofit fontScale="92500" lnSpcReduction="10000"/>
          </a:bodyPr>
          <a:lstStyle/>
          <a:p>
            <a:r>
              <a:rPr lang="en-US" sz="2600" b="1" dirty="0">
                <a:solidFill>
                  <a:schemeClr val="tx1"/>
                </a:solidFill>
              </a:rPr>
              <a:t>Facts:  New Mexico State Police were attempting to execute an arrest warrant for Torres.  Suspected of drug dealing, murder, and other violent crimes.  (Turns out she was a different “Torres” with a different warrant).</a:t>
            </a:r>
          </a:p>
          <a:p>
            <a:r>
              <a:rPr lang="en-US" sz="2600" b="1" dirty="0">
                <a:solidFill>
                  <a:schemeClr val="tx1"/>
                </a:solidFill>
              </a:rPr>
              <a:t>When contacted, she got in her car.  “Believing the officers to be carjackers, she hit the gas to escape.” </a:t>
            </a:r>
          </a:p>
          <a:p>
            <a:r>
              <a:rPr lang="en-US" sz="2600" b="1" dirty="0">
                <a:solidFill>
                  <a:schemeClr val="tx1"/>
                </a:solidFill>
              </a:rPr>
              <a:t>Officers fired their pistols 12 times to stop Torres, striking her twice. </a:t>
            </a:r>
          </a:p>
          <a:p>
            <a:r>
              <a:rPr lang="en-US" sz="2600" b="1" dirty="0">
                <a:solidFill>
                  <a:schemeClr val="tx1"/>
                </a:solidFill>
              </a:rPr>
              <a:t>Torres escaped and drove 75 miles to a hospital.</a:t>
            </a:r>
          </a:p>
          <a:p>
            <a:r>
              <a:rPr lang="en-US" sz="2600" b="1" dirty="0">
                <a:solidFill>
                  <a:schemeClr val="tx1"/>
                </a:solidFill>
              </a:rPr>
              <a:t>Officers sued under §1983 for an “unreasonable” 4</a:t>
            </a:r>
            <a:r>
              <a:rPr lang="en-US" sz="2600" b="1" baseline="30000" dirty="0">
                <a:solidFill>
                  <a:schemeClr val="tx1"/>
                </a:solidFill>
              </a:rPr>
              <a:t>th</a:t>
            </a:r>
            <a:r>
              <a:rPr lang="en-US" sz="2600" b="1" dirty="0">
                <a:solidFill>
                  <a:schemeClr val="tx1"/>
                </a:solidFill>
              </a:rPr>
              <a:t> amendment seizure / excessive force?</a:t>
            </a:r>
          </a:p>
        </p:txBody>
      </p:sp>
    </p:spTree>
    <p:extLst>
      <p:ext uri="{BB962C8B-B14F-4D97-AF65-F5344CB8AC3E}">
        <p14:creationId xmlns:p14="http://schemas.microsoft.com/office/powerpoint/2010/main" val="217882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86" y="872329"/>
            <a:ext cx="7757490" cy="1303867"/>
          </a:xfrm>
        </p:spPr>
        <p:txBody>
          <a:bodyPr>
            <a:normAutofit fontScale="90000"/>
          </a:bodyPr>
          <a:lstStyle/>
          <a:p>
            <a:pPr algn="ctr"/>
            <a:r>
              <a:rPr lang="en-US" sz="6000" b="1" dirty="0"/>
              <a:t>Torres v. Madrid</a:t>
            </a:r>
            <a:br>
              <a:rPr lang="en-US" b="1" dirty="0"/>
            </a:br>
            <a:r>
              <a:rPr lang="en-US" sz="3600" dirty="0"/>
              <a:t>141 </a:t>
            </a:r>
            <a:r>
              <a:rPr lang="en-US" sz="3600" dirty="0" err="1"/>
              <a:t>S.Ct</a:t>
            </a:r>
            <a:r>
              <a:rPr lang="en-US" sz="3600" dirty="0"/>
              <a:t>. 989 (2020)</a:t>
            </a:r>
          </a:p>
        </p:txBody>
      </p:sp>
      <p:sp>
        <p:nvSpPr>
          <p:cNvPr id="3" name="Content Placeholder 2"/>
          <p:cNvSpPr>
            <a:spLocks noGrp="1"/>
          </p:cNvSpPr>
          <p:nvPr>
            <p:ph idx="1"/>
          </p:nvPr>
        </p:nvSpPr>
        <p:spPr>
          <a:xfrm>
            <a:off x="974036" y="2566736"/>
            <a:ext cx="10316816" cy="3834064"/>
          </a:xfrm>
        </p:spPr>
        <p:txBody>
          <a:bodyPr>
            <a:normAutofit/>
          </a:bodyPr>
          <a:lstStyle/>
          <a:p>
            <a:pPr marL="0" indent="0" algn="ctr">
              <a:buNone/>
            </a:pPr>
            <a:r>
              <a:rPr lang="en-US" sz="2600" b="1" dirty="0">
                <a:solidFill>
                  <a:srgbClr val="FF0000"/>
                </a:solidFill>
              </a:rPr>
              <a:t>Question:  Was Torres seized under the 4</a:t>
            </a:r>
            <a:r>
              <a:rPr lang="en-US" sz="2600" b="1" baseline="30000" dirty="0">
                <a:solidFill>
                  <a:srgbClr val="FF0000"/>
                </a:solidFill>
              </a:rPr>
              <a:t>th</a:t>
            </a:r>
            <a:r>
              <a:rPr lang="en-US" sz="2600" b="1" dirty="0">
                <a:solidFill>
                  <a:srgbClr val="FF0000"/>
                </a:solidFill>
              </a:rPr>
              <a:t> Amendment when she was shot, even though she never acquiesced or actually stopped?</a:t>
            </a:r>
          </a:p>
          <a:p>
            <a:r>
              <a:rPr lang="en-US" sz="2600" b="1" dirty="0">
                <a:solidFill>
                  <a:schemeClr val="tx1"/>
                </a:solidFill>
              </a:rPr>
              <a:t>Holding:  “The application of physical force to the body of a person with intent to restrain is a seizure, even if the force does not succeed in subduing a person.”</a:t>
            </a:r>
          </a:p>
          <a:p>
            <a:endParaRPr lang="en-US" sz="2600" b="1" dirty="0">
              <a:solidFill>
                <a:schemeClr val="tx1"/>
              </a:solidFill>
            </a:endParaRPr>
          </a:p>
          <a:p>
            <a:r>
              <a:rPr lang="en-US" sz="2600" b="1" dirty="0">
                <a:solidFill>
                  <a:schemeClr val="tx1"/>
                </a:solidFill>
              </a:rPr>
              <a:t>“We therefore conclude that the officers seized Torres for the instant that bullets struck her.”</a:t>
            </a:r>
          </a:p>
          <a:p>
            <a:endParaRPr lang="en-US" sz="2600" b="1" dirty="0">
              <a:solidFill>
                <a:schemeClr val="tx1"/>
              </a:solidFill>
            </a:endParaRPr>
          </a:p>
        </p:txBody>
      </p:sp>
    </p:spTree>
    <p:extLst>
      <p:ext uri="{BB962C8B-B14F-4D97-AF65-F5344CB8AC3E}">
        <p14:creationId xmlns:p14="http://schemas.microsoft.com/office/powerpoint/2010/main" val="34002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16304</TotalTime>
  <Words>11791</Words>
  <Application>Microsoft Office PowerPoint</Application>
  <PresentationFormat>Widescreen</PresentationFormat>
  <Paragraphs>367</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 JULIAN</vt:lpstr>
      <vt:lpstr>Arial</vt:lpstr>
      <vt:lpstr>Arial Black</vt:lpstr>
      <vt:lpstr>Calibri</vt:lpstr>
      <vt:lpstr>Garamond</vt:lpstr>
      <vt:lpstr>Organic</vt:lpstr>
      <vt:lpstr>2021 Case Law Update</vt:lpstr>
      <vt:lpstr>PowerPoint Presentation</vt:lpstr>
      <vt:lpstr>Lange v. California 141 S.Ct. 2011 (2021)</vt:lpstr>
      <vt:lpstr>Lange v. California 141 S.Ct. 2011 (2021)</vt:lpstr>
      <vt:lpstr>Lange v. California 141 S.Ct. 2011 (2021)</vt:lpstr>
      <vt:lpstr>Caniglia v. Strom 141 S.Ct. 1596 (2021)</vt:lpstr>
      <vt:lpstr>Caniglia v. Strom 141 S.Ct. 1596 (2021)</vt:lpstr>
      <vt:lpstr>Torres v. Madrid 141 S.Ct. 989 (2020)</vt:lpstr>
      <vt:lpstr>Torres v. Madrid 141 S.Ct. 989 (2020)</vt:lpstr>
      <vt:lpstr>People v. Peluso --- P.3d --- (CO 2021)</vt:lpstr>
      <vt:lpstr>People v. Peluso --- P.3d --- (CO 2021)</vt:lpstr>
      <vt:lpstr>People v. Peluso --- P.3d --- (CO 2021)</vt:lpstr>
      <vt:lpstr>People in Interest of K.D.W. 471 P.3d 1276 (Colo. App. 2020)</vt:lpstr>
      <vt:lpstr>People in Interest of K.D.W. 471 P.3d 1276 (Colo. App. 2020)</vt:lpstr>
      <vt:lpstr>People in Interest of K.D.W. 471 P.3d 1276 (Colo. App. 2020)</vt:lpstr>
      <vt:lpstr>People in Interest of K.D.W. 471 P.3d 1276 (Colo. App. 2020)</vt:lpstr>
      <vt:lpstr>People v. Thomas 488 P.3d 1191 (Colo. App. 2021)</vt:lpstr>
      <vt:lpstr>People v. Thomas 488 P.3d 1191 (Colo. App. 2021)</vt:lpstr>
      <vt:lpstr>People v. Thomas 488 P.3d 1191 (Colo. App. 2021)</vt:lpstr>
      <vt:lpstr>PowerPoint Presentation</vt:lpstr>
      <vt:lpstr>Perez v. People 479 P.3d 430 (CO 2021)</vt:lpstr>
      <vt:lpstr>Perez v. People 479 P.3d 430 (CO 2021)</vt:lpstr>
      <vt:lpstr>Campos v. People 484 P.3d 159 (CO 2021)</vt:lpstr>
      <vt:lpstr>Campos v. People 484 P.3d 159 (CO 2021)</vt:lpstr>
      <vt:lpstr>Campos v. People 484 P.3d 159 (CO 2021)</vt:lpstr>
      <vt:lpstr>Leyba v. People --- P.3d --- (CO 2021)</vt:lpstr>
      <vt:lpstr>Leyba v. People --- P.3d --- (CO 2021)</vt:lpstr>
      <vt:lpstr>People v. Padilla 482 P.3d 441 (CO 2021)</vt:lpstr>
      <vt:lpstr>People v. Padilla 482 P.3d 441 (CO 2021)</vt:lpstr>
      <vt:lpstr>People v. Padilla 482 P.3d 441 (CO 2021)</vt:lpstr>
      <vt:lpstr>PowerPoint Presentation</vt:lpstr>
      <vt:lpstr>People v. Abdulla 486 P.3d 380 (CO 2020)</vt:lpstr>
      <vt:lpstr>People v. Abdulla 486 P.3d 380 (CO 2020)</vt:lpstr>
      <vt:lpstr>People v. Abdulla 486 P.3d 380 (CO 2020)</vt:lpstr>
      <vt:lpstr>People v. Abdulla 486 P.3d 380 (CO 2020)</vt:lpstr>
      <vt:lpstr>People v. Lopez 471 P.3d 1285 (Colo. App. 2020)</vt:lpstr>
      <vt:lpstr>People v. Lopez 471 P.3d 1285 (Colo. App. 2020)</vt:lpstr>
      <vt:lpstr>People v. McClintic 484 P.3d 724 (Colo. App. 2020)</vt:lpstr>
      <vt:lpstr>People v. McClintic 484 P.3d 724 (Colo. App. 2020)</vt:lpstr>
      <vt:lpstr>People v. Vidauri 486 P.3d 239 (Colo. 2021)</vt:lpstr>
      <vt:lpstr>People v. Vidauri 486 P.3d 239 (Colo. 2021)</vt:lpstr>
      <vt:lpstr>People v. Vidauri 486 P.3d 239 (Colo. 2021)</vt:lpstr>
      <vt:lpstr>People v. Vigil 488 P.3d 1150 (Colo. 2021)</vt:lpstr>
      <vt:lpstr>People v. Vigil 488 P.3d 1150 (Colo. 2021)</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Lane</dc:creator>
  <cp:lastModifiedBy>Brian Hardouin</cp:lastModifiedBy>
  <cp:revision>294</cp:revision>
  <cp:lastPrinted>2021-10-11T15:36:20Z</cp:lastPrinted>
  <dcterms:created xsi:type="dcterms:W3CDTF">2018-05-15T17:02:15Z</dcterms:created>
  <dcterms:modified xsi:type="dcterms:W3CDTF">2021-10-13T01:41:54Z</dcterms:modified>
</cp:coreProperties>
</file>