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sldIdLst>
    <p:sldId id="256" r:id="rId2"/>
    <p:sldId id="277" r:id="rId3"/>
    <p:sldId id="296" r:id="rId4"/>
    <p:sldId id="329" r:id="rId5"/>
    <p:sldId id="343" r:id="rId6"/>
    <p:sldId id="324" r:id="rId7"/>
    <p:sldId id="344" r:id="rId8"/>
    <p:sldId id="346" r:id="rId9"/>
    <p:sldId id="347" r:id="rId10"/>
    <p:sldId id="354" r:id="rId11"/>
    <p:sldId id="355" r:id="rId12"/>
    <p:sldId id="356" r:id="rId13"/>
    <p:sldId id="357" r:id="rId14"/>
    <p:sldId id="358" r:id="rId15"/>
    <p:sldId id="341" r:id="rId16"/>
    <p:sldId id="342" r:id="rId17"/>
    <p:sldId id="345" r:id="rId18"/>
    <p:sldId id="325" r:id="rId19"/>
    <p:sldId id="348" r:id="rId20"/>
    <p:sldId id="349" r:id="rId21"/>
    <p:sldId id="350" r:id="rId22"/>
    <p:sldId id="351" r:id="rId23"/>
    <p:sldId id="352" r:id="rId24"/>
    <p:sldId id="353" r:id="rId25"/>
    <p:sldId id="340" r:id="rId26"/>
    <p:sldId id="328" r:id="rId27"/>
    <p:sldId id="278" r:id="rId28"/>
    <p:sldId id="359" r:id="rId29"/>
    <p:sldId id="360" r:id="rId30"/>
    <p:sldId id="361" r:id="rId31"/>
    <p:sldId id="279" r:id="rId32"/>
    <p:sldId id="362" r:id="rId33"/>
    <p:sldId id="363" r:id="rId34"/>
    <p:sldId id="315" r:id="rId35"/>
    <p:sldId id="331" r:id="rId36"/>
    <p:sldId id="313" r:id="rId37"/>
    <p:sldId id="333" r:id="rId38"/>
    <p:sldId id="332" r:id="rId39"/>
    <p:sldId id="334" r:id="rId40"/>
    <p:sldId id="327" r:id="rId41"/>
    <p:sldId id="335" r:id="rId42"/>
    <p:sldId id="311" r:id="rId43"/>
    <p:sldId id="312" r:id="rId44"/>
    <p:sldId id="336" r:id="rId45"/>
    <p:sldId id="317" r:id="rId46"/>
    <p:sldId id="337" r:id="rId47"/>
    <p:sldId id="326" r:id="rId48"/>
    <p:sldId id="338" r:id="rId49"/>
    <p:sldId id="322" r:id="rId50"/>
    <p:sldId id="307" r:id="rId51"/>
    <p:sldId id="339" r:id="rId52"/>
    <p:sldId id="320" r:id="rId53"/>
    <p:sldId id="364" r:id="rId54"/>
  </p:sldIdLst>
  <p:sldSz cx="9144000" cy="5143500" type="screen16x9"/>
  <p:notesSz cx="7315200" cy="9601200"/>
  <p:embeddedFontLst>
    <p:embeddedFont>
      <p:font typeface="Bookman Old Style" panose="02050604050505020204" pitchFamily="18"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Garamond" panose="02020404030301010803" pitchFamily="18" charset="0"/>
      <p:regular r:id="rId64"/>
      <p:bold r:id="rId65"/>
      <p:italic r:id="rId66"/>
    </p:embeddedFont>
    <p:embeddedFont>
      <p:font typeface="Gill Sans MT" panose="020B0502020104020203" pitchFamily="34" charset="0"/>
      <p:regular r:id="rId67"/>
      <p:bold r:id="rId68"/>
      <p:italic r:id="rId69"/>
      <p:boldItalic r:id="rId70"/>
    </p:embeddedFont>
    <p:embeddedFont>
      <p:font typeface="Roboto Slab" panose="020B0604020202020204" charset="0"/>
      <p:regular r:id="rId71"/>
      <p:bold r:id="rId7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1"/>
    <a:srgbClr val="181E48"/>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21" autoAdjust="0"/>
  </p:normalViewPr>
  <p:slideViewPr>
    <p:cSldViewPr snapToGrid="0">
      <p:cViewPr varScale="1">
        <p:scale>
          <a:sx n="145" d="100"/>
          <a:sy n="145" d="100"/>
        </p:scale>
        <p:origin x="22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1"/>
            <a:ext cx="5852160" cy="4320540"/>
          </a:xfrm>
          <a:prstGeom prst="rect">
            <a:avLst/>
          </a:prstGeom>
          <a:noFill/>
          <a:ln>
            <a:noFill/>
          </a:ln>
        </p:spPr>
        <p:txBody>
          <a:bodyPr spcFirstLastPara="1" wrap="square" lIns="96639" tIns="96639" rIns="96639" bIns="96639"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731520" y="4560571"/>
            <a:ext cx="5852160" cy="4320540"/>
          </a:xfrm>
          <a:prstGeom prst="rect">
            <a:avLst/>
          </a:prstGeom>
        </p:spPr>
        <p:txBody>
          <a:bodyPr spcFirstLastPara="1" wrap="square" lIns="96639" tIns="96639" rIns="96639" bIns="96639"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District Court – Judge Jay Grant</a:t>
            </a:r>
          </a:p>
          <a:p>
            <a:endParaRPr lang="en-US" dirty="0"/>
          </a:p>
          <a:p>
            <a:pPr marL="0">
              <a:lnSpc>
                <a:spcPct val="107000"/>
              </a:lnSpc>
              <a:spcAft>
                <a:spcPts val="845"/>
              </a:spcAft>
            </a:pPr>
            <a:r>
              <a:rPr lang="en-US" sz="1900" b="1" dirty="0">
                <a:latin typeface="Calibri" panose="020F0502020204030204" pitchFamily="34" charset="0"/>
                <a:ea typeface="Calibri" panose="020F0502020204030204" pitchFamily="34" charset="0"/>
                <a:cs typeface="Calibri" panose="020F0502020204030204" pitchFamily="34" charset="0"/>
              </a:rPr>
              <a:t>People v. Brown, 2022 CO 11, 21SA110 (Denver) (Appellate DAs Victoria Cisneros &amp; Richard Lee).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In this interlocutory appeal, the supreme court affirms the trial court's order suppressing the defendant's statements following his detention by the police, albeit on different grounds. The supreme court concludes that while the trial court erred by considering the officers' subjective intent in effectuating the seizure, it was nonetheless correct that the officers lacked reasonable and articulable suspicion to detain the defendant.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078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District Court – Judge Jay Grant</a:t>
            </a:r>
          </a:p>
          <a:p>
            <a:endParaRPr lang="en-US" dirty="0"/>
          </a:p>
          <a:p>
            <a:pPr marL="0">
              <a:lnSpc>
                <a:spcPct val="107000"/>
              </a:lnSpc>
              <a:spcAft>
                <a:spcPts val="845"/>
              </a:spcAft>
            </a:pPr>
            <a:r>
              <a:rPr lang="en-US" sz="1900" b="1" dirty="0">
                <a:latin typeface="Calibri" panose="020F0502020204030204" pitchFamily="34" charset="0"/>
                <a:ea typeface="Calibri" panose="020F0502020204030204" pitchFamily="34" charset="0"/>
                <a:cs typeface="Calibri" panose="020F0502020204030204" pitchFamily="34" charset="0"/>
              </a:rPr>
              <a:t>People v. Brown, 2022 CO 11, 21SA110 (Denver) (Appellate DAs Victoria Cisneros &amp; Richard Lee).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In this interlocutory appeal, the supreme court affirms the trial court's order suppressing the defendant's statements following his detention by the police, albeit on different grounds. The supreme court concludes that while the trial court erred by considering the officers' subjective intent in effectuating the seizure, it was nonetheless correct that the officers lacked reasonable and articulable suspicion to detain the defendant.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540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District Court – Judge Jay Grant</a:t>
            </a:r>
          </a:p>
          <a:p>
            <a:endParaRPr lang="en-US" dirty="0"/>
          </a:p>
          <a:p>
            <a:pPr marL="0">
              <a:lnSpc>
                <a:spcPct val="107000"/>
              </a:lnSpc>
              <a:spcAft>
                <a:spcPts val="845"/>
              </a:spcAft>
            </a:pPr>
            <a:r>
              <a:rPr lang="en-US" sz="1900" b="1" dirty="0">
                <a:latin typeface="Calibri" panose="020F0502020204030204" pitchFamily="34" charset="0"/>
                <a:ea typeface="Calibri" panose="020F0502020204030204" pitchFamily="34" charset="0"/>
                <a:cs typeface="Calibri" panose="020F0502020204030204" pitchFamily="34" charset="0"/>
              </a:rPr>
              <a:t>People v. Brown, 2022 CO 11, 21SA110 (Denver) (Appellate DAs Victoria Cisneros &amp; Richard Lee).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In this interlocutory appeal, the supreme court affirms the trial court's order suppressing the defendant's statements following his detention by the police, albeit on different grounds. The supreme court concludes that while the trial court erred by considering the officers' subjective intent in effectuating the seizure, it was nonetheless correct that the officers lacked reasonable and articulable suspicion to detain the defendant.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872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Larimer County – Judge Stephen </a:t>
            </a:r>
            <a:r>
              <a:rPr lang="en-US" dirty="0" err="1"/>
              <a:t>Jouard</a:t>
            </a:r>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Moreno, 2022 CO 15, 21SA181 (Garfield) (Appellate DA Donald R. Nottingham) </a:t>
            </a:r>
            <a:r>
              <a:rPr lang="en-US" sz="1900" dirty="0">
                <a:latin typeface="Calibri" panose="020F0502020204030204" pitchFamily="34" charset="0"/>
                <a:ea typeface="Calibri" panose="020F0502020204030204" pitchFamily="34" charset="0"/>
                <a:cs typeface="Calibri" panose="020F0502020204030204" pitchFamily="34" charset="0"/>
              </a:rPr>
              <a:t>In this appeal, the supreme court reviews a district court's order invalidating part of Colorado's harassment statute. The court holds that the phrase "intended to harass" in section 18-9-lll(l)(e), C.R.S. (2021), is unconstitutionally overbroad, impermissibly restricting protected speech. Accordingly, the court affirms the district court's order.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764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Larimer County – Judge Stephen </a:t>
            </a:r>
            <a:r>
              <a:rPr lang="en-US" dirty="0" err="1"/>
              <a:t>Jouard</a:t>
            </a:r>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Moreno, 2022 CO 15, 21SA181 (Garfield) (Appellate DA Donald R. Nottingham) </a:t>
            </a:r>
            <a:r>
              <a:rPr lang="en-US" sz="1900" dirty="0">
                <a:latin typeface="Calibri" panose="020F0502020204030204" pitchFamily="34" charset="0"/>
                <a:ea typeface="Calibri" panose="020F0502020204030204" pitchFamily="34" charset="0"/>
                <a:cs typeface="Calibri" panose="020F0502020204030204" pitchFamily="34" charset="0"/>
              </a:rPr>
              <a:t>In this appeal, the supreme court reviews a district court's order invalidating part of Colorado's harassment statute. The court holds that the phrase "intended to harass" in section 18-9-lll(l)(e), C.R.S. (2021), is unconstitutionally overbroad, impermissibly restricting protected speech. Accordingly, the court affirms the district court's order.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3008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Jefferson County Case – Trial Judge Jeffrey Pilkington</a:t>
            </a:r>
          </a:p>
          <a:p>
            <a:r>
              <a:rPr lang="en-US" dirty="0"/>
              <a:t>Defendant convicted of Felony Menacing, Child Abuse, VPO</a:t>
            </a:r>
          </a:p>
          <a:p>
            <a:r>
              <a:rPr lang="en-US" dirty="0"/>
              <a:t>Primary issue:  Entry into the Home after officer briefly left to go get camera from police car to photograph interior of home instead of using her cell phone.  Officer chose to stay at the house given arrival of Defendant Stone (mother of children).  She was irate with officers on scene.</a:t>
            </a:r>
          </a:p>
          <a:p>
            <a:r>
              <a:rPr lang="en-US" dirty="0"/>
              <a:t>Def. argued in Mtn. to Suppress  - illegal entry into home in violation of 4</a:t>
            </a:r>
            <a:r>
              <a:rPr lang="en-US" baseline="30000" dirty="0"/>
              <a:t>th</a:t>
            </a:r>
            <a:r>
              <a:rPr lang="en-US" dirty="0"/>
              <a:t> amendment; that N.M. had no legal authority to allow entry.</a:t>
            </a:r>
          </a:p>
          <a:p>
            <a:r>
              <a:rPr lang="en-US" dirty="0"/>
              <a:t>Different officers entered home to take pictures.  Trial Ct. ruled at motions hearing that evidence of photos was to be suppressed, but ultimately (by mistake) photos were introduced at trial given confusion over which officers took photos.  Def. claimed error on appeal, but Court of Appeals ruled “harmless error”</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Stone, 2021 COA 104, 19CA1772 (Jefferson) (Sr. AAG Rebecca Adams)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considers for the first time whether an occupant’s consent to a law enforcement officer’s entry into his or her home extends to the officer’s re-entry into the home after the officer has briefly left it. The division concludes that, where the initial entry and the re-entry are closely related in time and purpose, the initial consent extends to the subsequent re-entry.</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634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Stone, 2021 COA 104, 19CA1772 (Jefferson) (Sr. AAG Rebecca Adams)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considers for the first time whether an occupant’s consent to a law enforcement officer’s entry into his or her home extends to the officer’s re-entry into the home after the officer has briefly left it. The division concludes that, where the initial entry and the re-entry are closely related in time and purpose, the initial consent extends to the subsequent re-entry.</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032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Juvenile Court – Judge Donna </a:t>
            </a:r>
            <a:r>
              <a:rPr lang="en-US" dirty="0" err="1"/>
              <a:t>Schmalberger</a:t>
            </a:r>
            <a:endParaRPr lang="en-US" dirty="0"/>
          </a:p>
          <a:p>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in the Interest of C.C-S., 2021 COA 127, 19CA0913 (Denver) (AAG Grant Fevurly)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concludes that under the reasonableness standard adopted by the supreme court in </a:t>
            </a:r>
            <a:r>
              <a:rPr lang="en-US" sz="1900" i="1" dirty="0">
                <a:latin typeface="Calibri" panose="020F0502020204030204" pitchFamily="34" charset="0"/>
                <a:ea typeface="Calibri" panose="020F0502020204030204" pitchFamily="34" charset="0"/>
                <a:cs typeface="Calibri" panose="020F0502020204030204" pitchFamily="34" charset="0"/>
              </a:rPr>
              <a:t>People in Interest of P.E.A.</a:t>
            </a:r>
            <a:r>
              <a:rPr lang="en-US" sz="1900" dirty="0">
                <a:latin typeface="Calibri" panose="020F0502020204030204" pitchFamily="34" charset="0"/>
                <a:ea typeface="Calibri" panose="020F0502020204030204" pitchFamily="34" charset="0"/>
                <a:cs typeface="Calibri" panose="020F0502020204030204" pitchFamily="34" charset="0"/>
              </a:rPr>
              <a:t>, 754 P.2d 382, 387 (Colo. 1988), a search and seizure of a student by school officials based on an anonymous tip received through Colorado’s Safe2Tell hotline did not satisfy the Fourth Amendment. The division determines that the school officials improperly relied on information that was anonymous, stale, and uncorroborated, and did not provide reasonable suspicion that the juvenile had violated the law.  The division also holds that the exclusionary rule applies to searches of students by school officials. Accordingly, applying the exclusionary rule under the circumstances presented here, the division reverses the trial court’s adjudication of delinquency and remands the case for a new trial.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138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Juvenile Court – Judge Donna Schmalberger</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in the Interest of C.C-S., 2021 COA 127, 19CA0913 (Denver) (AAG Grant Fevurly)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concludes that under the reasonableness standard adopted by the supreme court in </a:t>
            </a:r>
            <a:r>
              <a:rPr lang="en-US" sz="1900" i="1" dirty="0">
                <a:latin typeface="Calibri" panose="020F0502020204030204" pitchFamily="34" charset="0"/>
                <a:ea typeface="Calibri" panose="020F0502020204030204" pitchFamily="34" charset="0"/>
                <a:cs typeface="Calibri" panose="020F0502020204030204" pitchFamily="34" charset="0"/>
              </a:rPr>
              <a:t>People in Interest of P.E.A.</a:t>
            </a:r>
            <a:r>
              <a:rPr lang="en-US" sz="1900" dirty="0">
                <a:latin typeface="Calibri" panose="020F0502020204030204" pitchFamily="34" charset="0"/>
                <a:ea typeface="Calibri" panose="020F0502020204030204" pitchFamily="34" charset="0"/>
                <a:cs typeface="Calibri" panose="020F0502020204030204" pitchFamily="34" charset="0"/>
              </a:rPr>
              <a:t>, 754 P.2d 382, 387 (Colo. 1988), a search and seizure of a student by school officials based on an anonymous tip received through Colorado’s Safe2Tell hotline did not satisfy the Fourth Amendment. The division determines that the school officials improperly relied on information that was anonymous, stale, and uncorroborated, and did not provide reasonable suspicion that the juvenile had violated the law.  The division also holds that the exclusionary rule applies to searches of students by school officials. Accordingly, applying the exclusionary rule under the circumstances presented here, the division reverses the trial court’s adjudication of delinquency and remands the case for a new trial.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378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El Paso County – Judge Larry Schwartz</a:t>
            </a:r>
          </a:p>
          <a:p>
            <a:endParaRPr lang="en-US" dirty="0"/>
          </a:p>
          <a:p>
            <a:pPr marL="0">
              <a:lnSpc>
                <a:spcPct val="107000"/>
              </a:lnSpc>
              <a:spcAft>
                <a:spcPts val="423"/>
              </a:spcAft>
            </a:pPr>
            <a:r>
              <a:rPr lang="en-US" sz="1900" b="1" dirty="0">
                <a:latin typeface="Calibri" panose="020F0502020204030204" pitchFamily="34" charset="0"/>
                <a:ea typeface="Calibri" panose="020F0502020204030204" pitchFamily="34" charset="0"/>
                <a:cs typeface="Calibri" panose="020F0502020204030204" pitchFamily="34" charset="0"/>
              </a:rPr>
              <a:t>People v. Restrepo, 2021 COA 139, 20CA0224 (El Paso) (First AAG Paul Koehler). </a:t>
            </a:r>
            <a:r>
              <a:rPr lang="en-US" sz="1900" dirty="0">
                <a:latin typeface="Calibri" panose="020F0502020204030204" pitchFamily="34" charset="0"/>
                <a:ea typeface="Calibri" panose="020F0502020204030204" pitchFamily="34" charset="0"/>
                <a:cs typeface="Calibri" panose="020F0502020204030204" pitchFamily="34" charset="0"/>
              </a:rPr>
              <a:t>Relying on the holding in </a:t>
            </a:r>
            <a:r>
              <a:rPr lang="en-US" sz="1900" i="1" dirty="0">
                <a:latin typeface="Calibri" panose="020F0502020204030204" pitchFamily="34" charset="0"/>
                <a:ea typeface="Calibri" panose="020F0502020204030204" pitchFamily="34" charset="0"/>
                <a:cs typeface="Calibri" panose="020F0502020204030204" pitchFamily="34" charset="0"/>
              </a:rPr>
              <a:t>People v. McKnight</a:t>
            </a:r>
            <a:r>
              <a:rPr lang="en-US" sz="1900" dirty="0">
                <a:latin typeface="Calibri" panose="020F0502020204030204" pitchFamily="34" charset="0"/>
                <a:ea typeface="Calibri" panose="020F0502020204030204" pitchFamily="34" charset="0"/>
                <a:cs typeface="Calibri" panose="020F0502020204030204" pitchFamily="34" charset="0"/>
              </a:rPr>
              <a:t>, 2019 CO 36, a division of the court of appeals considers whether, when evidence was obtained in violation of the defendant’s rights under article II, section 7 of the Colorado Constitution, the “good faith” exception to the exclusionary rule should be applied because the police acted in reasonable reliance on certain precedent.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As a matter of first impression, the division concludes that the cited pre-</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precedent — </a:t>
            </a:r>
            <a:r>
              <a:rPr lang="en-US" sz="1900" i="1" dirty="0">
                <a:latin typeface="Calibri" panose="020F0502020204030204" pitchFamily="34" charset="0"/>
                <a:ea typeface="Calibri" panose="020F0502020204030204" pitchFamily="34" charset="0"/>
                <a:cs typeface="Calibri" panose="020F0502020204030204" pitchFamily="34" charset="0"/>
              </a:rPr>
              <a:t>Illinois v. </a:t>
            </a:r>
            <a:r>
              <a:rPr lang="en-US" sz="1900" i="1" dirty="0" err="1">
                <a:latin typeface="Calibri" panose="020F0502020204030204" pitchFamily="34" charset="0"/>
                <a:ea typeface="Calibri" panose="020F0502020204030204" pitchFamily="34" charset="0"/>
                <a:cs typeface="Calibri" panose="020F0502020204030204" pitchFamily="34" charset="0"/>
              </a:rPr>
              <a:t>Caballes</a:t>
            </a:r>
            <a:r>
              <a:rPr lang="en-US" sz="1900" dirty="0">
                <a:latin typeface="Calibri" panose="020F0502020204030204" pitchFamily="34" charset="0"/>
                <a:ea typeface="Calibri" panose="020F0502020204030204" pitchFamily="34" charset="0"/>
                <a:cs typeface="Calibri" panose="020F0502020204030204" pitchFamily="34" charset="0"/>
              </a:rPr>
              <a:t>, 543 U.S. 405 (2005); </a:t>
            </a:r>
            <a:r>
              <a:rPr lang="en-US" sz="1900" i="1" dirty="0">
                <a:latin typeface="Calibri" panose="020F0502020204030204" pitchFamily="34" charset="0"/>
                <a:ea typeface="Calibri" panose="020F0502020204030204" pitchFamily="34" charset="0"/>
                <a:cs typeface="Calibri" panose="020F0502020204030204" pitchFamily="34" charset="0"/>
              </a:rPr>
              <a:t>People v. Esparza</a:t>
            </a:r>
            <a:r>
              <a:rPr lang="en-US" sz="1900" dirty="0">
                <a:latin typeface="Calibri" panose="020F0502020204030204" pitchFamily="34" charset="0"/>
                <a:ea typeface="Calibri" panose="020F0502020204030204" pitchFamily="34" charset="0"/>
                <a:cs typeface="Calibri" panose="020F0502020204030204" pitchFamily="34" charset="0"/>
              </a:rPr>
              <a:t>, 2012 CO 22, abrogated by </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and </a:t>
            </a:r>
            <a:r>
              <a:rPr lang="en-US" sz="1900" i="1" dirty="0">
                <a:latin typeface="Calibri" panose="020F0502020204030204" pitchFamily="34" charset="0"/>
                <a:ea typeface="Calibri" panose="020F0502020204030204" pitchFamily="34" charset="0"/>
                <a:cs typeface="Calibri" panose="020F0502020204030204" pitchFamily="34" charset="0"/>
              </a:rPr>
              <a:t>People v. Mason</a:t>
            </a:r>
            <a:r>
              <a:rPr lang="en-US" sz="1900" dirty="0">
                <a:latin typeface="Calibri" panose="020F0502020204030204" pitchFamily="34" charset="0"/>
                <a:ea typeface="Calibri" panose="020F0502020204030204" pitchFamily="34" charset="0"/>
                <a:cs typeface="Calibri" panose="020F0502020204030204" pitchFamily="34" charset="0"/>
              </a:rPr>
              <a:t>, 2013 CO 32 — is not binding because these cases are distinguishable.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The division notes that for the good faith exception to apply, a peace officer must make “a reasonable judgmental error concerning the existence of facts or law.” § 16-3-308(1), (2)(a), C.R.S. 2021. A good faith error with respect to the existence of law is “reliance upon then-binding appellate court precedent,” not merely conduct that is reasonable in the abstract. </a:t>
            </a:r>
            <a:r>
              <a:rPr lang="en-US" sz="1900" i="1" dirty="0">
                <a:latin typeface="Calibri" panose="020F0502020204030204" pitchFamily="34" charset="0"/>
                <a:ea typeface="Calibri" panose="020F0502020204030204" pitchFamily="34" charset="0"/>
                <a:cs typeface="Calibri" panose="020F0502020204030204" pitchFamily="34" charset="0"/>
              </a:rPr>
              <a:t>People v. Barry</a:t>
            </a:r>
            <a:r>
              <a:rPr lang="en-US" sz="1900" dirty="0">
                <a:latin typeface="Calibri" panose="020F0502020204030204" pitchFamily="34" charset="0"/>
                <a:ea typeface="Calibri" panose="020F0502020204030204" pitchFamily="34" charset="0"/>
                <a:cs typeface="Calibri" panose="020F0502020204030204" pitchFamily="34" charset="0"/>
              </a:rPr>
              <a:t>, 2015 COA 4, ¶ 18. Because </a:t>
            </a:r>
            <a:r>
              <a:rPr lang="en-US" sz="1900" i="1" dirty="0" err="1">
                <a:latin typeface="Calibri" panose="020F0502020204030204" pitchFamily="34" charset="0"/>
                <a:ea typeface="Calibri" panose="020F0502020204030204" pitchFamily="34" charset="0"/>
                <a:cs typeface="Calibri" panose="020F0502020204030204" pitchFamily="34" charset="0"/>
              </a:rPr>
              <a:t>Caballes</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Esparza</a:t>
            </a:r>
            <a:r>
              <a:rPr lang="en-US" sz="1900" dirty="0">
                <a:latin typeface="Calibri" panose="020F0502020204030204" pitchFamily="34" charset="0"/>
                <a:ea typeface="Calibri" panose="020F0502020204030204" pitchFamily="34" charset="0"/>
                <a:cs typeface="Calibri" panose="020F0502020204030204" pitchFamily="34" charset="0"/>
              </a:rPr>
              <a:t>, and </a:t>
            </a:r>
            <a:r>
              <a:rPr lang="en-US" sz="1900" i="1" dirty="0">
                <a:latin typeface="Calibri" panose="020F0502020204030204" pitchFamily="34" charset="0"/>
                <a:ea typeface="Calibri" panose="020F0502020204030204" pitchFamily="34" charset="0"/>
                <a:cs typeface="Calibri" panose="020F0502020204030204" pitchFamily="34" charset="0"/>
              </a:rPr>
              <a:t>Mason</a:t>
            </a:r>
            <a:r>
              <a:rPr lang="en-US" sz="1900" dirty="0">
                <a:latin typeface="Calibri" panose="020F0502020204030204" pitchFamily="34" charset="0"/>
                <a:ea typeface="Calibri" panose="020F0502020204030204" pitchFamily="34" charset="0"/>
                <a:cs typeface="Calibri" panose="020F0502020204030204" pitchFamily="34" charset="0"/>
              </a:rPr>
              <a:t> are not binding precedent, reliance on them does not trigger the good faith exception. In the absence of probable cause or an applicable exception to the exclusionary rule, the division concludes that evidence should be suppressed pursuant to state constitutional law. </a:t>
            </a:r>
            <a:r>
              <a:rPr lang="en-US" sz="1900" i="1" dirty="0">
                <a:latin typeface="Calibri" panose="020F0502020204030204" pitchFamily="34" charset="0"/>
                <a:ea typeface="Calibri" panose="020F0502020204030204" pitchFamily="34" charset="0"/>
                <a:cs typeface="Calibri" panose="020F0502020204030204" pitchFamily="34" charset="0"/>
              </a:rPr>
              <a:t>See</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 61.</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642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6787"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6" tIns="48328" rIns="96656" bIns="48328"/>
          <a:lstStyle/>
          <a:p>
            <a:fld id="{5BF54B43-B037-45BE-AA5D-6342BC4AC374}" type="slidenum">
              <a:rPr lang="en-US" smtClean="0"/>
              <a:t>2</a:t>
            </a:fld>
            <a:endParaRPr lang="en-US"/>
          </a:p>
        </p:txBody>
      </p:sp>
    </p:spTree>
    <p:extLst>
      <p:ext uri="{BB962C8B-B14F-4D97-AF65-F5344CB8AC3E}">
        <p14:creationId xmlns:p14="http://schemas.microsoft.com/office/powerpoint/2010/main" val="2388662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El Paso County – Judge Larry Schwartz</a:t>
            </a:r>
          </a:p>
          <a:p>
            <a:endParaRPr lang="en-US" dirty="0"/>
          </a:p>
          <a:p>
            <a:pPr marL="0">
              <a:lnSpc>
                <a:spcPct val="107000"/>
              </a:lnSpc>
              <a:spcAft>
                <a:spcPts val="423"/>
              </a:spcAft>
            </a:pPr>
            <a:r>
              <a:rPr lang="en-US" sz="1900" b="1" dirty="0">
                <a:latin typeface="Calibri" panose="020F0502020204030204" pitchFamily="34" charset="0"/>
                <a:ea typeface="Calibri" panose="020F0502020204030204" pitchFamily="34" charset="0"/>
                <a:cs typeface="Calibri" panose="020F0502020204030204" pitchFamily="34" charset="0"/>
              </a:rPr>
              <a:t>People v. Restrepo, 2021 COA 139, 20CA0224 (El Paso) (First AAG Paul Koehler). </a:t>
            </a:r>
            <a:r>
              <a:rPr lang="en-US" sz="1900" dirty="0">
                <a:latin typeface="Calibri" panose="020F0502020204030204" pitchFamily="34" charset="0"/>
                <a:ea typeface="Calibri" panose="020F0502020204030204" pitchFamily="34" charset="0"/>
                <a:cs typeface="Calibri" panose="020F0502020204030204" pitchFamily="34" charset="0"/>
              </a:rPr>
              <a:t>Relying on the holding in </a:t>
            </a:r>
            <a:r>
              <a:rPr lang="en-US" sz="1900" i="1" dirty="0">
                <a:latin typeface="Calibri" panose="020F0502020204030204" pitchFamily="34" charset="0"/>
                <a:ea typeface="Calibri" panose="020F0502020204030204" pitchFamily="34" charset="0"/>
                <a:cs typeface="Calibri" panose="020F0502020204030204" pitchFamily="34" charset="0"/>
              </a:rPr>
              <a:t>People v. McKnight</a:t>
            </a:r>
            <a:r>
              <a:rPr lang="en-US" sz="1900" dirty="0">
                <a:latin typeface="Calibri" panose="020F0502020204030204" pitchFamily="34" charset="0"/>
                <a:ea typeface="Calibri" panose="020F0502020204030204" pitchFamily="34" charset="0"/>
                <a:cs typeface="Calibri" panose="020F0502020204030204" pitchFamily="34" charset="0"/>
              </a:rPr>
              <a:t>, 2019 CO 36, a division of the court of appeals considers whether, when evidence was obtained in violation of the defendant’s rights under article II, section 7 of the Colorado Constitution, the “good faith” exception to the exclusionary rule should be applied because the police acted in reasonable reliance on certain precedent.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As a matter of first impression, the division concludes that the cited pre-</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precedent — </a:t>
            </a:r>
            <a:r>
              <a:rPr lang="en-US" sz="1900" i="1" dirty="0">
                <a:latin typeface="Calibri" panose="020F0502020204030204" pitchFamily="34" charset="0"/>
                <a:ea typeface="Calibri" panose="020F0502020204030204" pitchFamily="34" charset="0"/>
                <a:cs typeface="Calibri" panose="020F0502020204030204" pitchFamily="34" charset="0"/>
              </a:rPr>
              <a:t>Illinois v. </a:t>
            </a:r>
            <a:r>
              <a:rPr lang="en-US" sz="1900" i="1" dirty="0" err="1">
                <a:latin typeface="Calibri" panose="020F0502020204030204" pitchFamily="34" charset="0"/>
                <a:ea typeface="Calibri" panose="020F0502020204030204" pitchFamily="34" charset="0"/>
                <a:cs typeface="Calibri" panose="020F0502020204030204" pitchFamily="34" charset="0"/>
              </a:rPr>
              <a:t>Caballes</a:t>
            </a:r>
            <a:r>
              <a:rPr lang="en-US" sz="1900" dirty="0">
                <a:latin typeface="Calibri" panose="020F0502020204030204" pitchFamily="34" charset="0"/>
                <a:ea typeface="Calibri" panose="020F0502020204030204" pitchFamily="34" charset="0"/>
                <a:cs typeface="Calibri" panose="020F0502020204030204" pitchFamily="34" charset="0"/>
              </a:rPr>
              <a:t>, 543 U.S. 405 (2005); </a:t>
            </a:r>
            <a:r>
              <a:rPr lang="en-US" sz="1900" i="1" dirty="0">
                <a:latin typeface="Calibri" panose="020F0502020204030204" pitchFamily="34" charset="0"/>
                <a:ea typeface="Calibri" panose="020F0502020204030204" pitchFamily="34" charset="0"/>
                <a:cs typeface="Calibri" panose="020F0502020204030204" pitchFamily="34" charset="0"/>
              </a:rPr>
              <a:t>People v. Esparza</a:t>
            </a:r>
            <a:r>
              <a:rPr lang="en-US" sz="1900" dirty="0">
                <a:latin typeface="Calibri" panose="020F0502020204030204" pitchFamily="34" charset="0"/>
                <a:ea typeface="Calibri" panose="020F0502020204030204" pitchFamily="34" charset="0"/>
                <a:cs typeface="Calibri" panose="020F0502020204030204" pitchFamily="34" charset="0"/>
              </a:rPr>
              <a:t>, 2012 CO 22, abrogated by </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and </a:t>
            </a:r>
            <a:r>
              <a:rPr lang="en-US" sz="1900" i="1" dirty="0">
                <a:latin typeface="Calibri" panose="020F0502020204030204" pitchFamily="34" charset="0"/>
                <a:ea typeface="Calibri" panose="020F0502020204030204" pitchFamily="34" charset="0"/>
                <a:cs typeface="Calibri" panose="020F0502020204030204" pitchFamily="34" charset="0"/>
              </a:rPr>
              <a:t>People v. Mason</a:t>
            </a:r>
            <a:r>
              <a:rPr lang="en-US" sz="1900" dirty="0">
                <a:latin typeface="Calibri" panose="020F0502020204030204" pitchFamily="34" charset="0"/>
                <a:ea typeface="Calibri" panose="020F0502020204030204" pitchFamily="34" charset="0"/>
                <a:cs typeface="Calibri" panose="020F0502020204030204" pitchFamily="34" charset="0"/>
              </a:rPr>
              <a:t>, 2013 CO 32 — is not binding because these cases are distinguishable.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The division notes that for the good faith exception to apply, a peace officer must make “a reasonable judgmental error concerning the existence of facts or law.” § 16-3-308(1), (2)(a), C.R.S. 2021. A good faith error with respect to the existence of law is “reliance upon then-binding appellate court precedent,” not merely conduct that is reasonable in the abstract. </a:t>
            </a:r>
            <a:r>
              <a:rPr lang="en-US" sz="1900" i="1" dirty="0">
                <a:latin typeface="Calibri" panose="020F0502020204030204" pitchFamily="34" charset="0"/>
                <a:ea typeface="Calibri" panose="020F0502020204030204" pitchFamily="34" charset="0"/>
                <a:cs typeface="Calibri" panose="020F0502020204030204" pitchFamily="34" charset="0"/>
              </a:rPr>
              <a:t>People v. Barry</a:t>
            </a:r>
            <a:r>
              <a:rPr lang="en-US" sz="1900" dirty="0">
                <a:latin typeface="Calibri" panose="020F0502020204030204" pitchFamily="34" charset="0"/>
                <a:ea typeface="Calibri" panose="020F0502020204030204" pitchFamily="34" charset="0"/>
                <a:cs typeface="Calibri" panose="020F0502020204030204" pitchFamily="34" charset="0"/>
              </a:rPr>
              <a:t>, 2015 COA 4, ¶ 18. Because </a:t>
            </a:r>
            <a:r>
              <a:rPr lang="en-US" sz="1900" i="1" dirty="0" err="1">
                <a:latin typeface="Calibri" panose="020F0502020204030204" pitchFamily="34" charset="0"/>
                <a:ea typeface="Calibri" panose="020F0502020204030204" pitchFamily="34" charset="0"/>
                <a:cs typeface="Calibri" panose="020F0502020204030204" pitchFamily="34" charset="0"/>
              </a:rPr>
              <a:t>Caballes</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Esparza</a:t>
            </a:r>
            <a:r>
              <a:rPr lang="en-US" sz="1900" dirty="0">
                <a:latin typeface="Calibri" panose="020F0502020204030204" pitchFamily="34" charset="0"/>
                <a:ea typeface="Calibri" panose="020F0502020204030204" pitchFamily="34" charset="0"/>
                <a:cs typeface="Calibri" panose="020F0502020204030204" pitchFamily="34" charset="0"/>
              </a:rPr>
              <a:t>, and </a:t>
            </a:r>
            <a:r>
              <a:rPr lang="en-US" sz="1900" i="1" dirty="0">
                <a:latin typeface="Calibri" panose="020F0502020204030204" pitchFamily="34" charset="0"/>
                <a:ea typeface="Calibri" panose="020F0502020204030204" pitchFamily="34" charset="0"/>
                <a:cs typeface="Calibri" panose="020F0502020204030204" pitchFamily="34" charset="0"/>
              </a:rPr>
              <a:t>Mason</a:t>
            </a:r>
            <a:r>
              <a:rPr lang="en-US" sz="1900" dirty="0">
                <a:latin typeface="Calibri" panose="020F0502020204030204" pitchFamily="34" charset="0"/>
                <a:ea typeface="Calibri" panose="020F0502020204030204" pitchFamily="34" charset="0"/>
                <a:cs typeface="Calibri" panose="020F0502020204030204" pitchFamily="34" charset="0"/>
              </a:rPr>
              <a:t> are not binding precedent, reliance on them does not trigger the good faith exception. In the absence of probable cause or an applicable exception to the exclusionary rule, the division concludes that evidence should be suppressed pursuant to state constitutional law. </a:t>
            </a:r>
            <a:r>
              <a:rPr lang="en-US" sz="1900" i="1" dirty="0">
                <a:latin typeface="Calibri" panose="020F0502020204030204" pitchFamily="34" charset="0"/>
                <a:ea typeface="Calibri" panose="020F0502020204030204" pitchFamily="34" charset="0"/>
                <a:cs typeface="Calibri" panose="020F0502020204030204" pitchFamily="34" charset="0"/>
              </a:rPr>
              <a:t>See</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McKnight</a:t>
            </a:r>
            <a:r>
              <a:rPr lang="en-US" sz="1900" dirty="0">
                <a:latin typeface="Calibri" panose="020F0502020204030204" pitchFamily="34" charset="0"/>
                <a:ea typeface="Calibri" panose="020F0502020204030204" pitchFamily="34" charset="0"/>
                <a:cs typeface="Calibri" panose="020F0502020204030204" pitchFamily="34" charset="0"/>
              </a:rPr>
              <a:t>, ¶ 61.</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8241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Tarr</a:t>
            </a:r>
            <a:r>
              <a:rPr lang="en-US" sz="1900" b="1" dirty="0">
                <a:latin typeface="Calibri" panose="020F0502020204030204" pitchFamily="34" charset="0"/>
                <a:ea typeface="Calibri" panose="020F0502020204030204" pitchFamily="34" charset="0"/>
                <a:cs typeface="Calibri" panose="020F0502020204030204" pitchFamily="34" charset="0"/>
              </a:rPr>
              <a:t>, 2022 COA 23, 18CA0485 (Arapahoe) (Sr. AAG Brock Swanson) </a:t>
            </a:r>
            <a:r>
              <a:rPr lang="en-US" sz="1900" dirty="0">
                <a:latin typeface="Calibri" panose="020F0502020204030204" pitchFamily="34" charset="0"/>
                <a:ea typeface="Calibri" panose="020F0502020204030204" pitchFamily="34" charset="0"/>
                <a:cs typeface="Calibri" panose="020F0502020204030204" pitchFamily="34" charset="0"/>
              </a:rPr>
              <a:t>For the first time, a division of the court of appeals considers whether the broad language of </a:t>
            </a:r>
            <a:r>
              <a:rPr lang="en-US" sz="1900" i="1" dirty="0">
                <a:latin typeface="Calibri" panose="020F0502020204030204" pitchFamily="34" charset="0"/>
                <a:ea typeface="Calibri" panose="020F0502020204030204" pitchFamily="34" charset="0"/>
                <a:cs typeface="Calibri" panose="020F0502020204030204" pitchFamily="34" charset="0"/>
              </a:rPr>
              <a:t>People v. Hyde</a:t>
            </a:r>
            <a:r>
              <a:rPr lang="en-US" sz="1900" dirty="0">
                <a:latin typeface="Calibri" panose="020F0502020204030204" pitchFamily="34" charset="0"/>
                <a:ea typeface="Calibri" panose="020F0502020204030204" pitchFamily="34" charset="0"/>
                <a:cs typeface="Calibri" panose="020F0502020204030204" pitchFamily="34" charset="0"/>
              </a:rPr>
              <a:t>, 2017 CO 24, ¶ 27, 393 P.3d 962, 968-69, stating that “there is no constitutional right to refuse a blood-alcohol test” applies to conscious drivers who refuse to consent to a blood draw, where a law enforcement officer has probable cause to suspect that the driver committed vehicular homicide. The division concludes that where a law enforcement officer has probable cause to suspect that driver of this offense, the officer may conduct a blood draw despite the driver’s refusal. The division reasons that it must reach this conclusion because it is bound by the supreme court’s language in paragraph 27 of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Although the special concurrence agrees that the division is bound by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it urges the supreme court to reconsider the applicability of Colorado’s Expressed Consent Statute to conscious objecting drivers in light of the United States Supreme Court’s holding in </a:t>
            </a:r>
            <a:r>
              <a:rPr lang="en-US" sz="1900" i="1" dirty="0">
                <a:latin typeface="Calibri" panose="020F0502020204030204" pitchFamily="34" charset="0"/>
                <a:ea typeface="Calibri" panose="020F0502020204030204" pitchFamily="34" charset="0"/>
                <a:cs typeface="Calibri" panose="020F0502020204030204" pitchFamily="34" charset="0"/>
              </a:rPr>
              <a:t>Mitchell v. Wisconsin</a:t>
            </a:r>
            <a:r>
              <a:rPr lang="en-US" sz="1900" dirty="0">
                <a:latin typeface="Calibri" panose="020F0502020204030204" pitchFamily="34" charset="0"/>
                <a:ea typeface="Calibri" panose="020F0502020204030204" pitchFamily="34" charset="0"/>
                <a:cs typeface="Calibri" panose="020F0502020204030204" pitchFamily="34" charset="0"/>
              </a:rPr>
              <a:t>, 588 U.S. ___, 139 S. Ct. 2525 (2019).</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728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Arapahoe County – Judge Andrew Baum</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Licona</a:t>
            </a:r>
            <a:r>
              <a:rPr lang="en-US" sz="1900" b="1" dirty="0">
                <a:latin typeface="Calibri" panose="020F0502020204030204" pitchFamily="34" charset="0"/>
                <a:ea typeface="Calibri" panose="020F0502020204030204" pitchFamily="34" charset="0"/>
                <a:cs typeface="Calibri" panose="020F0502020204030204" pitchFamily="34" charset="0"/>
              </a:rPr>
              <a:t>-Ortega, 2022 COA 27, 19CA0011 (Arapahoe) (Attorney General Fellow Hanna Bustillo)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applies an established rule — the exigent circumstances exception to the Fourth Amendment search warrant requirement — to a novel fact situation: a ping of a cell phone to obtain its (and presumably its owner’s) real-time location. As a matter of first impression in Colorado, we hold that under the facts presented, exigent circumstances supported the warrantless ping of the defendant’s cell phone to locate him.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0153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Arapahoe County – Judge Andrew Baum</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Licona</a:t>
            </a:r>
            <a:r>
              <a:rPr lang="en-US" sz="1900" b="1" dirty="0">
                <a:latin typeface="Calibri" panose="020F0502020204030204" pitchFamily="34" charset="0"/>
                <a:ea typeface="Calibri" panose="020F0502020204030204" pitchFamily="34" charset="0"/>
                <a:cs typeface="Calibri" panose="020F0502020204030204" pitchFamily="34" charset="0"/>
              </a:rPr>
              <a:t>-Ortega, 2022 COA 27, 19CA0011 (Arapahoe) (Attorney General Fellow Hanna Bustillo)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applies an established rule — the exigent circumstances exception to the Fourth Amendment search warrant requirement — to a novel fact situation: a ping of a cell phone to obtain its (and presumably its owner’s) real-time location. As a matter of first impression in Colorado, we hold that under the facts presented, exigent circumstances supported the warrantless ping of the defendant’s cell phone to locate him.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1474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Arapahoe County – Judge Andrew Baum</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Licona</a:t>
            </a:r>
            <a:r>
              <a:rPr lang="en-US" sz="1900" b="1" dirty="0">
                <a:latin typeface="Calibri" panose="020F0502020204030204" pitchFamily="34" charset="0"/>
                <a:ea typeface="Calibri" panose="020F0502020204030204" pitchFamily="34" charset="0"/>
                <a:cs typeface="Calibri" panose="020F0502020204030204" pitchFamily="34" charset="0"/>
              </a:rPr>
              <a:t>-Ortega, 2022 COA 27, 19CA0011 (Arapahoe) (Attorney General Fellow Hanna Bustillo)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applies an established rule — the exigent circumstances exception to the Fourth Amendment search warrant requirement — to a novel fact situation: a ping of a cell phone to obtain its (and presumably its owner’s) real-time location. As a matter of first impression in Colorado, we hold that under the facts presented, exigent circumstances supported the warrantless ping of the defendant’s cell phone to locate him.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2241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Tarr</a:t>
            </a:r>
            <a:r>
              <a:rPr lang="en-US" sz="1900" b="1" dirty="0">
                <a:latin typeface="Calibri" panose="020F0502020204030204" pitchFamily="34" charset="0"/>
                <a:ea typeface="Calibri" panose="020F0502020204030204" pitchFamily="34" charset="0"/>
                <a:cs typeface="Calibri" panose="020F0502020204030204" pitchFamily="34" charset="0"/>
              </a:rPr>
              <a:t>, 2022 COA 23, 18CA0485 (Arapahoe) (Sr. AAG Brock Swanson) </a:t>
            </a:r>
            <a:r>
              <a:rPr lang="en-US" sz="1900" dirty="0">
                <a:latin typeface="Calibri" panose="020F0502020204030204" pitchFamily="34" charset="0"/>
                <a:ea typeface="Calibri" panose="020F0502020204030204" pitchFamily="34" charset="0"/>
                <a:cs typeface="Calibri" panose="020F0502020204030204" pitchFamily="34" charset="0"/>
              </a:rPr>
              <a:t>For the first time, a division of the court of appeals considers whether the broad language of </a:t>
            </a:r>
            <a:r>
              <a:rPr lang="en-US" sz="1900" i="1" dirty="0">
                <a:latin typeface="Calibri" panose="020F0502020204030204" pitchFamily="34" charset="0"/>
                <a:ea typeface="Calibri" panose="020F0502020204030204" pitchFamily="34" charset="0"/>
                <a:cs typeface="Calibri" panose="020F0502020204030204" pitchFamily="34" charset="0"/>
              </a:rPr>
              <a:t>People v. Hyde</a:t>
            </a:r>
            <a:r>
              <a:rPr lang="en-US" sz="1900" dirty="0">
                <a:latin typeface="Calibri" panose="020F0502020204030204" pitchFamily="34" charset="0"/>
                <a:ea typeface="Calibri" panose="020F0502020204030204" pitchFamily="34" charset="0"/>
                <a:cs typeface="Calibri" panose="020F0502020204030204" pitchFamily="34" charset="0"/>
              </a:rPr>
              <a:t>, 2017 CO 24, ¶ 27, 393 P.3d 962, 968-69, stating that “there is no constitutional right to refuse a blood-alcohol test” applies to conscious drivers who refuse to consent to a blood draw, where a law enforcement officer has probable cause to suspect that the driver committed vehicular homicide. The division concludes that where a law enforcement officer has probable cause to suspect that driver of this offense, the officer may conduct a blood draw despite the driver’s refusal. The division reasons that it must reach this conclusion because it is bound by the supreme court’s language in paragraph 27 of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Although the special concurrence agrees that the division is bound by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it urges the supreme court to reconsider the applicability of Colorado’s Expressed Consent Statute to conscious objecting drivers in light of the United States Supreme Court’s holding in </a:t>
            </a:r>
            <a:r>
              <a:rPr lang="en-US" sz="1900" i="1" dirty="0">
                <a:latin typeface="Calibri" panose="020F0502020204030204" pitchFamily="34" charset="0"/>
                <a:ea typeface="Calibri" panose="020F0502020204030204" pitchFamily="34" charset="0"/>
                <a:cs typeface="Calibri" panose="020F0502020204030204" pitchFamily="34" charset="0"/>
              </a:rPr>
              <a:t>Mitchell v. Wisconsin</a:t>
            </a:r>
            <a:r>
              <a:rPr lang="en-US" sz="1900" dirty="0">
                <a:latin typeface="Calibri" panose="020F0502020204030204" pitchFamily="34" charset="0"/>
                <a:ea typeface="Calibri" panose="020F0502020204030204" pitchFamily="34" charset="0"/>
                <a:cs typeface="Calibri" panose="020F0502020204030204" pitchFamily="34" charset="0"/>
              </a:rPr>
              <a:t>, 588 U.S. ___, 139 S. Ct. 2525 (2019).</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9052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Tarr</a:t>
            </a:r>
            <a:r>
              <a:rPr lang="en-US" sz="1900" b="1" dirty="0">
                <a:latin typeface="Calibri" panose="020F0502020204030204" pitchFamily="34" charset="0"/>
                <a:ea typeface="Calibri" panose="020F0502020204030204" pitchFamily="34" charset="0"/>
                <a:cs typeface="Calibri" panose="020F0502020204030204" pitchFamily="34" charset="0"/>
              </a:rPr>
              <a:t>, 2022 COA 23, 18CA0485 (Arapahoe) (Sr. AAG Brock Swanson) </a:t>
            </a:r>
            <a:r>
              <a:rPr lang="en-US" sz="1900" dirty="0">
                <a:latin typeface="Calibri" panose="020F0502020204030204" pitchFamily="34" charset="0"/>
                <a:ea typeface="Calibri" panose="020F0502020204030204" pitchFamily="34" charset="0"/>
                <a:cs typeface="Calibri" panose="020F0502020204030204" pitchFamily="34" charset="0"/>
              </a:rPr>
              <a:t>For the first time, a division of the court of appeals considers whether the broad language of </a:t>
            </a:r>
            <a:r>
              <a:rPr lang="en-US" sz="1900" i="1" dirty="0">
                <a:latin typeface="Calibri" panose="020F0502020204030204" pitchFamily="34" charset="0"/>
                <a:ea typeface="Calibri" panose="020F0502020204030204" pitchFamily="34" charset="0"/>
                <a:cs typeface="Calibri" panose="020F0502020204030204" pitchFamily="34" charset="0"/>
              </a:rPr>
              <a:t>People v. Hyde</a:t>
            </a:r>
            <a:r>
              <a:rPr lang="en-US" sz="1900" dirty="0">
                <a:latin typeface="Calibri" panose="020F0502020204030204" pitchFamily="34" charset="0"/>
                <a:ea typeface="Calibri" panose="020F0502020204030204" pitchFamily="34" charset="0"/>
                <a:cs typeface="Calibri" panose="020F0502020204030204" pitchFamily="34" charset="0"/>
              </a:rPr>
              <a:t>, 2017 CO 24, ¶ 27, 393 P.3d 962, 968-69, stating that “there is no constitutional right to refuse a blood-alcohol test” applies to conscious drivers who refuse to consent to a blood draw, where a law enforcement officer has probable cause to suspect that the driver committed vehicular homicide. The division concludes that where a law enforcement officer has probable cause to suspect that driver of this offense, the officer may conduct a blood draw despite the driver’s refusal. The division reasons that it must reach this conclusion because it is bound by the supreme court’s language in paragraph 27 of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Although the special concurrence agrees that the division is bound by </a:t>
            </a:r>
            <a:r>
              <a:rPr lang="en-US" sz="1900" i="1" dirty="0">
                <a:latin typeface="Calibri" panose="020F0502020204030204" pitchFamily="34" charset="0"/>
                <a:ea typeface="Calibri" panose="020F0502020204030204" pitchFamily="34" charset="0"/>
                <a:cs typeface="Calibri" panose="020F0502020204030204" pitchFamily="34" charset="0"/>
              </a:rPr>
              <a:t>Hyde</a:t>
            </a:r>
            <a:r>
              <a:rPr lang="en-US" sz="1900" dirty="0">
                <a:latin typeface="Calibri" panose="020F0502020204030204" pitchFamily="34" charset="0"/>
                <a:ea typeface="Calibri" panose="020F0502020204030204" pitchFamily="34" charset="0"/>
                <a:cs typeface="Calibri" panose="020F0502020204030204" pitchFamily="34" charset="0"/>
              </a:rPr>
              <a:t>, it urges the supreme court to reconsider the applicability of Colorado’s Expressed Consent Statute to conscious objecting drivers in light of the United States Supreme Court’s holding in </a:t>
            </a:r>
            <a:r>
              <a:rPr lang="en-US" sz="1900" i="1" dirty="0">
                <a:latin typeface="Calibri" panose="020F0502020204030204" pitchFamily="34" charset="0"/>
                <a:ea typeface="Calibri" panose="020F0502020204030204" pitchFamily="34" charset="0"/>
                <a:cs typeface="Calibri" panose="020F0502020204030204" pitchFamily="34" charset="0"/>
              </a:rPr>
              <a:t>Mitchell v. Wisconsin</a:t>
            </a:r>
            <a:r>
              <a:rPr lang="en-US" sz="1900" dirty="0">
                <a:latin typeface="Calibri" panose="020F0502020204030204" pitchFamily="34" charset="0"/>
                <a:ea typeface="Calibri" panose="020F0502020204030204" pitchFamily="34" charset="0"/>
                <a:cs typeface="Calibri" panose="020F0502020204030204" pitchFamily="34" charset="0"/>
              </a:rPr>
              <a:t>, 588 U.S. ___, 139 S. Ct. 2525 (2019).</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This case probably fits better in the 4</a:t>
            </a:r>
            <a:r>
              <a:rPr lang="en-US" baseline="30000" dirty="0"/>
              <a:t>th</a:t>
            </a:r>
            <a:r>
              <a:rPr lang="en-US" dirty="0"/>
              <a:t> </a:t>
            </a:r>
            <a:r>
              <a:rPr lang="en-US"/>
              <a:t>amendment section.</a:t>
            </a:r>
            <a:endParaRPr lang="en-US" dirty="0"/>
          </a:p>
        </p:txBody>
      </p:sp>
    </p:spTree>
    <p:extLst>
      <p:ext uri="{BB962C8B-B14F-4D97-AF65-F5344CB8AC3E}">
        <p14:creationId xmlns:p14="http://schemas.microsoft.com/office/powerpoint/2010/main" val="3063832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6787"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6656" tIns="48328" rIns="96656" bIns="48328"/>
          <a:lstStyle/>
          <a:p>
            <a:fld id="{5BF54B43-B037-45BE-AA5D-6342BC4AC374}" type="slidenum">
              <a:rPr lang="en-US" smtClean="0"/>
              <a:t>27</a:t>
            </a:fld>
            <a:endParaRPr lang="en-US"/>
          </a:p>
        </p:txBody>
      </p:sp>
    </p:spTree>
    <p:extLst>
      <p:ext uri="{BB962C8B-B14F-4D97-AF65-F5344CB8AC3E}">
        <p14:creationId xmlns:p14="http://schemas.microsoft.com/office/powerpoint/2010/main" val="1769479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Jefferson County – Judge </a:t>
            </a:r>
            <a:r>
              <a:rPr lang="en-US" dirty="0" err="1"/>
              <a:t>Bachmeyer</a:t>
            </a:r>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Newton, 2022 COA 59</a:t>
            </a:r>
            <a:r>
              <a:rPr lang="en-US" sz="1900" b="1" i="1"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18CA1697 (Jefferson) (Sr. AAG Jacob Lofgren). </a:t>
            </a:r>
            <a:r>
              <a:rPr lang="en-US" sz="1900" dirty="0">
                <a:latin typeface="Calibri" panose="020F0502020204030204" pitchFamily="34" charset="0"/>
                <a:ea typeface="Calibri" panose="020F0502020204030204" pitchFamily="34" charset="0"/>
                <a:cs typeface="Calibri" panose="020F0502020204030204" pitchFamily="34" charset="0"/>
              </a:rPr>
              <a:t>Confronting two issues of first impression, the division reverses the defendant’s convictions for first degree murder and evidence tampering and remands the case for a new trial.  First, the division concludes that when an interrogating officer contradicts written Miranda warnings and misinforms a defendant about his right to have an attorney appointed before questioning and then fails to resolve the defendant’s resulting confusion, any statements during the subsequent interrogation must be suppressed.  Because the defendant’s unconstitutionally obtained statements contributed to both convictions, the convictions must be reversed. Second, the division determines that, under the circumstances here, the defendant’s attempt to conceal the weapon he used to shoot the victim was sufficient to establish that he believed an official proceeding was about to be instituted pursuant to section 18-8-501(3), C.R.S. 2021.  The prosecution may thus retry the defendant on this charge, although it will not have the benefit of his unconstitutionally obtained confession in doing so.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7989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Jefferson County – Judge </a:t>
            </a:r>
            <a:r>
              <a:rPr lang="en-US" dirty="0" err="1"/>
              <a:t>Bachmeyer</a:t>
            </a:r>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Newton, 2022 COA 59</a:t>
            </a:r>
            <a:r>
              <a:rPr lang="en-US" sz="1900" b="1" i="1"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18CA1697 (Jefferson) (Sr. AAG Jacob Lofgren). </a:t>
            </a:r>
            <a:r>
              <a:rPr lang="en-US" sz="1900" dirty="0">
                <a:latin typeface="Calibri" panose="020F0502020204030204" pitchFamily="34" charset="0"/>
                <a:ea typeface="Calibri" panose="020F0502020204030204" pitchFamily="34" charset="0"/>
                <a:cs typeface="Calibri" panose="020F0502020204030204" pitchFamily="34" charset="0"/>
              </a:rPr>
              <a:t>Confronting two issues of first impression, the division reverses the defendant’s convictions for first degree murder and evidence tampering and remands the case for a new trial.  First, the division concludes that when an interrogating officer contradicts written Miranda warnings and misinforms a defendant about his right to have an attorney appointed before questioning and then fails to resolve the defendant’s resulting confusion, any statements during the subsequent interrogation must be suppressed.  Because the defendant’s unconstitutionally obtained statements contributed to both convictions, the convictions must be reversed. Second, the division determines that, under the circumstances here, the defendant’s attempt to conceal the weapon he used to shoot the victim was sufficient to establish that he believed an official proceeding was about to be instituted pursuant to section 18-8-501(3), C.R.S. 2021.  The prosecution may thus retry the defendant on this charge, although it will not have the benefit of his unconstitutionally obtained confession in doing so.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93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Background: Sexual assault suspect brought § 1983 action alleging that sheriff's deputy violated his Fifth Amendment right against compelled self-incrimination by obtaining incriminating statements from him in violation of Miranda that were used in criminal case against him. The United States District Court for the Central District of California, George H. Wu, J., entered judgment on jury verdict in deputy's favor. Suspect appealed. The United States Court of Appeals for the Ninth Circuit, Wardlaw, Circuit Judge, 985 F.3d 713, reversed, and denied rehearing </a:t>
            </a:r>
            <a:r>
              <a:rPr lang="en-US" dirty="0" err="1"/>
              <a:t>en</a:t>
            </a:r>
            <a:r>
              <a:rPr lang="en-US" dirty="0"/>
              <a:t> banc. Certiorari was granted.</a:t>
            </a:r>
          </a:p>
          <a:p>
            <a:r>
              <a:rPr lang="en-US" dirty="0"/>
              <a:t>Holdings: The Supreme Court, Justice Alito, held that:</a:t>
            </a:r>
          </a:p>
          <a:p>
            <a:pPr marL="872582" lvl="1" indent="-241638">
              <a:buFont typeface="+mj-lt"/>
              <a:buAutoNum type="arabicPeriod"/>
            </a:pPr>
            <a:r>
              <a:rPr lang="en-US" dirty="0"/>
              <a:t>a Miranda violation does not constitute the deprivation of a right secured by the Constitution that is enforceable under § 1983, and</a:t>
            </a:r>
          </a:p>
          <a:p>
            <a:pPr marL="872582" lvl="1" indent="-241638">
              <a:buFont typeface="+mj-lt"/>
              <a:buAutoNum type="arabicPeriod"/>
            </a:pPr>
            <a:r>
              <a:rPr lang="en-US" dirty="0"/>
              <a:t>assuming Miranda's prophylactic rule protecting Fifth Amendment right against compelled self-incrimination constituted federal law securing a right within meaning of § 1983, such rule did not include right to sue for damages under § 1983.</a:t>
            </a:r>
          </a:p>
        </p:txBody>
      </p:sp>
    </p:spTree>
    <p:extLst>
      <p:ext uri="{BB962C8B-B14F-4D97-AF65-F5344CB8AC3E}">
        <p14:creationId xmlns:p14="http://schemas.microsoft.com/office/powerpoint/2010/main" val="527756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Jefferson County – Judge </a:t>
            </a:r>
            <a:r>
              <a:rPr lang="en-US" dirty="0" err="1"/>
              <a:t>Bachmeyer</a:t>
            </a:r>
            <a:endParaRPr lang="en-US" dirty="0"/>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Newton, 2022 COA 59</a:t>
            </a:r>
            <a:r>
              <a:rPr lang="en-US" sz="1900" b="1" i="1"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18CA1697 (Jefferson) (Sr. AAG Jacob Lofgren). </a:t>
            </a:r>
            <a:r>
              <a:rPr lang="en-US" sz="1900" dirty="0">
                <a:latin typeface="Calibri" panose="020F0502020204030204" pitchFamily="34" charset="0"/>
                <a:ea typeface="Calibri" panose="020F0502020204030204" pitchFamily="34" charset="0"/>
                <a:cs typeface="Calibri" panose="020F0502020204030204" pitchFamily="34" charset="0"/>
              </a:rPr>
              <a:t>Confronting two issues of first impression, the division reverses the defendant’s convictions for first degree murder and evidence tampering and remands the case for a new trial.  First, the division concludes that when an interrogating officer contradicts written Miranda warnings and misinforms a defendant about his right to have an attorney appointed before questioning and then fails to resolve the defendant’s resulting confusion, any statements during the subsequent interrogation must be suppressed.  Because the defendant’s unconstitutionally obtained statements contributed to both convictions, the convictions must be reversed. Second, the division determines that, under the circumstances here, the defendant’s attempt to conceal the weapon he used to shoot the victim was sufficient to establish that he believed an official proceeding was about to be instituted pursuant to section 18-8-501(3), C.R.S. 2021.  The prosecution may thus retry the defendant on this charge, although it will not have the benefit of his unconstitutionally obtained confession in doing so.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5857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6787"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6656" tIns="48328" rIns="96656" bIns="48328"/>
          <a:lstStyle/>
          <a:p>
            <a:fld id="{5BF54B43-B037-45BE-AA5D-6342BC4AC374}" type="slidenum">
              <a:rPr lang="en-US" smtClean="0"/>
              <a:t>31</a:t>
            </a:fld>
            <a:endParaRPr lang="en-US"/>
          </a:p>
        </p:txBody>
      </p:sp>
    </p:spTree>
    <p:extLst>
      <p:ext uri="{BB962C8B-B14F-4D97-AF65-F5344CB8AC3E}">
        <p14:creationId xmlns:p14="http://schemas.microsoft.com/office/powerpoint/2010/main" val="3304408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Mesa County – Judge Charles Greenacre</a:t>
            </a:r>
          </a:p>
          <a:p>
            <a:endParaRPr lang="en-US" dirty="0"/>
          </a:p>
          <a:p>
            <a:pPr marL="0">
              <a:lnSpc>
                <a:spcPct val="107000"/>
              </a:lnSpc>
              <a:spcAft>
                <a:spcPts val="634"/>
              </a:spcAft>
            </a:pPr>
            <a:r>
              <a:rPr lang="en-US" sz="1900" b="1" dirty="0">
                <a:latin typeface="Calibri" panose="020F0502020204030204" pitchFamily="34" charset="0"/>
                <a:ea typeface="Calibri" panose="020F0502020204030204" pitchFamily="34" charset="0"/>
                <a:cs typeface="Calibri" panose="020F0502020204030204" pitchFamily="34" charset="0"/>
              </a:rPr>
              <a:t>Thomas v. People, 2021 CO 84, 20SC236 (Mesa) (Sr. AAG Carmen </a:t>
            </a:r>
            <a:r>
              <a:rPr lang="en-US" sz="1900" b="1" dirty="0" err="1">
                <a:latin typeface="Calibri" panose="020F0502020204030204" pitchFamily="34" charset="0"/>
                <a:ea typeface="Calibri" panose="020F0502020204030204" pitchFamily="34" charset="0"/>
                <a:cs typeface="Calibri" panose="020F0502020204030204" pitchFamily="34" charset="0"/>
              </a:rPr>
              <a:t>Moraleda</a:t>
            </a:r>
            <a:r>
              <a:rPr lang="en-US" sz="1900" b="1" dirty="0">
                <a:latin typeface="Calibri" panose="020F0502020204030204" pitchFamily="34" charset="0"/>
                <a:ea typeface="Calibri" panose="020F0502020204030204" pitchFamily="34" charset="0"/>
                <a:cs typeface="Calibri" panose="020F0502020204030204" pitchFamily="34" charset="0"/>
              </a:rPr>
              <a:t>) </a:t>
            </a:r>
            <a:r>
              <a:rPr lang="en-US" sz="1900" dirty="0">
                <a:latin typeface="Calibri" panose="020F0502020204030204" pitchFamily="34" charset="0"/>
                <a:ea typeface="Calibri" panose="020F0502020204030204" pitchFamily="34" charset="0"/>
                <a:cs typeface="Calibri" panose="020F0502020204030204" pitchFamily="34" charset="0"/>
              </a:rPr>
              <a:t>The supreme court addresses three issues in this case. First, the supreme court holds that, under the circumstances of this case, when deputies placed the defendant in handcuffs, they applied a level of physical control over him so as to reasonably ensure that he would not leave. Consequently, that's when his arrest was effected for purposes of the crime of resisting arrest. Inasmuch as a person can resist arrest only until the arrest is effected, it was error for the court of appeals to resolve the defendant's challenge to the sufficiency of the evidence on the resisting arrest conviction by relying in part on conduct that followed his handcuffing.</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Second, relying on </a:t>
            </a:r>
            <a:r>
              <a:rPr lang="en-US" sz="1900" i="1" dirty="0">
                <a:latin typeface="Calibri" panose="020F0502020204030204" pitchFamily="34" charset="0"/>
                <a:ea typeface="Calibri" panose="020F0502020204030204" pitchFamily="34" charset="0"/>
                <a:cs typeface="Calibri" panose="020F0502020204030204" pitchFamily="34" charset="0"/>
              </a:rPr>
              <a:t>People v. Lowe</a:t>
            </a:r>
            <a:r>
              <a:rPr lang="en-US" sz="1900" dirty="0">
                <a:latin typeface="Calibri" panose="020F0502020204030204" pitchFamily="34" charset="0"/>
                <a:ea typeface="Calibri" panose="020F0502020204030204" pitchFamily="34" charset="0"/>
                <a:cs typeface="Calibri" panose="020F0502020204030204" pitchFamily="34" charset="0"/>
              </a:rPr>
              <a:t>, 660 P.2d 1261 (Colo. 1983), overruled in part on other grounds by </a:t>
            </a:r>
            <a:r>
              <a:rPr lang="en-US" sz="1900" i="1" dirty="0" err="1">
                <a:latin typeface="Calibri" panose="020F0502020204030204" pitchFamily="34" charset="0"/>
                <a:ea typeface="Calibri" panose="020F0502020204030204" pitchFamily="34" charset="0"/>
                <a:cs typeface="Calibri" panose="020F0502020204030204" pitchFamily="34" charset="0"/>
              </a:rPr>
              <a:t>Callis</a:t>
            </a:r>
            <a:r>
              <a:rPr lang="en-US" sz="1900" i="1" dirty="0">
                <a:latin typeface="Calibri" panose="020F0502020204030204" pitchFamily="34" charset="0"/>
                <a:ea typeface="Calibri" panose="020F0502020204030204" pitchFamily="34" charset="0"/>
                <a:cs typeface="Calibri" panose="020F0502020204030204" pitchFamily="34" charset="0"/>
              </a:rPr>
              <a:t> v. People</a:t>
            </a:r>
            <a:r>
              <a:rPr lang="en-US" sz="1900" dirty="0">
                <a:latin typeface="Calibri" panose="020F0502020204030204" pitchFamily="34" charset="0"/>
                <a:ea typeface="Calibri" panose="020F0502020204030204" pitchFamily="34" charset="0"/>
                <a:cs typeface="Calibri" panose="020F0502020204030204" pitchFamily="34" charset="0"/>
              </a:rPr>
              <a:t>, 692 P.2d 1045 (Colo. 1984), and its progeny, the supreme court concludes that the defendant’s felony convictions for bodily injury to an at-risk person (“bodily injury-AR”) and third degree assault of an at-risk person (“third degree assault-AR”) cannot both stand and must merge.  Because both of these convictions are generally grounded in the same statute (section 18-6.5-103 C.R.S. (2021)), and because there was only one victim and only one criminal act, </a:t>
            </a:r>
            <a:r>
              <a:rPr lang="en-US" sz="1900" i="1" dirty="0">
                <a:latin typeface="Calibri" panose="020F0502020204030204" pitchFamily="34" charset="0"/>
                <a:ea typeface="Calibri" panose="020F0502020204030204" pitchFamily="34" charset="0"/>
                <a:cs typeface="Calibri" panose="020F0502020204030204" pitchFamily="34" charset="0"/>
              </a:rPr>
              <a:t>Lowe</a:t>
            </a:r>
            <a:r>
              <a:rPr lang="en-US" sz="1900" dirty="0">
                <a:latin typeface="Calibri" panose="020F0502020204030204" pitchFamily="34" charset="0"/>
                <a:ea typeface="Calibri" panose="020F0502020204030204" pitchFamily="34" charset="0"/>
                <a:cs typeface="Calibri" panose="020F0502020204030204" pitchFamily="34" charset="0"/>
              </a:rPr>
              <a:t> and its offspring instruct that, absent clear legislative intent, only one of the two felony convictions may remain.  Given the resolution of the issue on this narrow basis, the supreme court does not consider whether bodily injury-AR is a lesser included offense of third degree assault or otherwise reach the merits of the defendant’s double jeopardy claim under section 18-1-408(5)(a), C.R.S. (2021), and </a:t>
            </a:r>
            <a:r>
              <a:rPr lang="en-US" sz="1900" i="1" dirty="0">
                <a:latin typeface="Calibri" panose="020F0502020204030204" pitchFamily="34" charset="0"/>
                <a:ea typeface="Calibri" panose="020F0502020204030204" pitchFamily="34" charset="0"/>
                <a:cs typeface="Calibri" panose="020F0502020204030204" pitchFamily="34" charset="0"/>
              </a:rPr>
              <a:t>Reyna-</a:t>
            </a:r>
            <a:r>
              <a:rPr lang="en-US" sz="1900" i="1" dirty="0" err="1">
                <a:latin typeface="Calibri" panose="020F0502020204030204" pitchFamily="34" charset="0"/>
                <a:ea typeface="Calibri" panose="020F0502020204030204" pitchFamily="34" charset="0"/>
                <a:cs typeface="Calibri" panose="020F0502020204030204" pitchFamily="34" charset="0"/>
              </a:rPr>
              <a:t>Abarca</a:t>
            </a:r>
            <a:r>
              <a:rPr lang="en-US" sz="1900" i="1" dirty="0">
                <a:latin typeface="Calibri" panose="020F0502020204030204" pitchFamily="34" charset="0"/>
                <a:ea typeface="Calibri" panose="020F0502020204030204" pitchFamily="34" charset="0"/>
                <a:cs typeface="Calibri" panose="020F0502020204030204" pitchFamily="34" charset="0"/>
              </a:rPr>
              <a:t> v. People</a:t>
            </a:r>
            <a:r>
              <a:rPr lang="en-US" sz="1900" dirty="0">
                <a:latin typeface="Calibri" panose="020F0502020204030204" pitchFamily="34" charset="0"/>
                <a:ea typeface="Calibri" panose="020F0502020204030204" pitchFamily="34" charset="0"/>
                <a:cs typeface="Calibri" panose="020F0502020204030204" pitchFamily="34" charset="0"/>
              </a:rPr>
              <a:t>, 2017 CO 15, 390 P.3d 816.  Consistent with the supreme court’s merger jurisprudence requiring maximization of the effect of the jury’s verdicts, the matter is remanded with instructions to return the case to the trial court at the appropriate time so that it may merge the convictions for bodily injury-AR and third degree assault-AR into a single conviction for bodily injury-AR.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Finally, expanding on its recent decision in </a:t>
            </a:r>
            <a:r>
              <a:rPr lang="en-US" sz="1900" i="1" dirty="0">
                <a:latin typeface="Calibri" panose="020F0502020204030204" pitchFamily="34" charset="0"/>
                <a:ea typeface="Calibri" panose="020F0502020204030204" pitchFamily="34" charset="0"/>
                <a:cs typeface="Calibri" panose="020F0502020204030204" pitchFamily="34" charset="0"/>
              </a:rPr>
              <a:t>Wells-Yates v. People</a:t>
            </a:r>
            <a:r>
              <a:rPr lang="en-US" sz="1900" dirty="0">
                <a:latin typeface="Calibri" panose="020F0502020204030204" pitchFamily="34" charset="0"/>
                <a:ea typeface="Calibri" panose="020F0502020204030204" pitchFamily="34" charset="0"/>
                <a:cs typeface="Calibri" panose="020F0502020204030204" pitchFamily="34" charset="0"/>
              </a:rPr>
              <a:t>, 2019 CO 90M, 454 P.3d 191, the supreme court clarifies that the defendant’s past drug possession convictions could not serve as either triggering offenses or predicate offenses for habitual criminal purposes once they were reclassified as level 4 drug felonies.  Because two of the defendant’s three predicate offenses had been so reclassified when he committed the triggering offense, he should not have been adjudicated a habitual criminal or sentenced as such.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783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Mesa County – Judge Charles Greenacre</a:t>
            </a:r>
          </a:p>
          <a:p>
            <a:endParaRPr lang="en-US" dirty="0"/>
          </a:p>
          <a:p>
            <a:pPr marL="0">
              <a:lnSpc>
                <a:spcPct val="107000"/>
              </a:lnSpc>
              <a:spcAft>
                <a:spcPts val="634"/>
              </a:spcAft>
            </a:pPr>
            <a:r>
              <a:rPr lang="en-US" sz="1900" b="1" dirty="0">
                <a:latin typeface="Calibri" panose="020F0502020204030204" pitchFamily="34" charset="0"/>
                <a:ea typeface="Calibri" panose="020F0502020204030204" pitchFamily="34" charset="0"/>
                <a:cs typeface="Calibri" panose="020F0502020204030204" pitchFamily="34" charset="0"/>
              </a:rPr>
              <a:t>Thomas v. People, 2021 CO 84, 20SC236 (Mesa) (Sr. AAG Carmen </a:t>
            </a:r>
            <a:r>
              <a:rPr lang="en-US" sz="1900" b="1" dirty="0" err="1">
                <a:latin typeface="Calibri" panose="020F0502020204030204" pitchFamily="34" charset="0"/>
                <a:ea typeface="Calibri" panose="020F0502020204030204" pitchFamily="34" charset="0"/>
                <a:cs typeface="Calibri" panose="020F0502020204030204" pitchFamily="34" charset="0"/>
              </a:rPr>
              <a:t>Moraleda</a:t>
            </a:r>
            <a:r>
              <a:rPr lang="en-US" sz="1900" b="1" dirty="0">
                <a:latin typeface="Calibri" panose="020F0502020204030204" pitchFamily="34" charset="0"/>
                <a:ea typeface="Calibri" panose="020F0502020204030204" pitchFamily="34" charset="0"/>
                <a:cs typeface="Calibri" panose="020F0502020204030204" pitchFamily="34" charset="0"/>
              </a:rPr>
              <a:t>) </a:t>
            </a:r>
            <a:r>
              <a:rPr lang="en-US" sz="1900" dirty="0">
                <a:latin typeface="Calibri" panose="020F0502020204030204" pitchFamily="34" charset="0"/>
                <a:ea typeface="Calibri" panose="020F0502020204030204" pitchFamily="34" charset="0"/>
                <a:cs typeface="Calibri" panose="020F0502020204030204" pitchFamily="34" charset="0"/>
              </a:rPr>
              <a:t>The supreme court addresses three issues in this case. First, the supreme court holds that, under the circumstances of this case, when deputies placed the defendant in handcuffs, they applied a level of physical control over him so as to reasonably ensure that he would not leave. Consequently, that's when his arrest was effected for purposes of the crime of resisting arrest. Inasmuch as a person can resist arrest only until the arrest is effected, it was error for the court of appeals to resolve the defendant's challenge to the sufficiency of the evidence on the resisting arrest conviction by relying in part on conduct that followed his handcuffing.</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Second, relying on </a:t>
            </a:r>
            <a:r>
              <a:rPr lang="en-US" sz="1900" i="1" dirty="0">
                <a:latin typeface="Calibri" panose="020F0502020204030204" pitchFamily="34" charset="0"/>
                <a:ea typeface="Calibri" panose="020F0502020204030204" pitchFamily="34" charset="0"/>
                <a:cs typeface="Calibri" panose="020F0502020204030204" pitchFamily="34" charset="0"/>
              </a:rPr>
              <a:t>People v. Lowe</a:t>
            </a:r>
            <a:r>
              <a:rPr lang="en-US" sz="1900" dirty="0">
                <a:latin typeface="Calibri" panose="020F0502020204030204" pitchFamily="34" charset="0"/>
                <a:ea typeface="Calibri" panose="020F0502020204030204" pitchFamily="34" charset="0"/>
                <a:cs typeface="Calibri" panose="020F0502020204030204" pitchFamily="34" charset="0"/>
              </a:rPr>
              <a:t>, 660 P.2d 1261 (Colo. 1983), overruled in part on other grounds by </a:t>
            </a:r>
            <a:r>
              <a:rPr lang="en-US" sz="1900" i="1" dirty="0" err="1">
                <a:latin typeface="Calibri" panose="020F0502020204030204" pitchFamily="34" charset="0"/>
                <a:ea typeface="Calibri" panose="020F0502020204030204" pitchFamily="34" charset="0"/>
                <a:cs typeface="Calibri" panose="020F0502020204030204" pitchFamily="34" charset="0"/>
              </a:rPr>
              <a:t>Callis</a:t>
            </a:r>
            <a:r>
              <a:rPr lang="en-US" sz="1900" i="1" dirty="0">
                <a:latin typeface="Calibri" panose="020F0502020204030204" pitchFamily="34" charset="0"/>
                <a:ea typeface="Calibri" panose="020F0502020204030204" pitchFamily="34" charset="0"/>
                <a:cs typeface="Calibri" panose="020F0502020204030204" pitchFamily="34" charset="0"/>
              </a:rPr>
              <a:t> v. People</a:t>
            </a:r>
            <a:r>
              <a:rPr lang="en-US" sz="1900" dirty="0">
                <a:latin typeface="Calibri" panose="020F0502020204030204" pitchFamily="34" charset="0"/>
                <a:ea typeface="Calibri" panose="020F0502020204030204" pitchFamily="34" charset="0"/>
                <a:cs typeface="Calibri" panose="020F0502020204030204" pitchFamily="34" charset="0"/>
              </a:rPr>
              <a:t>, 692 P.2d 1045 (Colo. 1984), and its progeny, the supreme court concludes that the defendant’s felony convictions for bodily injury to an at-risk person (“bodily injury-AR”) and third degree assault of an at-risk person (“third degree assault-AR”) cannot both stand and must merge.  Because both of these convictions are generally grounded in the same statute (section 18-6.5-103 C.R.S. (2021)), and because there was only one victim and only one criminal act, </a:t>
            </a:r>
            <a:r>
              <a:rPr lang="en-US" sz="1900" i="1" dirty="0">
                <a:latin typeface="Calibri" panose="020F0502020204030204" pitchFamily="34" charset="0"/>
                <a:ea typeface="Calibri" panose="020F0502020204030204" pitchFamily="34" charset="0"/>
                <a:cs typeface="Calibri" panose="020F0502020204030204" pitchFamily="34" charset="0"/>
              </a:rPr>
              <a:t>Lowe</a:t>
            </a:r>
            <a:r>
              <a:rPr lang="en-US" sz="1900" dirty="0">
                <a:latin typeface="Calibri" panose="020F0502020204030204" pitchFamily="34" charset="0"/>
                <a:ea typeface="Calibri" panose="020F0502020204030204" pitchFamily="34" charset="0"/>
                <a:cs typeface="Calibri" panose="020F0502020204030204" pitchFamily="34" charset="0"/>
              </a:rPr>
              <a:t> and its offspring instruct that, absent clear legislative intent, only one of the two felony convictions may remain.  Given the resolution of the issue on this narrow basis, the supreme court does not consider whether bodily injury-AR is a lesser included offense of third degree assault or otherwise reach the merits of the defendant’s double jeopardy claim under section 18-1-408(5)(a), C.R.S. (2021), and </a:t>
            </a:r>
            <a:r>
              <a:rPr lang="en-US" sz="1900" i="1" dirty="0">
                <a:latin typeface="Calibri" panose="020F0502020204030204" pitchFamily="34" charset="0"/>
                <a:ea typeface="Calibri" panose="020F0502020204030204" pitchFamily="34" charset="0"/>
                <a:cs typeface="Calibri" panose="020F0502020204030204" pitchFamily="34" charset="0"/>
              </a:rPr>
              <a:t>Reyna-</a:t>
            </a:r>
            <a:r>
              <a:rPr lang="en-US" sz="1900" i="1" dirty="0" err="1">
                <a:latin typeface="Calibri" panose="020F0502020204030204" pitchFamily="34" charset="0"/>
                <a:ea typeface="Calibri" panose="020F0502020204030204" pitchFamily="34" charset="0"/>
                <a:cs typeface="Calibri" panose="020F0502020204030204" pitchFamily="34" charset="0"/>
              </a:rPr>
              <a:t>Abarca</a:t>
            </a:r>
            <a:r>
              <a:rPr lang="en-US" sz="1900" i="1" dirty="0">
                <a:latin typeface="Calibri" panose="020F0502020204030204" pitchFamily="34" charset="0"/>
                <a:ea typeface="Calibri" panose="020F0502020204030204" pitchFamily="34" charset="0"/>
                <a:cs typeface="Calibri" panose="020F0502020204030204" pitchFamily="34" charset="0"/>
              </a:rPr>
              <a:t> v. People</a:t>
            </a:r>
            <a:r>
              <a:rPr lang="en-US" sz="1900" dirty="0">
                <a:latin typeface="Calibri" panose="020F0502020204030204" pitchFamily="34" charset="0"/>
                <a:ea typeface="Calibri" panose="020F0502020204030204" pitchFamily="34" charset="0"/>
                <a:cs typeface="Calibri" panose="020F0502020204030204" pitchFamily="34" charset="0"/>
              </a:rPr>
              <a:t>, 2017 CO 15, 390 P.3d 816.  Consistent with the supreme court’s merger jurisprudence requiring maximization of the effect of the jury’s verdicts, the matter is remanded with instructions to return the case to the trial court at the appropriate time so that it may merge the convictions for bodily injury-AR and third degree assault-AR into a single conviction for bodily injury-AR.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Finally, expanding on its recent decision in </a:t>
            </a:r>
            <a:r>
              <a:rPr lang="en-US" sz="1900" i="1" dirty="0">
                <a:latin typeface="Calibri" panose="020F0502020204030204" pitchFamily="34" charset="0"/>
                <a:ea typeface="Calibri" panose="020F0502020204030204" pitchFamily="34" charset="0"/>
                <a:cs typeface="Calibri" panose="020F0502020204030204" pitchFamily="34" charset="0"/>
              </a:rPr>
              <a:t>Wells-Yates v. People</a:t>
            </a:r>
            <a:r>
              <a:rPr lang="en-US" sz="1900" dirty="0">
                <a:latin typeface="Calibri" panose="020F0502020204030204" pitchFamily="34" charset="0"/>
                <a:ea typeface="Calibri" panose="020F0502020204030204" pitchFamily="34" charset="0"/>
                <a:cs typeface="Calibri" panose="020F0502020204030204" pitchFamily="34" charset="0"/>
              </a:rPr>
              <a:t>, 2019 CO 90M, 454 P.3d 191, the supreme court clarifies that the defendant’s past drug possession convictions could not serve as either triggering offenses or predicate offenses for habitual criminal purposes once they were reclassified as level 4 drug felonies.  Because two of the defendant’s three predicate offenses had been so reclassified when he committed the triggering offense, he should not have been adjudicated a habitual criminal or sentenced as such.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732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Moreno, 2022 CO 15, 21SA181 (Garfield) (Appellate DA Donald R. Nottingham) </a:t>
            </a:r>
            <a:r>
              <a:rPr lang="en-US" sz="1900" dirty="0">
                <a:latin typeface="Calibri" panose="020F0502020204030204" pitchFamily="34" charset="0"/>
                <a:ea typeface="Calibri" panose="020F0502020204030204" pitchFamily="34" charset="0"/>
                <a:cs typeface="Calibri" panose="020F0502020204030204" pitchFamily="34" charset="0"/>
              </a:rPr>
              <a:t>In this appeal, the supreme court reviews a district court's order invalidating part of Colorado's harassment statute. The court holds that the phrase "intended to harass" in section 18-9-lll(l)(e), C.R.S. (2021), is unconstitutionally overbroad, impermissibly restricting protected speech. Accordingly, the court affirms the district court's order.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Facebook post: “To whom ever is </a:t>
            </a:r>
            <a:r>
              <a:rPr lang="en-US" dirty="0" err="1"/>
              <a:t>fkng</a:t>
            </a:r>
            <a:r>
              <a:rPr lang="en-US" dirty="0"/>
              <a:t> [E.M.] in my friends list.  Will you please tell her to have my kids call me asap.  You can have her and the STD.  I just want my kids to contact me.  And remember that you are not there [sic] father okay.  Thanks homies.”</a:t>
            </a:r>
          </a:p>
        </p:txBody>
      </p:sp>
    </p:spTree>
    <p:extLst>
      <p:ext uri="{BB962C8B-B14F-4D97-AF65-F5344CB8AC3E}">
        <p14:creationId xmlns:p14="http://schemas.microsoft.com/office/powerpoint/2010/main" val="2222065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Moreno, 2022 CO 15, 21SA181 (Garfield) (Appellate DA Donald R. Nottingham) </a:t>
            </a:r>
            <a:r>
              <a:rPr lang="en-US" sz="1900" dirty="0">
                <a:latin typeface="Calibri" panose="020F0502020204030204" pitchFamily="34" charset="0"/>
                <a:ea typeface="Calibri" panose="020F0502020204030204" pitchFamily="34" charset="0"/>
                <a:cs typeface="Calibri" panose="020F0502020204030204" pitchFamily="34" charset="0"/>
              </a:rPr>
              <a:t>In this appeal, the supreme court reviews a district court's order invalidating part of Colorado's harassment statute. The court holds that the phrase "intended to harass" in section 18-9-lll(l)(e), C.R.S. (2021), is unconstitutionally overbroad, impermissibly restricting protected speech. Accordingly, the court affirms the district court's order.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0524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Strickler, 2022 COA 1, 18CA2334 (Mesa) (First AAG Paul Koehler)</a:t>
            </a:r>
            <a:r>
              <a:rPr lang="en-US" sz="1900" dirty="0">
                <a:latin typeface="Calibri" panose="020F0502020204030204" pitchFamily="34" charset="0"/>
                <a:ea typeface="Calibri" panose="020F0502020204030204" pitchFamily="34" charset="0"/>
                <a:cs typeface="Calibri" panose="020F0502020204030204" pitchFamily="34" charset="0"/>
              </a:rPr>
              <a:t>  A division of the court of appeals considers whether fire meets the definition of “deadly weapon” under section 18‑1-901(3)(e)(II), C.R.S. 2021, and concludes that it does.</a:t>
            </a:r>
          </a:p>
          <a:p>
            <a:pPr marL="483276" indent="-335609" defTabSz="966554">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C00000"/>
                </a:solidFill>
                <a:highlight>
                  <a:srgbClr val="FFFF00"/>
                </a:highlight>
              </a:rPr>
              <a:t>Need to find supreme court case on this topic.</a:t>
            </a:r>
          </a:p>
        </p:txBody>
      </p:sp>
    </p:spTree>
    <p:extLst>
      <p:ext uri="{BB962C8B-B14F-4D97-AF65-F5344CB8AC3E}">
        <p14:creationId xmlns:p14="http://schemas.microsoft.com/office/powerpoint/2010/main" val="968410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Strickler, 2022 COA 1, 18CA2334 (Mesa) (First AAG Paul Koehler)</a:t>
            </a:r>
            <a:r>
              <a:rPr lang="en-US" sz="1900" dirty="0">
                <a:latin typeface="Calibri" panose="020F0502020204030204" pitchFamily="34" charset="0"/>
                <a:ea typeface="Calibri" panose="020F0502020204030204" pitchFamily="34" charset="0"/>
                <a:cs typeface="Calibri" panose="020F0502020204030204" pitchFamily="34" charset="0"/>
              </a:rPr>
              <a:t>  A division of the court of appeals considers whether fire meets the definition of “deadly weapon” under section 18‑1-901(3)(e)(II), C.R.S. 2021, and concludes that it does.</a:t>
            </a:r>
          </a:p>
          <a:p>
            <a:pPr marL="483276" indent="-335609" defTabSz="966554">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C00000"/>
                </a:solidFill>
                <a:highlight>
                  <a:srgbClr val="FFFF00"/>
                </a:highlight>
              </a:rPr>
              <a:t>BUT- see next case - MAGANA</a:t>
            </a:r>
          </a:p>
        </p:txBody>
      </p:sp>
    </p:spTree>
    <p:extLst>
      <p:ext uri="{BB962C8B-B14F-4D97-AF65-F5344CB8AC3E}">
        <p14:creationId xmlns:p14="http://schemas.microsoft.com/office/powerpoint/2010/main" val="132469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Magana v. People, 2022 CO 25, 20SC928 (Jefferson) (Sr. AAG Carmen </a:t>
            </a:r>
            <a:r>
              <a:rPr lang="en-US" sz="1900" b="1" dirty="0" err="1">
                <a:latin typeface="Calibri" panose="020F0502020204030204" pitchFamily="34" charset="0"/>
                <a:ea typeface="Calibri" panose="020F0502020204030204" pitchFamily="34" charset="0"/>
                <a:cs typeface="Calibri" panose="020F0502020204030204" pitchFamily="34" charset="0"/>
              </a:rPr>
              <a:t>Moraleda</a:t>
            </a:r>
            <a:r>
              <a:rPr lang="en-US" sz="1900" b="1" dirty="0">
                <a:latin typeface="Calibri" panose="020F0502020204030204" pitchFamily="34" charset="0"/>
                <a:ea typeface="Calibri" panose="020F0502020204030204" pitchFamily="34" charset="0"/>
                <a:cs typeface="Calibri" panose="020F0502020204030204" pitchFamily="34" charset="0"/>
              </a:rPr>
              <a:t>).</a:t>
            </a:r>
            <a:r>
              <a:rPr lang="en-US" sz="1900" dirty="0">
                <a:latin typeface="Calibri" panose="020F0502020204030204" pitchFamily="34" charset="0"/>
                <a:ea typeface="Calibri" panose="020F0502020204030204" pitchFamily="34" charset="0"/>
                <a:cs typeface="Calibri" panose="020F0502020204030204" pitchFamily="34" charset="0"/>
              </a:rPr>
              <a:t> The supreme court holds that (1) the unit of prosecution under the first-, second-, and fourth-degree arson statutes is, respectively, each building or occupied structure damaged or destroyed, each person's property (other than a building or occupied structure) damaged or destroyed, and each person endangered; and (2) the legislature didn't mean for all first degree arsons by fire to be crimes of violence, and therefore fire alone is not a deadly weapon for the purpose of prosecuting first degree arson as a crime of violence. Accordingly, the court affirms in part and reverses in part the judgment of the court of appeals.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83276" indent="-335609" defTabSz="966554">
              <a:defRPr/>
            </a:pPr>
            <a:endParaRPr lang="en-US" dirty="0">
              <a:solidFill>
                <a:srgbClr val="C00000"/>
              </a:solidFill>
              <a:highlight>
                <a:srgbClr val="FFFF00"/>
              </a:highlight>
            </a:endParaRPr>
          </a:p>
        </p:txBody>
      </p:sp>
    </p:spTree>
    <p:extLst>
      <p:ext uri="{BB962C8B-B14F-4D97-AF65-F5344CB8AC3E}">
        <p14:creationId xmlns:p14="http://schemas.microsoft.com/office/powerpoint/2010/main" val="1126396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Magana v. People, 2022 CO 25, 20SC928 (Jefferson) (Sr. AAG Carmen </a:t>
            </a:r>
            <a:r>
              <a:rPr lang="en-US" sz="1900" b="1" dirty="0" err="1">
                <a:latin typeface="Calibri" panose="020F0502020204030204" pitchFamily="34" charset="0"/>
                <a:ea typeface="Calibri" panose="020F0502020204030204" pitchFamily="34" charset="0"/>
                <a:cs typeface="Calibri" panose="020F0502020204030204" pitchFamily="34" charset="0"/>
              </a:rPr>
              <a:t>Moraleda</a:t>
            </a:r>
            <a:r>
              <a:rPr lang="en-US" sz="1900" b="1" dirty="0">
                <a:latin typeface="Calibri" panose="020F0502020204030204" pitchFamily="34" charset="0"/>
                <a:ea typeface="Calibri" panose="020F0502020204030204" pitchFamily="34" charset="0"/>
                <a:cs typeface="Calibri" panose="020F0502020204030204" pitchFamily="34" charset="0"/>
              </a:rPr>
              <a:t>).</a:t>
            </a:r>
            <a:r>
              <a:rPr lang="en-US" sz="1900" dirty="0">
                <a:latin typeface="Calibri" panose="020F0502020204030204" pitchFamily="34" charset="0"/>
                <a:ea typeface="Calibri" panose="020F0502020204030204" pitchFamily="34" charset="0"/>
                <a:cs typeface="Calibri" panose="020F0502020204030204" pitchFamily="34" charset="0"/>
              </a:rPr>
              <a:t> The supreme court holds that (1) the unit of prosecution under the first-, second-, and fourth-degree arson statutes is, respectively, each building or occupied structure damaged or destroyed, each person's property (other than a building or occupied structure) damaged or destroyed, and each person endangered; and (2) the legislature didn't mean for all first degree arsons by fire to be crimes of violence, and therefore fire alone is not a deadly weapon for the purpose of prosecuting first degree arson as a crime of violence. Accordingly, the court affirms in part and reverses in part the judgment of the court of appeals.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83276" indent="-335609" defTabSz="966554">
              <a:defRPr/>
            </a:pPr>
            <a:endParaRPr lang="en-US" dirty="0">
              <a:solidFill>
                <a:srgbClr val="C00000"/>
              </a:solidFill>
              <a:highlight>
                <a:srgbClr val="FFFF00"/>
              </a:highlight>
            </a:endParaRPr>
          </a:p>
          <a:p>
            <a:pPr marL="483276" indent="-335609" defTabSz="966554">
              <a:defRPr/>
            </a:pPr>
            <a:r>
              <a:rPr lang="en-US" dirty="0">
                <a:solidFill>
                  <a:srgbClr val="C00000"/>
                </a:solidFill>
                <a:highlight>
                  <a:srgbClr val="FFFF00"/>
                </a:highlight>
              </a:rPr>
              <a:t>Basically, the court found that because fire is so potentially dangerous, it doesn’t qualify as COV…</a:t>
            </a:r>
          </a:p>
        </p:txBody>
      </p:sp>
    </p:spTree>
    <p:extLst>
      <p:ext uri="{BB962C8B-B14F-4D97-AF65-F5344CB8AC3E}">
        <p14:creationId xmlns:p14="http://schemas.microsoft.com/office/powerpoint/2010/main" val="323052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6787"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6" tIns="48328" rIns="96656" bIns="48328"/>
          <a:lstStyle/>
          <a:p>
            <a:fld id="{5BF54B43-B037-45BE-AA5D-6342BC4AC374}" type="slidenum">
              <a:rPr lang="en-US" smtClean="0"/>
              <a:t>4</a:t>
            </a:fld>
            <a:endParaRPr lang="en-US"/>
          </a:p>
        </p:txBody>
      </p:sp>
    </p:spTree>
    <p:extLst>
      <p:ext uri="{BB962C8B-B14F-4D97-AF65-F5344CB8AC3E}">
        <p14:creationId xmlns:p14="http://schemas.microsoft.com/office/powerpoint/2010/main" val="3948158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McBride v. People, 2022 CO 30, 20SC717 (Mesa) (First AAG John Lee)</a:t>
            </a:r>
            <a:r>
              <a:rPr lang="en-US" sz="1900" dirty="0">
                <a:latin typeface="Calibri" panose="020F0502020204030204" pitchFamily="34" charset="0"/>
                <a:ea typeface="Calibri" panose="020F0502020204030204" pitchFamily="34" charset="0"/>
                <a:cs typeface="Calibri" panose="020F0502020204030204" pitchFamily="34" charset="0"/>
              </a:rPr>
              <a:t>.  In this case, the supreme court considers whether there is liability under section 42-4-206(1), C.R.S. (2021), when a vehicle's tail lamps emit any white light, regardless of whether they emit a red light plainly visible from a distance of five hundred feet to the rear. The court concludes that section 42-4-206(1) is plain and unambiguous and imposes liability when a motor vehicle's tail lamps do not "emit[] a red light plainly visible from a distance of five hundred feet to the rear." Nothing in that section mandates that a vehicle's tail lamps must emit only red light. The court further concludes that because the prosecution did not present substantial and sufficient evidence that would have allowed a reasonable jury to find that the tail lamps of the car that defendant was driving failed to emit a red light plainly visible from a distance of five hundred feet to the rear, the evidence was insufficient to support defendant’s conviction for a tail lamp violation. Accordingly, the court reverses the judgment of the division below and remands this case for further proceedings consistent with this opinion.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213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McBride v. People, 2022 CO 30, 20SC717 (Mesa) (First AAG John Lee)</a:t>
            </a:r>
            <a:r>
              <a:rPr lang="en-US" sz="1900" dirty="0">
                <a:latin typeface="Calibri" panose="020F0502020204030204" pitchFamily="34" charset="0"/>
                <a:ea typeface="Calibri" panose="020F0502020204030204" pitchFamily="34" charset="0"/>
                <a:cs typeface="Calibri" panose="020F0502020204030204" pitchFamily="34" charset="0"/>
              </a:rPr>
              <a:t>.  In this case, the supreme court considers whether there is liability under section 42-4-206(1), C.R.S. (2021), when a vehicle's tail lamps emit any white light, regardless of whether they emit a red light plainly visible from a distance of five hundred feet to the rear. The court concludes that section 42-4-206(1) is plain and unambiguous and imposes liability when a motor vehicle's tail lamps do not "emit[] a red light plainly visible from a distance of five hundred feet to the rear." Nothing in that section mandates that a vehicle's tail lamps must emit only red light. The court further concludes that because the prosecution did not present substantial and sufficient evidence that would have allowed a reasonable jury to find that the tail lamps of the car that defendant was driving failed to emit a red light plainly visible from a distance of five hundred feet to the rear, the evidence was insufficient to support defendant’s conviction for a tail lamp violation. Accordingly, the court reverses the judgment of the division below and remands this case for further proceedings consistent with this opinion.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0657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Wright, 2021 COA 106, 18CA1408 (El Paso) (First AAG Paul Koehler)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concludes, as a matter of first impression, that the crime of harassment, as described in section 18-9-111(1)(a), C.R.S. 2020, is necessarily a “crime against another person,” and can thus serve as a predicate offense for the crime of burglary under section 18-4-203(1), C.R.S. 2020. In addition, the division concludes that the crime of possession of a weapon by a previous offender is not a per se grave and serious crime for purposes of conducting a proportionality review, disagreeing with </a:t>
            </a:r>
            <a:r>
              <a:rPr lang="en-US" sz="1900" i="1" dirty="0">
                <a:latin typeface="Calibri" panose="020F0502020204030204" pitchFamily="34" charset="0"/>
                <a:ea typeface="Calibri" panose="020F0502020204030204" pitchFamily="34" charset="0"/>
                <a:cs typeface="Calibri" panose="020F0502020204030204" pitchFamily="34" charset="0"/>
              </a:rPr>
              <a:t>People v. Allen</a:t>
            </a:r>
            <a:r>
              <a:rPr lang="en-US" sz="1900" dirty="0">
                <a:latin typeface="Calibri" panose="020F0502020204030204" pitchFamily="34" charset="0"/>
                <a:ea typeface="Calibri" panose="020F0502020204030204" pitchFamily="34" charset="0"/>
                <a:cs typeface="Calibri" panose="020F0502020204030204" pitchFamily="34" charset="0"/>
              </a:rPr>
              <a:t>, 111 P.3d 518 (Colo. App. 2004).</a:t>
            </a:r>
          </a:p>
          <a:p>
            <a:pPr marL="483276" indent="-335609" defTabSz="966554">
              <a:defRP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483276" indent="-335609" defTabSz="966554">
              <a:defRPr/>
            </a:pPr>
            <a:r>
              <a:rPr lang="en-US" sz="1900" dirty="0">
                <a:latin typeface="Calibri" panose="020F0502020204030204" pitchFamily="34" charset="0"/>
                <a:ea typeface="Calibri" panose="020F0502020204030204" pitchFamily="34" charset="0"/>
                <a:cs typeface="Calibri" panose="020F0502020204030204" pitchFamily="34" charset="0"/>
              </a:rPr>
              <a:t>Burglary requires entry with intent to commit a crime against a person or property.</a:t>
            </a:r>
          </a:p>
          <a:p>
            <a:pPr marL="483276" indent="-335609" defTabSz="966554">
              <a:defRPr/>
            </a:pPr>
            <a:r>
              <a:rPr lang="en-US" sz="1900" dirty="0">
                <a:latin typeface="Calibri" panose="020F0502020204030204" pitchFamily="34" charset="0"/>
                <a:ea typeface="Calibri" panose="020F0502020204030204" pitchFamily="34" charset="0"/>
                <a:cs typeface="Calibri" panose="020F0502020204030204" pitchFamily="34" charset="0"/>
              </a:rPr>
              <a:t>Harassment under (1)(a) – push strike shove – necessarily involves a crime “against the body of another.”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058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Pellegrin</a:t>
            </a:r>
            <a:r>
              <a:rPr lang="en-US" sz="1900" b="1" dirty="0">
                <a:latin typeface="Calibri" panose="020F0502020204030204" pitchFamily="34" charset="0"/>
                <a:ea typeface="Calibri" panose="020F0502020204030204" pitchFamily="34" charset="0"/>
                <a:cs typeface="Calibri" panose="020F0502020204030204" pitchFamily="34" charset="0"/>
              </a:rPr>
              <a:t>, 2021 COA 118, 18CA1487 (El Paso) (AAG Brittany Limes) </a:t>
            </a:r>
            <a:r>
              <a:rPr lang="en-US" sz="1900" dirty="0">
                <a:latin typeface="Calibri" panose="020F0502020204030204" pitchFamily="34" charset="0"/>
                <a:ea typeface="Calibri" panose="020F0502020204030204" pitchFamily="34" charset="0"/>
                <a:cs typeface="Calibri" panose="020F0502020204030204" pitchFamily="34" charset="0"/>
              </a:rPr>
              <a:t> In this “revenge porn” case, a division of the court of appeals decides two novel issues. First, does the term “breast of a female,” in section 18-7-107, C.R.S. 2020 (posting a private image for harassment), require the image to display the whole breast or only a portion of the breast? The division holds that an image posted for harassment need only display a portion of the female breast.</a:t>
            </a:r>
            <a:r>
              <a:rPr lang="en-US" sz="1900" b="1" dirty="0">
                <a:latin typeface="Calibri" panose="020F0502020204030204" pitchFamily="34" charset="0"/>
                <a:ea typeface="Calibri" panose="020F0502020204030204" pitchFamily="34" charset="0"/>
                <a:cs typeface="Calibri" panose="020F0502020204030204" pitchFamily="34" charset="0"/>
              </a:rPr>
              <a:t> </a:t>
            </a:r>
            <a:r>
              <a:rPr lang="en-US" sz="1900" dirty="0">
                <a:latin typeface="Calibri" panose="020F0502020204030204" pitchFamily="34" charset="0"/>
                <a:ea typeface="Calibri" panose="020F0502020204030204" pitchFamily="34" charset="0"/>
                <a:cs typeface="Calibri" panose="020F0502020204030204" pitchFamily="34" charset="0"/>
              </a:rPr>
              <a:t>Second, is harassment, § 18-9-111(1)(e), C.R.S. 2020, a lesser included offense of stalking, § 18-3-602(1)(c), C.R.S. 2020, under section 18-1-408(5)(c), C.R.S. 2020? The division concludes that it is not because the harassment and stalking statutes fail the single distinction test required by section 18-1-408(5)(c).</a:t>
            </a:r>
            <a:endParaRPr lang="en-US" sz="1900" dirty="0">
              <a:latin typeface="Bookman Old Style" panose="02050604050505020204" pitchFamily="18"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87716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Pellegrin</a:t>
            </a:r>
            <a:r>
              <a:rPr lang="en-US" sz="1900" b="1" dirty="0">
                <a:latin typeface="Calibri" panose="020F0502020204030204" pitchFamily="34" charset="0"/>
                <a:ea typeface="Calibri" panose="020F0502020204030204" pitchFamily="34" charset="0"/>
                <a:cs typeface="Calibri" panose="020F0502020204030204" pitchFamily="34" charset="0"/>
              </a:rPr>
              <a:t>, 2021 COA 118, 18CA1487 (El Paso) (AAG Brittany Limes) </a:t>
            </a:r>
            <a:r>
              <a:rPr lang="en-US" sz="1900" dirty="0">
                <a:latin typeface="Calibri" panose="020F0502020204030204" pitchFamily="34" charset="0"/>
                <a:ea typeface="Calibri" panose="020F0502020204030204" pitchFamily="34" charset="0"/>
                <a:cs typeface="Calibri" panose="020F0502020204030204" pitchFamily="34" charset="0"/>
              </a:rPr>
              <a:t> In this “revenge porn” case, a division of the court of appeals decides two novel issues. First, does the term “breast of a female,” in section 18-7-107, C.R.S. 2020 (posting a private image for harassment), require the image to display the whole breast or only a portion of the breast? The division holds that an image posted for harassment need only display a portion of the female breast.</a:t>
            </a:r>
            <a:r>
              <a:rPr lang="en-US" sz="1900" b="1" dirty="0">
                <a:latin typeface="Calibri" panose="020F0502020204030204" pitchFamily="34" charset="0"/>
                <a:ea typeface="Calibri" panose="020F0502020204030204" pitchFamily="34" charset="0"/>
                <a:cs typeface="Calibri" panose="020F0502020204030204" pitchFamily="34" charset="0"/>
              </a:rPr>
              <a:t> </a:t>
            </a:r>
            <a:r>
              <a:rPr lang="en-US" sz="1900" dirty="0">
                <a:latin typeface="Calibri" panose="020F0502020204030204" pitchFamily="34" charset="0"/>
                <a:ea typeface="Calibri" panose="020F0502020204030204" pitchFamily="34" charset="0"/>
                <a:cs typeface="Calibri" panose="020F0502020204030204" pitchFamily="34" charset="0"/>
              </a:rPr>
              <a:t>Second, is harassment, § 18-9-111(1)(e), C.R.S. 2020, a lesser included offense of stalking, § 18-3-602(1)(c), C.R.S. 2020, under section 18-1-408(5)(c), C.R.S. 2020? The division concludes that it is not because the harassment and stalking statutes fail the single distinction test required by section 18-1-408(5)(c).</a:t>
            </a:r>
            <a:endParaRPr lang="en-US" sz="1900" dirty="0">
              <a:latin typeface="Bookman Old Style" panose="02050604050505020204" pitchFamily="18"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92874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Tomaske</a:t>
            </a:r>
            <a:r>
              <a:rPr lang="en-US" sz="1900" b="1" dirty="0">
                <a:latin typeface="Calibri" panose="020F0502020204030204" pitchFamily="34" charset="0"/>
                <a:ea typeface="Calibri" panose="020F0502020204030204" pitchFamily="34" charset="0"/>
                <a:cs typeface="Calibri" panose="020F0502020204030204" pitchFamily="34" charset="0"/>
              </a:rPr>
              <a:t>, 2022 COA 52, 19CA1491 (Montrose) (AAG Grant Fevurly).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a police baton falls under the disarming a peace officer statute.  See § 18-8-116(1), C.R.S. 2021.  Based on the plain language of the statute, the division holds that a police baton is not a “firearm or self-defense electronic control device, direct-contact stun device, or other similar device.”  The division therefore vacates the defendant’s conviction for disarming a peace officer.  But the division rejects the defendant’s remaining challenges and affirms his conviction for attempt to disarm a peace officer.</a:t>
            </a:r>
            <a:endParaRPr lang="en-US" sz="19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4789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Tomaske</a:t>
            </a:r>
            <a:r>
              <a:rPr lang="en-US" sz="1900" b="1" dirty="0">
                <a:latin typeface="Calibri" panose="020F0502020204030204" pitchFamily="34" charset="0"/>
                <a:ea typeface="Calibri" panose="020F0502020204030204" pitchFamily="34" charset="0"/>
                <a:cs typeface="Calibri" panose="020F0502020204030204" pitchFamily="34" charset="0"/>
              </a:rPr>
              <a:t>, 2022 COA 52, 19CA1491 (Montrose) (AAG Grant Fevurly). </a:t>
            </a: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a police baton falls under the disarming a peace officer statute.  See § 18-8-116(1), C.R.S. 2021.  Based on the plain language of the statute, the division holds that a police baton is not a “firearm or self-defense electronic control device, direct-contact stun device, or other similar device.”  The division therefore vacates the defendant’s conviction for disarming a peace officer.  But the division rejects the defendant’s remaining challenges and affirms his conviction for attempt to disarm a peace officer.</a:t>
            </a:r>
            <a:endParaRPr lang="en-US" sz="19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13509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in Interest of J.O., 2022 COA 65, 20CA1539 (Denver) (AAG Brenna Brackett) </a:t>
            </a:r>
            <a:r>
              <a:rPr lang="en-US" sz="1900" dirty="0">
                <a:latin typeface="Calibri" panose="020F0502020204030204" pitchFamily="34" charset="0"/>
                <a:ea typeface="Calibri" panose="020F0502020204030204" pitchFamily="34" charset="0"/>
                <a:cs typeface="Calibri" panose="020F0502020204030204" pitchFamily="34" charset="0"/>
              </a:rPr>
              <a:t>In this juvenile delinquency appeal, a division of the court of appeals vacates a juvenile’s adjudication for the offense of unlawful sexual contact because it concludes that the evidence was insufficient to prove beyond a reasonable doubt that the juvenile acted for the purposes of sexual gratification or abuse.  In resolving the appeal, the division holds that the trier of fact must consider a juvenile’s age and maturity before it can infer the requisite intent that the juvenile acted with a sexual purpose.  The division also clarifies that it may not — and often will not — be appropriate for a fact finder to ascribe the same intent to a juvenile’s act that one could reasonably ascribe to the same act if performed by an adult.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4083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in Interest of J.O., 2022 COA 65, 20CA1539 (Denver) (AAG Brenna Brackett) </a:t>
            </a:r>
            <a:r>
              <a:rPr lang="en-US" sz="1900" dirty="0">
                <a:latin typeface="Calibri" panose="020F0502020204030204" pitchFamily="34" charset="0"/>
                <a:ea typeface="Calibri" panose="020F0502020204030204" pitchFamily="34" charset="0"/>
                <a:cs typeface="Calibri" panose="020F0502020204030204" pitchFamily="34" charset="0"/>
              </a:rPr>
              <a:t>In this juvenile delinquency appeal, a division of the court of appeals vacates a juvenile’s adjudication for the offense of unlawful sexual contact because it concludes that the evidence was insufficient to prove beyond a reasonable doubt that the juvenile acted for the purposes of sexual gratification or abuse.  In resolving the appeal, the division holds that the trier of fact must consider a juvenile’s age and maturity before it can infer the requisite intent that the juvenile acted with a sexual purpose.  The division also clarifies that it may not — and often will not — be appropriate for a fact finder to ascribe the same intent to a juvenile’s act that one could reasonably ascribe to the same act if performed by an adult.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The court gives examples of sufficient evidence – “for example, removing clothing, heavy breathing, placing the victim’s hands on the accused’s genitals, an erection, other observable signs of arousal, the relationship of the parties, sexually explicit comments, coercing or deceiving the victim to obtain cooperation, attempting to avoid detection, or instructing the victim not to disclose the occurrence.”  Also relevant is whether the defendant has reached puberty.</a:t>
            </a:r>
          </a:p>
        </p:txBody>
      </p:sp>
    </p:spTree>
    <p:extLst>
      <p:ext uri="{BB962C8B-B14F-4D97-AF65-F5344CB8AC3E}">
        <p14:creationId xmlns:p14="http://schemas.microsoft.com/office/powerpoint/2010/main" val="4140654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a:lnSpc>
                <a:spcPct val="107000"/>
              </a:lnSpc>
              <a:spcAft>
                <a:spcPts val="423"/>
              </a:spcAft>
            </a:pPr>
            <a:r>
              <a:rPr lang="en-US" sz="1900" b="1" dirty="0">
                <a:latin typeface="Calibri" panose="020F0502020204030204" pitchFamily="34" charset="0"/>
                <a:ea typeface="Calibri" panose="020F0502020204030204" pitchFamily="34" charset="0"/>
                <a:cs typeface="Calibri" panose="020F0502020204030204" pitchFamily="34" charset="0"/>
              </a:rPr>
              <a:t>People v. McCants, 2021 COA 138, 18CA0435 (Arapahoe) (AAG Fellow Shelby Krantz). </a:t>
            </a:r>
            <a:r>
              <a:rPr lang="en-US" sz="1900" dirty="0">
                <a:latin typeface="Calibri" panose="020F0502020204030204" pitchFamily="34" charset="0"/>
                <a:ea typeface="Calibri" panose="020F0502020204030204" pitchFamily="34" charset="0"/>
                <a:cs typeface="Calibri" panose="020F0502020204030204" pitchFamily="34" charset="0"/>
              </a:rPr>
              <a:t>This is an appeal from a conviction of vehicular eluding and reckless driving. At trial, defendant challenged the reliability of a police officer’s out-of-court identification of him based on what he contends was an impermissibly suggestive photo array. Relying on </a:t>
            </a:r>
            <a:r>
              <a:rPr lang="en-US" sz="1900" i="1" dirty="0">
                <a:latin typeface="Calibri" panose="020F0502020204030204" pitchFamily="34" charset="0"/>
                <a:ea typeface="Calibri" panose="020F0502020204030204" pitchFamily="34" charset="0"/>
                <a:cs typeface="Calibri" panose="020F0502020204030204" pitchFamily="34" charset="0"/>
              </a:rPr>
              <a:t>People v. Howard</a:t>
            </a:r>
            <a:r>
              <a:rPr lang="en-US" sz="1900" dirty="0">
                <a:latin typeface="Calibri" panose="020F0502020204030204" pitchFamily="34" charset="0"/>
                <a:ea typeface="Calibri" panose="020F0502020204030204" pitchFamily="34" charset="0"/>
                <a:cs typeface="Calibri" panose="020F0502020204030204" pitchFamily="34" charset="0"/>
              </a:rPr>
              <a:t>, 215 P.3d 1134 (Colo. App. 2008), the trial court concluded that a police officer’s identification is per se reliable and, therefore, exempt from a reliability analysis as otherwise required by </a:t>
            </a:r>
            <a:r>
              <a:rPr lang="en-US" sz="1900" i="1" dirty="0">
                <a:latin typeface="Calibri" panose="020F0502020204030204" pitchFamily="34" charset="0"/>
                <a:ea typeface="Calibri" panose="020F0502020204030204" pitchFamily="34" charset="0"/>
                <a:cs typeface="Calibri" panose="020F0502020204030204" pitchFamily="34" charset="0"/>
              </a:rPr>
              <a:t>Neil v. Biggers</a:t>
            </a:r>
            <a:r>
              <a:rPr lang="en-US" sz="1900" dirty="0">
                <a:latin typeface="Calibri" panose="020F0502020204030204" pitchFamily="34" charset="0"/>
                <a:ea typeface="Calibri" panose="020F0502020204030204" pitchFamily="34" charset="0"/>
                <a:cs typeface="Calibri" panose="020F0502020204030204" pitchFamily="34" charset="0"/>
              </a:rPr>
              <a:t>, 409 U.S. 188, 196 (1972), and </a:t>
            </a:r>
            <a:r>
              <a:rPr lang="en-US" sz="1900" i="1" dirty="0">
                <a:latin typeface="Calibri" panose="020F0502020204030204" pitchFamily="34" charset="0"/>
                <a:ea typeface="Calibri" panose="020F0502020204030204" pitchFamily="34" charset="0"/>
                <a:cs typeface="Calibri" panose="020F0502020204030204" pitchFamily="34" charset="0"/>
              </a:rPr>
              <a:t>Bernal v. People</a:t>
            </a:r>
            <a:r>
              <a:rPr lang="en-US" sz="1900" dirty="0">
                <a:latin typeface="Calibri" panose="020F0502020204030204" pitchFamily="34" charset="0"/>
                <a:ea typeface="Calibri" panose="020F0502020204030204" pitchFamily="34" charset="0"/>
                <a:cs typeface="Calibri" panose="020F0502020204030204" pitchFamily="34" charset="0"/>
              </a:rPr>
              <a:t>, 44 P.3d 184, 191 (Colo. 2002).</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rejects the proposition that a different analytical framework applies when the reliability of a police officer’s identification of a suspect from an allegedly suggestive photo array is challenged, and, to the extent this conclusion conflicts with </a:t>
            </a:r>
            <a:r>
              <a:rPr lang="en-US" sz="1900" i="1" dirty="0">
                <a:latin typeface="Calibri" panose="020F0502020204030204" pitchFamily="34" charset="0"/>
                <a:ea typeface="Calibri" panose="020F0502020204030204" pitchFamily="34" charset="0"/>
                <a:cs typeface="Calibri" panose="020F0502020204030204" pitchFamily="34" charset="0"/>
              </a:rPr>
              <a:t>Howard</a:t>
            </a:r>
            <a:r>
              <a:rPr lang="en-US" sz="1900" dirty="0">
                <a:latin typeface="Calibri" panose="020F0502020204030204" pitchFamily="34" charset="0"/>
                <a:ea typeface="Calibri" panose="020F0502020204030204" pitchFamily="34" charset="0"/>
                <a:cs typeface="Calibri" panose="020F0502020204030204" pitchFamily="34" charset="0"/>
              </a:rPr>
              <a:t>, the division declines to follow it. Instead, the division concludes that the trial court erred by failing to engage in the analysis and make the findings required by </a:t>
            </a:r>
            <a:r>
              <a:rPr lang="en-US" sz="1900" i="1" dirty="0">
                <a:latin typeface="Calibri" panose="020F0502020204030204" pitchFamily="34" charset="0"/>
                <a:ea typeface="Calibri" panose="020F0502020204030204" pitchFamily="34" charset="0"/>
                <a:cs typeface="Calibri" panose="020F0502020204030204" pitchFamily="34" charset="0"/>
              </a:rPr>
              <a:t>Biggers</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Bernal</a:t>
            </a:r>
            <a:r>
              <a:rPr lang="en-US" sz="1900" dirty="0">
                <a:latin typeface="Calibri" panose="020F0502020204030204" pitchFamily="34" charset="0"/>
                <a:ea typeface="Calibri" panose="020F0502020204030204" pitchFamily="34" charset="0"/>
                <a:cs typeface="Calibri" panose="020F0502020204030204" pitchFamily="34" charset="0"/>
              </a:rPr>
              <a:t>, and their progeny. Therefore, the division remands the case to the trial court for findings related to the suggestiveness and reliability of officer’s out-of-court identification of the defendant.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The division also rejects defendant’s two other claims of trial error, but agrees that defendant’s conviction for reckless driving should have been merged into his conviction for vehicular eluding. Accordingly, the division affirms in part and remands the case for further proceedings.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515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El Paso County Case – Judge Barbara Hughes</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Tafoya, 2021 CO 62, 20SC9 (El Paso) (Sr. AAG Rebecca Adams &amp; AAG Trina Kissel)  </a:t>
            </a:r>
            <a:r>
              <a:rPr lang="en-US" sz="1900" dirty="0">
                <a:latin typeface="Calibri" panose="020F0502020204030204" pitchFamily="34" charset="0"/>
                <a:ea typeface="Calibri" panose="020F0502020204030204" pitchFamily="34" charset="0"/>
                <a:cs typeface="Calibri" panose="020F0502020204030204" pitchFamily="34" charset="0"/>
              </a:rPr>
              <a:t>In this case, the supreme court considers whether the police’s use of a pole camera constituted a warrantless search. Having received information that Mr. Tafoya was involved in illegal drug sales, the police installed a video camera near the top of a utility pole across the street from Mr. Tafoya’s home, without first obtaining a warrant. The police continuously surveilled the property, including his fenced-in backyard, for three months and stored the footage for later review.  Later, based on observations obtained from the pole camera footage, the police obtained a warrant to search Mr. Tafoya’s home. During the subsequent search, the police seized illegal drugs. The supreme court holds that police use of a pole camera continuously for a three-month-long video surveillance of fenced-in curtilage, stored indefinitely for later review constituted a warrantless search in violation of the Fourth Amendment.  Accordingly, the supreme court affirmed the court of appeals and the defendant’s convictions are reversed.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82903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a:lnSpc>
                <a:spcPct val="107000"/>
              </a:lnSpc>
              <a:spcAft>
                <a:spcPts val="423"/>
              </a:spcAft>
            </a:pPr>
            <a:r>
              <a:rPr lang="en-US" sz="1900" b="1" dirty="0">
                <a:latin typeface="Calibri" panose="020F0502020204030204" pitchFamily="34" charset="0"/>
                <a:ea typeface="Calibri" panose="020F0502020204030204" pitchFamily="34" charset="0"/>
                <a:cs typeface="Calibri" panose="020F0502020204030204" pitchFamily="34" charset="0"/>
              </a:rPr>
              <a:t>People v. McCants, 2021 COA 138, 18CA0435 (Arapahoe) (AAG Fellow Shelby Krantz). </a:t>
            </a:r>
            <a:r>
              <a:rPr lang="en-US" sz="1900" dirty="0">
                <a:latin typeface="Calibri" panose="020F0502020204030204" pitchFamily="34" charset="0"/>
                <a:ea typeface="Calibri" panose="020F0502020204030204" pitchFamily="34" charset="0"/>
                <a:cs typeface="Calibri" panose="020F0502020204030204" pitchFamily="34" charset="0"/>
              </a:rPr>
              <a:t>This is an appeal from a conviction of vehicular eluding and reckless driving. At trial, defendant challenged the reliability of a police officer’s out-of-court identification of him based on what he contends was an impermissibly suggestive photo array. Relying on </a:t>
            </a:r>
            <a:r>
              <a:rPr lang="en-US" sz="1900" i="1" dirty="0">
                <a:latin typeface="Calibri" panose="020F0502020204030204" pitchFamily="34" charset="0"/>
                <a:ea typeface="Calibri" panose="020F0502020204030204" pitchFamily="34" charset="0"/>
                <a:cs typeface="Calibri" panose="020F0502020204030204" pitchFamily="34" charset="0"/>
              </a:rPr>
              <a:t>People v. Howard</a:t>
            </a:r>
            <a:r>
              <a:rPr lang="en-US" sz="1900" dirty="0">
                <a:latin typeface="Calibri" panose="020F0502020204030204" pitchFamily="34" charset="0"/>
                <a:ea typeface="Calibri" panose="020F0502020204030204" pitchFamily="34" charset="0"/>
                <a:cs typeface="Calibri" panose="020F0502020204030204" pitchFamily="34" charset="0"/>
              </a:rPr>
              <a:t>, 215 P.3d 1134 (Colo. App. 2008), the trial court concluded that a police officer’s identification is per se reliable and, therefore, exempt from a reliability analysis as otherwise required by </a:t>
            </a:r>
            <a:r>
              <a:rPr lang="en-US" sz="1900" i="1" dirty="0">
                <a:latin typeface="Calibri" panose="020F0502020204030204" pitchFamily="34" charset="0"/>
                <a:ea typeface="Calibri" panose="020F0502020204030204" pitchFamily="34" charset="0"/>
                <a:cs typeface="Calibri" panose="020F0502020204030204" pitchFamily="34" charset="0"/>
              </a:rPr>
              <a:t>Neil v. Biggers</a:t>
            </a:r>
            <a:r>
              <a:rPr lang="en-US" sz="1900" dirty="0">
                <a:latin typeface="Calibri" panose="020F0502020204030204" pitchFamily="34" charset="0"/>
                <a:ea typeface="Calibri" panose="020F0502020204030204" pitchFamily="34" charset="0"/>
                <a:cs typeface="Calibri" panose="020F0502020204030204" pitchFamily="34" charset="0"/>
              </a:rPr>
              <a:t>, 409 U.S. 188, 196 (1972), and </a:t>
            </a:r>
            <a:r>
              <a:rPr lang="en-US" sz="1900" i="1" dirty="0">
                <a:latin typeface="Calibri" panose="020F0502020204030204" pitchFamily="34" charset="0"/>
                <a:ea typeface="Calibri" panose="020F0502020204030204" pitchFamily="34" charset="0"/>
                <a:cs typeface="Calibri" panose="020F0502020204030204" pitchFamily="34" charset="0"/>
              </a:rPr>
              <a:t>Bernal v. People</a:t>
            </a:r>
            <a:r>
              <a:rPr lang="en-US" sz="1900" dirty="0">
                <a:latin typeface="Calibri" panose="020F0502020204030204" pitchFamily="34" charset="0"/>
                <a:ea typeface="Calibri" panose="020F0502020204030204" pitchFamily="34" charset="0"/>
                <a:cs typeface="Calibri" panose="020F0502020204030204" pitchFamily="34" charset="0"/>
              </a:rPr>
              <a:t>, 44 P.3d 184, 191 (Colo. 2002).</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A division of the court of appeals rejects the proposition that a different analytical framework applies when the reliability of a police officer’s identification of a suspect from an allegedly suggestive photo array is challenged, and, to the extent this conclusion conflicts with </a:t>
            </a:r>
            <a:r>
              <a:rPr lang="en-US" sz="1900" i="1" dirty="0">
                <a:latin typeface="Calibri" panose="020F0502020204030204" pitchFamily="34" charset="0"/>
                <a:ea typeface="Calibri" panose="020F0502020204030204" pitchFamily="34" charset="0"/>
                <a:cs typeface="Calibri" panose="020F0502020204030204" pitchFamily="34" charset="0"/>
              </a:rPr>
              <a:t>Howard</a:t>
            </a:r>
            <a:r>
              <a:rPr lang="en-US" sz="1900" dirty="0">
                <a:latin typeface="Calibri" panose="020F0502020204030204" pitchFamily="34" charset="0"/>
                <a:ea typeface="Calibri" panose="020F0502020204030204" pitchFamily="34" charset="0"/>
                <a:cs typeface="Calibri" panose="020F0502020204030204" pitchFamily="34" charset="0"/>
              </a:rPr>
              <a:t>, the division declines to follow it. Instead, the division concludes that the trial court erred by failing to engage in the analysis and make the findings required by </a:t>
            </a:r>
            <a:r>
              <a:rPr lang="en-US" sz="1900" i="1" dirty="0">
                <a:latin typeface="Calibri" panose="020F0502020204030204" pitchFamily="34" charset="0"/>
                <a:ea typeface="Calibri" panose="020F0502020204030204" pitchFamily="34" charset="0"/>
                <a:cs typeface="Calibri" panose="020F0502020204030204" pitchFamily="34" charset="0"/>
              </a:rPr>
              <a:t>Biggers</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Bernal</a:t>
            </a:r>
            <a:r>
              <a:rPr lang="en-US" sz="1900" dirty="0">
                <a:latin typeface="Calibri" panose="020F0502020204030204" pitchFamily="34" charset="0"/>
                <a:ea typeface="Calibri" panose="020F0502020204030204" pitchFamily="34" charset="0"/>
                <a:cs typeface="Calibri" panose="020F0502020204030204" pitchFamily="34" charset="0"/>
              </a:rPr>
              <a:t>, and their progeny. Therefore, the division remands the case to the trial court for findings related to the suggestiveness and reliability of officer’s out-of-court identification of the defendant.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The division also rejects defendant’s two other claims of trial error, but agrees that defendant’s conviction for reckless driving should have been merged into his conviction for vehicular eluding. Accordingly, the division affirms in part and remands the case for further proceedings.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People v. Howard says an officer’s show-up ID shortly after the apprehension of a fleeing suspect does not require a reliability analysis.</a:t>
            </a:r>
          </a:p>
          <a:p>
            <a:r>
              <a:rPr lang="en-US" dirty="0"/>
              <a:t>People v. </a:t>
            </a:r>
            <a:r>
              <a:rPr lang="en-US" dirty="0" err="1"/>
              <a:t>Roybal</a:t>
            </a:r>
            <a:r>
              <a:rPr lang="en-US" dirty="0"/>
              <a:t> – “when a police officer testifies as a witness to the commission of an offense, his identification testimony is subject to the same standards of admissibility as the testimony of any other witness to an offense.”</a:t>
            </a:r>
          </a:p>
          <a:p>
            <a:r>
              <a:rPr lang="en-US" dirty="0"/>
              <a:t>USSCT in Manson v. Braithwaite (1977) said that while a witness’s status as a police officer is a factor that the court may consider, the court was still required to apply the five-factor reliability analysis from Neil v. Biggers.</a:t>
            </a:r>
          </a:p>
          <a:p>
            <a:endParaRPr lang="en-US" dirty="0"/>
          </a:p>
          <a:p>
            <a:r>
              <a:rPr lang="en-US" dirty="0"/>
              <a:t>5-factor reliability analysis from Biggers – </a:t>
            </a:r>
          </a:p>
          <a:p>
            <a:pPr lvl="1"/>
            <a:r>
              <a:rPr lang="en-US" dirty="0"/>
              <a:t>Opportunity of the witness to view the criminal at the time of the offense</a:t>
            </a:r>
          </a:p>
          <a:p>
            <a:pPr lvl="1"/>
            <a:r>
              <a:rPr lang="en-US" dirty="0"/>
              <a:t>Witness’s degree of attention</a:t>
            </a:r>
          </a:p>
          <a:p>
            <a:pPr lvl="1"/>
            <a:r>
              <a:rPr lang="en-US" dirty="0"/>
              <a:t>Accuracy of witness’s prior description</a:t>
            </a:r>
          </a:p>
          <a:p>
            <a:pPr lvl="1"/>
            <a:r>
              <a:rPr lang="en-US" dirty="0"/>
              <a:t>Level of certainty demonstrated at time of confrontation</a:t>
            </a:r>
          </a:p>
          <a:p>
            <a:pPr lvl="1"/>
            <a:r>
              <a:rPr lang="en-US" dirty="0"/>
              <a:t>Length of time between crime and confrontation.</a:t>
            </a:r>
          </a:p>
        </p:txBody>
      </p:sp>
    </p:spTree>
    <p:extLst>
      <p:ext uri="{BB962C8B-B14F-4D97-AF65-F5344CB8AC3E}">
        <p14:creationId xmlns:p14="http://schemas.microsoft.com/office/powerpoint/2010/main" val="3039482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defRPr/>
            </a:pPr>
            <a:r>
              <a:rPr lang="en-US" sz="1900" b="1" dirty="0">
                <a:latin typeface="Calibri" panose="020F0502020204030204" pitchFamily="34" charset="0"/>
                <a:ea typeface="Calibri" panose="020F0502020204030204" pitchFamily="34" charset="0"/>
                <a:cs typeface="Calibri" panose="020F0502020204030204" pitchFamily="34" charset="0"/>
              </a:rPr>
              <a:t>People v. </a:t>
            </a:r>
            <a:r>
              <a:rPr lang="en-US" sz="1900" b="1" dirty="0" err="1">
                <a:latin typeface="Calibri" panose="020F0502020204030204" pitchFamily="34" charset="0"/>
                <a:ea typeface="Calibri" panose="020F0502020204030204" pitchFamily="34" charset="0"/>
                <a:cs typeface="Calibri" panose="020F0502020204030204" pitchFamily="34" charset="0"/>
              </a:rPr>
              <a:t>Gamboa</a:t>
            </a:r>
            <a:r>
              <a:rPr lang="en-US" sz="1900" b="1" dirty="0">
                <a:latin typeface="Calibri" panose="020F0502020204030204" pitchFamily="34" charset="0"/>
                <a:ea typeface="Calibri" panose="020F0502020204030204" pitchFamily="34" charset="0"/>
                <a:cs typeface="Calibri" panose="020F0502020204030204" pitchFamily="34" charset="0"/>
              </a:rPr>
              <a:t>-Jimenez, 2022 COA 10, 18CA1516 (Mesa) (AAG Frank Lawson) </a:t>
            </a:r>
            <a:r>
              <a:rPr lang="en-US" sz="1900" dirty="0">
                <a:latin typeface="Calibri" panose="020F0502020204030204" pitchFamily="34" charset="0"/>
                <a:ea typeface="Calibri" panose="020F0502020204030204" pitchFamily="34" charset="0"/>
                <a:cs typeface="Calibri" panose="020F0502020204030204" pitchFamily="34" charset="0"/>
              </a:rPr>
              <a:t>Applying </a:t>
            </a:r>
            <a:r>
              <a:rPr lang="en-US" sz="1900" i="1" dirty="0">
                <a:latin typeface="Calibri" panose="020F0502020204030204" pitchFamily="34" charset="0"/>
                <a:ea typeface="Calibri" panose="020F0502020204030204" pitchFamily="34" charset="0"/>
                <a:cs typeface="Calibri" panose="020F0502020204030204" pitchFamily="34" charset="0"/>
              </a:rPr>
              <a:t>Salcedo v. People</a:t>
            </a:r>
            <a:r>
              <a:rPr lang="en-US" sz="1900" dirty="0">
                <a:latin typeface="Calibri" panose="020F0502020204030204" pitchFamily="34" charset="0"/>
                <a:ea typeface="Calibri" panose="020F0502020204030204" pitchFamily="34" charset="0"/>
                <a:cs typeface="Calibri" panose="020F0502020204030204" pitchFamily="34" charset="0"/>
              </a:rPr>
              <a:t>, 999 P.2d 833 (Colo. 2000), a division of the court of appeals considers whether a state trooper’s expert testimony at trial was improper drug courier profile testimony. Concluding that it was, the division further concludes that admission of the testimony was plainly erroneous. Accordingly, the division reverses the judgment of conviction and remands the case for a new trial. Separately, the division affirms the trial court’s suppression order, rejecting defendant’s contention that evidence recovered during a traffic stop was obtained in violation of the Fourth Amendment.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“two-step” traffic stop approach is getting a lot of negative press.</a:t>
            </a:r>
          </a:p>
          <a:p>
            <a:endParaRPr lang="en-US" dirty="0"/>
          </a:p>
          <a:p>
            <a:r>
              <a:rPr lang="en-US" dirty="0"/>
              <a:t>You may want to also discuss the 4</a:t>
            </a:r>
            <a:r>
              <a:rPr lang="en-US" baseline="30000" dirty="0"/>
              <a:t>th</a:t>
            </a:r>
            <a:r>
              <a:rPr lang="en-US" dirty="0"/>
              <a:t> amendment issues in the case.</a:t>
            </a:r>
          </a:p>
        </p:txBody>
      </p:sp>
    </p:spTree>
    <p:extLst>
      <p:ext uri="{BB962C8B-B14F-4D97-AF65-F5344CB8AC3E}">
        <p14:creationId xmlns:p14="http://schemas.microsoft.com/office/powerpoint/2010/main" val="315045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731520" y="4560571"/>
            <a:ext cx="5852160" cy="4320540"/>
          </a:xfrm>
          <a:prstGeom prst="rect">
            <a:avLst/>
          </a:prstGeom>
        </p:spPr>
        <p:txBody>
          <a:bodyPr spcFirstLastPara="1" wrap="square" lIns="96639" tIns="96639" rIns="96639" bIns="96639" anchor="t" anchorCtr="0">
            <a:noAutofit/>
          </a:bodyPr>
          <a:lstStyle/>
          <a:p>
            <a:pPr marL="0" indent="0">
              <a:buNone/>
            </a:pPr>
            <a:endParaRPr/>
          </a:p>
        </p:txBody>
      </p:sp>
    </p:spTree>
    <p:extLst>
      <p:ext uri="{BB962C8B-B14F-4D97-AF65-F5344CB8AC3E}">
        <p14:creationId xmlns:p14="http://schemas.microsoft.com/office/powerpoint/2010/main" val="263283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El Paso County Case – Judge Barbara Hughes</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Tafoya, 2021 CO 62, 20SC9 (El Paso) (Sr. AAG Rebecca Adams &amp; AAG Trina Kissel)  </a:t>
            </a:r>
            <a:r>
              <a:rPr lang="en-US" sz="1900" dirty="0">
                <a:latin typeface="Calibri" panose="020F0502020204030204" pitchFamily="34" charset="0"/>
                <a:ea typeface="Calibri" panose="020F0502020204030204" pitchFamily="34" charset="0"/>
                <a:cs typeface="Calibri" panose="020F0502020204030204" pitchFamily="34" charset="0"/>
              </a:rPr>
              <a:t>In this case, the supreme court considers whether the police’s use of a pole camera constituted a warrantless search. Having received information that Mr. Tafoya was involved in illegal drug sales, the police installed a video camera near the top of a utility pole across the street from Mr. Tafoya’s home, without first obtaining a warrant. The police continuously surveilled the property, including his fenced-in backyard, for three months and stored the footage for later review.  Later, based on observations obtained from the pole camera footage, the police obtained a warrant to search Mr. Tafoya’s home. During the subsequent search, the police seized illegal drugs. The supreme court holds that police use of a pole camera continuously for a three-month-long video surveillance of fenced-in curtilage, stored indefinitely for later review constituted a warrantless search in violation of the Fourth Amendment.  Accordingly, the supreme court affirmed the court of appeals and the defendant’s convictions are reversed.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14951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Sanchez, 2021 CO 63, 20SC47 (El Paso) (Sr. AAG Rebecca Adams) </a:t>
            </a:r>
            <a:r>
              <a:rPr lang="en-US" sz="1900" dirty="0">
                <a:latin typeface="Calibri" panose="020F0502020204030204" pitchFamily="34" charset="0"/>
                <a:ea typeface="Calibri" panose="020F0502020204030204" pitchFamily="34" charset="0"/>
                <a:cs typeface="Calibri" panose="020F0502020204030204" pitchFamily="34" charset="0"/>
              </a:rPr>
              <a:t>In this case, the supreme court considers whether the police’s use of a pole camera constituted a warrantless search. Having received information that Mr. Sanchez’s co-defendant was involved in illegal drug sales, the police installed a video camera near the top of a utility pole across the street from the co-defendant’s home, which the Defendant routinely visited, without first obtaining a warrant.  The police continuously surveilled the property, including the co-defendant’s fenced-in backyard, for three months and stored the footage for later review. Later, based on observations obtained from the pole camera footage, the police obtained a warrant to search the co-defendant’s home. During the subsequent search, the police seized illegal drugs, which were connected to Sanchez through the video footage.  As in People v. Tafoya, 2021 CO 62, __ P.3d __, the supreme court holds that police use of a pole camera continuously for a three-month-long video surveillance of fenced-in curtilage, stored indefinitely for later review constituted a warrantless search in violation of the Fourth Amendment. Accordingly, the supreme court affirmed the judgment of the court of appeals and the defendant’s convictions are reversed.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7971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District Court:  Judge Eric Johnson</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McKay, 2021 CO 72, 21SA238 (Denver) (Appellate DA Richard Lee) </a:t>
            </a:r>
            <a:r>
              <a:rPr lang="en-US" sz="1900" dirty="0">
                <a:latin typeface="Calibri" panose="020F0502020204030204" pitchFamily="34" charset="0"/>
                <a:ea typeface="Calibri" panose="020F0502020204030204" pitchFamily="34" charset="0"/>
                <a:cs typeface="Calibri" panose="020F0502020204030204" pitchFamily="34" charset="0"/>
              </a:rPr>
              <a:t>In this interlocutory appeal, the supreme court reverses the trial court's order granting the defendant's motion to suppress evidence found during the execution of a search warrant. The supreme court concludes that the magistrate who issued the warrant had a substantial basis to find probable cause existed, and the trial court erred in suppressing the evidence.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8244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Denver District Court:  Judge Eric Johnson</a:t>
            </a:r>
          </a:p>
          <a:p>
            <a:endParaRPr lang="en-US" dirty="0"/>
          </a:p>
          <a:p>
            <a:pPr marL="483276" indent="-335609" defTabSz="966554"/>
            <a:r>
              <a:rPr lang="en-US" sz="1900" b="1" dirty="0">
                <a:latin typeface="Calibri" panose="020F0502020204030204" pitchFamily="34" charset="0"/>
                <a:ea typeface="Calibri" panose="020F0502020204030204" pitchFamily="34" charset="0"/>
                <a:cs typeface="Calibri" panose="020F0502020204030204" pitchFamily="34" charset="0"/>
              </a:rPr>
              <a:t>People v. McKay, 2021 CO 72, 21SA238 (Denver) (Appellate DA Richard Lee) </a:t>
            </a:r>
            <a:r>
              <a:rPr lang="en-US" sz="1900" dirty="0">
                <a:latin typeface="Calibri" panose="020F0502020204030204" pitchFamily="34" charset="0"/>
                <a:ea typeface="Calibri" panose="020F0502020204030204" pitchFamily="34" charset="0"/>
                <a:cs typeface="Calibri" panose="020F0502020204030204" pitchFamily="34" charset="0"/>
              </a:rPr>
              <a:t>In this interlocutory appeal, the supreme court reverses the trial court's order granting the defendant's motion to suppress evidence found during the execution of a search warrant. The supreme court concludes that the magistrate who issued the warrant had a substantial basis to find probable cause existed, and the trial court erred in suppressing the evidence.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539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86971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38054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98927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solidFill>
                  <a:srgbClr val="181E48"/>
                </a:solidFill>
              </a:defRPr>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dirty="0"/>
          </a:p>
        </p:txBody>
      </p:sp>
    </p:spTree>
    <p:extLst>
      <p:ext uri="{BB962C8B-B14F-4D97-AF65-F5344CB8AC3E}">
        <p14:creationId xmlns:p14="http://schemas.microsoft.com/office/powerpoint/2010/main" val="367406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2800">
                <a:solidFill>
                  <a:srgbClr val="181E48"/>
                </a:solidFil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16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dirty="0"/>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5060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3934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01539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99326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65614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2906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39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46102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10/6/2022</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4214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10/6/2022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latin typeface="Roboto Slab"/>
              <a:ea typeface="Roboto Slab"/>
              <a:cs typeface="Roboto Slab"/>
              <a:sym typeface="Roboto Slab"/>
            </a:endParaRPr>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1385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69"/>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Google Shape;70;p12"/>
          <p:cNvSpPr txBox="1">
            <a:spLocks noGrp="1"/>
          </p:cNvSpPr>
          <p:nvPr>
            <p:ph type="ctrTitle"/>
          </p:nvPr>
        </p:nvSpPr>
        <p:spPr>
          <a:xfrm>
            <a:off x="1089462" y="722176"/>
            <a:ext cx="3132288" cy="1785621"/>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US" sz="3600"/>
              <a:t>2022 Case Law Update</a:t>
            </a:r>
          </a:p>
        </p:txBody>
      </p:sp>
      <p:cxnSp>
        <p:nvCxnSpPr>
          <p:cNvPr id="79" name="Straight Connector 7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2646407"/>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24137ED2-342C-A43A-AA8E-536042021B22}"/>
              </a:ext>
            </a:extLst>
          </p:cNvPr>
          <p:cNvPicPr>
            <a:picLocks noChangeAspect="1"/>
          </p:cNvPicPr>
          <p:nvPr/>
        </p:nvPicPr>
        <p:blipFill>
          <a:blip r:embed="rId3"/>
          <a:stretch>
            <a:fillRect/>
          </a:stretch>
        </p:blipFill>
        <p:spPr>
          <a:xfrm>
            <a:off x="4570808" y="924295"/>
            <a:ext cx="3720331" cy="2855355"/>
          </a:xfrm>
          <a:prstGeom prst="rect">
            <a:avLst/>
          </a:prstGeom>
        </p:spPr>
      </p:pic>
      <p:pic>
        <p:nvPicPr>
          <p:cNvPr id="81" name="Picture 8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83" name="Straight Connector 8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EF1BE2-2194-2546-34B8-DA4D1CF98841}"/>
              </a:ext>
            </a:extLst>
          </p:cNvPr>
          <p:cNvSpPr/>
          <p:nvPr/>
        </p:nvSpPr>
        <p:spPr>
          <a:xfrm>
            <a:off x="493030" y="2915114"/>
            <a:ext cx="4321473" cy="830997"/>
          </a:xfrm>
          <a:prstGeom prst="rect">
            <a:avLst/>
          </a:prstGeom>
        </p:spPr>
        <p:txBody>
          <a:bodyPr wrap="square">
            <a:spAutoFit/>
          </a:bodyPr>
          <a:lstStyle/>
          <a:p>
            <a:pPr algn="ctr"/>
            <a:r>
              <a:rPr lang="en-US" sz="1200" dirty="0">
                <a:solidFill>
                  <a:prstClr val="black"/>
                </a:solidFill>
                <a:latin typeface="Garamond" panose="02020404030301010803"/>
              </a:rPr>
              <a:t>Brian Hardouin, Chief Deputy District Court</a:t>
            </a:r>
          </a:p>
          <a:p>
            <a:pPr algn="ctr"/>
            <a:r>
              <a:rPr lang="en-US" sz="1200" dirty="0">
                <a:solidFill>
                  <a:prstClr val="black"/>
                </a:solidFill>
                <a:latin typeface="Garamond" panose="02020404030301010803"/>
              </a:rPr>
              <a:t>District Court</a:t>
            </a:r>
          </a:p>
          <a:p>
            <a:pPr algn="ctr"/>
            <a:r>
              <a:rPr lang="en-US" sz="1200" dirty="0">
                <a:solidFill>
                  <a:prstClr val="black"/>
                </a:solidFill>
                <a:latin typeface="Garamond" panose="02020404030301010803"/>
              </a:rPr>
              <a:t>Cell: (303) 547-4665</a:t>
            </a:r>
          </a:p>
          <a:p>
            <a:pPr algn="ctr"/>
            <a:r>
              <a:rPr lang="en-US" sz="1200" dirty="0">
                <a:solidFill>
                  <a:prstClr val="black"/>
                </a:solidFill>
                <a:latin typeface="Garamond" panose="02020404030301010803"/>
              </a:rPr>
              <a:t>Office: (970) 498-7222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Brown</a:t>
            </a:r>
            <a:br>
              <a:rPr lang="en-US" dirty="0"/>
            </a:br>
            <a:r>
              <a:rPr lang="en-US" sz="2000" dirty="0">
                <a:solidFill>
                  <a:srgbClr val="006641"/>
                </a:solidFill>
              </a:rPr>
              <a:t>504 p.3d 970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69232"/>
            <a:ext cx="7571700" cy="3573600"/>
          </a:xfrm>
        </p:spPr>
        <p:txBody>
          <a:bodyPr/>
          <a:lstStyle/>
          <a:p>
            <a:r>
              <a:rPr lang="en-US" dirty="0"/>
              <a:t>Def. charged with POWPO-juvenile.  Dist. Ct. granted motion to suppress.  People filed interloc.</a:t>
            </a:r>
          </a:p>
          <a:p>
            <a:r>
              <a:rPr lang="en-US" dirty="0"/>
              <a:t>DPD Officers were patrolling apartment complex parking lot and discovered vehicle involved in hit-and-run, and next to it, two vehicles without license plates that officers suspected stolen.  Besides those two vehicles, officers notice red Ford Focus with temp tag and two occupants in the vehicle, with smoke emanating.</a:t>
            </a:r>
          </a:p>
          <a:p>
            <a:r>
              <a:rPr lang="en-US" dirty="0"/>
              <a:t> Officers pulled their patrol vehicle behind the red Ford Focus, partially blocking its exit.  Time of day was late in the evening, dark.  Patrol Car had blue lights on.</a:t>
            </a:r>
          </a:p>
          <a:p>
            <a:r>
              <a:rPr lang="en-US" dirty="0"/>
              <a:t>Officers get out of patrol car, each approach sides of car, then make contact with driver/passenger.  Officer smells burnt MJ coming from car.</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63884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Brown</a:t>
            </a:r>
            <a:br>
              <a:rPr lang="en-US" dirty="0"/>
            </a:br>
            <a:r>
              <a:rPr lang="en-US" sz="2000" dirty="0">
                <a:solidFill>
                  <a:srgbClr val="006641"/>
                </a:solidFill>
              </a:rPr>
              <a:t>504 p.3d 970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93920"/>
            <a:ext cx="7571700" cy="3573600"/>
          </a:xfrm>
        </p:spPr>
        <p:txBody>
          <a:bodyPr/>
          <a:lstStyle/>
          <a:p>
            <a:r>
              <a:rPr lang="en-US" dirty="0"/>
              <a:t>Def. (driver BROWN) provides ID, Insurance, registration.  Once cleared, officer aske Brown if anything illegal in car, and can he search the car.  Brown declined both.</a:t>
            </a:r>
          </a:p>
          <a:p>
            <a:r>
              <a:rPr lang="en-US" dirty="0"/>
              <a:t>Officer than tells Def. he is calling k-9 unit.  Officer goes back to his car, does not call K-9, but returns to driver.  Driver then admits possession of MJ.  Officer says, “I’m not worried about weed”.  Are there firearms in car?  Brown says no but allows Officer to search vehicle.  Passenger asks if she can leave, gets out of car, and 2</a:t>
            </a:r>
            <a:r>
              <a:rPr lang="en-US" baseline="30000" dirty="0"/>
              <a:t>nd</a:t>
            </a:r>
            <a:r>
              <a:rPr lang="en-US" dirty="0"/>
              <a:t> officer quickly pats down passenger, finds Gun.  Driver immediately says it’s his.</a:t>
            </a:r>
          </a:p>
          <a:p>
            <a:r>
              <a:rPr lang="en-US" dirty="0"/>
              <a:t>Def. files Motion to Suppress Stop.  Trial Ct. agrees and suppresses statements and evidence.</a:t>
            </a:r>
          </a:p>
          <a:p>
            <a:r>
              <a:rPr lang="en-US" b="1" dirty="0"/>
              <a:t>ISSUE:  Did officers have Reasonable and Articulable Suspicion for stop?</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2429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Brown</a:t>
            </a:r>
            <a:br>
              <a:rPr lang="en-US" dirty="0"/>
            </a:br>
            <a:r>
              <a:rPr lang="en-US" sz="2000" dirty="0">
                <a:solidFill>
                  <a:srgbClr val="006641"/>
                </a:solidFill>
              </a:rPr>
              <a:t>504 p.3d 970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02309"/>
            <a:ext cx="7571700" cy="3573600"/>
          </a:xfrm>
        </p:spPr>
        <p:txBody>
          <a:bodyPr/>
          <a:lstStyle/>
          <a:p>
            <a:r>
              <a:rPr lang="en-US" b="1" dirty="0"/>
              <a:t>No.</a:t>
            </a:r>
          </a:p>
          <a:p>
            <a:r>
              <a:rPr lang="en-US" dirty="0"/>
              <a:t>Defendant was “seized” – A person is seized for purposes of the 4</a:t>
            </a:r>
            <a:r>
              <a:rPr lang="en-US" baseline="30000" dirty="0"/>
              <a:t>th</a:t>
            </a:r>
            <a:r>
              <a:rPr lang="en-US" dirty="0"/>
              <a:t> Amendment when an officer terminates or restrains the person’s freedom of movement through an intentional act.</a:t>
            </a:r>
          </a:p>
          <a:p>
            <a:r>
              <a:rPr lang="en-US" dirty="0"/>
              <a:t>Reasonable suspicion for an investigatory stop exists when the facts demonstrate that a prudent officer has an articulable basis for suspecting that a defendant is involved in criminal activity.</a:t>
            </a:r>
          </a:p>
          <a:p>
            <a:r>
              <a:rPr lang="en-US" dirty="0"/>
              <a:t>Facts of this case demonstrate that officers had no R/S and no basis in which to seize the defendant.  Seizure occurred at the moment blue patrol lights on car were activate and Def. could not leave</a:t>
            </a:r>
            <a:r>
              <a:rPr lang="en-US" b="1" dirty="0"/>
              <a:t>  </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03826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Moreno</a:t>
            </a:r>
            <a:br>
              <a:rPr lang="en-US" dirty="0"/>
            </a:br>
            <a:r>
              <a:rPr lang="en-US" sz="2000" dirty="0">
                <a:solidFill>
                  <a:srgbClr val="006641"/>
                </a:solidFill>
              </a:rPr>
              <a:t>507 P.3d 1005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49" y="1261700"/>
            <a:ext cx="8399685" cy="3573600"/>
          </a:xfrm>
        </p:spPr>
        <p:txBody>
          <a:bodyPr/>
          <a:lstStyle/>
          <a:p>
            <a:r>
              <a:rPr lang="en-US" dirty="0"/>
              <a:t>Def. charged with possession of Controlled Substance with intent to distribute meth / fentanyl.  Trial Court grants motion to Suppress.  People filed interloc.</a:t>
            </a:r>
          </a:p>
          <a:p>
            <a:r>
              <a:rPr lang="en-US" dirty="0"/>
              <a:t>Husband and wife alleged to be selling drugs out of their home in Berthoud, CO  Tip provided to Northern Colorado Drug Task Force (NCDTF).  Very specific tip as to location, address, physical description, vehicle description, location of drugs within home, and type of drugs (Oxy blue 30s and meth)</a:t>
            </a:r>
          </a:p>
          <a:p>
            <a:r>
              <a:rPr lang="en-US" dirty="0"/>
              <a:t>No action on tip for 3 months; then surveillance. Def. drives up in front of house, along with female partner. Def. gets out of car, approaches Husband is his yard, both go to shed, comes out, and Def. eventually leaves.  Marked patrol car on scene follows Def.. to local gas station. Observes evasive behavior:  Def. pulls up to gas and air compressor, uses neither.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25351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Moreno</a:t>
            </a:r>
            <a:br>
              <a:rPr lang="en-US"/>
            </a:br>
            <a:r>
              <a:rPr lang="en-US" sz="2000">
                <a:solidFill>
                  <a:srgbClr val="006641"/>
                </a:solidFill>
              </a:rPr>
              <a:t>507 P.3d 1005 </a:t>
            </a:r>
            <a:r>
              <a:rPr lang="en-US" sz="2000" dirty="0">
                <a:solidFill>
                  <a:srgbClr val="006641"/>
                </a:solidFill>
              </a:rPr>
              <a:t>(Colo.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49" y="1261700"/>
            <a:ext cx="8399685" cy="3573600"/>
          </a:xfrm>
        </p:spPr>
        <p:txBody>
          <a:bodyPr/>
          <a:lstStyle/>
          <a:p>
            <a:r>
              <a:rPr lang="en-US" dirty="0"/>
              <a:t>Def./female partner notice the marked patrol car and continue odd behavior.  H/W arrive shortly thereafter.  Def. exits his car, with backpack, and gets into H/W’s SUV, and drives away.</a:t>
            </a:r>
          </a:p>
          <a:p>
            <a:r>
              <a:rPr lang="en-US" dirty="0"/>
              <a:t>Both officers conduct stop based on suspected drug activity; call for K-9 unit and dog alerts.</a:t>
            </a:r>
          </a:p>
          <a:p>
            <a:r>
              <a:rPr lang="en-US" dirty="0"/>
              <a:t>460 grams of meth/13.3 grams of fentanyl located in backpack.  Def. charged/files motions to suppress.  Tr. Court grants motion, ruling no reasonable suspicion for contact.</a:t>
            </a:r>
          </a:p>
          <a:p>
            <a:pPr lvl="1"/>
            <a:r>
              <a:rPr lang="en-US" dirty="0"/>
              <a:t>3 months passed since Tip; therefore “stale”</a:t>
            </a:r>
          </a:p>
          <a:p>
            <a:pPr lvl="1"/>
            <a:r>
              <a:rPr lang="en-US" dirty="0"/>
              <a:t>No intervening observations to corroborate Tip</a:t>
            </a:r>
          </a:p>
          <a:p>
            <a:pPr lvl="1"/>
            <a:r>
              <a:rPr lang="en-US" dirty="0"/>
              <a:t>Observations may have provided intuition and hunch of criminal activity, but not R/S</a:t>
            </a:r>
          </a:p>
          <a:p>
            <a:r>
              <a:rPr lang="en-US" b="1" dirty="0"/>
              <a:t>Issue:  Did the officers have reasonable suspicion to make contact?    YES</a:t>
            </a:r>
          </a:p>
          <a:p>
            <a:endParaRPr lang="en-US" b="1"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29374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a:t>
            </a:r>
            <a:r>
              <a:rPr lang="en-US" b="1" dirty="0">
                <a:solidFill>
                  <a:srgbClr val="00243A"/>
                </a:solidFill>
              </a:rPr>
              <a:t>Stone</a:t>
            </a:r>
            <a:br>
              <a:rPr lang="en-US" dirty="0"/>
            </a:br>
            <a:r>
              <a:rPr lang="en-US" sz="2000" dirty="0">
                <a:solidFill>
                  <a:srgbClr val="006641"/>
                </a:solidFill>
              </a:rPr>
              <a:t>498 p.3d 666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969268"/>
            <a:ext cx="7571700" cy="3573600"/>
          </a:xfrm>
        </p:spPr>
        <p:txBody>
          <a:bodyPr/>
          <a:lstStyle/>
          <a:p>
            <a:r>
              <a:rPr lang="en-US" dirty="0"/>
              <a:t>Defendant Appeals conviction for: Felony Menacing, Child Abuse, VPO</a:t>
            </a:r>
          </a:p>
          <a:p>
            <a:r>
              <a:rPr lang="en-US" dirty="0"/>
              <a:t>Arvada PD respond to home on disturbance call; and encounter juveniles (M.M.-female and N.M.-male). Def. (mother) threatened N.M. 3 days earlier with knife.  M.M. concerned for N.M.s safety; Def. threatened N.M. – told him: “pray for his life”</a:t>
            </a:r>
          </a:p>
          <a:p>
            <a:r>
              <a:rPr lang="en-US" dirty="0"/>
              <a:t>N.M. consensually allowed </a:t>
            </a:r>
            <a:r>
              <a:rPr lang="en-US" i="1" u="sng" dirty="0"/>
              <a:t>two</a:t>
            </a:r>
            <a:r>
              <a:rPr lang="en-US" i="1" dirty="0"/>
              <a:t> </a:t>
            </a:r>
            <a:r>
              <a:rPr lang="en-US" dirty="0"/>
              <a:t>APD/SRO officers to enter home;.  Officer viewed cluttered house and the “knife” used to threaten N.M.  Officer leaves house to get camera to take photos.  Upon exit, Officer see Def. arrive.  Officer chooses to re-enter house without camera.  Several others officers (APD/SROs/CPS) eventually enter home, without specific consent, and take pictures of home, knife, etc..</a:t>
            </a:r>
          </a:p>
          <a:p>
            <a:r>
              <a:rPr lang="en-US" dirty="0"/>
              <a:t>Def. filed Mtn. to Suppress Evd. based on warrantless search. Trial Ct. agreed. But evidence inadvertently admitted at trial.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84174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a:t>
            </a:r>
            <a:r>
              <a:rPr lang="en-US" b="1" dirty="0">
                <a:solidFill>
                  <a:srgbClr val="00243A"/>
                </a:solidFill>
              </a:rPr>
              <a:t>Stone</a:t>
            </a:r>
            <a:br>
              <a:rPr lang="en-US" dirty="0"/>
            </a:br>
            <a:r>
              <a:rPr lang="en-US" sz="2000" dirty="0">
                <a:solidFill>
                  <a:srgbClr val="006641"/>
                </a:solidFill>
              </a:rPr>
              <a:t>498 p.3d 666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76429"/>
            <a:ext cx="8053050" cy="3573600"/>
          </a:xfrm>
        </p:spPr>
        <p:txBody>
          <a:bodyPr/>
          <a:lstStyle/>
          <a:p>
            <a:r>
              <a:rPr lang="en-US" b="1" dirty="0"/>
              <a:t>ISSUE:  Does an occupant’s consent to L/E Officer’s entry into home extend to the officer’s re-entry into the home after the officer has briefly left it, where the initial entry and re-entry are closely related in time and purpose and occupant did not revoke or limit initial consent?  </a:t>
            </a:r>
            <a:r>
              <a:rPr lang="en-US" dirty="0"/>
              <a:t>YES</a:t>
            </a:r>
          </a:p>
          <a:p>
            <a:r>
              <a:rPr lang="en-US" dirty="0"/>
              <a:t>Exception to 4</a:t>
            </a:r>
            <a:r>
              <a:rPr lang="en-US" baseline="30000" dirty="0"/>
              <a:t>th</a:t>
            </a:r>
            <a:r>
              <a:rPr lang="en-US" dirty="0"/>
              <a:t> Amendment requirement for search warrant is Consent</a:t>
            </a:r>
          </a:p>
          <a:p>
            <a:r>
              <a:rPr lang="en-US" dirty="0"/>
              <a:t>Juvenile N.M. “knowingly, voluntarily, and intelligently” consented to APD officer’s entry, and consent covered the initial and re-entry into the home.</a:t>
            </a:r>
          </a:p>
          <a:p>
            <a:r>
              <a:rPr lang="en-US" dirty="0"/>
              <a:t>Consenting person’s youth is a factor in determining “voluntariness”, but is only one factor in totality of the circumstances analysis</a:t>
            </a:r>
          </a:p>
          <a:p>
            <a:r>
              <a:rPr lang="en-US" dirty="0"/>
              <a:t>N.M. voluntarily gave consent, had Actual Authority; Re-entry close in time/purpose</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1495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in the Interest of C.C-S</a:t>
            </a:r>
            <a:br>
              <a:rPr lang="en-US" dirty="0"/>
            </a:br>
            <a:r>
              <a:rPr lang="en-US" sz="2000" dirty="0">
                <a:solidFill>
                  <a:srgbClr val="006641"/>
                </a:solidFill>
              </a:rPr>
              <a:t>503 p.3d 152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37468"/>
            <a:ext cx="8166934" cy="3573600"/>
          </a:xfrm>
        </p:spPr>
        <p:txBody>
          <a:bodyPr/>
          <a:lstStyle/>
          <a:p>
            <a:r>
              <a:rPr lang="en-US" dirty="0"/>
              <a:t>Juvenile adjudicated for possessing and intending to distribute Marijuana.  Appealed adjudication to COA</a:t>
            </a:r>
          </a:p>
          <a:p>
            <a:r>
              <a:rPr lang="en-US" dirty="0"/>
              <a:t>School security received anonymous report through Safe2Tell program that delinquent had been seen in Snapchat video shooting a firearm out of a car window</a:t>
            </a:r>
          </a:p>
          <a:p>
            <a:r>
              <a:rPr lang="en-US" dirty="0"/>
              <a:t>Report to Safe2Tell was about a month old; video post deleted and not seen by security.  Dean of school told officer that C.C-S. had history of “</a:t>
            </a:r>
            <a:r>
              <a:rPr lang="en-US" i="1" dirty="0"/>
              <a:t>bringing things to school that he shouldn’t, such as drugs and things like that”</a:t>
            </a:r>
          </a:p>
          <a:p>
            <a:r>
              <a:rPr lang="en-US" dirty="0"/>
              <a:t>C.C-S taken to office, backpack searched against his consent and after trying to leave office.  C.C-S confessed to drugs in backpack.  MJ/Para/Scale/bags/Cigar wraps found</a:t>
            </a:r>
          </a:p>
          <a:p>
            <a:r>
              <a:rPr lang="en-US" dirty="0"/>
              <a:t>Trial Court denied Def. Motion to Suppress unconstitutional detention and search.</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70350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in the Interest of C.C-S</a:t>
            </a:r>
            <a:br>
              <a:rPr lang="en-US" dirty="0"/>
            </a:br>
            <a:r>
              <a:rPr lang="en-US" sz="2000" dirty="0">
                <a:solidFill>
                  <a:srgbClr val="006641"/>
                </a:solidFill>
              </a:rPr>
              <a:t>503 p.3d 152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261700"/>
            <a:ext cx="7975356" cy="3573600"/>
          </a:xfrm>
        </p:spPr>
        <p:txBody>
          <a:bodyPr/>
          <a:lstStyle/>
          <a:p>
            <a:r>
              <a:rPr lang="en-US" b="1" dirty="0"/>
              <a:t>ISSUE:  Does the Exclusionary Rule apply to searches of students by a school official?  YES.  </a:t>
            </a:r>
          </a:p>
          <a:p>
            <a:r>
              <a:rPr lang="en-US" dirty="0"/>
              <a:t>COA rules unlawful detention of C.C-S and search of backpack.   </a:t>
            </a:r>
            <a:r>
              <a:rPr lang="en-US" i="1" dirty="0"/>
              <a:t>New Jersey v. T.L.O (1985) </a:t>
            </a:r>
            <a:r>
              <a:rPr lang="en-US" dirty="0"/>
              <a:t>extended 4</a:t>
            </a:r>
            <a:r>
              <a:rPr lang="en-US" baseline="30000" dirty="0"/>
              <a:t>th</a:t>
            </a:r>
            <a:r>
              <a:rPr lang="en-US" dirty="0"/>
              <a:t> amendment protection against unreasonable searches and seizures by public school officials.   Two-fold inquiry per that case:  A school search is reasonable if it is: 1) justified at its inception; and 2) conducted in a manner “reasonably related in scope to the circumstances which justified the interference in the first place” </a:t>
            </a:r>
          </a:p>
          <a:p>
            <a:r>
              <a:rPr lang="en-US" dirty="0"/>
              <a:t>The anonymous tip through Safe2Tell did not ensure, without more, sufficient reasonable suspicion required by 4</a:t>
            </a:r>
            <a:r>
              <a:rPr lang="en-US" baseline="30000" dirty="0"/>
              <a:t>th</a:t>
            </a:r>
            <a:r>
              <a:rPr lang="en-US" dirty="0"/>
              <a:t> amendment.  Tip was “Stale”.  Dean’s statement about C.C-S’s prior behavior dealt with drugs, not firearms.  Thus insufficient basis to detain / search.</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74551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Restrepo</a:t>
            </a:r>
            <a:br>
              <a:rPr lang="en-US" dirty="0"/>
            </a:br>
            <a:r>
              <a:rPr lang="en-US" sz="2000" dirty="0">
                <a:solidFill>
                  <a:srgbClr val="006641"/>
                </a:solidFill>
              </a:rPr>
              <a:t>504 p.3d 983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8357850" cy="3573600"/>
          </a:xfrm>
        </p:spPr>
        <p:txBody>
          <a:bodyPr/>
          <a:lstStyle/>
          <a:p>
            <a:r>
              <a:rPr lang="en-US" dirty="0"/>
              <a:t>Def. appeals conviction for possession of drug paraphernalia, possession with intent to distribute meth, and possession of C/S</a:t>
            </a:r>
          </a:p>
          <a:p>
            <a:r>
              <a:rPr lang="en-US" dirty="0"/>
              <a:t>In 2017, Def’.s house surveilled after drug task force stopped another person at Def.s house suspected of drug possession.  Def left his house, and traffic stop conducted (rolled through stop sign).  K-9 unit conducted stop, searched Def. and found $1200 cash on person.  Dog sniff conducted of vehicle (dog was MJ and other C/S – trained); and alert noted.  Search of vehicle produced suspected Meth and paraphernalia found in backpack in backseat.</a:t>
            </a:r>
          </a:p>
          <a:p>
            <a:r>
              <a:rPr lang="en-US" dirty="0"/>
              <a:t>Trial Ct. denied Def. motion to suppress, and determined there was PC to search based on K-9’s alert.  Prior to Defendant’s trial, </a:t>
            </a:r>
            <a:r>
              <a:rPr lang="en-US" i="1" dirty="0"/>
              <a:t>McKnight II </a:t>
            </a:r>
            <a:r>
              <a:rPr lang="en-US" dirty="0"/>
              <a:t>ruling issued.   Trial court entertained Def.’s motion to reconsider denial of suppression motion.  Denied motion to reconsider.</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60192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7C3072EB-C964-0D4A-A321-CA05B699B5A2}"/>
              </a:ext>
            </a:extLst>
          </p:cNvPr>
          <p:cNvSpPr/>
          <p:nvPr/>
        </p:nvSpPr>
        <p:spPr>
          <a:xfrm>
            <a:off x="494475" y="1106226"/>
            <a:ext cx="2117940" cy="140157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100" cap="all" spc="38" dirty="0">
                <a:ln w="9525" cmpd="sng">
                  <a:solidFill>
                    <a:sysClr val="windowText" lastClr="000000"/>
                  </a:solidFill>
                  <a:prstDash val="solid"/>
                </a:ln>
                <a:latin typeface="+mj-lt"/>
                <a:ea typeface="+mj-ea"/>
                <a:cs typeface="+mj-cs"/>
              </a:rPr>
              <a:t>United States Supreme Court</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733473"/>
            <a:ext cx="49616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9AD2C3-7B7B-0D41-BC6F-FEE73CA1CFC1}"/>
              </a:ext>
            </a:extLst>
          </p:cNvPr>
          <p:cNvPicPr>
            <a:picLocks noChangeAspect="1"/>
          </p:cNvPicPr>
          <p:nvPr/>
        </p:nvPicPr>
        <p:blipFill>
          <a:blip r:embed="rId4"/>
          <a:srcRect/>
          <a:stretch/>
        </p:blipFill>
        <p:spPr>
          <a:xfrm>
            <a:off x="3397545" y="1296454"/>
            <a:ext cx="4905756" cy="2109475"/>
          </a:xfrm>
          <a:prstGeom prst="rect">
            <a:avLst/>
          </a:prstGeom>
        </p:spPr>
      </p:pic>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81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Restrepo</a:t>
            </a:r>
            <a:br>
              <a:rPr lang="en-US" dirty="0"/>
            </a:br>
            <a:r>
              <a:rPr lang="en-US" sz="2000" dirty="0">
                <a:solidFill>
                  <a:srgbClr val="006641"/>
                </a:solidFill>
              </a:rPr>
              <a:t>504 p.3d 983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261700"/>
            <a:ext cx="8357850" cy="3573600"/>
          </a:xfrm>
        </p:spPr>
        <p:txBody>
          <a:bodyPr/>
          <a:lstStyle/>
          <a:p>
            <a:r>
              <a:rPr lang="en-US" b="1" dirty="0"/>
              <a:t>ISSUE:  Did the Trial Court err in admitting at trial the evidence seized from the Defendant’s backpack?   YES.</a:t>
            </a:r>
          </a:p>
          <a:p>
            <a:r>
              <a:rPr lang="en-US" i="1" dirty="0"/>
              <a:t>Mcknight I and II</a:t>
            </a:r>
            <a:r>
              <a:rPr lang="en-US" dirty="0"/>
              <a:t> were the first decisions opining on the police conduct at issue in this case – whether the sniff of a dog trained to detect marijuana in addition to other substances is a search under a state constitution in a state that has legalized marijuana</a:t>
            </a:r>
          </a:p>
          <a:p>
            <a:r>
              <a:rPr lang="en-US" dirty="0"/>
              <a:t>When police conduct a search in objective reasonable reliance on binding precedent, the exclusionary rule does not apply.  However, for precedent to be binding under the good faith reliance exception, the precedent must “address or validate the police conduct at issue” in the case where it is sought to be applied. </a:t>
            </a:r>
            <a:r>
              <a:rPr lang="en-US" i="1" dirty="0"/>
              <a:t>Esparza </a:t>
            </a:r>
            <a:r>
              <a:rPr lang="en-US" dirty="0"/>
              <a:t>and other cases at the time no longer did that in light of </a:t>
            </a:r>
            <a:r>
              <a:rPr lang="en-US" i="1" dirty="0"/>
              <a:t>Mcknight II  (PC required before search by a dog MJ trained).</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74056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Tarr</a:t>
            </a:r>
            <a:br>
              <a:rPr lang="en-US" dirty="0"/>
            </a:br>
            <a:r>
              <a:rPr lang="en-US" sz="2000" dirty="0">
                <a:solidFill>
                  <a:srgbClr val="006641"/>
                </a:solidFill>
              </a:rPr>
              <a:t>(Colo. App.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35090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846122" cy="861113"/>
          </a:xfrm>
        </p:spPr>
        <p:txBody>
          <a:bodyPr/>
          <a:lstStyle/>
          <a:p>
            <a:r>
              <a:rPr lang="en-US" b="1" dirty="0"/>
              <a:t>People v. Licona-Ortega</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Def. convicted of 1</a:t>
            </a:r>
            <a:r>
              <a:rPr lang="en-US" baseline="30000" dirty="0"/>
              <a:t>st</a:t>
            </a:r>
            <a:r>
              <a:rPr lang="en-US" dirty="0"/>
              <a:t> Degree Murder.  Sentenced to LWOP.  Appeals conviction.</a:t>
            </a:r>
          </a:p>
          <a:p>
            <a:r>
              <a:rPr lang="en-US" dirty="0"/>
              <a:t>Def. Licona-Ortega dined at a bar with his G/F.   Javier Chacon-Ortega (no relation) and his brother came into bar.  The brother had heard that Def. insulted Javier a month earlier.   Javier walked over to verbally confront Defendant.</a:t>
            </a:r>
          </a:p>
          <a:p>
            <a:r>
              <a:rPr lang="en-US" dirty="0"/>
              <a:t>Def flashed gun, told Javier, “You better leave or I’m going to empty the gun on your head.”   Javier responded, “Let’s go outside.”</a:t>
            </a:r>
          </a:p>
          <a:p>
            <a:r>
              <a:rPr lang="en-US" dirty="0"/>
              <a:t>Def. followed Javier Chacon-Ortega out of the bar.  As Javier stepped outside, Def. shot victim in the back of the head.  When victim fell down front steps of bar, Def. stepped over victim and shot him four more times in the head.  Def. fled scene.  At least two witness could identify Def.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707454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904844" cy="861113"/>
          </a:xfrm>
        </p:spPr>
        <p:txBody>
          <a:bodyPr/>
          <a:lstStyle/>
          <a:p>
            <a:r>
              <a:rPr lang="en-US" b="1" dirty="0"/>
              <a:t>People v. Licona-Ortega</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7571700" cy="3573600"/>
          </a:xfrm>
        </p:spPr>
        <p:txBody>
          <a:bodyPr/>
          <a:lstStyle/>
          <a:p>
            <a:r>
              <a:rPr lang="en-US" dirty="0"/>
              <a:t>Police arrived on scene; viewed bar video footage, and quickly determined </a:t>
            </a:r>
            <a:r>
              <a:rPr lang="en-US" dirty="0" err="1"/>
              <a:t>Def.s</a:t>
            </a:r>
            <a:r>
              <a:rPr lang="en-US" dirty="0"/>
              <a:t> identity, and learned they had contact information on him (i.e., cell number) in their records.  L/E requested T-mobile to ping Def’.s cell phone.  T-mobile denied request.  After 2</a:t>
            </a:r>
            <a:r>
              <a:rPr lang="en-US" baseline="30000" dirty="0"/>
              <a:t>nd</a:t>
            </a:r>
            <a:r>
              <a:rPr lang="en-US" dirty="0"/>
              <a:t> request, T-mobile provided ping and law enforcement was able to locate defendant and arrest.  Immediately after arrest, defendant confessed to the murder.</a:t>
            </a:r>
          </a:p>
          <a:p>
            <a:r>
              <a:rPr lang="en-US" dirty="0"/>
              <a:t>Def. filed motion to suppress warrantless ping of Def.s cell phone, seeking suppression of all subsequent evidence and statements.  Trial Ct. Denied motion, concluding exigency exception to warrantless search of cell phone information.  </a:t>
            </a:r>
          </a:p>
          <a:p>
            <a:r>
              <a:rPr lang="en-US" b="1" dirty="0"/>
              <a:t>ISSUE:  Did L/E have exigency or probable cause to justify request of T-Mobile to provide cell phone location data without a warrant?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400001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879678" cy="861113"/>
          </a:xfrm>
        </p:spPr>
        <p:txBody>
          <a:bodyPr/>
          <a:lstStyle/>
          <a:p>
            <a:r>
              <a:rPr lang="en-US" b="1" dirty="0"/>
              <a:t>People v. Licona-Ortega</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b="1" dirty="0"/>
              <a:t>Yes.  </a:t>
            </a:r>
            <a:r>
              <a:rPr lang="en-US" dirty="0"/>
              <a:t>Two statutes govern ability of law enforcement to obtain cell phone information under these circumstances</a:t>
            </a:r>
          </a:p>
          <a:p>
            <a:r>
              <a:rPr lang="en-US" dirty="0"/>
              <a:t>18-9-312 – Hostage, endangered person, or armed person in geographical area – telephone, electronic, cellular, or digital communications (PC required that person in named-person’s company is at risk of death or SBI and time required to obtain warrant or other court order would increase risk)</a:t>
            </a:r>
          </a:p>
          <a:p>
            <a:r>
              <a:rPr lang="en-US" dirty="0"/>
              <a:t>16-3-303.5 – Location information – search warrant required – definitions.  (includes ability to request where there are exigent circumstances such that a search would be recognized as constitutionally permissible without the warrant)</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68914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49" y="308119"/>
            <a:ext cx="7820955" cy="861113"/>
          </a:xfrm>
        </p:spPr>
        <p:txBody>
          <a:bodyPr/>
          <a:lstStyle/>
          <a:p>
            <a:r>
              <a:rPr lang="en-US" b="1" dirty="0"/>
              <a:t>People v. </a:t>
            </a:r>
            <a:r>
              <a:rPr lang="en-US" b="1" dirty="0" err="1"/>
              <a:t>tarr</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After drinking 2-3 pitchers of beer, defendant decided to “test out the turbo” on his car.  He ran a red light, turned, skidded, rolled and struck the pedestrian in a cross walk killing him.</a:t>
            </a:r>
          </a:p>
          <a:p>
            <a:r>
              <a:rPr lang="en-US" dirty="0"/>
              <a:t>Officer saw signs of intoxication including smell of alcohol and slurred speech.  Roadsides were not done because D transported to hospital.</a:t>
            </a:r>
          </a:p>
          <a:p>
            <a:r>
              <a:rPr lang="en-US" dirty="0"/>
              <a:t>D initially refused a test.  After learning the victim had died, the officer told D he had to take the test.</a:t>
            </a:r>
          </a:p>
          <a:p>
            <a:r>
              <a:rPr lang="en-US" dirty="0"/>
              <a:t>Blood tests performed at hospital showing BAC between .30 and .32.</a:t>
            </a:r>
          </a:p>
          <a:p>
            <a:pPr marL="76200" indent="0">
              <a:buNone/>
            </a:pPr>
            <a:r>
              <a:rPr lang="en-US" dirty="0"/>
              <a:t>Question: </a:t>
            </a:r>
            <a:r>
              <a:rPr lang="en-US" dirty="0">
                <a:solidFill>
                  <a:srgbClr val="FF0000"/>
                </a:solidFill>
              </a:rPr>
              <a:t>did this violate the 4</a:t>
            </a:r>
            <a:r>
              <a:rPr lang="en-US" baseline="30000" dirty="0">
                <a:solidFill>
                  <a:srgbClr val="FF0000"/>
                </a:solidFill>
              </a:rPr>
              <a:t>th</a:t>
            </a:r>
            <a:r>
              <a:rPr lang="en-US" dirty="0">
                <a:solidFill>
                  <a:srgbClr val="FF0000"/>
                </a:solidFill>
              </a:rPr>
              <a:t> Amendment?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40142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49" y="308119"/>
            <a:ext cx="7820955" cy="861113"/>
          </a:xfrm>
        </p:spPr>
        <p:txBody>
          <a:bodyPr/>
          <a:lstStyle/>
          <a:p>
            <a:r>
              <a:rPr lang="en-US" b="1" dirty="0"/>
              <a:t>People v. </a:t>
            </a:r>
            <a:r>
              <a:rPr lang="en-US" b="1" dirty="0" err="1"/>
              <a:t>tarr</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261700"/>
            <a:ext cx="7904844" cy="3573600"/>
          </a:xfrm>
        </p:spPr>
        <p:txBody>
          <a:bodyPr/>
          <a:lstStyle/>
          <a:p>
            <a:pPr marL="76200" indent="0">
              <a:buNone/>
            </a:pPr>
            <a:r>
              <a:rPr lang="en-US" dirty="0"/>
              <a:t>Question: </a:t>
            </a:r>
            <a:r>
              <a:rPr lang="en-US" dirty="0">
                <a:solidFill>
                  <a:srgbClr val="FF0000"/>
                </a:solidFill>
              </a:rPr>
              <a:t>did taking blood in a Vehicular Homicide case over the defendant’s objection violate the 4</a:t>
            </a:r>
            <a:r>
              <a:rPr lang="en-US" baseline="30000" dirty="0">
                <a:solidFill>
                  <a:srgbClr val="FF0000"/>
                </a:solidFill>
              </a:rPr>
              <a:t>th</a:t>
            </a:r>
            <a:r>
              <a:rPr lang="en-US" dirty="0">
                <a:solidFill>
                  <a:srgbClr val="FF0000"/>
                </a:solidFill>
              </a:rPr>
              <a:t> Amendment?</a:t>
            </a:r>
          </a:p>
          <a:p>
            <a:endParaRPr lang="en-US" dirty="0"/>
          </a:p>
          <a:p>
            <a:r>
              <a:rPr lang="en-US" dirty="0"/>
              <a:t>No.  This is authorized by the express consent statute </a:t>
            </a:r>
          </a:p>
          <a:p>
            <a:r>
              <a:rPr lang="en-US" dirty="0"/>
              <a:t>If an officer suspects the driver committed vehicular homicide, the officer may conduct a blood draw despite the driver’s refusal.</a:t>
            </a:r>
          </a:p>
          <a:p>
            <a:endParaRPr lang="en-US" dirty="0"/>
          </a:p>
          <a:p>
            <a:r>
              <a:rPr lang="en-US" dirty="0"/>
              <a:t>But – concurrence asks the Colorado Supreme Court to reconsider its precedents based on the US Supreme Court’s holding in </a:t>
            </a:r>
            <a:r>
              <a:rPr lang="en-US" i="1" dirty="0"/>
              <a:t>Mitchell v. Wisconsin</a:t>
            </a:r>
            <a:r>
              <a:rPr lang="en-US" dirty="0"/>
              <a:t>.  </a:t>
            </a:r>
            <a:r>
              <a:rPr lang="en-US" dirty="0">
                <a:solidFill>
                  <a:srgbClr val="0070C0"/>
                </a:solidFill>
              </a:rPr>
              <a:t>To be continued.....</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4455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Rectangle 1">
            <a:extLst>
              <a:ext uri="{FF2B5EF4-FFF2-40B4-BE49-F238E27FC236}">
                <a16:creationId xmlns:a16="http://schemas.microsoft.com/office/drawing/2014/main" id="{10424692-2653-934F-A051-BCD477EF98FB}"/>
              </a:ext>
            </a:extLst>
          </p:cNvPr>
          <p:cNvSpPr/>
          <p:nvPr/>
        </p:nvSpPr>
        <p:spPr>
          <a:xfrm>
            <a:off x="494475" y="1106226"/>
            <a:ext cx="2117940" cy="140157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100" cap="all" spc="38">
                <a:ln w="9525" cmpd="sng">
                  <a:solidFill>
                    <a:sysClr val="windowText" lastClr="000000"/>
                  </a:solidFill>
                  <a:prstDash val="solid"/>
                </a:ln>
                <a:latin typeface="+mj-lt"/>
                <a:ea typeface="+mj-ea"/>
                <a:cs typeface="+mj-cs"/>
              </a:rPr>
              <a:t>Fifth Amendment</a:t>
            </a:r>
          </a:p>
          <a:p>
            <a:pPr defTabSz="914400">
              <a:lnSpc>
                <a:spcPct val="90000"/>
              </a:lnSpc>
              <a:spcBef>
                <a:spcPct val="0"/>
              </a:spcBef>
              <a:spcAft>
                <a:spcPts val="600"/>
              </a:spcAft>
            </a:pPr>
            <a:r>
              <a:rPr lang="en-US" sz="2100" cap="all" spc="38">
                <a:ln w="9525" cmpd="sng">
                  <a:solidFill>
                    <a:sysClr val="windowText" lastClr="000000"/>
                  </a:solidFill>
                  <a:prstDash val="solid"/>
                </a:ln>
                <a:latin typeface="+mj-lt"/>
                <a:ea typeface="+mj-ea"/>
                <a:cs typeface="+mj-cs"/>
              </a:rPr>
              <a:t>Miranda and Custody</a:t>
            </a:r>
          </a:p>
        </p:txBody>
      </p:sp>
      <p:cxnSp>
        <p:nvCxnSpPr>
          <p:cNvPr id="23" name="Straight Connector 22">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7463258" y="583365"/>
            <a:chExt cx="7560115" cy="5181928"/>
          </a:xfrm>
        </p:grpSpPr>
        <p:sp>
          <p:nvSpPr>
            <p:cNvPr id="26" name="Rectangle 25">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D9E8823-C8D5-E542-8B18-216C9660843C}"/>
              </a:ext>
            </a:extLst>
          </p:cNvPr>
          <p:cNvPicPr>
            <a:picLocks noChangeAspect="1"/>
          </p:cNvPicPr>
          <p:nvPr/>
        </p:nvPicPr>
        <p:blipFill rotWithShape="1">
          <a:blip r:embed="rId4">
            <a:extLst>
              <a:ext uri="{28A0092B-C50C-407E-A947-70E740481C1C}">
                <a14:useLocalDpi xmlns:a14="http://schemas.microsoft.com/office/drawing/2010/main" val="0"/>
              </a:ext>
            </a:extLst>
          </a:blip>
          <a:srcRect t="1289" r="-4" b="18007"/>
          <a:stretch/>
        </p:blipFill>
        <p:spPr>
          <a:xfrm>
            <a:off x="3463780" y="837258"/>
            <a:ext cx="4712189" cy="2899629"/>
          </a:xfrm>
          <a:prstGeom prst="rect">
            <a:avLst/>
          </a:prstGeom>
        </p:spPr>
      </p:pic>
      <p:pic>
        <p:nvPicPr>
          <p:cNvPr id="29" name="Picture 28">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1" name="Straight Connector 30">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157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8022290" cy="861113"/>
          </a:xfrm>
        </p:spPr>
        <p:txBody>
          <a:bodyPr/>
          <a:lstStyle/>
          <a:p>
            <a:r>
              <a:rPr lang="en-US" b="1" dirty="0"/>
              <a:t>People v. Newton</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Def. convicted 1</a:t>
            </a:r>
            <a:r>
              <a:rPr lang="en-US" baseline="30000" dirty="0"/>
              <a:t>st</a:t>
            </a:r>
            <a:r>
              <a:rPr lang="en-US" dirty="0"/>
              <a:t> Degree Murder and evidence Tampering.  Appeals conviction</a:t>
            </a:r>
          </a:p>
          <a:p>
            <a:r>
              <a:rPr lang="en-US" dirty="0"/>
              <a:t>Def. met friend in high school,  along with friends mother and her boyfriend (Greenstreet – victim).   Over time, fallen out and no contact.  Def. begins to have auditory hallucinations from ex-friend, mom, and Greensheet.   Def. believes he needs to kill on of them, of voices he heard.  6/17/16, Def. goes over to their home, shoots and kills Greenstreet in driveway.  Flees and buries gun in Cemetery.</a:t>
            </a:r>
          </a:p>
          <a:p>
            <a:r>
              <a:rPr lang="en-US" dirty="0"/>
              <a:t>Law enforcement makes contact, Def. attempts to flee, but is caught.  Denies any knowledge of shoot, and is arrested for trespassing (cemetery).  Defendant is quickly released from jail, but goes back to cemetery to dig up gun.  By this time, police have made progress linking defendant, arrest him and find gun in his pocket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3593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938400" cy="861113"/>
          </a:xfrm>
        </p:spPr>
        <p:txBody>
          <a:bodyPr/>
          <a:lstStyle/>
          <a:p>
            <a:r>
              <a:rPr lang="en-US" b="1" dirty="0"/>
              <a:t>People v. Newton</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69232"/>
            <a:ext cx="8220391" cy="3573600"/>
          </a:xfrm>
        </p:spPr>
        <p:txBody>
          <a:bodyPr/>
          <a:lstStyle/>
          <a:p>
            <a:r>
              <a:rPr lang="en-US" dirty="0"/>
              <a:t>Def. taken to station, advised of Miranda.  Following exchange occurs:</a:t>
            </a:r>
          </a:p>
          <a:p>
            <a:pPr marL="76200" indent="0">
              <a:buNone/>
            </a:pPr>
            <a:endParaRPr lang="en-US" dirty="0"/>
          </a:p>
          <a:p>
            <a:pPr>
              <a:lnSpc>
                <a:spcPct val="100000"/>
              </a:lnSpc>
              <a:spcBef>
                <a:spcPts val="0"/>
              </a:spcBef>
            </a:pPr>
            <a:r>
              <a:rPr lang="en-US" dirty="0"/>
              <a:t>Woodin:  Ok.  Having these rights in mind, do you wish to talk with me now?</a:t>
            </a:r>
          </a:p>
          <a:p>
            <a:pPr>
              <a:lnSpc>
                <a:spcPct val="100000"/>
              </a:lnSpc>
              <a:spcBef>
                <a:spcPts val="0"/>
              </a:spcBef>
            </a:pPr>
            <a:r>
              <a:rPr lang="en-US" dirty="0"/>
              <a:t>Newton:  Um, well I do wish to talk to you and I, I can’t afford a lawyer, and an attorney, when I go to court, wouldn’t they be there anyway?</a:t>
            </a:r>
          </a:p>
          <a:p>
            <a:pPr>
              <a:lnSpc>
                <a:spcPct val="100000"/>
              </a:lnSpc>
              <a:spcBef>
                <a:spcPts val="0"/>
              </a:spcBef>
            </a:pPr>
            <a:r>
              <a:rPr lang="en-US" dirty="0"/>
              <a:t>Woodin:  So, the an attorney would be appointed after um, the only way you would get an attorney now is if you were able to pay for one.</a:t>
            </a:r>
          </a:p>
          <a:p>
            <a:pPr>
              <a:lnSpc>
                <a:spcPct val="100000"/>
              </a:lnSpc>
              <a:spcBef>
                <a:spcPts val="0"/>
              </a:spcBef>
            </a:pPr>
            <a:r>
              <a:rPr lang="en-US" dirty="0"/>
              <a:t>Newton:  Right</a:t>
            </a:r>
          </a:p>
          <a:p>
            <a:pPr>
              <a:lnSpc>
                <a:spcPct val="100000"/>
              </a:lnSpc>
              <a:spcBef>
                <a:spcPts val="0"/>
              </a:spcBef>
            </a:pPr>
            <a:r>
              <a:rPr lang="en-US" dirty="0"/>
              <a:t>Woodin:  Ok?</a:t>
            </a:r>
          </a:p>
          <a:p>
            <a:pPr>
              <a:lnSpc>
                <a:spcPct val="100000"/>
              </a:lnSpc>
              <a:spcBef>
                <a:spcPts val="0"/>
              </a:spcBef>
            </a:pPr>
            <a:r>
              <a:rPr lang="en-US" dirty="0"/>
              <a:t>Newton:  Right I can’t, uh, can’t</a:t>
            </a:r>
          </a:p>
          <a:p>
            <a:pPr>
              <a:lnSpc>
                <a:spcPct val="100000"/>
              </a:lnSpc>
              <a:spcBef>
                <a:spcPts val="0"/>
              </a:spcBef>
            </a:pPr>
            <a:r>
              <a:rPr lang="en-US" dirty="0"/>
              <a:t>Woodin:  Ok. ….</a:t>
            </a:r>
          </a:p>
          <a:p>
            <a:pPr>
              <a:lnSpc>
                <a:spcPct val="100000"/>
              </a:lnSpc>
              <a:spcBef>
                <a:spcPts val="0"/>
              </a:spcBef>
            </a:pPr>
            <a:r>
              <a:rPr lang="en-US" dirty="0"/>
              <a:t>Alberti:  So the que-, the question is not really whether you can afford [an] attorney or not.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7108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Vega v. </a:t>
            </a:r>
            <a:r>
              <a:rPr lang="en-US" b="1" dirty="0" err="1"/>
              <a:t>tekoh</a:t>
            </a:r>
            <a:br>
              <a:rPr lang="en-US" dirty="0"/>
            </a:br>
            <a:r>
              <a:rPr lang="en-US" sz="2000" dirty="0">
                <a:solidFill>
                  <a:srgbClr val="006641"/>
                </a:solidFill>
              </a:rPr>
              <a:t>--- </a:t>
            </a:r>
            <a:r>
              <a:rPr lang="en-US" sz="2000" dirty="0" err="1">
                <a:solidFill>
                  <a:srgbClr val="006641"/>
                </a:solidFill>
              </a:rPr>
              <a:t>s.ct</a:t>
            </a:r>
            <a:r>
              <a:rPr lang="en-US" sz="2000" dirty="0">
                <a:solidFill>
                  <a:srgbClr val="006641"/>
                </a:solidFill>
              </a:rPr>
              <a:t>. ---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err="1"/>
              <a:t>Tekoh</a:t>
            </a:r>
            <a:r>
              <a:rPr lang="en-US" dirty="0"/>
              <a:t> alleges that a sheriff’s deputy conducted a custodial interrogation of </a:t>
            </a:r>
            <a:r>
              <a:rPr lang="en-US" dirty="0" err="1"/>
              <a:t>Tekoh</a:t>
            </a:r>
            <a:r>
              <a:rPr lang="en-US" dirty="0"/>
              <a:t> without reading him his </a:t>
            </a:r>
            <a:r>
              <a:rPr lang="en-US" i="1" dirty="0"/>
              <a:t>Miranda</a:t>
            </a:r>
            <a:r>
              <a:rPr lang="en-US" dirty="0"/>
              <a:t> rights and that those statements were used against him in a criminal trial.</a:t>
            </a:r>
          </a:p>
          <a:p>
            <a:r>
              <a:rPr lang="en-US" dirty="0" err="1"/>
              <a:t>Tehoh</a:t>
            </a:r>
            <a:r>
              <a:rPr lang="en-US" dirty="0"/>
              <a:t> sued the deputy under section 1983 alleging a violation of his Constitutional Rights.</a:t>
            </a:r>
          </a:p>
          <a:p>
            <a:pPr marL="76200" indent="0">
              <a:buNone/>
            </a:pPr>
            <a:r>
              <a:rPr lang="en-US" dirty="0"/>
              <a:t>Question: </a:t>
            </a:r>
            <a:r>
              <a:rPr lang="en-US" dirty="0">
                <a:solidFill>
                  <a:srgbClr val="FF0000"/>
                </a:solidFill>
              </a:rPr>
              <a:t>DID </a:t>
            </a:r>
            <a:r>
              <a:rPr lang="en-US" i="1" dirty="0">
                <a:solidFill>
                  <a:srgbClr val="FF0000"/>
                </a:solidFill>
              </a:rPr>
              <a:t>MIRANDA</a:t>
            </a:r>
            <a:r>
              <a:rPr lang="en-US" dirty="0">
                <a:solidFill>
                  <a:srgbClr val="FF0000"/>
                </a:solidFill>
              </a:rPr>
              <a:t> CREATE A CONSTITUTIONAL RIGHT OR A RULE?</a:t>
            </a:r>
          </a:p>
          <a:p>
            <a:r>
              <a:rPr lang="en-US" dirty="0"/>
              <a:t>No.  </a:t>
            </a:r>
            <a:r>
              <a:rPr lang="en-US" i="1" dirty="0"/>
              <a:t>Miranda</a:t>
            </a:r>
            <a:r>
              <a:rPr lang="en-US" dirty="0"/>
              <a:t> is a prophylactic rule intended to protect rights, but is not a right in and of itself and is not enforceable under section 1983.</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3290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988734" cy="861113"/>
          </a:xfrm>
        </p:spPr>
        <p:txBody>
          <a:bodyPr/>
          <a:lstStyle/>
          <a:p>
            <a:r>
              <a:rPr lang="en-US" b="1" dirty="0"/>
              <a:t>People v. Newton</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49" y="1261700"/>
            <a:ext cx="7897663" cy="3573600"/>
          </a:xfrm>
        </p:spPr>
        <p:txBody>
          <a:bodyPr/>
          <a:lstStyle/>
          <a:p>
            <a:r>
              <a:rPr lang="en-US" b="1" dirty="0"/>
              <a:t>ISSUE:  Was there a valid Miranda Advisement?   </a:t>
            </a:r>
          </a:p>
          <a:p>
            <a:r>
              <a:rPr lang="en-US" b="1" dirty="0"/>
              <a:t>NO.  </a:t>
            </a:r>
            <a:r>
              <a:rPr lang="en-US" dirty="0"/>
              <a:t>Comment about having to pay for attorney inconsistent with requirements of Miranda</a:t>
            </a:r>
          </a:p>
          <a:p>
            <a:endParaRPr lang="en-US" dirty="0"/>
          </a:p>
          <a:p>
            <a:r>
              <a:rPr lang="en-US" dirty="0"/>
              <a:t>COA:  Officer who conducted Newton’s custodial interview incorrectly led him to believe that he had no right to counsel at state expense during his interrogation, and because admission of the confession that he made during that interrogation was not harmless error, conviction reversed and remand case for new trial.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7800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F13FAB97-E491-7745-AC43-AD313DB26813}"/>
              </a:ext>
            </a:extLst>
          </p:cNvPr>
          <p:cNvSpPr/>
          <p:nvPr/>
        </p:nvSpPr>
        <p:spPr>
          <a:xfrm>
            <a:off x="494475" y="1106226"/>
            <a:ext cx="2117940" cy="140157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700" cap="all" spc="38">
                <a:ln w="9525" cmpd="sng">
                  <a:solidFill>
                    <a:sysClr val="windowText" lastClr="000000"/>
                  </a:solidFill>
                  <a:prstDash val="solid"/>
                </a:ln>
                <a:latin typeface="+mj-lt"/>
                <a:ea typeface="+mj-ea"/>
                <a:cs typeface="+mj-cs"/>
              </a:rPr>
              <a:t>Crimes and Elements</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733473"/>
            <a:ext cx="49616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C4865B-C80E-564E-9A35-C065765C2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354" y="837258"/>
            <a:ext cx="4513041" cy="2899629"/>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4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Thomas v. People</a:t>
            </a:r>
            <a:br>
              <a:rPr lang="en-US" dirty="0"/>
            </a:br>
            <a:r>
              <a:rPr lang="en-US" sz="2000" dirty="0">
                <a:solidFill>
                  <a:srgbClr val="006641"/>
                </a:solidFill>
              </a:rPr>
              <a:t>500 p.3d 1095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02309"/>
            <a:ext cx="7571700" cy="3573600"/>
          </a:xfrm>
        </p:spPr>
        <p:txBody>
          <a:bodyPr/>
          <a:lstStyle/>
          <a:p>
            <a:r>
              <a:rPr lang="en-US" dirty="0"/>
              <a:t>Defendant convicted of Third Degree Assault, Resisting Arrest, and negligent bodily injury to an at-risk adult.  Following bench trial, def. sentenced.  Appeals conviction.</a:t>
            </a:r>
          </a:p>
          <a:p>
            <a:r>
              <a:rPr lang="en-US" dirty="0"/>
              <a:t>Defendant got into altercation with landlady (78) when she visits trailer and tell him of complaints of loud and disruptive behavior.   Def. grabs landlady by the neck with both hands, slammed her against parked car, and yells.  Good Samaritan arrives, intervenes, police called and arrest defendant (place in handcuffs after flailing).</a:t>
            </a:r>
          </a:p>
          <a:p>
            <a:r>
              <a:rPr lang="en-US" dirty="0"/>
              <a:t>After handcuffing, officers attempt to place def. in car, but he goes limp.  Officers carry him 20 feet to car, place him in vehicle, but Def. continued to frustrate deputies actions as they transported to car.</a:t>
            </a:r>
          </a:p>
          <a:p>
            <a:r>
              <a:rPr lang="en-US" b="1" dirty="0"/>
              <a:t>ISSUE:  Def. charged with Resisting Arrest.  Is this an appropriate charge?</a:t>
            </a:r>
          </a:p>
          <a:p>
            <a:pPr marL="76200" indent="0">
              <a:buNone/>
            </a:pPr>
            <a:r>
              <a:rPr lang="en-US" dirty="0"/>
              <a:t>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19414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Thomas v. People</a:t>
            </a:r>
            <a:br>
              <a:rPr lang="en-US" dirty="0"/>
            </a:br>
            <a:r>
              <a:rPr lang="en-US" sz="2000" dirty="0">
                <a:solidFill>
                  <a:srgbClr val="006641"/>
                </a:solidFill>
              </a:rPr>
              <a:t>500 p.3d 1095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38838"/>
            <a:ext cx="7571700" cy="3573600"/>
          </a:xfrm>
        </p:spPr>
        <p:txBody>
          <a:bodyPr/>
          <a:lstStyle/>
          <a:p>
            <a:r>
              <a:rPr lang="en-US" b="1" dirty="0"/>
              <a:t>No.  </a:t>
            </a:r>
          </a:p>
          <a:p>
            <a:r>
              <a:rPr lang="en-US" dirty="0"/>
              <a:t> Supreme Court distinguishes crime of Resisting Arrest with 2</a:t>
            </a:r>
            <a:r>
              <a:rPr lang="en-US" baseline="30000" dirty="0"/>
              <a:t>nd</a:t>
            </a:r>
            <a:r>
              <a:rPr lang="en-US" dirty="0"/>
              <a:t> Degree Assault on a Peace Officer. Previously held in </a:t>
            </a:r>
            <a:r>
              <a:rPr lang="en-US" i="1" dirty="0"/>
              <a:t>Armstrong</a:t>
            </a:r>
            <a:r>
              <a:rPr lang="en-US" dirty="0"/>
              <a:t> that when a person is subject to arrest resists arrest, the person is “in custody” for purposes of 2</a:t>
            </a:r>
            <a:r>
              <a:rPr lang="en-US" baseline="30000" dirty="0"/>
              <a:t>nd</a:t>
            </a:r>
            <a:r>
              <a:rPr lang="en-US" dirty="0"/>
              <a:t> Degree Assault only after arrest has been effected.</a:t>
            </a:r>
          </a:p>
          <a:p>
            <a:r>
              <a:rPr lang="en-US" dirty="0"/>
              <a:t>To effect an arrest, an officer must apply a level of physical control over the person resisting the arrest so as to reasonably ensure that the person does not leave.  Up until the point when arrest is effected, a person may commit resisting arrest but not second degree assault; and once the arrest is effected, a person may commit 2</a:t>
            </a:r>
            <a:r>
              <a:rPr lang="en-US" baseline="30000" dirty="0"/>
              <a:t>nd</a:t>
            </a:r>
            <a:r>
              <a:rPr lang="en-US" dirty="0"/>
              <a:t> Degree Assault but not resisting. </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49780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Moreno</a:t>
            </a:r>
            <a:br>
              <a:rPr lang="en-US" dirty="0"/>
            </a:br>
            <a:r>
              <a:rPr lang="en-US" sz="2000" dirty="0">
                <a:solidFill>
                  <a:srgbClr val="006641"/>
                </a:solidFill>
              </a:rPr>
              <a:t>506 p.3d 849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a:t>Defendant repeatedly emails ex-wife [E.M.] with disparaging and vulgar comments about her calling her a “snake” and a “whore with an STD.”  After telling him to stop, he posted another vulgar message to a Facebook group.</a:t>
            </a:r>
          </a:p>
          <a:p>
            <a:r>
              <a:rPr lang="en-US" dirty="0"/>
              <a:t>Charged with phone or electronic harassment which reads: </a:t>
            </a:r>
          </a:p>
          <a:p>
            <a:pPr marL="76200" indent="0">
              <a:buNone/>
            </a:pPr>
            <a:r>
              <a:rPr lang="en-US" dirty="0"/>
              <a:t>	</a:t>
            </a:r>
            <a:r>
              <a:rPr lang="en-US" dirty="0">
                <a:solidFill>
                  <a:srgbClr val="0070C0"/>
                </a:solidFill>
              </a:rPr>
              <a:t>A person commits harassment if, with the intent to harass, annoy, or alarm 	another person, he or she… directly or indirectly initiates communication…by 	phone…, or computer network… in a manner </a:t>
            </a:r>
            <a:r>
              <a:rPr lang="en-US" i="1" u="sng" dirty="0">
                <a:solidFill>
                  <a:srgbClr val="0070C0"/>
                </a:solidFill>
              </a:rPr>
              <a:t>intended to harass </a:t>
            </a:r>
            <a:r>
              <a:rPr lang="en-US" dirty="0">
                <a:solidFill>
                  <a:srgbClr val="0070C0"/>
                </a:solidFill>
              </a:rPr>
              <a:t>or threaten 	bodily injury or property damage, or makes any comment, request, suggestion or 	proposal by telephone, computer,… that is obscene.</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62045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Moreno</a:t>
            </a:r>
            <a:br>
              <a:rPr lang="en-US" dirty="0"/>
            </a:br>
            <a:r>
              <a:rPr lang="en-US" sz="2000" dirty="0">
                <a:solidFill>
                  <a:srgbClr val="006641"/>
                </a:solidFill>
              </a:rPr>
              <a:t>506 p.3d 849 (Colo.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7571700" cy="3573600"/>
          </a:xfrm>
        </p:spPr>
        <p:txBody>
          <a:bodyPr/>
          <a:lstStyle/>
          <a:p>
            <a:pPr marL="76200" indent="0">
              <a:buNone/>
            </a:pPr>
            <a:r>
              <a:rPr lang="en-US" dirty="0"/>
              <a:t>Question: </a:t>
            </a:r>
            <a:r>
              <a:rPr lang="en-US" dirty="0">
                <a:solidFill>
                  <a:srgbClr val="FF0000"/>
                </a:solidFill>
              </a:rPr>
              <a:t>is this statute unconstitutionally vague and overbroad based on the phrase “intended to harass”?</a:t>
            </a:r>
          </a:p>
          <a:p>
            <a:r>
              <a:rPr lang="en-US" dirty="0"/>
              <a:t>Yes – the statute implicates free speech protections and is overbroad in that it potentially criminalizes protected speech.</a:t>
            </a:r>
          </a:p>
          <a:p>
            <a:r>
              <a:rPr lang="en-US" dirty="0"/>
              <a:t> The CO Supreme Court strikes the words “intended to harass” from the statute.</a:t>
            </a:r>
          </a:p>
          <a:p>
            <a:pPr marL="76200" indent="0">
              <a:buNone/>
            </a:pPr>
            <a:r>
              <a:rPr lang="en-US" dirty="0"/>
              <a:t>	</a:t>
            </a:r>
            <a:r>
              <a:rPr lang="en-US" dirty="0">
                <a:solidFill>
                  <a:srgbClr val="0070C0"/>
                </a:solidFill>
              </a:rPr>
              <a:t>A person commits harassment if, with the intent to harass, annoy, or alarm 	another person, he or she… directly or indirectly initiates communication…by 	phone…, or computer network… in a manner intended to </a:t>
            </a:r>
            <a:r>
              <a:rPr lang="en-US" b="1" i="1" strike="sngStrike" dirty="0">
                <a:solidFill>
                  <a:srgbClr val="FF0000"/>
                </a:solidFill>
              </a:rPr>
              <a:t>harass or </a:t>
            </a:r>
            <a:r>
              <a:rPr lang="en-US" dirty="0">
                <a:solidFill>
                  <a:srgbClr val="0070C0"/>
                </a:solidFill>
              </a:rPr>
              <a:t>threaten 	bodily injury or property damage, or makes any comment, request, suggestion or 	proposal by telephone, computer,… that is obscene.</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8576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Strickler</a:t>
            </a:r>
            <a:br>
              <a:rPr lang="en-US" dirty="0"/>
            </a:br>
            <a:r>
              <a:rPr lang="en-US" sz="2000" dirty="0">
                <a:solidFill>
                  <a:srgbClr val="006641"/>
                </a:solidFill>
              </a:rPr>
              <a:t>507 p.3d 1018 (Colo. App.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a:t>Defendant started a fire in an apartment building after police wouldn’t arrest his wife’s boyfriend.  Left burners on stove on with clothing heaped on top and set a small portable grill underneath a gas line.  Luckily, the fire was put out prior to any loss of life or serious damage.</a:t>
            </a:r>
          </a:p>
          <a:p>
            <a:r>
              <a:rPr lang="en-US" dirty="0"/>
              <a:t>Charged with Attempted Extreme Indifference Murder and Attempted First Degree Arson.  Both charged as crimes of violence with “fire” as a deadly weapon.</a:t>
            </a:r>
          </a:p>
          <a:p>
            <a:r>
              <a:rPr lang="en-US" dirty="0"/>
              <a:t>Deadly weapon defined as “a firearm, knife, bludgeon, or any other weapon, device, instrument, material or substance, whether animate or inanimate, that, in the manner it is used or intended to be used, is capable of producing death or SBI.”</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616391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Strickler</a:t>
            </a:r>
            <a:br>
              <a:rPr lang="en-US" dirty="0"/>
            </a:br>
            <a:r>
              <a:rPr lang="en-US" sz="2000" dirty="0">
                <a:solidFill>
                  <a:srgbClr val="006641"/>
                </a:solidFill>
              </a:rPr>
              <a:t>507 p.3d 1018 (Colo. App.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Deadly weapon defined as “a firearm, knife, bludgeon, or any other weapon, device, instrument, material or substance, whether animate or inanimate, that, in the manner it is used or intended to be used, is capable of producing death or SBI.”</a:t>
            </a:r>
          </a:p>
          <a:p>
            <a:pPr marL="76200" indent="0">
              <a:buNone/>
            </a:pPr>
            <a:endParaRPr lang="en-US" dirty="0"/>
          </a:p>
          <a:p>
            <a:pPr marL="76200" indent="0">
              <a:buNone/>
            </a:pPr>
            <a:r>
              <a:rPr lang="en-US" dirty="0"/>
              <a:t>Question: </a:t>
            </a:r>
            <a:r>
              <a:rPr lang="en-US" dirty="0">
                <a:solidFill>
                  <a:srgbClr val="FF0000"/>
                </a:solidFill>
              </a:rPr>
              <a:t>can “fire” be a deadly weapon?</a:t>
            </a:r>
          </a:p>
          <a:p>
            <a:endParaRPr lang="en-US" dirty="0">
              <a:solidFill>
                <a:srgbClr val="181E48"/>
              </a:solidFill>
            </a:endParaRPr>
          </a:p>
          <a:p>
            <a:r>
              <a:rPr lang="en-US" dirty="0">
                <a:solidFill>
                  <a:srgbClr val="181E48"/>
                </a:solidFill>
              </a:rPr>
              <a:t>According to the Court of Appeals in this case - YES.</a:t>
            </a:r>
          </a:p>
          <a:p>
            <a:pPr marL="76200" indent="0" algn="ctr">
              <a:buNone/>
            </a:pPr>
            <a:r>
              <a:rPr lang="en-US" b="1" u="sng" dirty="0">
                <a:solidFill>
                  <a:srgbClr val="181E48"/>
                </a:solidFill>
              </a:rPr>
              <a:t>BUT…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7168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Magana v. People </a:t>
            </a:r>
            <a:br>
              <a:rPr lang="en-US" dirty="0"/>
            </a:br>
            <a:r>
              <a:rPr lang="en-US" sz="2000" dirty="0">
                <a:solidFill>
                  <a:srgbClr val="006641"/>
                </a:solidFill>
              </a:rPr>
              <a:t>--- p.3d --- (Colo. 2022) –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a:t>Defendant set fire to ex-girlfriend’s car which spread to another car and and a duplex occupied by 14 people..</a:t>
            </a:r>
          </a:p>
          <a:p>
            <a:r>
              <a:rPr lang="en-US" dirty="0"/>
              <a:t>Convicted of 18 counts of arson, including 2 counts of 1</a:t>
            </a:r>
            <a:r>
              <a:rPr lang="en-US" baseline="30000" dirty="0"/>
              <a:t>st</a:t>
            </a:r>
            <a:r>
              <a:rPr lang="en-US" dirty="0"/>
              <a:t> Degree Arson which included COV based on use of “fire and accelerant” as a deadly weapon.</a:t>
            </a:r>
          </a:p>
          <a:p>
            <a:pPr marL="76200" indent="0">
              <a:buNone/>
            </a:pPr>
            <a:r>
              <a:rPr lang="en-US" dirty="0"/>
              <a:t>Questions:</a:t>
            </a:r>
          </a:p>
          <a:p>
            <a:r>
              <a:rPr lang="en-US" dirty="0">
                <a:solidFill>
                  <a:srgbClr val="FF0000"/>
                </a:solidFill>
              </a:rPr>
              <a:t>Are 18 counts multiplicitous?</a:t>
            </a:r>
          </a:p>
          <a:p>
            <a:r>
              <a:rPr lang="en-US" dirty="0">
                <a:solidFill>
                  <a:srgbClr val="FF0000"/>
                </a:solidFill>
              </a:rPr>
              <a:t>Can fire be both an element of 1</a:t>
            </a:r>
            <a:r>
              <a:rPr lang="en-US" baseline="30000" dirty="0">
                <a:solidFill>
                  <a:srgbClr val="FF0000"/>
                </a:solidFill>
              </a:rPr>
              <a:t>st</a:t>
            </a:r>
            <a:r>
              <a:rPr lang="en-US" dirty="0">
                <a:solidFill>
                  <a:srgbClr val="FF0000"/>
                </a:solidFill>
              </a:rPr>
              <a:t> Degree Arson as well as a basis for COV sentencing enhancement?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690395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Magana v. People </a:t>
            </a:r>
            <a:br>
              <a:rPr lang="en-US" dirty="0"/>
            </a:br>
            <a:r>
              <a:rPr lang="en-US" sz="2000" dirty="0">
                <a:solidFill>
                  <a:srgbClr val="006641"/>
                </a:solidFill>
              </a:rPr>
              <a:t>--- p.3d --- (Colo. 2022) –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Holdings:</a:t>
            </a:r>
          </a:p>
          <a:p>
            <a:r>
              <a:rPr lang="en-US" dirty="0">
                <a:solidFill>
                  <a:srgbClr val="FF0000"/>
                </a:solidFill>
              </a:rPr>
              <a:t>Are 18 counts multiplicitous?  </a:t>
            </a:r>
            <a:r>
              <a:rPr lang="en-US" dirty="0"/>
              <a:t>NO – unit of </a:t>
            </a:r>
            <a:r>
              <a:rPr lang="en-US" dirty="0" err="1"/>
              <a:t>prosection</a:t>
            </a:r>
            <a:r>
              <a:rPr lang="en-US" dirty="0"/>
              <a:t> is each building or occupies structure damaged or destroyed, each person’s property damages, and each person endangered.</a:t>
            </a:r>
            <a:endParaRPr lang="en-US" dirty="0">
              <a:solidFill>
                <a:srgbClr val="FF0000"/>
              </a:solidFill>
            </a:endParaRPr>
          </a:p>
          <a:p>
            <a:r>
              <a:rPr lang="en-US" dirty="0">
                <a:solidFill>
                  <a:srgbClr val="FF0000"/>
                </a:solidFill>
              </a:rPr>
              <a:t>Can fire be both an element of 1</a:t>
            </a:r>
            <a:r>
              <a:rPr lang="en-US" baseline="30000" dirty="0">
                <a:solidFill>
                  <a:srgbClr val="FF0000"/>
                </a:solidFill>
              </a:rPr>
              <a:t>st</a:t>
            </a:r>
            <a:r>
              <a:rPr lang="en-US" dirty="0">
                <a:solidFill>
                  <a:srgbClr val="FF0000"/>
                </a:solidFill>
              </a:rPr>
              <a:t> Degree Arson as well as a basis for COV sentencing enhancement?  </a:t>
            </a:r>
            <a:r>
              <a:rPr lang="en-US" dirty="0"/>
              <a:t>NO</a:t>
            </a:r>
          </a:p>
          <a:p>
            <a:pPr lvl="1"/>
            <a:r>
              <a:rPr lang="en-US" sz="1600" dirty="0"/>
              <a:t>Because fire is an element of 1</a:t>
            </a:r>
            <a:r>
              <a:rPr lang="en-US" sz="1600" baseline="30000" dirty="0"/>
              <a:t>st</a:t>
            </a:r>
            <a:r>
              <a:rPr lang="en-US" sz="1600" dirty="0"/>
              <a:t> Degree Arson and is always “capable of producing death or SBI” – that would turn all 1</a:t>
            </a:r>
            <a:r>
              <a:rPr lang="en-US" sz="1600" baseline="30000" dirty="0"/>
              <a:t>st</a:t>
            </a:r>
            <a:r>
              <a:rPr lang="en-US" sz="1600" dirty="0"/>
              <a:t> Degree Arsons into COVs.</a:t>
            </a:r>
          </a:p>
          <a:p>
            <a:pPr lvl="1"/>
            <a:r>
              <a:rPr lang="en-US" sz="1600" dirty="0"/>
              <a:t>The legislature did not intend all 1</a:t>
            </a:r>
            <a:r>
              <a:rPr lang="en-US" sz="1600" baseline="30000" dirty="0"/>
              <a:t>st</a:t>
            </a:r>
            <a:r>
              <a:rPr lang="en-US" sz="1600" dirty="0"/>
              <a:t> Deg Arsons to be COVs – but did say so for all 1</a:t>
            </a:r>
            <a:r>
              <a:rPr lang="en-US" sz="1600" baseline="30000" dirty="0"/>
              <a:t>st</a:t>
            </a:r>
            <a:r>
              <a:rPr lang="en-US" sz="1600" dirty="0"/>
              <a:t> Deg Arsons where an explosive is used.</a:t>
            </a:r>
          </a:p>
          <a:p>
            <a:endParaRPr lang="en-US" dirty="0"/>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5479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7C3072EB-C964-0D4A-A321-CA05B699B5A2}"/>
              </a:ext>
            </a:extLst>
          </p:cNvPr>
          <p:cNvSpPr/>
          <p:nvPr/>
        </p:nvSpPr>
        <p:spPr>
          <a:xfrm>
            <a:off x="494475" y="1106226"/>
            <a:ext cx="2117940" cy="140157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100" cap="all" spc="38">
                <a:ln w="9525" cmpd="sng">
                  <a:solidFill>
                    <a:sysClr val="windowText" lastClr="000000"/>
                  </a:solidFill>
                  <a:prstDash val="solid"/>
                </a:ln>
                <a:latin typeface="+mj-lt"/>
                <a:ea typeface="+mj-ea"/>
                <a:cs typeface="+mj-cs"/>
              </a:rPr>
              <a:t>Fourth Amendment</a:t>
            </a:r>
            <a:br>
              <a:rPr lang="en-US" sz="2100" cap="all" spc="38">
                <a:ln w="9525" cmpd="sng">
                  <a:solidFill>
                    <a:sysClr val="windowText" lastClr="000000"/>
                  </a:solidFill>
                  <a:prstDash val="solid"/>
                </a:ln>
                <a:latin typeface="+mj-lt"/>
                <a:ea typeface="+mj-ea"/>
                <a:cs typeface="+mj-cs"/>
              </a:rPr>
            </a:br>
            <a:r>
              <a:rPr lang="en-US" sz="2100" cap="all" spc="38">
                <a:ln w="9525" cmpd="sng">
                  <a:solidFill>
                    <a:sysClr val="windowText" lastClr="000000"/>
                  </a:solidFill>
                  <a:prstDash val="solid"/>
                </a:ln>
                <a:latin typeface="+mj-lt"/>
                <a:ea typeface="+mj-ea"/>
                <a:cs typeface="+mj-cs"/>
              </a:rPr>
              <a:t>Searches and Seizures</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733473"/>
            <a:ext cx="49616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9AD2C3-7B7B-0D41-BC6F-FEE73CA1C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789" y="837258"/>
            <a:ext cx="3866170" cy="2899629"/>
          </a:xfrm>
          <a:prstGeom prst="rect">
            <a:avLst/>
          </a:prstGeom>
        </p:spPr>
      </p:pic>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9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795788" cy="861113"/>
          </a:xfrm>
        </p:spPr>
        <p:txBody>
          <a:bodyPr/>
          <a:lstStyle/>
          <a:p>
            <a:r>
              <a:rPr lang="en-US" b="1" dirty="0" err="1"/>
              <a:t>Mcbride</a:t>
            </a:r>
            <a:r>
              <a:rPr lang="en-US" b="1" dirty="0"/>
              <a:t> v. People</a:t>
            </a:r>
            <a:br>
              <a:rPr lang="en-US" dirty="0"/>
            </a:br>
            <a:r>
              <a:rPr lang="en-US" sz="2000" dirty="0">
                <a:solidFill>
                  <a:srgbClr val="006641"/>
                </a:solidFill>
              </a:rPr>
              <a:t>2022 CO 30 (Colo. 2022) –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a:t>LE conducting surveillance at a hotel known for drug trafficking in Mesa County. </a:t>
            </a:r>
          </a:p>
          <a:p>
            <a:r>
              <a:rPr lang="en-US" dirty="0"/>
              <a:t>Deputy follows cars from hotel and notices that the car’s tail lamps were broken and someone had tried to fix them with red tape but that tape had melted, allowing the bulbs to emit “some white light.”</a:t>
            </a:r>
          </a:p>
          <a:p>
            <a:r>
              <a:rPr lang="en-US" dirty="0"/>
              <a:t>Traffic stope reveals warrant.  Arrest results in finding meth and a gun.</a:t>
            </a:r>
          </a:p>
          <a:p>
            <a:r>
              <a:rPr lang="en-US" dirty="0"/>
              <a:t>Defendant convicted of PCS, POWPO, Tail Light violation, and Failing to Signal.</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1227232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795788" cy="861113"/>
          </a:xfrm>
        </p:spPr>
        <p:txBody>
          <a:bodyPr/>
          <a:lstStyle/>
          <a:p>
            <a:r>
              <a:rPr lang="en-US" b="1" dirty="0" err="1"/>
              <a:t>Mcbride</a:t>
            </a:r>
            <a:r>
              <a:rPr lang="en-US" b="1" dirty="0"/>
              <a:t> v. People</a:t>
            </a:r>
            <a:br>
              <a:rPr lang="en-US" dirty="0"/>
            </a:br>
            <a:r>
              <a:rPr lang="en-US" sz="2000" dirty="0">
                <a:solidFill>
                  <a:srgbClr val="006641"/>
                </a:solidFill>
              </a:rPr>
              <a:t>2022 CO 30 (Colo. 2022) –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42-4-206(1) requires “to be operated on a road, every motor vehicle… must be equipped with at least one tail lamp mounted on the rear, which, when lighted as required…, emits a red light plainly visible from a distance of five hundred feet to the rear…”</a:t>
            </a:r>
          </a:p>
          <a:p>
            <a:r>
              <a:rPr lang="en-US" dirty="0"/>
              <a:t>It further states that vehicles manufactured after 1958 “must be equipped with two tail lamps mounted on the rear” which comply with this section.</a:t>
            </a:r>
          </a:p>
          <a:p>
            <a:pPr marL="76200" indent="0">
              <a:buNone/>
            </a:pPr>
            <a:r>
              <a:rPr lang="en-US" dirty="0"/>
              <a:t>Question:  </a:t>
            </a:r>
            <a:r>
              <a:rPr lang="en-US" dirty="0">
                <a:solidFill>
                  <a:srgbClr val="FF0000"/>
                </a:solidFill>
              </a:rPr>
              <a:t>Reasonable suspicion for stop?</a:t>
            </a:r>
          </a:p>
          <a:p>
            <a:pPr marL="76200" indent="0">
              <a:buNone/>
            </a:pPr>
            <a:r>
              <a:rPr lang="en-US" dirty="0"/>
              <a:t>Held:  NO.  Nothing in the statute mandates that the tail lamps ONLY emit red light.  Just that they emit red light that is visible 500 feet to the rear.</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1813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Wright</a:t>
            </a:r>
            <a:br>
              <a:rPr lang="en-US" dirty="0"/>
            </a:br>
            <a:r>
              <a:rPr lang="en-US" sz="2000" dirty="0">
                <a:solidFill>
                  <a:srgbClr val="006641"/>
                </a:solidFill>
              </a:rPr>
              <a:t>498 P.3d 1147 (Colo.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93920"/>
            <a:ext cx="7571700" cy="3573600"/>
          </a:xfrm>
        </p:spPr>
        <p:txBody>
          <a:bodyPr/>
          <a:lstStyle/>
          <a:p>
            <a:pPr marL="76200" indent="0">
              <a:buNone/>
            </a:pPr>
            <a:r>
              <a:rPr lang="en-US" dirty="0"/>
              <a:t>Facts:</a:t>
            </a:r>
          </a:p>
          <a:p>
            <a:r>
              <a:rPr lang="en-US" dirty="0"/>
              <a:t>Looking for her daughter, defendant banged on multiple doors in an apartment building.</a:t>
            </a:r>
          </a:p>
          <a:p>
            <a:r>
              <a:rPr lang="en-US" dirty="0"/>
              <a:t>When a resident told defendant that he was calling the police, defendant rushed in through his door and tried to grab victim by the throat.  Physical altercation ensues but no injuries to victim.  Defendant gets almost shot by homeowner but gun doesn’t fire.</a:t>
            </a:r>
          </a:p>
          <a:p>
            <a:pPr marL="76200" indent="0">
              <a:buNone/>
            </a:pPr>
            <a:r>
              <a:rPr lang="en-US" dirty="0"/>
              <a:t>QUESTION: </a:t>
            </a:r>
            <a:r>
              <a:rPr lang="en-US" dirty="0">
                <a:solidFill>
                  <a:srgbClr val="FF0000"/>
                </a:solidFill>
              </a:rPr>
              <a:t>Is Harassment a “crime against a person” that can serve as a predicate offense for 2</a:t>
            </a:r>
            <a:r>
              <a:rPr lang="en-US" baseline="30000" dirty="0">
                <a:solidFill>
                  <a:srgbClr val="FF0000"/>
                </a:solidFill>
              </a:rPr>
              <a:t>nd</a:t>
            </a:r>
            <a:r>
              <a:rPr lang="en-US" dirty="0">
                <a:solidFill>
                  <a:srgbClr val="FF0000"/>
                </a:solidFill>
              </a:rPr>
              <a:t> Degree </a:t>
            </a:r>
            <a:r>
              <a:rPr lang="en-US" dirty="0" err="1">
                <a:solidFill>
                  <a:srgbClr val="FF0000"/>
                </a:solidFill>
              </a:rPr>
              <a:t>Buglary</a:t>
            </a:r>
            <a:r>
              <a:rPr lang="en-US" dirty="0">
                <a:solidFill>
                  <a:srgbClr val="FF0000"/>
                </a:solidFill>
              </a:rPr>
              <a:t>?</a:t>
            </a:r>
          </a:p>
          <a:p>
            <a:pPr marL="76200" indent="0">
              <a:buNone/>
            </a:pPr>
            <a:r>
              <a:rPr lang="en-US" dirty="0"/>
              <a:t>Held:  YES</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41760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a:t>
            </a:r>
            <a:r>
              <a:rPr lang="en-US" b="1" dirty="0" err="1"/>
              <a:t>Pellegrin</a:t>
            </a:r>
            <a:br>
              <a:rPr lang="en-US" dirty="0"/>
            </a:br>
            <a:r>
              <a:rPr lang="en-US" sz="2000" dirty="0">
                <a:solidFill>
                  <a:srgbClr val="006641"/>
                </a:solidFill>
              </a:rPr>
              <a:t>500 P.3d 384 (</a:t>
            </a:r>
            <a:r>
              <a:rPr lang="en-US" sz="2000" dirty="0" err="1">
                <a:solidFill>
                  <a:srgbClr val="006641"/>
                </a:solidFill>
              </a:rPr>
              <a:t>Colo.app</a:t>
            </a:r>
            <a:r>
              <a:rPr lang="en-US" sz="2000" dirty="0">
                <a:solidFill>
                  <a:srgbClr val="006641"/>
                </a:solidFill>
              </a:rPr>
              <a:t>.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pPr marL="76200" indent="0">
              <a:buNone/>
            </a:pPr>
            <a:r>
              <a:rPr lang="en-US" dirty="0"/>
              <a:t>Facts:</a:t>
            </a:r>
          </a:p>
          <a:p>
            <a:r>
              <a:rPr lang="en-US" dirty="0"/>
              <a:t>Defendant learned ex-gf was seeing someone else.  He texted her threatening to post numerous photos.  Changed her Facebook profile and cover photos to include one exposing her buttocks and another showing her lying on her stomach naked and the side of a breast exposed.</a:t>
            </a:r>
          </a:p>
          <a:p>
            <a:r>
              <a:rPr lang="en-US" dirty="0"/>
              <a:t>Posted on craigslist the same pictures and an additional photo also showing the side of her nude breast, stating that she was “looking for a good time” and asking men to send her nude photos in exchange for hers.</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4149387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a:t>
            </a:r>
            <a:r>
              <a:rPr lang="en-US" b="1" dirty="0" err="1"/>
              <a:t>Pellegrin</a:t>
            </a:r>
            <a:br>
              <a:rPr lang="en-US" dirty="0"/>
            </a:br>
            <a:r>
              <a:rPr lang="en-US" sz="2000" dirty="0">
                <a:solidFill>
                  <a:srgbClr val="006641"/>
                </a:solidFill>
              </a:rPr>
              <a:t>500 P.3d 384 (</a:t>
            </a:r>
            <a:r>
              <a:rPr lang="en-US" sz="2000" dirty="0" err="1">
                <a:solidFill>
                  <a:srgbClr val="006641"/>
                </a:solidFill>
              </a:rPr>
              <a:t>Colo.app</a:t>
            </a:r>
            <a:r>
              <a:rPr lang="en-US" sz="2000" dirty="0">
                <a:solidFill>
                  <a:srgbClr val="006641"/>
                </a:solidFill>
              </a:rPr>
              <a:t>.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261781"/>
            <a:ext cx="7571700" cy="3573600"/>
          </a:xfrm>
        </p:spPr>
        <p:txBody>
          <a:bodyPr/>
          <a:lstStyle/>
          <a:p>
            <a:r>
              <a:rPr lang="en-US" dirty="0"/>
              <a:t>“Revenge porn” case.  18-7-107(1)(a) criminalizes the posting or distribution of an image displaying the private intimate parts of an identified … person on social media or any website with intent to harass, a lack of consent, and it results in serious emotional distress.</a:t>
            </a:r>
          </a:p>
          <a:p>
            <a:r>
              <a:rPr lang="en-US" dirty="0"/>
              <a:t>“Private intimate parts” defined as “external genitalia or the perineum or the anus or the pubes of any person or the breast of a female.”</a:t>
            </a:r>
          </a:p>
          <a:p>
            <a:pPr marL="76200" indent="0">
              <a:buNone/>
            </a:pPr>
            <a:r>
              <a:rPr lang="en-US" dirty="0"/>
              <a:t>Question:  </a:t>
            </a:r>
            <a:r>
              <a:rPr lang="en-US" dirty="0">
                <a:solidFill>
                  <a:srgbClr val="FF0000"/>
                </a:solidFill>
              </a:rPr>
              <a:t>do the photos constitute “private intimate parts” for the crime of Posting Private Image for Harassment?</a:t>
            </a:r>
          </a:p>
          <a:p>
            <a:r>
              <a:rPr lang="en-US" dirty="0">
                <a:solidFill>
                  <a:srgbClr val="181E48"/>
                </a:solidFill>
              </a:rPr>
              <a:t>Yes – statute includes “any display of an identifiable female’s breast”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9317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829344" cy="861113"/>
          </a:xfrm>
        </p:spPr>
        <p:txBody>
          <a:bodyPr/>
          <a:lstStyle/>
          <a:p>
            <a:r>
              <a:rPr lang="en-US" b="1" dirty="0"/>
              <a:t>People v. </a:t>
            </a:r>
            <a:r>
              <a:rPr lang="en-US" b="1" dirty="0" err="1"/>
              <a:t>Tomaske</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7571700" cy="3573600"/>
          </a:xfrm>
        </p:spPr>
        <p:txBody>
          <a:bodyPr/>
          <a:lstStyle/>
          <a:p>
            <a:pPr marL="76200" indent="0">
              <a:buNone/>
            </a:pPr>
            <a:r>
              <a:rPr lang="en-US" dirty="0"/>
              <a:t>Facts:</a:t>
            </a:r>
          </a:p>
          <a:p>
            <a:r>
              <a:rPr lang="en-US" dirty="0"/>
              <a:t>Investigating a car theft, police tackled defendant after a chase.  While on the ground, defendant struggled with police and removed the baton from the officer’s duty belt.  He also grabbed, but did not remove, the officer’s holstered firearm.</a:t>
            </a:r>
          </a:p>
          <a:p>
            <a:r>
              <a:rPr lang="en-US" dirty="0"/>
              <a:t>Charged with Disarming a Peace Officer and Attempt to Disarm a Peace Officer.  (Also 2</a:t>
            </a:r>
            <a:r>
              <a:rPr lang="en-US" baseline="30000" dirty="0"/>
              <a:t>nd</a:t>
            </a:r>
            <a:r>
              <a:rPr lang="en-US" dirty="0"/>
              <a:t> degree assault for an injury in the scuffle – but acquitted on this charge).</a:t>
            </a:r>
          </a:p>
          <a:p>
            <a:r>
              <a:rPr lang="en-US" dirty="0"/>
              <a:t>18-8-116(1) – “commits disarming a peace officer if he … knowingly, without justification and without consent, removes the firearm or self-defense electronic control device, direct-contact stun device, or other similar device of a peace officer who is acting under color of his… official authority.”</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1632154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49" y="308119"/>
            <a:ext cx="7871289" cy="861113"/>
          </a:xfrm>
        </p:spPr>
        <p:txBody>
          <a:bodyPr/>
          <a:lstStyle/>
          <a:p>
            <a:r>
              <a:rPr lang="en-US" b="1" dirty="0"/>
              <a:t>People v. </a:t>
            </a:r>
            <a:r>
              <a:rPr lang="en-US" b="1" dirty="0" err="1"/>
              <a:t>Tomaske</a:t>
            </a:r>
            <a:br>
              <a:rPr lang="en-US" dirty="0"/>
            </a:br>
            <a:r>
              <a:rPr lang="en-US" sz="2000" dirty="0">
                <a:solidFill>
                  <a:srgbClr val="006641"/>
                </a:solidFill>
              </a:rPr>
              <a:t>--- p.3d --- (Colo.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7571700" cy="3573600"/>
          </a:xfrm>
        </p:spPr>
        <p:txBody>
          <a:bodyPr/>
          <a:lstStyle/>
          <a:p>
            <a:pPr marL="76200" indent="0">
              <a:buNone/>
            </a:pPr>
            <a:r>
              <a:rPr lang="en-US" dirty="0"/>
              <a:t>Question: </a:t>
            </a:r>
            <a:r>
              <a:rPr lang="en-US" dirty="0">
                <a:solidFill>
                  <a:srgbClr val="FF0000"/>
                </a:solidFill>
              </a:rPr>
              <a:t>do these facts support a conviction for Disarming a Peace Officer?</a:t>
            </a:r>
          </a:p>
          <a:p>
            <a:r>
              <a:rPr lang="en-US" dirty="0"/>
              <a:t>No – a police baton is neither a firearm, nor an electronic control or direct-contact stun device.</a:t>
            </a:r>
          </a:p>
          <a:p>
            <a:r>
              <a:rPr lang="en-US" dirty="0"/>
              <a:t>It is also not an “other similar device.”</a:t>
            </a:r>
          </a:p>
          <a:p>
            <a:endParaRPr lang="en-US" dirty="0"/>
          </a:p>
          <a:p>
            <a:r>
              <a:rPr lang="en-US" dirty="0"/>
              <a:t>Conviction for Attempt to Disarm a Peace Officer stands for grabbing the officer’s gun.</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18241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49" y="308119"/>
            <a:ext cx="7720287" cy="861113"/>
          </a:xfrm>
        </p:spPr>
        <p:txBody>
          <a:bodyPr/>
          <a:lstStyle/>
          <a:p>
            <a:r>
              <a:rPr lang="en-US" b="1" dirty="0"/>
              <a:t>People in the interest of J.O.</a:t>
            </a:r>
            <a:br>
              <a:rPr lang="en-US" dirty="0"/>
            </a:br>
            <a:r>
              <a:rPr lang="en-US" sz="2000" dirty="0">
                <a:solidFill>
                  <a:srgbClr val="006641"/>
                </a:solidFill>
              </a:rPr>
              <a:t>--- p.3d ---</a:t>
            </a:r>
            <a:r>
              <a:rPr lang="en-US" sz="1600" dirty="0">
                <a:solidFill>
                  <a:srgbClr val="006641"/>
                </a:solidFill>
              </a:rPr>
              <a:t>(</a:t>
            </a:r>
            <a:r>
              <a:rPr lang="en-US" sz="2000" dirty="0">
                <a:solidFill>
                  <a:srgbClr val="006641"/>
                </a:solidFill>
              </a:rPr>
              <a:t>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69232"/>
            <a:ext cx="7571700" cy="3573600"/>
          </a:xfrm>
        </p:spPr>
        <p:txBody>
          <a:bodyPr/>
          <a:lstStyle/>
          <a:p>
            <a:pPr marL="76200" indent="0">
              <a:buNone/>
            </a:pPr>
            <a:r>
              <a:rPr lang="en-US" dirty="0"/>
              <a:t>Facts:</a:t>
            </a:r>
          </a:p>
          <a:p>
            <a:r>
              <a:rPr lang="en-US" dirty="0"/>
              <a:t>Eleven year old juvenile defendant</a:t>
            </a:r>
          </a:p>
          <a:p>
            <a:r>
              <a:rPr lang="en-US" dirty="0"/>
              <a:t>At end of school day, J.O. asked M.L. why they were not friends anymore.  When M.L. responded that she did not want to be friends anymore, J.O. “slapped [her] on [her] boob” with “the back of his hand.”</a:t>
            </a:r>
          </a:p>
          <a:p>
            <a:r>
              <a:rPr lang="en-US" dirty="0"/>
              <a:t>A teacher saw them running around their lockers and M.L. looked upset, M.L. said J.O. touched her sexually and said “sexual things” without further explanation.  </a:t>
            </a:r>
          </a:p>
          <a:p>
            <a:r>
              <a:rPr lang="en-US" dirty="0"/>
              <a:t>In a later forensic interview – M.L. said he touched her genitals with his “butt or something” and his “front private” touched her butt as he was “spinning around her.”</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1884418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49" y="308119"/>
            <a:ext cx="7720287" cy="861113"/>
          </a:xfrm>
        </p:spPr>
        <p:txBody>
          <a:bodyPr/>
          <a:lstStyle/>
          <a:p>
            <a:r>
              <a:rPr lang="en-US" b="1" dirty="0"/>
              <a:t>People in the interest of J.O.</a:t>
            </a:r>
            <a:br>
              <a:rPr lang="en-US" dirty="0"/>
            </a:br>
            <a:r>
              <a:rPr lang="en-US" sz="2000" dirty="0">
                <a:solidFill>
                  <a:srgbClr val="006641"/>
                </a:solidFill>
              </a:rPr>
              <a:t>--- p.3d ---</a:t>
            </a:r>
            <a:r>
              <a:rPr lang="en-US" sz="1600" dirty="0">
                <a:solidFill>
                  <a:srgbClr val="006641"/>
                </a:solidFill>
              </a:rPr>
              <a:t>(</a:t>
            </a:r>
            <a:r>
              <a:rPr lang="en-US" sz="2000" dirty="0">
                <a:solidFill>
                  <a:srgbClr val="006641"/>
                </a:solidFill>
              </a:rPr>
              <a:t>Colo. App. 2022) not yet released for publication</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60175"/>
            <a:ext cx="7571700" cy="3573600"/>
          </a:xfrm>
        </p:spPr>
        <p:txBody>
          <a:bodyPr/>
          <a:lstStyle/>
          <a:p>
            <a:pPr marL="76200" indent="0">
              <a:buNone/>
            </a:pPr>
            <a:r>
              <a:rPr lang="en-US" dirty="0"/>
              <a:t>Question: </a:t>
            </a:r>
            <a:r>
              <a:rPr lang="en-US" dirty="0">
                <a:solidFill>
                  <a:srgbClr val="FF0000"/>
                </a:solidFill>
              </a:rPr>
              <a:t>Unlawful Sexual Contact requires proof that it was done for the purpose of sexual gratification.  Does the defendant’s young age matter?</a:t>
            </a:r>
          </a:p>
          <a:p>
            <a:r>
              <a:rPr lang="en-US" dirty="0"/>
              <a:t>Yes</a:t>
            </a:r>
          </a:p>
          <a:p>
            <a:r>
              <a:rPr lang="en-US" dirty="0"/>
              <a:t>“The statutorily required intent cannot be inferred solely from the act of touching.”</a:t>
            </a:r>
          </a:p>
          <a:p>
            <a:r>
              <a:rPr lang="en-US" dirty="0"/>
              <a:t>“When one child touches another child’s intimate parts,” the court cannot assume “that the child’s intentions are the same as” an adult in similar circumstances.</a:t>
            </a:r>
          </a:p>
          <a:p>
            <a:r>
              <a:rPr lang="en-US" dirty="0"/>
              <a:t>Ct. of Appeals finds the evidence presented was insufficient.</a:t>
            </a:r>
          </a:p>
          <a:p>
            <a:r>
              <a:rPr lang="en-US" dirty="0"/>
              <a:t>Citing other states’ case law, the Court finds that the trier of fact must consider the age and maturity of the juvenile in determining whether the acts were done for purposes of sexual gratification.</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10918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F13FAB97-E491-7745-AC43-AD313DB26813}"/>
              </a:ext>
            </a:extLst>
          </p:cNvPr>
          <p:cNvSpPr/>
          <p:nvPr/>
        </p:nvSpPr>
        <p:spPr>
          <a:xfrm>
            <a:off x="390985" y="1106226"/>
            <a:ext cx="2221430" cy="140157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700" cap="all" spc="38" dirty="0">
                <a:ln w="9525" cmpd="sng">
                  <a:solidFill>
                    <a:sysClr val="windowText" lastClr="000000"/>
                  </a:solidFill>
                  <a:prstDash val="solid"/>
                </a:ln>
                <a:latin typeface="+mj-lt"/>
                <a:ea typeface="+mj-ea"/>
                <a:cs typeface="+mj-cs"/>
              </a:rPr>
              <a:t>Criminal procedure</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733473"/>
            <a:ext cx="49616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936ADD-2658-5B48-A2B1-CD383A711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867" y="837258"/>
            <a:ext cx="4344014" cy="2899629"/>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Tafoya</a:t>
            </a:r>
            <a:br>
              <a:rPr lang="en-US" dirty="0"/>
            </a:br>
            <a:r>
              <a:rPr lang="en-US" sz="2000" dirty="0">
                <a:solidFill>
                  <a:srgbClr val="006641"/>
                </a:solidFill>
              </a:rPr>
              <a:t>494 p.3d 613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38838"/>
            <a:ext cx="8298085" cy="3573600"/>
          </a:xfrm>
        </p:spPr>
        <p:txBody>
          <a:bodyPr/>
          <a:lstStyle/>
          <a:p>
            <a:r>
              <a:rPr lang="en-US" dirty="0"/>
              <a:t>Def. and Co-Def. (Sanchez) appeal convictions: 2 counts of Possession with Intent to Distribute; 2 counts of Conspiracy</a:t>
            </a:r>
          </a:p>
          <a:p>
            <a:r>
              <a:rPr lang="en-US" dirty="0"/>
              <a:t>L/E installed Pole Camera on a utility pole across the street from Defendant’s home, with viewing ability to pan, tilt, and zoom visually into curtilage of home, partially viewing area behind 6-ft privacy fence (gaps in fence; yard partially viewable).  Recorded 3 months worth of activity.  Two drug transactions captured on camera.  Stop conducted of Co-defendant leaving home; search warrant ultimately obtained of home.  Meth/Cocaine/Cash retrieved.      </a:t>
            </a:r>
          </a:p>
          <a:p>
            <a:r>
              <a:rPr lang="en-US" dirty="0"/>
              <a:t>Def. filed motion to suppress: Trial Ct. ruled not a “search”; COA reversed. People filed Cert.</a:t>
            </a:r>
          </a:p>
          <a:p>
            <a:r>
              <a:rPr lang="en-US" b="1" dirty="0"/>
              <a:t>ISSUE:  Does video surveillance through a camera mounted on pole constitute warrantless search in violation of 4</a:t>
            </a:r>
            <a:r>
              <a:rPr lang="en-US" b="1" baseline="30000" dirty="0"/>
              <a:t>th</a:t>
            </a:r>
            <a:r>
              <a:rPr lang="en-US" b="1" dirty="0"/>
              <a:t> Amendment?</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59213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McCants</a:t>
            </a:r>
            <a:br>
              <a:rPr lang="en-US" dirty="0"/>
            </a:br>
            <a:r>
              <a:rPr lang="en-US" sz="2000" dirty="0">
                <a:solidFill>
                  <a:srgbClr val="006641"/>
                </a:solidFill>
              </a:rPr>
              <a:t>(Colo.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35197"/>
            <a:ext cx="7571700" cy="3573600"/>
          </a:xfrm>
        </p:spPr>
        <p:txBody>
          <a:bodyPr/>
          <a:lstStyle/>
          <a:p>
            <a:pPr marL="76200" indent="0">
              <a:buNone/>
            </a:pPr>
            <a:r>
              <a:rPr lang="en-US" dirty="0"/>
              <a:t>Facts:</a:t>
            </a:r>
          </a:p>
          <a:p>
            <a:r>
              <a:rPr lang="en-US" dirty="0"/>
              <a:t>Two officers on patrol saw a man leave a liquor store and get in a Tahoe with expired tags.  The officers attempted to pull over the vehicle and the car ran a stop sign and eluded the police.</a:t>
            </a:r>
          </a:p>
          <a:p>
            <a:r>
              <a:rPr lang="en-US" dirty="0"/>
              <a:t>Officer M, in another patrol car, saw a vehicle in the area matching the description and was able to get a good look at the driver through an open car window.  The car then successfully eluded that officer as well.</a:t>
            </a:r>
          </a:p>
          <a:p>
            <a:r>
              <a:rPr lang="en-US" dirty="0"/>
              <a:t>The car was eventually found, and officers saw mail in the car with the defendant’s name on it.</a:t>
            </a:r>
          </a:p>
          <a:p>
            <a:r>
              <a:rPr lang="en-US" dirty="0"/>
              <a:t>Officer M’s partner found a single photo of defendant and Off. M confirmed the ID.</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2661913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McCants</a:t>
            </a:r>
            <a:br>
              <a:rPr lang="en-US" dirty="0"/>
            </a:br>
            <a:r>
              <a:rPr lang="en-US" sz="2000" dirty="0">
                <a:solidFill>
                  <a:srgbClr val="006641"/>
                </a:solidFill>
              </a:rPr>
              <a:t>(Colo. App.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35197"/>
            <a:ext cx="7571700" cy="3573600"/>
          </a:xfrm>
        </p:spPr>
        <p:txBody>
          <a:bodyPr/>
          <a:lstStyle/>
          <a:p>
            <a:pPr marL="76200" indent="0">
              <a:buNone/>
            </a:pPr>
            <a:r>
              <a:rPr lang="en-US" dirty="0"/>
              <a:t>Facts continued:</a:t>
            </a:r>
          </a:p>
          <a:p>
            <a:r>
              <a:rPr lang="en-US" dirty="0"/>
              <a:t>The defense contested the reliability of the single photo identification since the trial judge did not make any findings of reliability.</a:t>
            </a:r>
          </a:p>
          <a:p>
            <a:pPr marL="76200" indent="0">
              <a:buNone/>
            </a:pPr>
            <a:r>
              <a:rPr lang="en-US" dirty="0"/>
              <a:t>Question:  </a:t>
            </a:r>
            <a:r>
              <a:rPr lang="en-US" dirty="0">
                <a:solidFill>
                  <a:srgbClr val="FF0000"/>
                </a:solidFill>
              </a:rPr>
              <a:t>Should the judge have treated the Officer M.’s ID based on the single photo the same as it would for a lay witness?</a:t>
            </a:r>
          </a:p>
          <a:p>
            <a:r>
              <a:rPr lang="en-US" dirty="0"/>
              <a:t>YES - the court’s finding that an officer’s ID is </a:t>
            </a:r>
            <a:r>
              <a:rPr lang="en-US" i="1" dirty="0"/>
              <a:t>per se </a:t>
            </a:r>
            <a:r>
              <a:rPr lang="en-US" dirty="0"/>
              <a:t>reliable was improper.</a:t>
            </a:r>
          </a:p>
          <a:p>
            <a:r>
              <a:rPr lang="en-US" dirty="0"/>
              <a:t>Reminder – reliability of an out-of-court photo identification requires a two-part test: </a:t>
            </a:r>
          </a:p>
          <a:p>
            <a:pPr marL="876300" lvl="1" indent="-342900">
              <a:buFont typeface="+mj-lt"/>
              <a:buAutoNum type="arabicPeriod"/>
            </a:pPr>
            <a:r>
              <a:rPr lang="en-US" sz="1600" dirty="0"/>
              <a:t>Was the array impermissibly suggestive?</a:t>
            </a:r>
          </a:p>
          <a:p>
            <a:pPr marL="876300" lvl="1" indent="-342900">
              <a:buFont typeface="+mj-lt"/>
              <a:buAutoNum type="arabicPeriod"/>
            </a:pPr>
            <a:r>
              <a:rPr lang="en-US" sz="1600" dirty="0"/>
              <a:t>Was the ID nevertheless reliable under the totality of the circumstances?</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19388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a:t>
            </a:r>
            <a:r>
              <a:rPr lang="en-US" b="1" dirty="0" err="1"/>
              <a:t>Gamboa</a:t>
            </a:r>
            <a:r>
              <a:rPr lang="en-US" b="1" dirty="0"/>
              <a:t>-Jimenez</a:t>
            </a:r>
            <a:br>
              <a:rPr lang="en-US" dirty="0"/>
            </a:br>
            <a:r>
              <a:rPr lang="en-US" sz="2000" dirty="0">
                <a:solidFill>
                  <a:srgbClr val="006641"/>
                </a:solidFill>
              </a:rPr>
              <a:t>508 P.3d 263 (Colo. App. 2022)</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043586"/>
            <a:ext cx="7571700" cy="3573600"/>
          </a:xfrm>
        </p:spPr>
        <p:txBody>
          <a:bodyPr/>
          <a:lstStyle/>
          <a:p>
            <a:pPr marL="76200" indent="0">
              <a:buNone/>
            </a:pPr>
            <a:r>
              <a:rPr lang="en-US" dirty="0"/>
              <a:t>Facts:</a:t>
            </a:r>
          </a:p>
          <a:p>
            <a:r>
              <a:rPr lang="en-US" dirty="0"/>
              <a:t>10 miles from Utah border, Trooper spots a car committing a traffic infraction.  Following the stop and the “two-step” approach, a K9 alerts on the vehicle and a kilo of cocaine is found.</a:t>
            </a:r>
          </a:p>
          <a:p>
            <a:r>
              <a:rPr lang="en-US" dirty="0"/>
              <a:t>Trooper testified in trial as an expert witness in “drug interdiction” about the “physical indicators” and “human behaviors” that he believed were associated with drug trafficking.</a:t>
            </a:r>
          </a:p>
          <a:p>
            <a:pPr marL="76200" indent="0">
              <a:buNone/>
            </a:pPr>
            <a:r>
              <a:rPr lang="en-US" dirty="0"/>
              <a:t>Despite the defendant not objecting to the expert evidence at trial, the court finds that its introduction was plain error and requires reversal.</a:t>
            </a:r>
          </a:p>
          <a:p>
            <a:r>
              <a:rPr lang="en-US" dirty="0"/>
              <a:t>The Trooper’s profile was subjective and was widely recognized or objective.</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1399588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089462" y="722176"/>
            <a:ext cx="3132288" cy="1785621"/>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US" sz="3600"/>
              <a:t>2022 Case Law Update</a:t>
            </a:r>
          </a:p>
        </p:txBody>
      </p:sp>
      <p:pic>
        <p:nvPicPr>
          <p:cNvPr id="3" name="Picture 2">
            <a:extLst>
              <a:ext uri="{FF2B5EF4-FFF2-40B4-BE49-F238E27FC236}">
                <a16:creationId xmlns:a16="http://schemas.microsoft.com/office/drawing/2014/main" id="{24137ED2-342C-A43A-AA8E-536042021B22}"/>
              </a:ext>
            </a:extLst>
          </p:cNvPr>
          <p:cNvPicPr>
            <a:picLocks noChangeAspect="1"/>
          </p:cNvPicPr>
          <p:nvPr/>
        </p:nvPicPr>
        <p:blipFill>
          <a:blip r:embed="rId3"/>
          <a:stretch>
            <a:fillRect/>
          </a:stretch>
        </p:blipFill>
        <p:spPr>
          <a:xfrm>
            <a:off x="4570808" y="924295"/>
            <a:ext cx="3720331" cy="2855355"/>
          </a:xfrm>
          <a:prstGeom prst="rect">
            <a:avLst/>
          </a:prstGeom>
        </p:spPr>
      </p:pic>
      <p:sp>
        <p:nvSpPr>
          <p:cNvPr id="9" name="Rectangle 8">
            <a:extLst>
              <a:ext uri="{FF2B5EF4-FFF2-40B4-BE49-F238E27FC236}">
                <a16:creationId xmlns:a16="http://schemas.microsoft.com/office/drawing/2014/main" id="{6DEF1BE2-2194-2546-34B8-DA4D1CF98841}"/>
              </a:ext>
            </a:extLst>
          </p:cNvPr>
          <p:cNvSpPr/>
          <p:nvPr/>
        </p:nvSpPr>
        <p:spPr>
          <a:xfrm>
            <a:off x="493030" y="2915114"/>
            <a:ext cx="4321473" cy="830997"/>
          </a:xfrm>
          <a:prstGeom prst="rect">
            <a:avLst/>
          </a:prstGeom>
        </p:spPr>
        <p:txBody>
          <a:bodyPr wrap="square">
            <a:spAutoFit/>
          </a:bodyPr>
          <a:lstStyle/>
          <a:p>
            <a:pPr algn="ctr"/>
            <a:r>
              <a:rPr lang="en-US" sz="1200" dirty="0">
                <a:solidFill>
                  <a:prstClr val="black"/>
                </a:solidFill>
                <a:latin typeface="Garamond" panose="02020404030301010803"/>
              </a:rPr>
              <a:t>Brian Hardouin, Chief Deputy District Court</a:t>
            </a:r>
          </a:p>
          <a:p>
            <a:pPr algn="ctr"/>
            <a:r>
              <a:rPr lang="en-US" sz="1200" dirty="0">
                <a:solidFill>
                  <a:prstClr val="black"/>
                </a:solidFill>
                <a:latin typeface="Garamond" panose="02020404030301010803"/>
              </a:rPr>
              <a:t>District Court</a:t>
            </a:r>
          </a:p>
          <a:p>
            <a:pPr algn="ctr"/>
            <a:r>
              <a:rPr lang="en-US" sz="1200" dirty="0">
                <a:solidFill>
                  <a:prstClr val="black"/>
                </a:solidFill>
                <a:latin typeface="Garamond" panose="02020404030301010803"/>
              </a:rPr>
              <a:t>Cell: (303) 547-4665</a:t>
            </a:r>
          </a:p>
          <a:p>
            <a:pPr algn="ctr"/>
            <a:r>
              <a:rPr lang="en-US" sz="1200" dirty="0">
                <a:solidFill>
                  <a:prstClr val="black"/>
                </a:solidFill>
                <a:latin typeface="Garamond" panose="02020404030301010803"/>
              </a:rPr>
              <a:t>Office: (970) 498-7222</a:t>
            </a:r>
          </a:p>
        </p:txBody>
      </p:sp>
    </p:spTree>
    <p:extLst>
      <p:ext uri="{BB962C8B-B14F-4D97-AF65-F5344CB8AC3E}">
        <p14:creationId xmlns:p14="http://schemas.microsoft.com/office/powerpoint/2010/main" val="109759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Tafoya</a:t>
            </a:r>
            <a:br>
              <a:rPr lang="en-US" dirty="0"/>
            </a:br>
            <a:r>
              <a:rPr lang="en-US" sz="2000" dirty="0">
                <a:solidFill>
                  <a:srgbClr val="006641"/>
                </a:solidFill>
              </a:rPr>
              <a:t>494 p.3d 613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654999" y="1085531"/>
            <a:ext cx="8298085" cy="3573600"/>
          </a:xfrm>
        </p:spPr>
        <p:txBody>
          <a:bodyPr/>
          <a:lstStyle/>
          <a:p>
            <a:r>
              <a:rPr lang="en-US" dirty="0"/>
              <a:t>YES.  Judgement of COA Affirmed.  Defendants’ convictions reversed.</a:t>
            </a:r>
          </a:p>
          <a:p>
            <a:r>
              <a:rPr lang="en-US" dirty="0"/>
              <a:t>Search occurs when Govt. intrudes on an area where a person has reasonable expectation of privacy</a:t>
            </a:r>
          </a:p>
          <a:p>
            <a:r>
              <a:rPr lang="en-US" dirty="0"/>
              <a:t>What one seeks to preserve as private, even in an area accessible to the public, may be constitutionally protected</a:t>
            </a:r>
          </a:p>
          <a:p>
            <a:r>
              <a:rPr lang="en-US" dirty="0"/>
              <a:t>Ct. notes that </a:t>
            </a:r>
            <a:r>
              <a:rPr lang="en-US" i="1" dirty="0"/>
              <a:t>Jones (GPS tracking case) </a:t>
            </a:r>
            <a:r>
              <a:rPr lang="en-US" dirty="0"/>
              <a:t>and </a:t>
            </a:r>
            <a:r>
              <a:rPr lang="en-US" i="1" dirty="0"/>
              <a:t>Carpenter (Cell phone data case) </a:t>
            </a:r>
            <a:r>
              <a:rPr lang="en-US" dirty="0"/>
              <a:t>suggest that when government conduct involves continuous, long-term surveillance, it implicates a reasonable expectation of privacy.  </a:t>
            </a:r>
          </a:p>
          <a:p>
            <a:r>
              <a:rPr lang="en-US" dirty="0"/>
              <a:t>The duration, continuity, and nature of surveillance matter when considering all the facts and circumstances in a particular case.  Extremely relevant of search issue by police.</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0871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Sanchez</a:t>
            </a:r>
            <a:br>
              <a:rPr lang="en-US" dirty="0"/>
            </a:br>
            <a:r>
              <a:rPr lang="en-US" sz="2000" dirty="0">
                <a:solidFill>
                  <a:srgbClr val="006641"/>
                </a:solidFill>
              </a:rPr>
              <a:t>494 p.3d 611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p:txBody>
          <a:bodyPr/>
          <a:lstStyle/>
          <a:p>
            <a:r>
              <a:rPr lang="en-US" dirty="0"/>
              <a:t>Defendant Sanchez’s convictions overturned on same basis as </a:t>
            </a:r>
            <a:r>
              <a:rPr lang="en-US" i="1" dirty="0"/>
              <a:t>Tafoya.  </a:t>
            </a:r>
            <a:r>
              <a:rPr lang="en-US" dirty="0"/>
              <a:t>Trial Court determined that Def. had standing as “social guest” to challenge use of pole cam.</a:t>
            </a:r>
            <a:endParaRPr lang="en-US" i="1" dirty="0"/>
          </a:p>
          <a:p>
            <a:r>
              <a:rPr lang="en-US" dirty="0"/>
              <a:t>Key concepts noted by Supreme Court – </a:t>
            </a:r>
          </a:p>
          <a:p>
            <a:r>
              <a:rPr lang="en-US" dirty="0"/>
              <a:t>“Extended Duration” and Continuity of Surveillance” constitutionally significant</a:t>
            </a:r>
          </a:p>
          <a:p>
            <a:r>
              <a:rPr lang="en-US" dirty="0"/>
              <a:t>Three months’ worth of surveillance of a home is problematic; Society would not expect law enforcement to undertake this kind of “pervasive tracking” of the activities occurring in one’s curtilage</a:t>
            </a:r>
          </a:p>
          <a:p>
            <a:r>
              <a:rPr lang="en-US" dirty="0"/>
              <a:t>Courts across the country are split on issue of extent of one’s expectation of privacy where part of curtilage is visible by the “public”</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1630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08119"/>
            <a:ext cx="7571700" cy="861113"/>
          </a:xfrm>
        </p:spPr>
        <p:txBody>
          <a:bodyPr/>
          <a:lstStyle/>
          <a:p>
            <a:r>
              <a:rPr lang="en-US" b="1" dirty="0"/>
              <a:t>People v. McKay</a:t>
            </a:r>
            <a:br>
              <a:rPr lang="en-US" dirty="0"/>
            </a:br>
            <a:r>
              <a:rPr lang="en-US" sz="2000" dirty="0">
                <a:solidFill>
                  <a:srgbClr val="006641"/>
                </a:solidFill>
              </a:rPr>
              <a:t>513 p.3d 347 (Colo.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76251"/>
            <a:ext cx="8316015" cy="3573600"/>
          </a:xfrm>
        </p:spPr>
        <p:txBody>
          <a:bodyPr/>
          <a:lstStyle/>
          <a:p>
            <a:r>
              <a:rPr lang="en-US" dirty="0"/>
              <a:t>Interlocutory Appeal of District Court’s Suppression of Evidence</a:t>
            </a:r>
          </a:p>
          <a:p>
            <a:r>
              <a:rPr lang="en-US" dirty="0"/>
              <a:t>Defendant charged with Possession w/Intent to Distribute Meth and POWPO</a:t>
            </a:r>
          </a:p>
          <a:p>
            <a:r>
              <a:rPr lang="en-US" dirty="0"/>
              <a:t>Denver PD executed Search of Def’s. home and car – found 4lbs of Meth/handgun – based on information received from a first-time C/I. </a:t>
            </a:r>
          </a:p>
          <a:p>
            <a:r>
              <a:rPr lang="en-US" dirty="0"/>
              <a:t>The search warranted contained the following details:</a:t>
            </a:r>
          </a:p>
          <a:p>
            <a:pPr lvl="1"/>
            <a:r>
              <a:rPr lang="en-US" dirty="0"/>
              <a:t>AFFIANT WAS EXPEREIENCED DPD DETECTIVE WITH NARCOTICS EXPERIENCE</a:t>
            </a:r>
          </a:p>
          <a:p>
            <a:pPr lvl="1"/>
            <a:r>
              <a:rPr lang="en-US" dirty="0"/>
              <a:t>1</a:t>
            </a:r>
            <a:r>
              <a:rPr lang="en-US" baseline="30000" dirty="0"/>
              <a:t>ST</a:t>
            </a:r>
            <a:r>
              <a:rPr lang="en-US" dirty="0"/>
              <a:t> TIME C/I TOLD POLICE OF DEFENDANT’S RECENT SALES OF METH TO C/I, AND THAT DEFENDANT DISTRIBUTING FROM HOME AND OTHER LOCATIONS</a:t>
            </a:r>
          </a:p>
          <a:p>
            <a:pPr lvl="1"/>
            <a:r>
              <a:rPr lang="en-US" dirty="0"/>
              <a:t>AFFIANT VERIFIED SOME OF C/Is ASSERTIONS, INCLUDING DEF’S ID, ADDRESS, AND VEHICLE.  DEF. HAD BEEN ARRESTED FOR POSSESSION ELSEWHERE IN CO</a:t>
            </a:r>
          </a:p>
          <a:p>
            <a:pPr lvl="1"/>
            <a:r>
              <a:rPr lang="en-US" dirty="0"/>
              <a:t>C/I CONDUCTED 2 </a:t>
            </a:r>
            <a:r>
              <a:rPr lang="en-US"/>
              <a:t>CONTROLLED BUYS: </a:t>
            </a:r>
            <a:r>
              <a:rPr lang="en-US" dirty="0"/>
              <a:t>ONE AT AGREED LOC., OTHER AT DEF’.S HOME </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41072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2D75-C2FB-5762-1FD1-597898B702A1}"/>
              </a:ext>
            </a:extLst>
          </p:cNvPr>
          <p:cNvSpPr>
            <a:spLocks noGrp="1"/>
          </p:cNvSpPr>
          <p:nvPr>
            <p:ph type="title"/>
          </p:nvPr>
        </p:nvSpPr>
        <p:spPr>
          <a:xfrm>
            <a:off x="786150" y="338513"/>
            <a:ext cx="7571700" cy="861113"/>
          </a:xfrm>
        </p:spPr>
        <p:txBody>
          <a:bodyPr/>
          <a:lstStyle/>
          <a:p>
            <a:r>
              <a:rPr lang="en-US" b="1" dirty="0"/>
              <a:t>People v. McKay</a:t>
            </a:r>
            <a:br>
              <a:rPr lang="en-US" dirty="0"/>
            </a:br>
            <a:r>
              <a:rPr lang="en-US" sz="2000" dirty="0">
                <a:solidFill>
                  <a:srgbClr val="006641"/>
                </a:solidFill>
              </a:rPr>
              <a:t>513 p.3d 347(Colo. 2021)</a:t>
            </a:r>
          </a:p>
        </p:txBody>
      </p:sp>
      <p:sp>
        <p:nvSpPr>
          <p:cNvPr id="3" name="Text Placeholder 2">
            <a:extLst>
              <a:ext uri="{FF2B5EF4-FFF2-40B4-BE49-F238E27FC236}">
                <a16:creationId xmlns:a16="http://schemas.microsoft.com/office/drawing/2014/main" id="{4F29219C-7E0D-DB1D-FA38-E667EE42D8F3}"/>
              </a:ext>
            </a:extLst>
          </p:cNvPr>
          <p:cNvSpPr>
            <a:spLocks noGrp="1"/>
          </p:cNvSpPr>
          <p:nvPr>
            <p:ph type="body" idx="1"/>
          </p:nvPr>
        </p:nvSpPr>
        <p:spPr>
          <a:xfrm>
            <a:off x="786150" y="1157681"/>
            <a:ext cx="8250274" cy="3573600"/>
          </a:xfrm>
        </p:spPr>
        <p:txBody>
          <a:bodyPr/>
          <a:lstStyle/>
          <a:p>
            <a:r>
              <a:rPr lang="en-US" dirty="0"/>
              <a:t>Trial Ct. ruled reviewing magistrate’s review of underlying search warrant and probable cause determination lacked a substantial basis.  Judge reasoned that 1) </a:t>
            </a:r>
            <a:r>
              <a:rPr lang="en-US" i="1" dirty="0"/>
              <a:t>assuming</a:t>
            </a:r>
            <a:r>
              <a:rPr lang="en-US" dirty="0"/>
              <a:t> C/I drove to first buy, his car was not searched for drugs or money, casting doubt on integrity of controlled buys, and 2) without more pristine controlled buys, the court deemed the C/I unreliable</a:t>
            </a:r>
          </a:p>
          <a:p>
            <a:r>
              <a:rPr lang="en-US" b="1" dirty="0"/>
              <a:t>ISSUE:  Did the magistrate have a substantial basis to find probable cause existed?  Yes</a:t>
            </a:r>
          </a:p>
          <a:p>
            <a:r>
              <a:rPr lang="en-US" dirty="0"/>
              <a:t>The trial court is supposed to give the affidavit the presumption of validity to which it is entitled.  Instead of focusing its review on the four corners of the affidavit, the court speculated about possible omissions.  The Magistrate’s PC finding remains valid.</a:t>
            </a:r>
          </a:p>
        </p:txBody>
      </p:sp>
      <p:sp>
        <p:nvSpPr>
          <p:cNvPr id="4" name="Slide Number Placeholder 3">
            <a:extLst>
              <a:ext uri="{FF2B5EF4-FFF2-40B4-BE49-F238E27FC236}">
                <a16:creationId xmlns:a16="http://schemas.microsoft.com/office/drawing/2014/main" id="{1CBFEC1B-F232-470B-9AF5-C95F7DA08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45579675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912</TotalTime>
  <Words>15106</Words>
  <Application>Microsoft Office PowerPoint</Application>
  <PresentationFormat>On-screen Show (16:9)</PresentationFormat>
  <Paragraphs>463</Paragraphs>
  <Slides>53</Slides>
  <Notes>52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Gill Sans MT</vt:lpstr>
      <vt:lpstr>Roboto Slab</vt:lpstr>
      <vt:lpstr>Bookman Old Style</vt:lpstr>
      <vt:lpstr>Garamond</vt:lpstr>
      <vt:lpstr>Arial</vt:lpstr>
      <vt:lpstr>Calibri</vt:lpstr>
      <vt:lpstr>Gallery</vt:lpstr>
      <vt:lpstr>2022 Case Law Update</vt:lpstr>
      <vt:lpstr>PowerPoint Presentation</vt:lpstr>
      <vt:lpstr>Vega v. tekoh --- s.ct. --- (2022)</vt:lpstr>
      <vt:lpstr>PowerPoint Presentation</vt:lpstr>
      <vt:lpstr>People v. Tafoya 494 p.3d 613 (Colo. 2021)</vt:lpstr>
      <vt:lpstr>People v. Tafoya 494 p.3d 613 (Colo. 2021)</vt:lpstr>
      <vt:lpstr>People v. Sanchez 494 p.3d 611 (Colo. 2021)</vt:lpstr>
      <vt:lpstr>People v. McKay 513 p.3d 347 (Colo. 2021)</vt:lpstr>
      <vt:lpstr>People v. McKay 513 p.3d 347(Colo. 2021)</vt:lpstr>
      <vt:lpstr>People v. Brown 504 p.3d 970 (Colo. 2022)</vt:lpstr>
      <vt:lpstr>People v. Brown 504 p.3d 970 (Colo. 2022)</vt:lpstr>
      <vt:lpstr>People v. Brown 504 p.3d 970 (Colo. 2022)</vt:lpstr>
      <vt:lpstr>People v. Moreno 507 P.3d 1005 (Colo. 2022)</vt:lpstr>
      <vt:lpstr>People v. Moreno 507 P.3d 1005 (Colo. 2022)</vt:lpstr>
      <vt:lpstr>People v. Stone 498 p.3d 666 (Colo. App. 2021)</vt:lpstr>
      <vt:lpstr>People v. Stone 498 p.3d 666 (Colo. App. 2021)</vt:lpstr>
      <vt:lpstr>People in the Interest of C.C-S 503 p.3d 152 (Colo. App. 2021)</vt:lpstr>
      <vt:lpstr>People in the Interest of C.C-S 503 p.3d 152 (Colo. App. 2021)</vt:lpstr>
      <vt:lpstr>People v. Restrepo 504 p.3d 983 (Colo. App. 2021)</vt:lpstr>
      <vt:lpstr>People v. Restrepo 504 p.3d 983 (Colo. App. 2021)</vt:lpstr>
      <vt:lpstr>People v. Tarr (Colo. App. 2022)</vt:lpstr>
      <vt:lpstr>People v. Licona-Ortega --- p.3d --- (Colo. App. 2022) not yet released for publication</vt:lpstr>
      <vt:lpstr>People v. Licona-Ortega --- p.3d --- (Colo. App. 2022) not yet released for publication</vt:lpstr>
      <vt:lpstr>People v. Licona-Ortega --- p.3d --- (Colo. App. 2022) not yet released for publication</vt:lpstr>
      <vt:lpstr>People v. tarr --- P.3d --- (Colo. App. 2022) not yet released for publication</vt:lpstr>
      <vt:lpstr>People v. tarr --- P.3d --- (Colo. App. 2022) not yet released for publication</vt:lpstr>
      <vt:lpstr>PowerPoint Presentation</vt:lpstr>
      <vt:lpstr>People v. Newton --- p.3d --- (Colo. App. 2022) not yet released for publication</vt:lpstr>
      <vt:lpstr>People v. Newton --- p.3d --- (Colo. App. 2022) not yet released for publication</vt:lpstr>
      <vt:lpstr>People v. Newton --- p.3d --- (Colo. App. 2022) not yet released for publication</vt:lpstr>
      <vt:lpstr>PowerPoint Presentation</vt:lpstr>
      <vt:lpstr>Thomas v. People 500 p.3d 1095 (Colo. 2021)</vt:lpstr>
      <vt:lpstr>Thomas v. People 500 p.3d 1095 (Colo. 2021)</vt:lpstr>
      <vt:lpstr>People v. Moreno 506 p.3d 849 (Colo. 2022)</vt:lpstr>
      <vt:lpstr>People v. Moreno 506 p.3d 849 (Colo. 2022)</vt:lpstr>
      <vt:lpstr>People v. Strickler 507 p.3d 1018 (Colo. App. 2022)</vt:lpstr>
      <vt:lpstr>People v. Strickler 507 p.3d 1018 (Colo. App. 2022)</vt:lpstr>
      <vt:lpstr>Magana v. People  --- p.3d --- (Colo. 2022) – not yet released for publication</vt:lpstr>
      <vt:lpstr>Magana v. People  --- p.3d --- (Colo. 2022) – not yet released for publication</vt:lpstr>
      <vt:lpstr>Mcbride v. People 2022 CO 30 (Colo. 2022) – not yet released for publication</vt:lpstr>
      <vt:lpstr>Mcbride v. People 2022 CO 30 (Colo. 2022) – not yet released for publication</vt:lpstr>
      <vt:lpstr>People v. Wright 498 P.3d 1147 (Colo. App. 2021)</vt:lpstr>
      <vt:lpstr>People v. Pellegrin 500 P.3d 384 (Colo.app. 2021)</vt:lpstr>
      <vt:lpstr>People v. Pellegrin 500 P.3d 384 (Colo.app. 2021)</vt:lpstr>
      <vt:lpstr>People v. Tomaske --- p.3d --- (Colo. App. 2022) not yet released for publication</vt:lpstr>
      <vt:lpstr>People v. Tomaske --- p.3d --- (Colo. App. 2022) not yet released for publication</vt:lpstr>
      <vt:lpstr>People in the interest of J.O. --- p.3d ---(Colo. App. 2022) not yet released for publication</vt:lpstr>
      <vt:lpstr>People in the interest of J.O. --- p.3d ---(Colo. App. 2022) not yet released for publication</vt:lpstr>
      <vt:lpstr>PowerPoint Presentation</vt:lpstr>
      <vt:lpstr>People v. McCants (Colo. App. 2021)</vt:lpstr>
      <vt:lpstr>People v. McCants (Colo. App. 2021)</vt:lpstr>
      <vt:lpstr>People v. Gamboa-Jimenez 508 P.3d 263 (Colo. App. 2022)</vt:lpstr>
      <vt:lpstr>2022 Case Law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Case Law Update</dc:title>
  <dc:creator>Emma Ryan</dc:creator>
  <cp:lastModifiedBy>Brian Hardouin</cp:lastModifiedBy>
  <cp:revision>22</cp:revision>
  <cp:lastPrinted>2022-07-07T14:53:18Z</cp:lastPrinted>
  <dcterms:modified xsi:type="dcterms:W3CDTF">2022-10-06T18:38:13Z</dcterms:modified>
</cp:coreProperties>
</file>