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66" r:id="rId3"/>
    <p:sldId id="306" r:id="rId4"/>
    <p:sldId id="357" r:id="rId5"/>
    <p:sldId id="358" r:id="rId6"/>
    <p:sldId id="359" r:id="rId7"/>
    <p:sldId id="360" r:id="rId8"/>
    <p:sldId id="313" r:id="rId9"/>
    <p:sldId id="314" r:id="rId10"/>
    <p:sldId id="363" r:id="rId11"/>
    <p:sldId id="383" r:id="rId12"/>
    <p:sldId id="364" r:id="rId13"/>
    <p:sldId id="317" r:id="rId14"/>
    <p:sldId id="318" r:id="rId15"/>
    <p:sldId id="351" r:id="rId16"/>
    <p:sldId id="380" r:id="rId17"/>
    <p:sldId id="382" r:id="rId18"/>
    <p:sldId id="319" r:id="rId19"/>
    <p:sldId id="365" r:id="rId20"/>
    <p:sldId id="298" r:id="rId21"/>
    <p:sldId id="323" r:id="rId22"/>
    <p:sldId id="325" r:id="rId23"/>
    <p:sldId id="299" r:id="rId24"/>
    <p:sldId id="366" r:id="rId25"/>
    <p:sldId id="367" r:id="rId26"/>
    <p:sldId id="368" r:id="rId27"/>
    <p:sldId id="369" r:id="rId28"/>
    <p:sldId id="300" r:id="rId29"/>
    <p:sldId id="352" r:id="rId30"/>
    <p:sldId id="332" r:id="rId31"/>
    <p:sldId id="303" r:id="rId32"/>
    <p:sldId id="370" r:id="rId33"/>
    <p:sldId id="371" r:id="rId34"/>
    <p:sldId id="372" r:id="rId35"/>
    <p:sldId id="301" r:id="rId36"/>
    <p:sldId id="339" r:id="rId37"/>
    <p:sldId id="340" r:id="rId38"/>
    <p:sldId id="341" r:id="rId39"/>
    <p:sldId id="302" r:id="rId40"/>
    <p:sldId id="373" r:id="rId41"/>
    <p:sldId id="374" r:id="rId42"/>
    <p:sldId id="304" r:id="rId43"/>
    <p:sldId id="375" r:id="rId44"/>
    <p:sldId id="376" r:id="rId45"/>
    <p:sldId id="384" r:id="rId46"/>
    <p:sldId id="346" r:id="rId47"/>
    <p:sldId id="378"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806" autoAdjust="0"/>
  </p:normalViewPr>
  <p:slideViewPr>
    <p:cSldViewPr snapToGrid="0">
      <p:cViewPr varScale="1">
        <p:scale>
          <a:sx n="130" d="100"/>
          <a:sy n="130" d="100"/>
        </p:scale>
        <p:origin x="150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4:24:08.237"/>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1132 0,'-60'0,"-104"15,140-11,1 0,1 2,-2 1,2 1,0 1,0 2,-27 14,-87 46,101-55,1 0,0 3,-46 33,14 0,42-36,0 1,1 0,2 3,-1 0,2 0,0 3,2 0,-28 43,29-30,2 2,1 0,2 1,1 0,2 1,2 0,2 1,1-1,1 0,6 45,-3-34,-2-11,4 0,0 1,10 49,-8-77,0 0,0 1,2-1,-1 0,2-1,-1 2,1-2,1-2,0 2,1-1,-1 0,3-1,12 12,98 91,-90-81,1-1,1-2,2-1,1-1,77 42,-70-49,5 4,0-1,1-3,2-3,-1-1,78 13,27-1,-110-17,1-3,91 5,708-15,-827 2,-2-2,1 0,-1-1,0-1,1-1,-1 1,-1-3,1 0,-1 1,1-2,-3 0,2-2,15-12,14-17,0-1,54-65,-48 47,-36 42,-1-1,-1 0,-1-2,-1 0,0-1,-1 0,-1 0,-1 0,-2 0,0-1,6-40,-4-19,-6-150,-2 142,3-9,1 61,-2 0,-2-1,-2 1,-6-40,5 60,-1 1,-1-1,0 1,-1 1,-1 0,0 0,0 0,-1 1,-2 1,0-1,1 1,-1 1,-1 0,-1 1,1 0,-2 1,-16-10,-13-2,-1 1,-1 1,-1 3,-67-14,1-10,87 29,1 0,-2 3,-50-10,-190-48,131 42,71 11,-124-8,163 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4:24:20.3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33,'99'-1,"131"-21,-127 13,190 9,-126 3,-3-6,179 7,-158 24,-125-16,1-4,70 3,4806-13,-4911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4:24:22.0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4:24:23.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60,'4485'0,"-4442"-1,68-14,-18 2,-36 7,327-19,207 26,-566-1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4:24:26.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1 217,'355'-2,"377"6,-350 41,-267-26,1-5,128 0,589-18,-514 4,-228-6,-1-3,145-35,204-63,-399 99,0 3,1 0,-1 3,47 2,-43 2,1-4,-1 0,52-12,37-10,-78 16,0-2,63-24,-80 26,-1 0,0 3,2 1,-2 1,2 2,61 6,13-1,422-4,-510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791CA54-A8F8-4743-A926-03A03D40CA32}" type="datetimeFigureOut">
              <a:rPr lang="en-US" smtClean="0"/>
              <a:t>10/6/2022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A43421-388A-4733-B55A-00717D8920E4}" type="slidenum">
              <a:rPr lang="en-US" smtClean="0"/>
              <a:t>‹#›</a:t>
            </a:fld>
            <a:endParaRPr lang="en-US"/>
          </a:p>
        </p:txBody>
      </p:sp>
    </p:spTree>
    <p:extLst>
      <p:ext uri="{BB962C8B-B14F-4D97-AF65-F5344CB8AC3E}">
        <p14:creationId xmlns:p14="http://schemas.microsoft.com/office/powerpoint/2010/main" val="179587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Da and LE</a:t>
            </a:r>
          </a:p>
        </p:txBody>
      </p:sp>
    </p:spTree>
    <p:extLst>
      <p:ext uri="{BB962C8B-B14F-4D97-AF65-F5344CB8AC3E}">
        <p14:creationId xmlns:p14="http://schemas.microsoft.com/office/powerpoint/2010/main" val="333175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r>
              <a:rPr lang="en-US" dirty="0"/>
              <a:t>For any officers that rely on this book – there is a big error regarding the crime level for POWPO</a:t>
            </a:r>
          </a:p>
          <a:p>
            <a:pPr marL="142354"/>
            <a:r>
              <a:rPr lang="en-US" dirty="0"/>
              <a:t>There was some rhetoric in the media that POWPO got reduced to a misdemeanor in 21-217, but that never happened. </a:t>
            </a:r>
          </a:p>
          <a:p>
            <a:pPr marL="142354"/>
            <a:r>
              <a:rPr lang="en-US" dirty="0"/>
              <a:t>While 217 limited what prior felonies were predicates, it actually increased the crime level to an F5 and made it mandatory if the weapon was used in the commission of another crime.</a:t>
            </a:r>
          </a:p>
        </p:txBody>
      </p:sp>
    </p:spTree>
    <p:extLst>
      <p:ext uri="{BB962C8B-B14F-4D97-AF65-F5344CB8AC3E}">
        <p14:creationId xmlns:p14="http://schemas.microsoft.com/office/powerpoint/2010/main" val="356847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DA and LE</a:t>
            </a:r>
          </a:p>
        </p:txBody>
      </p:sp>
    </p:spTree>
    <p:extLst>
      <p:ext uri="{BB962C8B-B14F-4D97-AF65-F5344CB8AC3E}">
        <p14:creationId xmlns:p14="http://schemas.microsoft.com/office/powerpoint/2010/main" val="200988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r>
              <a:rPr lang="en-US" sz="1100" dirty="0">
                <a:solidFill>
                  <a:srgbClr val="000000"/>
                </a:solidFill>
                <a:latin typeface="Arial"/>
                <a:ea typeface="Arial"/>
                <a:cs typeface="Arial"/>
                <a:sym typeface="Arial"/>
              </a:rPr>
              <a:t>Brief Facts of Pro’s Closet case:</a:t>
            </a:r>
          </a:p>
          <a:p>
            <a:pPr marL="142354"/>
            <a:r>
              <a:rPr lang="en-US" sz="1100" dirty="0">
                <a:solidFill>
                  <a:srgbClr val="000000"/>
                </a:solidFill>
                <a:latin typeface="Arial"/>
                <a:ea typeface="Arial"/>
                <a:cs typeface="Arial"/>
                <a:sym typeface="Arial"/>
              </a:rPr>
              <a:t> </a:t>
            </a:r>
          </a:p>
          <a:p>
            <a:r>
              <a:rPr lang="en-US" sz="1100" dirty="0">
                <a:solidFill>
                  <a:srgbClr val="000000"/>
                </a:solidFill>
                <a:latin typeface="Arial"/>
                <a:ea typeface="Arial"/>
                <a:cs typeface="Arial"/>
                <a:sym typeface="Arial"/>
              </a:rPr>
              <a:t>Pro’s Closet is licensed as a secondhand dealer under the Boulder Revised Code. It sells used bicycles, bicycle parts, and bicycle gear. Though it has a warehouse in Boulder, Pro’s Closet does most of its business online.</a:t>
            </a:r>
          </a:p>
          <a:p>
            <a:endParaRPr lang="en-US" sz="1100" dirty="0">
              <a:solidFill>
                <a:srgbClr val="000000"/>
              </a:solidFill>
              <a:latin typeface="Arial"/>
              <a:ea typeface="Arial"/>
              <a:cs typeface="Arial"/>
              <a:sym typeface="Arial"/>
            </a:endParaRPr>
          </a:p>
          <a:p>
            <a:r>
              <a:rPr lang="en-US" sz="1100" dirty="0">
                <a:solidFill>
                  <a:srgbClr val="000000"/>
                </a:solidFill>
                <a:latin typeface="Arial"/>
                <a:ea typeface="Arial"/>
                <a:cs typeface="Arial"/>
                <a:sym typeface="Arial"/>
              </a:rPr>
              <a:t>In 2016, the Twentieth Judicial District’s District Attorney’s Office told the Boulder Police Department to treat Pro’s Closet as a "pawnbroker" under state law, meaning, among other things, that Pro’s Closet must hold used goods it buys for thirty days before reselling them instead of ninety-six hours as required by the Boulder Revised Code’s secondhand dealer ordinances. Pro’s Closet filed suit, seeking a declaratory judgment that it isn’t subject to state pawnbroker laws.</a:t>
            </a:r>
          </a:p>
          <a:p>
            <a:endParaRPr lang="en-US" sz="1100" dirty="0">
              <a:solidFill>
                <a:srgbClr val="000000"/>
              </a:solidFill>
              <a:latin typeface="Arial"/>
              <a:ea typeface="Arial"/>
              <a:cs typeface="Arial"/>
              <a:sym typeface="Arial"/>
            </a:endParaRPr>
          </a:p>
          <a:p>
            <a:r>
              <a:rPr lang="en-US" sz="1100" dirty="0">
                <a:solidFill>
                  <a:srgbClr val="000000"/>
                </a:solidFill>
                <a:latin typeface="Arial"/>
                <a:ea typeface="Arial"/>
                <a:cs typeface="Arial"/>
                <a:sym typeface="Arial"/>
              </a:rPr>
              <a:t>Both Pro’s Closet and the City moved for summary judgment. The district court granted the City’s motion, concluding that, since Pro’s Closet regularly makes "purchase transaction[s]", it is a pawnbroker under state law.  Ct. of Appeals affirmed.</a:t>
            </a:r>
          </a:p>
          <a:p>
            <a:endParaRPr lang="en-US" sz="1100" dirty="0"/>
          </a:p>
          <a:p>
            <a:r>
              <a:rPr lang="en-US" sz="1100" dirty="0">
                <a:solidFill>
                  <a:srgbClr val="000000"/>
                </a:solidFill>
                <a:latin typeface="Arial"/>
                <a:ea typeface="Arial"/>
                <a:cs typeface="Arial"/>
                <a:sym typeface="Arial"/>
              </a:rPr>
              <a:t>This law change came about in response to that case, to exclude businesses that solely make ‘purchase transactions” as pawnbrokers.</a:t>
            </a:r>
          </a:p>
          <a:p>
            <a:endParaRPr lang="en-US" sz="1100" dirty="0"/>
          </a:p>
          <a:p>
            <a:r>
              <a:rPr lang="en-US" sz="1100" dirty="0">
                <a:solidFill>
                  <a:srgbClr val="000000"/>
                </a:solidFill>
                <a:latin typeface="Arial"/>
                <a:ea typeface="Arial"/>
                <a:cs typeface="Arial"/>
                <a:sym typeface="Arial"/>
              </a:rPr>
              <a:t>“Contract for Purchase” – advance of funds to customer with option to buy back property no sooner than 30 days (i.e., contract for purchase with option to cancel)</a:t>
            </a:r>
          </a:p>
          <a:p>
            <a:r>
              <a:rPr lang="en-US" sz="1100" dirty="0"/>
              <a:t>“Purchase Transaction” – broker outright buys customer’s property for resale</a:t>
            </a:r>
            <a:endParaRPr lang="en-US" sz="1100" dirty="0">
              <a:solidFill>
                <a:srgbClr val="000000"/>
              </a:solidFill>
              <a:latin typeface="Arial"/>
              <a:ea typeface="Arial"/>
              <a:cs typeface="Arial"/>
              <a:sym typeface="Arial"/>
            </a:endParaRPr>
          </a:p>
          <a:p>
            <a:pPr marL="142354"/>
            <a:endParaRPr lang="en-US" dirty="0"/>
          </a:p>
        </p:txBody>
      </p:sp>
    </p:spTree>
    <p:extLst>
      <p:ext uri="{BB962C8B-B14F-4D97-AF65-F5344CB8AC3E}">
        <p14:creationId xmlns:p14="http://schemas.microsoft.com/office/powerpoint/2010/main" val="79945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Addressing Fentanyl was a CDAC legislative priority in 2022.   Bill became more political after deaths of 5 people on Commerce City</a:t>
            </a:r>
          </a:p>
          <a:p>
            <a:r>
              <a:rPr lang="en-US" dirty="0"/>
              <a:t>Bill is too broad to cover in this training.  Rest of slides focus just on the first category of the Bill  (i.e., Criminal Provisions / increased enforcement)</a:t>
            </a:r>
          </a:p>
        </p:txBody>
      </p:sp>
    </p:spTree>
    <p:extLst>
      <p:ext uri="{BB962C8B-B14F-4D97-AF65-F5344CB8AC3E}">
        <p14:creationId xmlns:p14="http://schemas.microsoft.com/office/powerpoint/2010/main" val="4181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478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81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r>
              <a:rPr lang="en-US" dirty="0"/>
              <a:t>Possible misprint:  Page 23 of leg booklet:  3</a:t>
            </a:r>
            <a:r>
              <a:rPr lang="en-US" baseline="30000" dirty="0"/>
              <a:t>rd</a:t>
            </a:r>
            <a:r>
              <a:rPr lang="en-US" dirty="0"/>
              <a:t> black bullet.  Good Samaritan Immunity Provision for any DF1 (not DF3)</a:t>
            </a:r>
          </a:p>
        </p:txBody>
      </p:sp>
    </p:spTree>
    <p:extLst>
      <p:ext uri="{BB962C8B-B14F-4D97-AF65-F5344CB8AC3E}">
        <p14:creationId xmlns:p14="http://schemas.microsoft.com/office/powerpoint/2010/main" val="233592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CDAC-initiated bill (i.e., one of our top legislative priorities in 2022)</a:t>
            </a:r>
          </a:p>
          <a:p>
            <a:endParaRPr lang="en-US" dirty="0"/>
          </a:p>
          <a:p>
            <a:r>
              <a:rPr lang="en-US" dirty="0"/>
              <a:t>The provision that applies to “influence of any other person with relevant knowledge to withhold from, or provide false information to law enforcement, defense attorney, or defense investigator” still requires that the initial act involve a threat, act of harassment, or an act of harm or injury to any person or property.</a:t>
            </a:r>
          </a:p>
          <a:p>
            <a:endParaRPr lang="en-US" dirty="0"/>
          </a:p>
          <a:p>
            <a:r>
              <a:rPr lang="en-US" dirty="0"/>
              <a:t>The inclusion of Defense Attorneys and Defense Investigators was a negotiated provision to get the defense community to go neutral (i.e., not oppose) on the bill</a:t>
            </a:r>
          </a:p>
          <a:p>
            <a:pPr marL="142354"/>
            <a:r>
              <a:rPr lang="en-US" dirty="0"/>
              <a:t> </a:t>
            </a:r>
          </a:p>
          <a:p>
            <a:pPr marL="142354"/>
            <a:endParaRPr lang="en-US" dirty="0"/>
          </a:p>
        </p:txBody>
      </p:sp>
    </p:spTree>
    <p:extLst>
      <p:ext uri="{BB962C8B-B14F-4D97-AF65-F5344CB8AC3E}">
        <p14:creationId xmlns:p14="http://schemas.microsoft.com/office/powerpoint/2010/main" val="4222521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DA and maybe LE</a:t>
            </a:r>
          </a:p>
        </p:txBody>
      </p:sp>
    </p:spTree>
    <p:extLst>
      <p:ext uri="{BB962C8B-B14F-4D97-AF65-F5344CB8AC3E}">
        <p14:creationId xmlns:p14="http://schemas.microsoft.com/office/powerpoint/2010/main" val="337383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451097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endParaRPr lang="en-US" dirty="0"/>
          </a:p>
        </p:txBody>
      </p:sp>
    </p:spTree>
    <p:extLst>
      <p:ext uri="{BB962C8B-B14F-4D97-AF65-F5344CB8AC3E}">
        <p14:creationId xmlns:p14="http://schemas.microsoft.com/office/powerpoint/2010/main" val="312121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Mothers Against Drunk Driving (MADD) organization-initiated bill</a:t>
            </a:r>
          </a:p>
          <a:p>
            <a:endParaRPr lang="en-US" dirty="0"/>
          </a:p>
          <a:p>
            <a:r>
              <a:rPr lang="en-US" dirty="0"/>
              <a:t>MADD argued there are better outcomes when not delaying the reinstatement of a license if a person is willing to install an interlock ignition device within a vehicle.  If so, no reason to have a delayed waiting period of one month before reinstatement</a:t>
            </a:r>
          </a:p>
          <a:p>
            <a:endParaRPr lang="en-US" dirty="0"/>
          </a:p>
          <a:p>
            <a:r>
              <a:rPr lang="en-US" dirty="0"/>
              <a:t>Continuous Alcohol Monitoring for 2</a:t>
            </a:r>
            <a:r>
              <a:rPr lang="en-US" baseline="30000" dirty="0"/>
              <a:t>nd</a:t>
            </a:r>
            <a:r>
              <a:rPr lang="en-US" dirty="0"/>
              <a:t> and 3</a:t>
            </a:r>
            <a:r>
              <a:rPr lang="en-US" baseline="30000" dirty="0"/>
              <a:t>rd</a:t>
            </a:r>
            <a:r>
              <a:rPr lang="en-US" dirty="0"/>
              <a:t> time offenders was proposed in order to prevent defendants from getting into the felony stage (i.e., 4 offense).  With continuous monitoring for a minimum of 90 days, the research demonstrated better outcomes for offenders.</a:t>
            </a:r>
          </a:p>
          <a:p>
            <a:pPr marL="142354"/>
            <a:endParaRPr lang="en-US" dirty="0"/>
          </a:p>
          <a:p>
            <a:pPr marL="142354"/>
            <a:endParaRPr lang="en-US" dirty="0"/>
          </a:p>
        </p:txBody>
      </p:sp>
    </p:spTree>
    <p:extLst>
      <p:ext uri="{BB962C8B-B14F-4D97-AF65-F5344CB8AC3E}">
        <p14:creationId xmlns:p14="http://schemas.microsoft.com/office/powerpoint/2010/main" val="1005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316148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What didn’t get in the bill – fix for 90 day rule and adverse supreme court decisions.</a:t>
            </a:r>
          </a:p>
        </p:txBody>
      </p:sp>
    </p:spTree>
    <p:extLst>
      <p:ext uri="{BB962C8B-B14F-4D97-AF65-F5344CB8AC3E}">
        <p14:creationId xmlns:p14="http://schemas.microsoft.com/office/powerpoint/2010/main" val="3790917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7485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939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1269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980577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endParaRPr lang="en-US" dirty="0"/>
          </a:p>
        </p:txBody>
      </p:sp>
    </p:spTree>
    <p:extLst>
      <p:ext uri="{BB962C8B-B14F-4D97-AF65-F5344CB8AC3E}">
        <p14:creationId xmlns:p14="http://schemas.microsoft.com/office/powerpoint/2010/main" val="361829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Bill was primarily promoted by the Colorado State Patrol (CSP)</a:t>
            </a:r>
          </a:p>
          <a:p>
            <a:r>
              <a:rPr lang="en-US" dirty="0"/>
              <a:t>Eligible Offenses within Title 42 to which this law would apply (per 42-4-1701(4)(a)):</a:t>
            </a:r>
          </a:p>
          <a:p>
            <a:pPr lvl="1"/>
            <a:r>
              <a:rPr lang="en-US" dirty="0"/>
              <a:t>Drivers license violations</a:t>
            </a:r>
          </a:p>
          <a:p>
            <a:pPr lvl="1"/>
            <a:r>
              <a:rPr lang="en-US" dirty="0"/>
              <a:t>Registration and taxation violations</a:t>
            </a:r>
          </a:p>
          <a:p>
            <a:pPr lvl="1"/>
            <a:r>
              <a:rPr lang="en-US" dirty="0"/>
              <a:t>Traffic regulations generally</a:t>
            </a:r>
          </a:p>
          <a:p>
            <a:pPr lvl="1"/>
            <a:r>
              <a:rPr lang="en-US" dirty="0"/>
              <a:t>Equipment violations, Emissions inspections; Size, weight and load violations; Signals, signs and marking violations; Rights-of-way violations; Pedestrian violations; turning and stopping; Driving, overtaking, and passing violations; speeding; parking; motorcycle violations; offenses by persons controlling vehicles; Certificates of Title; Proof of Financial liability; Uninsured Motorist ID database protection</a:t>
            </a:r>
          </a:p>
          <a:p>
            <a:pPr lvl="1"/>
            <a:r>
              <a:rPr lang="en-US" dirty="0"/>
              <a:t>- Under current law, a defendant is required to execute the defendant's signature on citations for a misdemeanor, petty offense, misdemeanor traffic offense, or traffic infraction to signify agreement to pay the penalties or appear in court. The act eliminates the defendant signature requirement.</a:t>
            </a:r>
          </a:p>
          <a:p>
            <a:pPr lvl="1"/>
            <a:r>
              <a:rPr lang="en-US" dirty="0"/>
              <a:t>(Note: This summary applies to this bill as enacted.)</a:t>
            </a:r>
          </a:p>
        </p:txBody>
      </p:sp>
    </p:spTree>
    <p:extLst>
      <p:ext uri="{BB962C8B-B14F-4D97-AF65-F5344CB8AC3E}">
        <p14:creationId xmlns:p14="http://schemas.microsoft.com/office/powerpoint/2010/main" val="2386281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Heavily amended bill.   Complete “strike-below” (i.e., complete rewritten version) introduced halfway through the legislative process when this Senate Bill made its way over to the House</a:t>
            </a:r>
          </a:p>
          <a:p>
            <a:r>
              <a:rPr lang="en-US" dirty="0"/>
              <a:t>The bill went to a Conference committee and was amended even further.</a:t>
            </a:r>
          </a:p>
          <a:p>
            <a:r>
              <a:rPr lang="en-US" dirty="0"/>
              <a:t>Very broad restrictions on the use of FRS (Facial Recognition Service)</a:t>
            </a:r>
          </a:p>
          <a:p>
            <a:endParaRPr lang="en-US" dirty="0"/>
          </a:p>
          <a:p>
            <a:r>
              <a:rPr lang="en-US" dirty="0"/>
              <a:t>Misprint in the book:  Page 50 ,5</a:t>
            </a:r>
            <a:r>
              <a:rPr lang="en-US" baseline="30000" dirty="0"/>
              <a:t>th</a:t>
            </a:r>
            <a:r>
              <a:rPr lang="en-US" dirty="0"/>
              <a:t> black bullet down (1</a:t>
            </a:r>
            <a:r>
              <a:rPr lang="en-US" baseline="30000" dirty="0"/>
              <a:t>st</a:t>
            </a:r>
            <a:r>
              <a:rPr lang="en-US" dirty="0"/>
              <a:t> clear bullet):   Strike “exigent circumstances exist” and replace with “SUCH USE IS NECESSARY TO DEVELOP LEADS IN AN INVESTIGATION”</a:t>
            </a:r>
          </a:p>
          <a:p>
            <a:endParaRPr lang="en-US" dirty="0"/>
          </a:p>
        </p:txBody>
      </p:sp>
    </p:spTree>
    <p:extLst>
      <p:ext uri="{BB962C8B-B14F-4D97-AF65-F5344CB8AC3E}">
        <p14:creationId xmlns:p14="http://schemas.microsoft.com/office/powerpoint/2010/main" val="2856604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3366471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LE only</a:t>
            </a:r>
          </a:p>
        </p:txBody>
      </p:sp>
    </p:spTree>
    <p:extLst>
      <p:ext uri="{BB962C8B-B14F-4D97-AF65-F5344CB8AC3E}">
        <p14:creationId xmlns:p14="http://schemas.microsoft.com/office/powerpoint/2010/main" val="2094843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NOT IN BOOK</a:t>
            </a:r>
          </a:p>
          <a:p>
            <a:r>
              <a:rPr lang="en-US" dirty="0"/>
              <a:t>Easiest way to tell the difference is if it has a steering wheel or handlebars</a:t>
            </a:r>
          </a:p>
          <a:p>
            <a:r>
              <a:rPr lang="en-US" dirty="0"/>
              <a:t>Pic on left is an “autocycle” - Polaris Slingshot.  Pic on right is a three wheel motorcycle – Can-Am Spyder</a:t>
            </a:r>
          </a:p>
          <a:p>
            <a:r>
              <a:rPr lang="en-US" dirty="0"/>
              <a:t>Autocycle does not require motorcycle endorsement.  Both still require eye protection.</a:t>
            </a:r>
          </a:p>
        </p:txBody>
      </p:sp>
    </p:spTree>
    <p:extLst>
      <p:ext uri="{BB962C8B-B14F-4D97-AF65-F5344CB8AC3E}">
        <p14:creationId xmlns:p14="http://schemas.microsoft.com/office/powerpoint/2010/main" val="787399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4379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1098127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a:r>
              <a:rPr lang="en-US" dirty="0"/>
              <a:t>Bill came about by efforts of 17</a:t>
            </a:r>
            <a:r>
              <a:rPr lang="en-US" baseline="30000" dirty="0"/>
              <a:t>th</a:t>
            </a:r>
            <a:r>
              <a:rPr lang="en-US" dirty="0"/>
              <a:t> and 18</a:t>
            </a:r>
            <a:r>
              <a:rPr lang="en-US" baseline="30000" dirty="0"/>
              <a:t>th</a:t>
            </a:r>
            <a:r>
              <a:rPr lang="en-US" dirty="0"/>
              <a:t> JD District Attorneys Offices, after 21 of 22 DAs wrote State DHS a letter in the Summer of 2021 about no availability of Shelter Beds for Juveniles</a:t>
            </a:r>
          </a:p>
          <a:p>
            <a:pPr marL="142354"/>
            <a:endParaRPr lang="en-US" dirty="0"/>
          </a:p>
        </p:txBody>
      </p:sp>
    </p:spTree>
    <p:extLst>
      <p:ext uri="{BB962C8B-B14F-4D97-AF65-F5344CB8AC3E}">
        <p14:creationId xmlns:p14="http://schemas.microsoft.com/office/powerpoint/2010/main" val="4073654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endParaRPr lang="en-US" dirty="0"/>
          </a:p>
        </p:txBody>
      </p:sp>
    </p:spTree>
    <p:extLst>
      <p:ext uri="{BB962C8B-B14F-4D97-AF65-F5344CB8AC3E}">
        <p14:creationId xmlns:p14="http://schemas.microsoft.com/office/powerpoint/2010/main" val="4214321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bill does not have a clause that indicates it applies to offenses committed on or after the implementation date. Thus, it’s likely it has retroactive application.</a:t>
            </a:r>
          </a:p>
        </p:txBody>
      </p:sp>
    </p:spTree>
    <p:extLst>
      <p:ext uri="{BB962C8B-B14F-4D97-AF65-F5344CB8AC3E}">
        <p14:creationId xmlns:p14="http://schemas.microsoft.com/office/powerpoint/2010/main" val="4041678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429354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LE and maybe DA.</a:t>
            </a:r>
          </a:p>
          <a:p>
            <a:r>
              <a:rPr lang="en-US" dirty="0"/>
              <a:t>local law enforcement agencies are eligible for a grant only for the purpose of developing or expanding a co-responder community response program. In order to receive a grant, an applicant must offer a monetary contribution or in-kind contributions that directly support the services provided with the grant award. The BHA may waive the monetary or in-kind contribution requirement for applicants requesting a grant of less than $50,000.</a:t>
            </a:r>
          </a:p>
        </p:txBody>
      </p:sp>
    </p:spTree>
    <p:extLst>
      <p:ext uri="{BB962C8B-B14F-4D97-AF65-F5344CB8AC3E}">
        <p14:creationId xmlns:p14="http://schemas.microsoft.com/office/powerpoint/2010/main" val="3176602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DA and LE</a:t>
            </a:r>
          </a:p>
        </p:txBody>
      </p:sp>
    </p:spTree>
    <p:extLst>
      <p:ext uri="{BB962C8B-B14F-4D97-AF65-F5344CB8AC3E}">
        <p14:creationId xmlns:p14="http://schemas.microsoft.com/office/powerpoint/2010/main" val="895750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TIM</a:t>
            </a:r>
          </a:p>
          <a:p>
            <a:r>
              <a:rPr lang="en-US" dirty="0"/>
              <a:t>DA and LE</a:t>
            </a:r>
          </a:p>
          <a:p>
            <a:endParaRPr lang="en-US" dirty="0"/>
          </a:p>
        </p:txBody>
      </p:sp>
    </p:spTree>
    <p:extLst>
      <p:ext uri="{BB962C8B-B14F-4D97-AF65-F5344CB8AC3E}">
        <p14:creationId xmlns:p14="http://schemas.microsoft.com/office/powerpoint/2010/main" val="312809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264190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LE and DA – need to add more for LE presentations</a:t>
            </a:r>
          </a:p>
          <a:p>
            <a:r>
              <a:rPr lang="en-US" dirty="0"/>
              <a:t>Bill says it applies to crimes on or after 3/1/2022.  But governor did not sign until 4/7.</a:t>
            </a:r>
          </a:p>
        </p:txBody>
      </p:sp>
    </p:spTree>
    <p:extLst>
      <p:ext uri="{BB962C8B-B14F-4D97-AF65-F5344CB8AC3E}">
        <p14:creationId xmlns:p14="http://schemas.microsoft.com/office/powerpoint/2010/main" val="4030470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LE – I’d be careful on how much info/advice you give on this bill.  It is very long, and this is only a small part of the entire package.</a:t>
            </a:r>
          </a:p>
          <a:p>
            <a:r>
              <a:rPr lang="en-US" dirty="0"/>
              <a:t>The bill gives money to the BHA to provide statewide trainings to law enforcement on all the changes to the civil commitment laws.</a:t>
            </a:r>
          </a:p>
          <a:p>
            <a:r>
              <a:rPr lang="en-US" dirty="0"/>
              <a:t>Encourage your law enforcement to attend these trainings.</a:t>
            </a:r>
          </a:p>
          <a:p>
            <a:r>
              <a:rPr lang="en-US" dirty="0"/>
              <a:t>Also encourage them to reach out to their police legal advisors for advice as this is civil in nature.</a:t>
            </a:r>
          </a:p>
          <a:p>
            <a:endParaRPr lang="en-US" dirty="0"/>
          </a:p>
        </p:txBody>
      </p:sp>
    </p:spTree>
    <p:extLst>
      <p:ext uri="{BB962C8B-B14F-4D97-AF65-F5344CB8AC3E}">
        <p14:creationId xmlns:p14="http://schemas.microsoft.com/office/powerpoint/2010/main" val="1581477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bill gives money to the BHA to provide statewide trainings to law enforcement on all of the changes to the civil commitment laws.</a:t>
            </a:r>
          </a:p>
          <a:p>
            <a:r>
              <a:rPr lang="en-US" dirty="0"/>
              <a:t>Encourage your law enforcement to attend these trainings.</a:t>
            </a:r>
          </a:p>
          <a:p>
            <a:r>
              <a:rPr lang="en-US" dirty="0"/>
              <a:t>Also encourage them to reach out to their police legal advisors for advice as this is civil in nature.</a:t>
            </a:r>
          </a:p>
        </p:txBody>
      </p:sp>
    </p:spTree>
    <p:extLst>
      <p:ext uri="{BB962C8B-B14F-4D97-AF65-F5344CB8AC3E}">
        <p14:creationId xmlns:p14="http://schemas.microsoft.com/office/powerpoint/2010/main" val="891297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endParaRPr lang="en-US" dirty="0"/>
          </a:p>
        </p:txBody>
      </p:sp>
    </p:spTree>
    <p:extLst>
      <p:ext uri="{BB962C8B-B14F-4D97-AF65-F5344CB8AC3E}">
        <p14:creationId xmlns:p14="http://schemas.microsoft.com/office/powerpoint/2010/main" val="166210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960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16654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a:endParaRPr lang="en-US" dirty="0"/>
          </a:p>
        </p:txBody>
      </p:sp>
    </p:spTree>
    <p:extLst>
      <p:ext uri="{BB962C8B-B14F-4D97-AF65-F5344CB8AC3E}">
        <p14:creationId xmlns:p14="http://schemas.microsoft.com/office/powerpoint/2010/main" val="227205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3264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Slight misprint in CDAC Leg. Update Booklet.   The crimes created are in fact UNCLASSIFIED MISDEMEANORS, not an M1 and M2.   DELETE 2</a:t>
            </a:r>
            <a:r>
              <a:rPr lang="en-US" baseline="30000" dirty="0"/>
              <a:t>nd</a:t>
            </a:r>
            <a:r>
              <a:rPr lang="en-US" dirty="0"/>
              <a:t> bullet point on page 16 of Booklet and advise participants these are unclassified </a:t>
            </a:r>
            <a:r>
              <a:rPr lang="en-US" dirty="0" err="1"/>
              <a:t>misdos</a:t>
            </a:r>
            <a:endParaRPr lang="en-US" dirty="0"/>
          </a:p>
          <a:p>
            <a:endParaRPr lang="en-US" dirty="0"/>
          </a:p>
          <a:p>
            <a:r>
              <a:rPr lang="en-US" dirty="0"/>
              <a:t>The two crimes created are both unclassified misdemeanors, and will be broken into two charge codes:  1 code for “polling location” and “drop box” violations (1-13-724(3)(a)); and a separate code for “central count facility” violations (1-13-724(3)(b)).</a:t>
            </a:r>
          </a:p>
          <a:p>
            <a:endParaRPr lang="en-US" dirty="0"/>
          </a:p>
          <a:p>
            <a:r>
              <a:rPr lang="en-US" dirty="0"/>
              <a:t>The sentencing on this offense is specifically written into the statute:</a:t>
            </a:r>
          </a:p>
          <a:p>
            <a:endParaRPr lang="en-US" dirty="0"/>
          </a:p>
          <a:p>
            <a:pPr lvl="1"/>
            <a:r>
              <a:rPr lang="en-US" dirty="0"/>
              <a:t>1</a:t>
            </a:r>
            <a:r>
              <a:rPr lang="en-US" baseline="30000" dirty="0"/>
              <a:t>st</a:t>
            </a:r>
            <a:r>
              <a:rPr lang="en-US" dirty="0"/>
              <a:t> offense will have a max $250 fine / and 120 days in jail    (M2’s thresholds are typically $750/120 days in jail.  So sentencing is close to an M2, but not quite)</a:t>
            </a:r>
          </a:p>
          <a:p>
            <a:pPr lvl="1"/>
            <a:r>
              <a:rPr lang="en-US" dirty="0"/>
              <a:t>Any other offense will have sentencing of not more than $1,000 fine/364 days county jail.   (this sentencing is consistent with M1).</a:t>
            </a:r>
          </a:p>
          <a:p>
            <a:pPr lvl="1"/>
            <a:endParaRPr lang="en-US" dirty="0"/>
          </a:p>
          <a:p>
            <a:pPr marL="465887" indent="-323533"/>
            <a:r>
              <a:rPr lang="en-US" dirty="0"/>
              <a:t>There is no definitions for “Central Count Facility”, nor “Ongoing Election Administration Activity”</a:t>
            </a:r>
          </a:p>
          <a:p>
            <a:pPr marL="465887" indent="-323533"/>
            <a:endParaRPr lang="en-US" dirty="0"/>
          </a:p>
          <a:p>
            <a:pPr marL="465887" indent="-323533"/>
            <a:r>
              <a:rPr lang="en-US" dirty="0"/>
              <a:t>Election officials will need to ensure they post signage during the entire time individuals are allowed to vote, given Colorado’s mail -n ballot procedure and the extended period in which voting is permitted. </a:t>
            </a:r>
          </a:p>
        </p:txBody>
      </p:sp>
    </p:spTree>
    <p:extLst>
      <p:ext uri="{BB962C8B-B14F-4D97-AF65-F5344CB8AC3E}">
        <p14:creationId xmlns:p14="http://schemas.microsoft.com/office/powerpoint/2010/main" val="129392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Misprint in Leg Update Booklet.  On page 17, 2</a:t>
            </a:r>
            <a:r>
              <a:rPr lang="en-US" baseline="30000" dirty="0"/>
              <a:t>nd</a:t>
            </a:r>
            <a:r>
              <a:rPr lang="en-US" dirty="0"/>
              <a:t> bullet notes Title 19 provision.  The new subsection is in Title 18 (criminal code), not in Title 19 (juvenile code)</a:t>
            </a:r>
          </a:p>
          <a:p>
            <a:pPr marL="142354"/>
            <a:endParaRPr lang="en-US" dirty="0"/>
          </a:p>
          <a:p>
            <a:r>
              <a:rPr lang="en-US" dirty="0"/>
              <a:t>The theft statute in ACTION has drop-down options for the multiple sections for charging purposes.  A new drop-down option will be added to account for subsection (f).  However, a CHARGE NOTE reminder will also be added reminding that other subsections of 18-4-401 cannot be charged with 18-4-401(1)(f).   Attorneys and/or Staff preparing complaints will need to pay attention to charge limitation (see 18-4-401(12)).</a:t>
            </a:r>
          </a:p>
        </p:txBody>
      </p:sp>
    </p:spTree>
    <p:extLst>
      <p:ext uri="{BB962C8B-B14F-4D97-AF65-F5344CB8AC3E}">
        <p14:creationId xmlns:p14="http://schemas.microsoft.com/office/powerpoint/2010/main" val="363049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2E91-08B2-41B6-9650-A0CC9F930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0281A4-2A37-45A7-8342-5F2EDB91AA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DC2DD0-BD7A-4E8F-96E1-397DD64B13CD}"/>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5" name="Footer Placeholder 4">
            <a:extLst>
              <a:ext uri="{FF2B5EF4-FFF2-40B4-BE49-F238E27FC236}">
                <a16:creationId xmlns:a16="http://schemas.microsoft.com/office/drawing/2014/main" id="{7D8E05FA-2E5F-4D2D-AE3B-687566480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83D08-B0E7-43BE-8E74-4ED70ABC42A1}"/>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61332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1995-4555-4478-B992-297EBE257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027301-B6F4-49D9-81E7-C313E96BC0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A0019-01A7-472B-B48D-4044641E65E8}"/>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5" name="Footer Placeholder 4">
            <a:extLst>
              <a:ext uri="{FF2B5EF4-FFF2-40B4-BE49-F238E27FC236}">
                <a16:creationId xmlns:a16="http://schemas.microsoft.com/office/drawing/2014/main" id="{CE546F3F-A1E3-460B-9F9F-019DED369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51863-438C-4A8D-85F2-93CF80A41033}"/>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323035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88540-4594-4B8A-93A4-B812AFD74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7AF7F-7780-421D-B9F5-99E62B075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8871-FBE8-49C0-BAC8-C790DCC90CCA}"/>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5" name="Footer Placeholder 4">
            <a:extLst>
              <a:ext uri="{FF2B5EF4-FFF2-40B4-BE49-F238E27FC236}">
                <a16:creationId xmlns:a16="http://schemas.microsoft.com/office/drawing/2014/main" id="{5A9E5035-EDCD-4AA5-AD90-27C10419D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F2813-13C7-4287-9FAA-F283F663EBE8}"/>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206629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6" name="Picture 5">
            <a:extLst>
              <a:ext uri="{FF2B5EF4-FFF2-40B4-BE49-F238E27FC236}">
                <a16:creationId xmlns:a16="http://schemas.microsoft.com/office/drawing/2014/main" id="{4B90C6C6-AF7E-7580-0BE0-E092E04B3370}"/>
              </a:ext>
            </a:extLst>
          </p:cNvPr>
          <p:cNvPicPr>
            <a:picLocks noChangeAspect="1"/>
          </p:cNvPicPr>
          <p:nvPr userDrawn="1"/>
        </p:nvPicPr>
        <p:blipFill rotWithShape="1">
          <a:blip r:embed="rId2"/>
          <a:srcRect t="6456" r="1303" b="10269"/>
          <a:stretch/>
        </p:blipFill>
        <p:spPr>
          <a:xfrm>
            <a:off x="-493" y="0"/>
            <a:ext cx="12192000" cy="6858000"/>
          </a:xfrm>
          <a:prstGeom prst="rect">
            <a:avLst/>
          </a:prstGeom>
        </p:spPr>
      </p:pic>
      <p:sp>
        <p:nvSpPr>
          <p:cNvPr id="10" name="Google Shape;10;p2"/>
          <p:cNvSpPr/>
          <p:nvPr/>
        </p:nvSpPr>
        <p:spPr>
          <a:xfrm>
            <a:off x="0" y="-125"/>
            <a:ext cx="12192000" cy="6858000"/>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Source Sans Pro" panose="020B0503030403020204" pitchFamily="34" charset="0"/>
            </a:endParaRPr>
          </a:p>
        </p:txBody>
      </p:sp>
      <p:sp>
        <p:nvSpPr>
          <p:cNvPr id="11" name="Google Shape;11;p2"/>
          <p:cNvSpPr/>
          <p:nvPr/>
        </p:nvSpPr>
        <p:spPr>
          <a:xfrm>
            <a:off x="1149567" y="1046933"/>
            <a:ext cx="9891884" cy="4763883"/>
          </a:xfrm>
          <a:custGeom>
            <a:avLst/>
            <a:gdLst/>
            <a:ahLst/>
            <a:cxnLst/>
            <a:rect l="l" t="t" r="r" b="b"/>
            <a:pathLst>
              <a:path w="319196" h="161890" extrusionOk="0">
                <a:moveTo>
                  <a:pt x="137286" y="300"/>
                </a:moveTo>
                <a:lnTo>
                  <a:pt x="0" y="241"/>
                </a:lnTo>
                <a:lnTo>
                  <a:pt x="0" y="161890"/>
                </a:lnTo>
                <a:lnTo>
                  <a:pt x="319196" y="161890"/>
                </a:lnTo>
                <a:lnTo>
                  <a:pt x="319196" y="0"/>
                </a:lnTo>
                <a:lnTo>
                  <a:pt x="182036" y="30"/>
                </a:lnTo>
              </a:path>
            </a:pathLst>
          </a:custGeom>
          <a:noFill/>
          <a:ln w="76200" cap="flat" cmpd="thinThick">
            <a:solidFill>
              <a:srgbClr val="FFFFFF"/>
            </a:solidFill>
            <a:prstDash val="solid"/>
            <a:miter lim="8000"/>
            <a:headEnd type="none" w="med" len="med"/>
            <a:tailEnd type="none" w="med" len="med"/>
          </a:ln>
        </p:spPr>
      </p:sp>
      <p:sp>
        <p:nvSpPr>
          <p:cNvPr id="12" name="Google Shape;12;p2"/>
          <p:cNvSpPr txBox="1">
            <a:spLocks noGrp="1"/>
          </p:cNvSpPr>
          <p:nvPr>
            <p:ph type="ctrTitle"/>
          </p:nvPr>
        </p:nvSpPr>
        <p:spPr>
          <a:xfrm>
            <a:off x="1721033" y="2655767"/>
            <a:ext cx="8750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atin typeface="Source Sans Pro" panose="020B0503030403020204" pitchFamily="34" charset="0"/>
                <a:ea typeface="Source Sans Pro" panose="020B0503030403020204" pitchFamily="34" charset="0"/>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dirty="0"/>
          </a:p>
        </p:txBody>
      </p:sp>
      <p:grpSp>
        <p:nvGrpSpPr>
          <p:cNvPr id="13" name="Google Shape;13;p2"/>
          <p:cNvGrpSpPr/>
          <p:nvPr/>
        </p:nvGrpSpPr>
        <p:grpSpPr>
          <a:xfrm>
            <a:off x="5614115" y="455112"/>
            <a:ext cx="962787" cy="962785"/>
            <a:chOff x="1355271" y="4106636"/>
            <a:chExt cx="952499" cy="952499"/>
          </a:xfrm>
        </p:grpSpPr>
        <p:sp>
          <p:nvSpPr>
            <p:cNvPr id="14" name="Google Shape;14;p2"/>
            <p:cNvSpPr/>
            <p:nvPr/>
          </p:nvSpPr>
          <p:spPr>
            <a:xfrm>
              <a:off x="1553705" y="4503514"/>
              <a:ext cx="555631" cy="105822"/>
            </a:xfrm>
            <a:custGeom>
              <a:avLst/>
              <a:gdLst/>
              <a:ahLst/>
              <a:cxnLst/>
              <a:rect l="l" t="t" r="r" b="b"/>
              <a:pathLst>
                <a:path w="555631" h="105822" extrusionOk="0">
                  <a:moveTo>
                    <a:pt x="52921" y="85496"/>
                  </a:moveTo>
                  <a:lnTo>
                    <a:pt x="277816" y="25527"/>
                  </a:lnTo>
                  <a:lnTo>
                    <a:pt x="502710" y="85496"/>
                  </a:lnTo>
                  <a:lnTo>
                    <a:pt x="502710" y="105823"/>
                  </a:lnTo>
                  <a:lnTo>
                    <a:pt x="555631" y="105823"/>
                  </a:lnTo>
                  <a:lnTo>
                    <a:pt x="555631" y="0"/>
                  </a:lnTo>
                  <a:lnTo>
                    <a:pt x="0" y="0"/>
                  </a:lnTo>
                  <a:lnTo>
                    <a:pt x="0" y="105823"/>
                  </a:lnTo>
                  <a:lnTo>
                    <a:pt x="52921" y="10582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1633086" y="4556435"/>
              <a:ext cx="396868" cy="423329"/>
            </a:xfrm>
            <a:custGeom>
              <a:avLst/>
              <a:gdLst/>
              <a:ahLst/>
              <a:cxnLst/>
              <a:rect l="l" t="t" r="r" b="b"/>
              <a:pathLst>
                <a:path w="396868" h="423329" extrusionOk="0">
                  <a:moveTo>
                    <a:pt x="396869" y="423329"/>
                  </a:moveTo>
                  <a:lnTo>
                    <a:pt x="396869" y="119072"/>
                  </a:lnTo>
                  <a:lnTo>
                    <a:pt x="396869" y="92612"/>
                  </a:lnTo>
                  <a:lnTo>
                    <a:pt x="396869" y="92602"/>
                  </a:lnTo>
                  <a:lnTo>
                    <a:pt x="396869" y="52911"/>
                  </a:lnTo>
                  <a:lnTo>
                    <a:pt x="198434" y="0"/>
                  </a:lnTo>
                  <a:lnTo>
                    <a:pt x="0" y="52911"/>
                  </a:lnTo>
                  <a:lnTo>
                    <a:pt x="0" y="92602"/>
                  </a:lnTo>
                  <a:lnTo>
                    <a:pt x="0" y="92612"/>
                  </a:lnTo>
                  <a:lnTo>
                    <a:pt x="0" y="119072"/>
                  </a:lnTo>
                  <a:lnTo>
                    <a:pt x="0" y="423329"/>
                  </a:lnTo>
                  <a:lnTo>
                    <a:pt x="79372" y="423329"/>
                  </a:lnTo>
                  <a:lnTo>
                    <a:pt x="79372" y="119072"/>
                  </a:lnTo>
                  <a:lnTo>
                    <a:pt x="158744" y="119072"/>
                  </a:lnTo>
                  <a:lnTo>
                    <a:pt x="158744" y="423329"/>
                  </a:lnTo>
                  <a:lnTo>
                    <a:pt x="238125" y="423329"/>
                  </a:lnTo>
                  <a:lnTo>
                    <a:pt x="238125" y="119072"/>
                  </a:lnTo>
                  <a:lnTo>
                    <a:pt x="317497" y="119072"/>
                  </a:lnTo>
                  <a:lnTo>
                    <a:pt x="317497" y="423329"/>
                  </a:lnTo>
                  <a:lnTo>
                    <a:pt x="396869" y="4233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1672767" y="4106636"/>
              <a:ext cx="317506" cy="370408"/>
            </a:xfrm>
            <a:custGeom>
              <a:avLst/>
              <a:gdLst/>
              <a:ahLst/>
              <a:cxnLst/>
              <a:rect l="l" t="t" r="r" b="b"/>
              <a:pathLst>
                <a:path w="317506" h="370408" extrusionOk="0">
                  <a:moveTo>
                    <a:pt x="317506" y="343957"/>
                  </a:moveTo>
                  <a:cubicBezTo>
                    <a:pt x="317506" y="343948"/>
                    <a:pt x="317506" y="343948"/>
                    <a:pt x="317506" y="343948"/>
                  </a:cubicBezTo>
                  <a:cubicBezTo>
                    <a:pt x="317506" y="265309"/>
                    <a:pt x="260271" y="200196"/>
                    <a:pt x="185204" y="187576"/>
                  </a:cubicBezTo>
                  <a:lnTo>
                    <a:pt x="185204" y="152133"/>
                  </a:lnTo>
                  <a:cubicBezTo>
                    <a:pt x="185204" y="148476"/>
                    <a:pt x="182242" y="145523"/>
                    <a:pt x="178594" y="145523"/>
                  </a:cubicBezTo>
                  <a:lnTo>
                    <a:pt x="171983" y="145523"/>
                  </a:lnTo>
                  <a:lnTo>
                    <a:pt x="171983" y="111290"/>
                  </a:lnTo>
                  <a:cubicBezTo>
                    <a:pt x="218599" y="134617"/>
                    <a:pt x="256994" y="94421"/>
                    <a:pt x="317506" y="118605"/>
                  </a:cubicBezTo>
                  <a:lnTo>
                    <a:pt x="317506" y="26460"/>
                  </a:lnTo>
                  <a:cubicBezTo>
                    <a:pt x="256985" y="2276"/>
                    <a:pt x="218589" y="42472"/>
                    <a:pt x="171983" y="19145"/>
                  </a:cubicBezTo>
                  <a:lnTo>
                    <a:pt x="171983" y="13230"/>
                  </a:lnTo>
                  <a:cubicBezTo>
                    <a:pt x="171983" y="5915"/>
                    <a:pt x="166068" y="0"/>
                    <a:pt x="158753" y="0"/>
                  </a:cubicBezTo>
                  <a:cubicBezTo>
                    <a:pt x="151438" y="0"/>
                    <a:pt x="145523" y="5915"/>
                    <a:pt x="145523" y="13230"/>
                  </a:cubicBezTo>
                  <a:lnTo>
                    <a:pt x="145523" y="145523"/>
                  </a:lnTo>
                  <a:lnTo>
                    <a:pt x="138913" y="145523"/>
                  </a:lnTo>
                  <a:cubicBezTo>
                    <a:pt x="135255" y="145523"/>
                    <a:pt x="132302" y="148485"/>
                    <a:pt x="132302" y="152133"/>
                  </a:cubicBezTo>
                  <a:lnTo>
                    <a:pt x="132302" y="187576"/>
                  </a:lnTo>
                  <a:cubicBezTo>
                    <a:pt x="57236" y="200196"/>
                    <a:pt x="0" y="265309"/>
                    <a:pt x="0" y="343948"/>
                  </a:cubicBezTo>
                  <a:cubicBezTo>
                    <a:pt x="0" y="343948"/>
                    <a:pt x="0" y="343948"/>
                    <a:pt x="0" y="343957"/>
                  </a:cubicBezTo>
                  <a:lnTo>
                    <a:pt x="0" y="370408"/>
                  </a:lnTo>
                  <a:lnTo>
                    <a:pt x="317506" y="370408"/>
                  </a:lnTo>
                  <a:lnTo>
                    <a:pt x="317506" y="34395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1553705" y="5006215"/>
              <a:ext cx="555631" cy="52920"/>
            </a:xfrm>
            <a:custGeom>
              <a:avLst/>
              <a:gdLst/>
              <a:ahLst/>
              <a:cxnLst/>
              <a:rect l="l" t="t" r="r" b="b"/>
              <a:pathLst>
                <a:path w="555631" h="52920" extrusionOk="0">
                  <a:moveTo>
                    <a:pt x="52921" y="0"/>
                  </a:moveTo>
                  <a:lnTo>
                    <a:pt x="0" y="52921"/>
                  </a:lnTo>
                  <a:lnTo>
                    <a:pt x="555631" y="52921"/>
                  </a:lnTo>
                  <a:lnTo>
                    <a:pt x="50271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p:nvPr/>
          </p:nvSpPr>
          <p:spPr>
            <a:xfrm>
              <a:off x="2056415" y="4635806"/>
              <a:ext cx="251355" cy="423329"/>
            </a:xfrm>
            <a:custGeom>
              <a:avLst/>
              <a:gdLst/>
              <a:ahLst/>
              <a:cxnLst/>
              <a:rect l="l" t="t" r="r" b="b"/>
              <a:pathLst>
                <a:path w="251355" h="423329" extrusionOk="0">
                  <a:moveTo>
                    <a:pt x="0" y="0"/>
                  </a:moveTo>
                  <a:lnTo>
                    <a:pt x="0" y="343957"/>
                  </a:lnTo>
                  <a:lnTo>
                    <a:pt x="10954" y="343957"/>
                  </a:lnTo>
                  <a:lnTo>
                    <a:pt x="18698" y="351701"/>
                  </a:lnTo>
                  <a:lnTo>
                    <a:pt x="71618" y="404622"/>
                  </a:lnTo>
                  <a:lnTo>
                    <a:pt x="90335" y="423329"/>
                  </a:lnTo>
                  <a:lnTo>
                    <a:pt x="251355" y="423329"/>
                  </a:lnTo>
                  <a:lnTo>
                    <a:pt x="251355" y="0"/>
                  </a:lnTo>
                  <a:lnTo>
                    <a:pt x="0" y="0"/>
                  </a:lnTo>
                  <a:close/>
                  <a:moveTo>
                    <a:pt x="105842" y="277816"/>
                  </a:moveTo>
                  <a:lnTo>
                    <a:pt x="52921" y="277816"/>
                  </a:lnTo>
                  <a:lnTo>
                    <a:pt x="52921" y="198434"/>
                  </a:lnTo>
                  <a:lnTo>
                    <a:pt x="105842" y="198434"/>
                  </a:lnTo>
                  <a:lnTo>
                    <a:pt x="105842" y="277816"/>
                  </a:lnTo>
                  <a:close/>
                  <a:moveTo>
                    <a:pt x="105842" y="145513"/>
                  </a:moveTo>
                  <a:lnTo>
                    <a:pt x="52921" y="145513"/>
                  </a:lnTo>
                  <a:lnTo>
                    <a:pt x="52921" y="66142"/>
                  </a:lnTo>
                  <a:lnTo>
                    <a:pt x="105842" y="66142"/>
                  </a:lnTo>
                  <a:lnTo>
                    <a:pt x="105842" y="145513"/>
                  </a:lnTo>
                  <a:close/>
                  <a:moveTo>
                    <a:pt x="198434" y="277816"/>
                  </a:moveTo>
                  <a:lnTo>
                    <a:pt x="145513" y="277816"/>
                  </a:lnTo>
                  <a:lnTo>
                    <a:pt x="145513" y="198434"/>
                  </a:lnTo>
                  <a:lnTo>
                    <a:pt x="198434" y="198434"/>
                  </a:lnTo>
                  <a:lnTo>
                    <a:pt x="198434" y="277816"/>
                  </a:lnTo>
                  <a:close/>
                  <a:moveTo>
                    <a:pt x="198434" y="145513"/>
                  </a:moveTo>
                  <a:lnTo>
                    <a:pt x="145513" y="145513"/>
                  </a:lnTo>
                  <a:lnTo>
                    <a:pt x="145513" y="66142"/>
                  </a:lnTo>
                  <a:lnTo>
                    <a:pt x="198434" y="66142"/>
                  </a:lnTo>
                  <a:lnTo>
                    <a:pt x="198434" y="14551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2"/>
            <p:cNvSpPr/>
            <p:nvPr/>
          </p:nvSpPr>
          <p:spPr>
            <a:xfrm>
              <a:off x="1355271" y="4635806"/>
              <a:ext cx="251345" cy="423329"/>
            </a:xfrm>
            <a:custGeom>
              <a:avLst/>
              <a:gdLst/>
              <a:ahLst/>
              <a:cxnLst/>
              <a:rect l="l" t="t" r="r" b="b"/>
              <a:pathLst>
                <a:path w="251345" h="423329" extrusionOk="0">
                  <a:moveTo>
                    <a:pt x="240392" y="343957"/>
                  </a:moveTo>
                  <a:lnTo>
                    <a:pt x="251346" y="343957"/>
                  </a:lnTo>
                  <a:lnTo>
                    <a:pt x="251346" y="0"/>
                  </a:lnTo>
                  <a:lnTo>
                    <a:pt x="0" y="0"/>
                  </a:lnTo>
                  <a:lnTo>
                    <a:pt x="0" y="423329"/>
                  </a:lnTo>
                  <a:lnTo>
                    <a:pt x="161020" y="423329"/>
                  </a:lnTo>
                  <a:lnTo>
                    <a:pt x="179727" y="404622"/>
                  </a:lnTo>
                  <a:lnTo>
                    <a:pt x="232648" y="351701"/>
                  </a:lnTo>
                  <a:lnTo>
                    <a:pt x="240392" y="343957"/>
                  </a:lnTo>
                  <a:close/>
                  <a:moveTo>
                    <a:pt x="105832" y="277816"/>
                  </a:moveTo>
                  <a:lnTo>
                    <a:pt x="52921" y="277816"/>
                  </a:lnTo>
                  <a:lnTo>
                    <a:pt x="52921" y="198434"/>
                  </a:lnTo>
                  <a:lnTo>
                    <a:pt x="105842" y="198434"/>
                  </a:lnTo>
                  <a:lnTo>
                    <a:pt x="105842" y="277816"/>
                  </a:lnTo>
                  <a:close/>
                  <a:moveTo>
                    <a:pt x="105832" y="145513"/>
                  </a:moveTo>
                  <a:lnTo>
                    <a:pt x="52921" y="145513"/>
                  </a:lnTo>
                  <a:lnTo>
                    <a:pt x="52921" y="66142"/>
                  </a:lnTo>
                  <a:lnTo>
                    <a:pt x="105842" y="66142"/>
                  </a:lnTo>
                  <a:lnTo>
                    <a:pt x="105842" y="145513"/>
                  </a:lnTo>
                  <a:close/>
                  <a:moveTo>
                    <a:pt x="198434" y="277816"/>
                  </a:moveTo>
                  <a:lnTo>
                    <a:pt x="145513" y="277816"/>
                  </a:lnTo>
                  <a:lnTo>
                    <a:pt x="145513" y="198434"/>
                  </a:lnTo>
                  <a:lnTo>
                    <a:pt x="198434" y="198434"/>
                  </a:lnTo>
                  <a:lnTo>
                    <a:pt x="198434" y="277816"/>
                  </a:lnTo>
                  <a:close/>
                  <a:moveTo>
                    <a:pt x="198434" y="145513"/>
                  </a:moveTo>
                  <a:lnTo>
                    <a:pt x="145513" y="145513"/>
                  </a:lnTo>
                  <a:lnTo>
                    <a:pt x="145513" y="66142"/>
                  </a:lnTo>
                  <a:lnTo>
                    <a:pt x="198434" y="66142"/>
                  </a:lnTo>
                  <a:lnTo>
                    <a:pt x="198434" y="14551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934970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167" y="-67"/>
            <a:ext cx="12192000" cy="6858000"/>
          </a:xfrm>
          <a:prstGeom prst="rect">
            <a:avLst/>
          </a:prstGeom>
          <a:solidFill>
            <a:srgbClr val="002060">
              <a:alpha val="85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Source Sans Pro" panose="020B0503030403020204" pitchFamily="34" charset="0"/>
            </a:endParaRPr>
          </a:p>
        </p:txBody>
      </p:sp>
      <p:sp>
        <p:nvSpPr>
          <p:cNvPr id="34" name="Google Shape;34;p5"/>
          <p:cNvSpPr txBox="1">
            <a:spLocks noGrp="1"/>
          </p:cNvSpPr>
          <p:nvPr>
            <p:ph type="title"/>
          </p:nvPr>
        </p:nvSpPr>
        <p:spPr>
          <a:xfrm>
            <a:off x="2757995" y="1318094"/>
            <a:ext cx="6695799" cy="510652"/>
          </a:xfrm>
          <a:prstGeom prst="rect">
            <a:avLst/>
          </a:prstGeom>
          <a:solidFill>
            <a:schemeClr val="accent1">
              <a:lumMod val="20000"/>
              <a:lumOff val="80000"/>
              <a:alpha val="75000"/>
            </a:schemeClr>
          </a:solidFill>
        </p:spPr>
        <p:txBody>
          <a:bodyPr spcFirstLastPara="1" wrap="square" lIns="91425" tIns="91425" rIns="91425" bIns="91425" anchor="b" anchorCtr="0">
            <a:noAutofit/>
          </a:bodyPr>
          <a:lstStyle>
            <a:lvl1pPr lvl="0">
              <a:spcBef>
                <a:spcPts val="0"/>
              </a:spcBef>
              <a:spcAft>
                <a:spcPts val="0"/>
              </a:spcAft>
              <a:buSzPts val="1800"/>
              <a:buNone/>
              <a:defRPr>
                <a:solidFill>
                  <a:schemeClr val="tx1">
                    <a:lumMod val="85000"/>
                    <a:lumOff val="15000"/>
                  </a:schemeClr>
                </a:solidFill>
                <a:latin typeface="Source Sans Pro" panose="020B0503030403020204" pitchFamily="34" charset="0"/>
                <a:ea typeface="Source Sans Pro" panose="020B0503030403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35" name="Google Shape;35;p5"/>
          <p:cNvSpPr txBox="1">
            <a:spLocks noGrp="1"/>
          </p:cNvSpPr>
          <p:nvPr>
            <p:ph type="body" idx="1"/>
          </p:nvPr>
        </p:nvSpPr>
        <p:spPr>
          <a:xfrm>
            <a:off x="508987" y="1969226"/>
            <a:ext cx="11197701" cy="4453228"/>
          </a:xfrm>
          <a:prstGeom prst="rect">
            <a:avLst/>
          </a:prstGeom>
          <a:solidFill>
            <a:schemeClr val="accent1">
              <a:lumMod val="20000"/>
              <a:lumOff val="80000"/>
              <a:alpha val="75000"/>
            </a:schemeClr>
          </a:solidFill>
        </p:spPr>
        <p:txBody>
          <a:bodyPr spcFirstLastPara="1" wrap="square" lIns="91425" tIns="91425" rIns="91425" bIns="91425" anchor="t" anchorCtr="0">
            <a:noAutofit/>
          </a:bodyPr>
          <a:lstStyle>
            <a:lvl1pPr marL="609585" lvl="0" indent="-457189">
              <a:spcBef>
                <a:spcPts val="800"/>
              </a:spcBef>
              <a:spcAft>
                <a:spcPts val="0"/>
              </a:spcAft>
              <a:buSzPts val="1800"/>
              <a:buChar char="▣"/>
              <a:defRPr>
                <a:solidFill>
                  <a:schemeClr val="tx1">
                    <a:lumMod val="85000"/>
                    <a:lumOff val="15000"/>
                  </a:schemeClr>
                </a:solidFill>
                <a:latin typeface="Source Sans Pro" panose="020B0503030403020204" pitchFamily="34" charset="0"/>
                <a:ea typeface="Source Sans Pro" panose="020B0503030403020204" pitchFamily="34" charset="0"/>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dirty="0"/>
          </a:p>
        </p:txBody>
      </p:sp>
      <p:cxnSp>
        <p:nvCxnSpPr>
          <p:cNvPr id="36" name="Google Shape;36;p5"/>
          <p:cNvCxnSpPr/>
          <p:nvPr/>
        </p:nvCxnSpPr>
        <p:spPr>
          <a:xfrm>
            <a:off x="5700800" y="1127215"/>
            <a:ext cx="790400" cy="0"/>
          </a:xfrm>
          <a:prstGeom prst="straightConnector1">
            <a:avLst/>
          </a:prstGeom>
          <a:noFill/>
          <a:ln w="38100" cap="flat" cmpd="thickThin">
            <a:solidFill>
              <a:srgbClr val="FFFFFF"/>
            </a:solidFill>
            <a:prstDash val="solid"/>
            <a:round/>
            <a:headEnd type="none" w="med" len="med"/>
            <a:tailEnd type="none" w="med" len="med"/>
          </a:ln>
        </p:spPr>
      </p:cxnSp>
      <p:sp>
        <p:nvSpPr>
          <p:cNvPr id="37" name="Google Shape;37;p5"/>
          <p:cNvSpPr txBox="1">
            <a:spLocks noGrp="1"/>
          </p:cNvSpPr>
          <p:nvPr>
            <p:ph type="sldNum" idx="12"/>
          </p:nvPr>
        </p:nvSpPr>
        <p:spPr>
          <a:xfrm>
            <a:off x="-167" y="6422453"/>
            <a:ext cx="121920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grpSp>
        <p:nvGrpSpPr>
          <p:cNvPr id="38" name="Google Shape;38;p5"/>
          <p:cNvGrpSpPr/>
          <p:nvPr/>
        </p:nvGrpSpPr>
        <p:grpSpPr>
          <a:xfrm>
            <a:off x="5768384" y="378781"/>
            <a:ext cx="670885" cy="614236"/>
            <a:chOff x="2122721" y="816429"/>
            <a:chExt cx="455998" cy="457200"/>
          </a:xfrm>
        </p:grpSpPr>
        <p:sp>
          <p:nvSpPr>
            <p:cNvPr id="39" name="Google Shape;39;p5"/>
            <p:cNvSpPr/>
            <p:nvPr/>
          </p:nvSpPr>
          <p:spPr>
            <a:xfrm>
              <a:off x="2145682" y="816429"/>
              <a:ext cx="410081" cy="457200"/>
            </a:xfrm>
            <a:custGeom>
              <a:avLst/>
              <a:gdLst/>
              <a:ahLst/>
              <a:cxnLst/>
              <a:rect l="l" t="t" r="r" b="b"/>
              <a:pathLst>
                <a:path w="410081" h="457200" extrusionOk="0">
                  <a:moveTo>
                    <a:pt x="328863" y="419100"/>
                  </a:moveTo>
                  <a:lnTo>
                    <a:pt x="224088" y="419100"/>
                  </a:lnTo>
                  <a:lnTo>
                    <a:pt x="224088" y="66675"/>
                  </a:lnTo>
                  <a:lnTo>
                    <a:pt x="322196" y="66675"/>
                  </a:lnTo>
                  <a:lnTo>
                    <a:pt x="277226" y="180523"/>
                  </a:lnTo>
                  <a:cubicBezTo>
                    <a:pt x="274332" y="187848"/>
                    <a:pt x="277925" y="196133"/>
                    <a:pt x="285252" y="199028"/>
                  </a:cubicBezTo>
                  <a:cubicBezTo>
                    <a:pt x="292577" y="201921"/>
                    <a:pt x="300862" y="198329"/>
                    <a:pt x="303756" y="191002"/>
                  </a:cubicBezTo>
                  <a:lnTo>
                    <a:pt x="343150" y="91250"/>
                  </a:lnTo>
                  <a:lnTo>
                    <a:pt x="382544" y="191002"/>
                  </a:lnTo>
                  <a:cubicBezTo>
                    <a:pt x="385429" y="198332"/>
                    <a:pt x="393709" y="201936"/>
                    <a:pt x="401039" y="199052"/>
                  </a:cubicBezTo>
                  <a:cubicBezTo>
                    <a:pt x="408368" y="196167"/>
                    <a:pt x="411972" y="187886"/>
                    <a:pt x="409087" y="180557"/>
                  </a:cubicBezTo>
                  <a:cubicBezTo>
                    <a:pt x="409083" y="180545"/>
                    <a:pt x="409079" y="180534"/>
                    <a:pt x="409074" y="180523"/>
                  </a:cubicBezTo>
                  <a:lnTo>
                    <a:pt x="356390" y="47149"/>
                  </a:lnTo>
                  <a:cubicBezTo>
                    <a:pt x="354272" y="41685"/>
                    <a:pt x="349010" y="38089"/>
                    <a:pt x="343150" y="38100"/>
                  </a:cubicBezTo>
                  <a:lnTo>
                    <a:pt x="224088" y="38100"/>
                  </a:lnTo>
                  <a:lnTo>
                    <a:pt x="224088" y="19050"/>
                  </a:lnTo>
                  <a:cubicBezTo>
                    <a:pt x="224088" y="8529"/>
                    <a:pt x="215559" y="0"/>
                    <a:pt x="205038" y="0"/>
                  </a:cubicBezTo>
                  <a:cubicBezTo>
                    <a:pt x="194517" y="0"/>
                    <a:pt x="185988" y="8529"/>
                    <a:pt x="185988" y="19050"/>
                  </a:cubicBezTo>
                  <a:lnTo>
                    <a:pt x="185988" y="38100"/>
                  </a:lnTo>
                  <a:lnTo>
                    <a:pt x="66925" y="38100"/>
                  </a:lnTo>
                  <a:cubicBezTo>
                    <a:pt x="61066" y="38089"/>
                    <a:pt x="55803" y="41685"/>
                    <a:pt x="53686" y="47149"/>
                  </a:cubicBezTo>
                  <a:lnTo>
                    <a:pt x="1001" y="180523"/>
                  </a:lnTo>
                  <a:cubicBezTo>
                    <a:pt x="-1893" y="187848"/>
                    <a:pt x="1700" y="196133"/>
                    <a:pt x="9026" y="199028"/>
                  </a:cubicBezTo>
                  <a:cubicBezTo>
                    <a:pt x="16352" y="201921"/>
                    <a:pt x="24637" y="198329"/>
                    <a:pt x="27531" y="191002"/>
                  </a:cubicBezTo>
                  <a:lnTo>
                    <a:pt x="66925" y="91250"/>
                  </a:lnTo>
                  <a:lnTo>
                    <a:pt x="106319" y="191002"/>
                  </a:lnTo>
                  <a:cubicBezTo>
                    <a:pt x="109204" y="198332"/>
                    <a:pt x="117484" y="201936"/>
                    <a:pt x="124814" y="199052"/>
                  </a:cubicBezTo>
                  <a:cubicBezTo>
                    <a:pt x="132143" y="196167"/>
                    <a:pt x="135747" y="187886"/>
                    <a:pt x="132862" y="180557"/>
                  </a:cubicBezTo>
                  <a:cubicBezTo>
                    <a:pt x="132858" y="180545"/>
                    <a:pt x="132854" y="180534"/>
                    <a:pt x="132849" y="180523"/>
                  </a:cubicBezTo>
                  <a:lnTo>
                    <a:pt x="87878" y="66675"/>
                  </a:lnTo>
                  <a:lnTo>
                    <a:pt x="185988" y="66675"/>
                  </a:lnTo>
                  <a:lnTo>
                    <a:pt x="185988" y="419100"/>
                  </a:lnTo>
                  <a:lnTo>
                    <a:pt x="81213" y="419100"/>
                  </a:lnTo>
                  <a:cubicBezTo>
                    <a:pt x="70692" y="419100"/>
                    <a:pt x="62163" y="427629"/>
                    <a:pt x="62163" y="438150"/>
                  </a:cubicBezTo>
                  <a:cubicBezTo>
                    <a:pt x="62163" y="448671"/>
                    <a:pt x="70692" y="457200"/>
                    <a:pt x="81213" y="457200"/>
                  </a:cubicBezTo>
                  <a:lnTo>
                    <a:pt x="328863" y="457200"/>
                  </a:lnTo>
                  <a:cubicBezTo>
                    <a:pt x="339383" y="457200"/>
                    <a:pt x="347913" y="448671"/>
                    <a:pt x="347913" y="438150"/>
                  </a:cubicBezTo>
                  <a:cubicBezTo>
                    <a:pt x="347913" y="427629"/>
                    <a:pt x="339383" y="419100"/>
                    <a:pt x="328863" y="4191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5"/>
            <p:cNvSpPr/>
            <p:nvPr/>
          </p:nvSpPr>
          <p:spPr>
            <a:xfrm>
              <a:off x="2122721" y="1045029"/>
              <a:ext cx="179774" cy="73888"/>
            </a:xfrm>
            <a:custGeom>
              <a:avLst/>
              <a:gdLst/>
              <a:ahLst/>
              <a:cxnLst/>
              <a:rect l="l" t="t" r="r" b="b"/>
              <a:pathLst>
                <a:path w="179774" h="73888" extrusionOk="0">
                  <a:moveTo>
                    <a:pt x="179716" y="2972"/>
                  </a:moveTo>
                  <a:cubicBezTo>
                    <a:pt x="180007" y="1653"/>
                    <a:pt x="179173" y="349"/>
                    <a:pt x="177855" y="57"/>
                  </a:cubicBezTo>
                  <a:cubicBezTo>
                    <a:pt x="177686" y="20"/>
                    <a:pt x="177513" y="1"/>
                    <a:pt x="177340" y="0"/>
                  </a:cubicBezTo>
                  <a:lnTo>
                    <a:pt x="2434" y="0"/>
                  </a:lnTo>
                  <a:cubicBezTo>
                    <a:pt x="1083" y="7"/>
                    <a:pt x="-6" y="1106"/>
                    <a:pt x="0" y="2456"/>
                  </a:cubicBezTo>
                  <a:cubicBezTo>
                    <a:pt x="1" y="2630"/>
                    <a:pt x="20" y="2802"/>
                    <a:pt x="57" y="2972"/>
                  </a:cubicBezTo>
                  <a:cubicBezTo>
                    <a:pt x="11910" y="52583"/>
                    <a:pt x="61737" y="83192"/>
                    <a:pt x="111349" y="71339"/>
                  </a:cubicBezTo>
                  <a:cubicBezTo>
                    <a:pt x="145199" y="63252"/>
                    <a:pt x="171629" y="36822"/>
                    <a:pt x="179716" y="29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5"/>
            <p:cNvSpPr/>
            <p:nvPr/>
          </p:nvSpPr>
          <p:spPr>
            <a:xfrm>
              <a:off x="2398945" y="1045029"/>
              <a:ext cx="179774" cy="73888"/>
            </a:xfrm>
            <a:custGeom>
              <a:avLst/>
              <a:gdLst/>
              <a:ahLst/>
              <a:cxnLst/>
              <a:rect l="l" t="t" r="r" b="b"/>
              <a:pathLst>
                <a:path w="179774" h="73888" extrusionOk="0">
                  <a:moveTo>
                    <a:pt x="177340" y="0"/>
                  </a:moveTo>
                  <a:lnTo>
                    <a:pt x="2435" y="0"/>
                  </a:lnTo>
                  <a:cubicBezTo>
                    <a:pt x="1084" y="7"/>
                    <a:pt x="-6" y="1106"/>
                    <a:pt x="0" y="2456"/>
                  </a:cubicBezTo>
                  <a:cubicBezTo>
                    <a:pt x="1" y="2630"/>
                    <a:pt x="20" y="2802"/>
                    <a:pt x="58" y="2972"/>
                  </a:cubicBezTo>
                  <a:cubicBezTo>
                    <a:pt x="11911" y="52583"/>
                    <a:pt x="61737" y="83192"/>
                    <a:pt x="111349" y="71339"/>
                  </a:cubicBezTo>
                  <a:cubicBezTo>
                    <a:pt x="145199" y="63252"/>
                    <a:pt x="171629" y="36822"/>
                    <a:pt x="179717" y="2972"/>
                  </a:cubicBezTo>
                  <a:cubicBezTo>
                    <a:pt x="180007" y="1653"/>
                    <a:pt x="179174" y="349"/>
                    <a:pt x="177856" y="57"/>
                  </a:cubicBezTo>
                  <a:cubicBezTo>
                    <a:pt x="177686" y="20"/>
                    <a:pt x="177514" y="1"/>
                    <a:pt x="1773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30972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97CB-15AF-4387-BB0D-27F3D01A4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A6503-43CE-415A-B755-5C309536EA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B9B45-2AC5-4E66-874F-007790EDA750}"/>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5" name="Footer Placeholder 4">
            <a:extLst>
              <a:ext uri="{FF2B5EF4-FFF2-40B4-BE49-F238E27FC236}">
                <a16:creationId xmlns:a16="http://schemas.microsoft.com/office/drawing/2014/main" id="{B93A46B1-0021-45C1-9DA2-3F3557B2A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5A339-4674-402D-8576-2E8AF7364524}"/>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270770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07CE-9765-4957-909C-BDA80BF277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4F7B1C-CAE0-47E9-88D4-719EDEF07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DA65C5-C24D-4891-B2CE-C1672588299C}"/>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5" name="Footer Placeholder 4">
            <a:extLst>
              <a:ext uri="{FF2B5EF4-FFF2-40B4-BE49-F238E27FC236}">
                <a16:creationId xmlns:a16="http://schemas.microsoft.com/office/drawing/2014/main" id="{A804AD4A-F214-434C-A563-0E11DD698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532C9-C330-47F7-A1E6-032BAF55C489}"/>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158812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52E4-F803-49F2-9A6A-6FB3EB348D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47BC9-66A0-4C3B-8B0E-928B39471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11624B-E856-43BF-8D87-B5ED1C5066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7A4984-D0A7-400B-A39E-BC8ABC873670}"/>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6" name="Footer Placeholder 5">
            <a:extLst>
              <a:ext uri="{FF2B5EF4-FFF2-40B4-BE49-F238E27FC236}">
                <a16:creationId xmlns:a16="http://schemas.microsoft.com/office/drawing/2014/main" id="{9DBE32D8-9682-49CD-BCFF-38ABF613C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B1BD4-E95B-46B7-AF21-FC883672CFA2}"/>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112751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E76-42B2-405F-872A-902EB2C02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810752-0DC5-4D5B-BFAB-88267DD6F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BB894C-5C28-421A-8C82-69AF8A68F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F4D1BF-1859-41D4-9C73-E83656010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50FE8F-5F8A-4450-B8DA-CF2A58B5D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9EFF4D-49A7-4323-A340-E4ED7B2B29B7}"/>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8" name="Footer Placeholder 7">
            <a:extLst>
              <a:ext uri="{FF2B5EF4-FFF2-40B4-BE49-F238E27FC236}">
                <a16:creationId xmlns:a16="http://schemas.microsoft.com/office/drawing/2014/main" id="{F431EB1F-7D3C-4C52-B927-50D5EC306F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E554F1-F8F0-459F-8CB9-356D608DC345}"/>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642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78E-ECFE-483F-930F-2FA1984B4A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DD85AE-744C-4FB7-8525-C3303DB73698}"/>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4" name="Footer Placeholder 3">
            <a:extLst>
              <a:ext uri="{FF2B5EF4-FFF2-40B4-BE49-F238E27FC236}">
                <a16:creationId xmlns:a16="http://schemas.microsoft.com/office/drawing/2014/main" id="{52DC4983-6021-47B4-9094-BD32CA104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443940-0FF3-4EA0-AA2D-529360644A0D}"/>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214779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4BC7FF-C755-4D98-979B-948954534BB9}"/>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3" name="Footer Placeholder 2">
            <a:extLst>
              <a:ext uri="{FF2B5EF4-FFF2-40B4-BE49-F238E27FC236}">
                <a16:creationId xmlns:a16="http://schemas.microsoft.com/office/drawing/2014/main" id="{05E83464-DED6-4A9E-A0BD-C0F265E371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E999F8-84BB-435E-8BF0-0C6E4424C9D3}"/>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338035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49A6-BE03-4F79-9EE8-C85C26804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737B78-0EA7-440F-B51F-DAE0963A9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AFE18-9086-4F13-B039-7141FFB70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8C33F-7D73-40DB-890D-39F3EC61BCDA}"/>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6" name="Footer Placeholder 5">
            <a:extLst>
              <a:ext uri="{FF2B5EF4-FFF2-40B4-BE49-F238E27FC236}">
                <a16:creationId xmlns:a16="http://schemas.microsoft.com/office/drawing/2014/main" id="{78A76CBC-3C42-463F-BE40-0143482DB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E57FF-C3F1-40A5-BA2B-AF1E6AC6FED3}"/>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297194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4D9D-B202-4062-85D0-D2870EBA0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B18969-CDAD-4123-8D4E-D1A4EC8B3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5F82C9-49FB-47B4-88BD-05D955A8F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68808-D87D-4C42-B50F-0FECC8806619}"/>
              </a:ext>
            </a:extLst>
          </p:cNvPr>
          <p:cNvSpPr>
            <a:spLocks noGrp="1"/>
          </p:cNvSpPr>
          <p:nvPr>
            <p:ph type="dt" sz="half" idx="10"/>
          </p:nvPr>
        </p:nvSpPr>
        <p:spPr/>
        <p:txBody>
          <a:bodyPr/>
          <a:lstStyle/>
          <a:p>
            <a:fld id="{75318F87-7812-4B0C-96A2-D361B998CB69}" type="datetimeFigureOut">
              <a:rPr lang="en-US" smtClean="0"/>
              <a:t>10/6/2022</a:t>
            </a:fld>
            <a:endParaRPr lang="en-US"/>
          </a:p>
        </p:txBody>
      </p:sp>
      <p:sp>
        <p:nvSpPr>
          <p:cNvPr id="6" name="Footer Placeholder 5">
            <a:extLst>
              <a:ext uri="{FF2B5EF4-FFF2-40B4-BE49-F238E27FC236}">
                <a16:creationId xmlns:a16="http://schemas.microsoft.com/office/drawing/2014/main" id="{4EC6FBD6-4E5D-40AF-9E69-85CF4B11C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FF68B-7859-424B-AD2A-8BD06C2AB99D}"/>
              </a:ext>
            </a:extLst>
          </p:cNvPr>
          <p:cNvSpPr>
            <a:spLocks noGrp="1"/>
          </p:cNvSpPr>
          <p:nvPr>
            <p:ph type="sldNum" sz="quarter" idx="12"/>
          </p:nvPr>
        </p:nvSpPr>
        <p:spPr/>
        <p:txBody>
          <a:bodyPr/>
          <a:lstStyle/>
          <a:p>
            <a:fld id="{E91220C6-D050-49FB-9FC3-B9A62D29DA38}" type="slidenum">
              <a:rPr lang="en-US" smtClean="0"/>
              <a:t>‹#›</a:t>
            </a:fld>
            <a:endParaRPr lang="en-US"/>
          </a:p>
        </p:txBody>
      </p:sp>
    </p:spTree>
    <p:extLst>
      <p:ext uri="{BB962C8B-B14F-4D97-AF65-F5344CB8AC3E}">
        <p14:creationId xmlns:p14="http://schemas.microsoft.com/office/powerpoint/2010/main" val="26257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4BC1C-1424-49C5-85DF-E3DE331FE9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FA9204-7F18-4790-BAA0-B61B91ED9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2A252-7FC6-4920-8058-7A7FD575A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18F87-7812-4B0C-96A2-D361B998CB69}" type="datetimeFigureOut">
              <a:rPr lang="en-US" smtClean="0"/>
              <a:t>10/6/2022</a:t>
            </a:fld>
            <a:endParaRPr lang="en-US"/>
          </a:p>
        </p:txBody>
      </p:sp>
      <p:sp>
        <p:nvSpPr>
          <p:cNvPr id="5" name="Footer Placeholder 4">
            <a:extLst>
              <a:ext uri="{FF2B5EF4-FFF2-40B4-BE49-F238E27FC236}">
                <a16:creationId xmlns:a16="http://schemas.microsoft.com/office/drawing/2014/main" id="{2786C313-8581-4B88-A6B6-4DE210359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598C72-9967-439E-B3E0-3FAB2F86C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220C6-D050-49FB-9FC3-B9A62D29DA38}" type="slidenum">
              <a:rPr lang="en-US" smtClean="0"/>
              <a:t>‹#›</a:t>
            </a:fld>
            <a:endParaRPr lang="en-US"/>
          </a:p>
        </p:txBody>
      </p:sp>
    </p:spTree>
    <p:extLst>
      <p:ext uri="{BB962C8B-B14F-4D97-AF65-F5344CB8AC3E}">
        <p14:creationId xmlns:p14="http://schemas.microsoft.com/office/powerpoint/2010/main" val="259480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5.xml"/><Relationship Id="rId3" Type="http://schemas.openxmlformats.org/officeDocument/2006/relationships/image" Target="../media/image5.jpeg"/><Relationship Id="rId7" Type="http://schemas.openxmlformats.org/officeDocument/2006/relationships/customXml" Target="../ink/ink2.xml"/><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customXml" Target="../ink/ink3.xml"/><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britannica.com/story/what-is-the-difference-between-criminal-law-and-civil-la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theadvocate.com/baton_rouge/news/communities/westside/article_8230c430-f6bc-11e9-8ca1-23594edfa7ec.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blogs.findlaw.com/in_house/2020/03/corporations-argue-for-change-to-federal-expert-testimony-rule.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arkansasgopwing.blogspot.com/2020/06/atlanta-police-show-why-we-need-second.ht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rickchung.com/2011/04/review-fast-furious-5-fast-five.htm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nlife.ca/audio/andrew-fountain-stories-god-who-three-on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tbrnewsmedia.com/making-democracy-work-access-to-justice-for-all-new-yorker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kboo.fm/media/67974-clackamas-county-transition-cente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prstGeom prst="rect">
            <a:avLst/>
          </a:prstGeom>
        </p:spPr>
        <p:txBody>
          <a:bodyPr spcFirstLastPara="1" vert="horz" wrap="square" lIns="121900" tIns="121900" rIns="121900" bIns="121900" rtlCol="0" anchor="ctr" anchorCtr="0">
            <a:noAutofit/>
          </a:bodyPr>
          <a:lstStyle/>
          <a:p>
            <a:r>
              <a:rPr lang="en" dirty="0">
                <a:solidFill>
                  <a:schemeClr val="bg1"/>
                </a:solidFill>
              </a:rPr>
              <a:t>2022 Legislative Update</a:t>
            </a:r>
            <a:endParaRP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a:xfrm>
            <a:off x="2072148" y="456290"/>
            <a:ext cx="8354962" cy="1372456"/>
          </a:xfrm>
        </p:spPr>
        <p:txBody>
          <a:bodyPr/>
          <a:lstStyle/>
          <a:p>
            <a:r>
              <a:rPr lang="en-US" dirty="0"/>
              <a:t>HB 1257 – 2022 Criminal and Juvenile Justice Commission Recs.</a:t>
            </a:r>
          </a:p>
        </p:txBody>
      </p:sp>
      <p:sp>
        <p:nvSpPr>
          <p:cNvPr id="3" name="Text Placeholder 2">
            <a:extLst>
              <a:ext uri="{FF2B5EF4-FFF2-40B4-BE49-F238E27FC236}">
                <a16:creationId xmlns:a16="http://schemas.microsoft.com/office/drawing/2014/main" id="{05C7BCBD-EC16-CEF3-4EA4-D6B04DB3FD26}"/>
              </a:ext>
            </a:extLst>
          </p:cNvPr>
          <p:cNvSpPr>
            <a:spLocks noGrp="1"/>
          </p:cNvSpPr>
          <p:nvPr>
            <p:ph type="body" idx="1"/>
          </p:nvPr>
        </p:nvSpPr>
        <p:spPr>
          <a:xfrm>
            <a:off x="275247" y="1954075"/>
            <a:ext cx="8617172" cy="4447635"/>
          </a:xfrm>
        </p:spPr>
        <p:txBody>
          <a:bodyPr/>
          <a:lstStyle/>
          <a:p>
            <a:r>
              <a:rPr lang="en-US" dirty="0"/>
              <a:t>New Class 6 Felony – practicing certain professions without a license and intentionally and fraudulently representing self as licensed.</a:t>
            </a:r>
          </a:p>
          <a:p>
            <a:r>
              <a:rPr lang="en-US" dirty="0"/>
              <a:t>Purposes of Probation – rewritten.  Change to parole sanctions.</a:t>
            </a:r>
          </a:p>
          <a:p>
            <a:r>
              <a:rPr lang="en-US" dirty="0"/>
              <a:t>Public Benefit definition and value determination.</a:t>
            </a:r>
          </a:p>
          <a:p>
            <a:r>
              <a:rPr lang="en-US" sz="3200" u="sng" dirty="0"/>
              <a:t>Additional Predicate Crimes for POWPO</a:t>
            </a:r>
          </a:p>
          <a:p>
            <a:pPr lvl="1"/>
            <a:r>
              <a:rPr lang="en-US" sz="1867" dirty="0"/>
              <a:t>Was just VRA felonies from 3/1 to 4/7 of 2022</a:t>
            </a:r>
          </a:p>
          <a:p>
            <a:pPr lvl="1"/>
            <a:r>
              <a:rPr lang="en-US" sz="1867" dirty="0"/>
              <a:t>Juvie POWPO change</a:t>
            </a:r>
          </a:p>
          <a:p>
            <a:r>
              <a:rPr lang="en-US" dirty="0"/>
              <a:t>Be mindful of the effective date.  Signed on 4/7/22</a:t>
            </a:r>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10</a:t>
            </a:fld>
            <a:endParaRPr lang="en" dirty="0"/>
          </a:p>
        </p:txBody>
      </p:sp>
      <p:pic>
        <p:nvPicPr>
          <p:cNvPr id="7" name="Picture 6">
            <a:extLst>
              <a:ext uri="{FF2B5EF4-FFF2-40B4-BE49-F238E27FC236}">
                <a16:creationId xmlns:a16="http://schemas.microsoft.com/office/drawing/2014/main" id="{B89275E4-AB95-BA3B-A69E-59E4E6F9339A}"/>
              </a:ext>
            </a:extLst>
          </p:cNvPr>
          <p:cNvPicPr>
            <a:picLocks noChangeAspect="1"/>
          </p:cNvPicPr>
          <p:nvPr/>
        </p:nvPicPr>
        <p:blipFill>
          <a:blip r:embed="rId3"/>
          <a:stretch>
            <a:fillRect/>
          </a:stretch>
        </p:blipFill>
        <p:spPr>
          <a:xfrm>
            <a:off x="9165929" y="2128601"/>
            <a:ext cx="2849035" cy="2849035"/>
          </a:xfrm>
          <a:prstGeom prst="rect">
            <a:avLst/>
          </a:prstGeom>
        </p:spPr>
      </p:pic>
    </p:spTree>
    <p:extLst>
      <p:ext uri="{BB962C8B-B14F-4D97-AF65-F5344CB8AC3E}">
        <p14:creationId xmlns:p14="http://schemas.microsoft.com/office/powerpoint/2010/main" val="396085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C7BCBD-EC16-CEF3-4EA4-D6B04DB3FD26}"/>
              </a:ext>
            </a:extLst>
          </p:cNvPr>
          <p:cNvSpPr>
            <a:spLocks noGrp="1"/>
          </p:cNvSpPr>
          <p:nvPr>
            <p:ph type="body" idx="1"/>
          </p:nvPr>
        </p:nvSpPr>
        <p:spPr>
          <a:xfrm>
            <a:off x="275247" y="1954075"/>
            <a:ext cx="8617172" cy="4447635"/>
          </a:xfrm>
        </p:spPr>
        <p:txBody>
          <a:bodyPr/>
          <a:lstStyle/>
          <a:p>
            <a:endParaRPr lang="en-US" dirty="0"/>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11</a:t>
            </a:fld>
            <a:endParaRPr lang="en" dirty="0"/>
          </a:p>
        </p:txBody>
      </p:sp>
      <p:pic>
        <p:nvPicPr>
          <p:cNvPr id="6" name="Picture 5" descr="A picture containing text&#10;&#10;Description automatically generated">
            <a:extLst>
              <a:ext uri="{FF2B5EF4-FFF2-40B4-BE49-F238E27FC236}">
                <a16:creationId xmlns:a16="http://schemas.microsoft.com/office/drawing/2014/main" id="{F6D2B553-D9FD-EB91-BAFE-B17EC515F150}"/>
              </a:ext>
            </a:extLst>
          </p:cNvPr>
          <p:cNvPicPr>
            <a:picLocks noChangeAspect="1"/>
          </p:cNvPicPr>
          <p:nvPr/>
        </p:nvPicPr>
        <p:blipFill>
          <a:blip r:embed="rId3"/>
          <a:stretch>
            <a:fillRect/>
          </a:stretch>
        </p:blipFill>
        <p:spPr>
          <a:xfrm rot="5400000">
            <a:off x="-857249" y="857249"/>
            <a:ext cx="6857997" cy="5143499"/>
          </a:xfrm>
          <a:prstGeom prst="rect">
            <a:avLst/>
          </a:prstGeom>
        </p:spPr>
      </p:pic>
      <p:pic>
        <p:nvPicPr>
          <p:cNvPr id="9" name="Picture 8" descr="Text, letter&#10;&#10;Description automatically generated">
            <a:extLst>
              <a:ext uri="{FF2B5EF4-FFF2-40B4-BE49-F238E27FC236}">
                <a16:creationId xmlns:a16="http://schemas.microsoft.com/office/drawing/2014/main" id="{0790AB35-916D-30F8-E19E-EDB5778B54FE}"/>
              </a:ext>
            </a:extLst>
          </p:cNvPr>
          <p:cNvPicPr>
            <a:picLocks noChangeAspect="1"/>
          </p:cNvPicPr>
          <p:nvPr/>
        </p:nvPicPr>
        <p:blipFill rotWithShape="1">
          <a:blip r:embed="rId4"/>
          <a:srcRect l="36101" t="10795" r="4508" b="5665"/>
          <a:stretch/>
        </p:blipFill>
        <p:spPr>
          <a:xfrm rot="5400000">
            <a:off x="5238751" y="-95249"/>
            <a:ext cx="6857997" cy="7048500"/>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6B683C5-A031-0E1F-E2EF-F979196C205A}"/>
                  </a:ext>
                </a:extLst>
              </p14:cNvPr>
              <p14:cNvContentPartPr/>
              <p14:nvPr/>
            </p14:nvContentPartPr>
            <p14:xfrm>
              <a:off x="11196252" y="4010433"/>
              <a:ext cx="998400" cy="718080"/>
            </p14:xfrm>
          </p:contentPart>
        </mc:Choice>
        <mc:Fallback xmlns="">
          <p:pic>
            <p:nvPicPr>
              <p:cNvPr id="5" name="Ink 4">
                <a:extLst>
                  <a:ext uri="{FF2B5EF4-FFF2-40B4-BE49-F238E27FC236}">
                    <a16:creationId xmlns:a16="http://schemas.microsoft.com/office/drawing/2014/main" id="{66B683C5-A031-0E1F-E2EF-F979196C205A}"/>
                  </a:ext>
                </a:extLst>
              </p:cNvPr>
              <p:cNvPicPr/>
              <p:nvPr/>
            </p:nvPicPr>
            <p:blipFill>
              <a:blip r:embed="rId6"/>
              <a:stretch>
                <a:fillRect/>
              </a:stretch>
            </p:blipFill>
            <p:spPr>
              <a:xfrm>
                <a:off x="11142265" y="3902397"/>
                <a:ext cx="1106014" cy="9337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384CB76-105F-0B70-B5C6-AC828F7CD7CE}"/>
                  </a:ext>
                </a:extLst>
              </p14:cNvPr>
              <p14:cNvContentPartPr/>
              <p14:nvPr/>
            </p14:nvContentPartPr>
            <p14:xfrm>
              <a:off x="5379132" y="4490433"/>
              <a:ext cx="2448480" cy="23040"/>
            </p14:xfrm>
          </p:contentPart>
        </mc:Choice>
        <mc:Fallback xmlns="">
          <p:pic>
            <p:nvPicPr>
              <p:cNvPr id="7" name="Ink 6">
                <a:extLst>
                  <a:ext uri="{FF2B5EF4-FFF2-40B4-BE49-F238E27FC236}">
                    <a16:creationId xmlns:a16="http://schemas.microsoft.com/office/drawing/2014/main" id="{E384CB76-105F-0B70-B5C6-AC828F7CD7CE}"/>
                  </a:ext>
                </a:extLst>
              </p:cNvPr>
              <p:cNvPicPr/>
              <p:nvPr/>
            </p:nvPicPr>
            <p:blipFill>
              <a:blip r:embed="rId8"/>
              <a:stretch>
                <a:fillRect/>
              </a:stretch>
            </p:blipFill>
            <p:spPr>
              <a:xfrm>
                <a:off x="5325121" y="4382433"/>
                <a:ext cx="2556141"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7F417F3B-25E7-D2E6-665D-29F8FBB2F904}"/>
                  </a:ext>
                </a:extLst>
              </p14:cNvPr>
              <p14:cNvContentPartPr/>
              <p14:nvPr/>
            </p14:nvContentPartPr>
            <p14:xfrm>
              <a:off x="5432412" y="4673313"/>
              <a:ext cx="480" cy="480"/>
            </p14:xfrm>
          </p:contentPart>
        </mc:Choice>
        <mc:Fallback xmlns="">
          <p:pic>
            <p:nvPicPr>
              <p:cNvPr id="8" name="Ink 7">
                <a:extLst>
                  <a:ext uri="{FF2B5EF4-FFF2-40B4-BE49-F238E27FC236}">
                    <a16:creationId xmlns:a16="http://schemas.microsoft.com/office/drawing/2014/main" id="{7F417F3B-25E7-D2E6-665D-29F8FBB2F904}"/>
                  </a:ext>
                </a:extLst>
              </p:cNvPr>
              <p:cNvPicPr/>
              <p:nvPr/>
            </p:nvPicPr>
            <p:blipFill>
              <a:blip r:embed="rId10"/>
              <a:stretch>
                <a:fillRect/>
              </a:stretch>
            </p:blipFill>
            <p:spPr>
              <a:xfrm>
                <a:off x="5360412" y="4529313"/>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DF764D70-EC4D-D4AB-C2F5-CBBDBFB4318B}"/>
                  </a:ext>
                </a:extLst>
              </p14:cNvPr>
              <p14:cNvContentPartPr/>
              <p14:nvPr/>
            </p14:nvContentPartPr>
            <p14:xfrm>
              <a:off x="5432412" y="4651713"/>
              <a:ext cx="2084640" cy="22080"/>
            </p14:xfrm>
          </p:contentPart>
        </mc:Choice>
        <mc:Fallback xmlns="">
          <p:pic>
            <p:nvPicPr>
              <p:cNvPr id="10" name="Ink 9">
                <a:extLst>
                  <a:ext uri="{FF2B5EF4-FFF2-40B4-BE49-F238E27FC236}">
                    <a16:creationId xmlns:a16="http://schemas.microsoft.com/office/drawing/2014/main" id="{DF764D70-EC4D-D4AB-C2F5-CBBDBFB4318B}"/>
                  </a:ext>
                </a:extLst>
              </p:cNvPr>
              <p:cNvPicPr/>
              <p:nvPr/>
            </p:nvPicPr>
            <p:blipFill>
              <a:blip r:embed="rId12"/>
              <a:stretch>
                <a:fillRect/>
              </a:stretch>
            </p:blipFill>
            <p:spPr>
              <a:xfrm>
                <a:off x="5378406" y="4543123"/>
                <a:ext cx="2192292" cy="23889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EB4E614-E8CE-8A33-7F16-82EF2C8E002A}"/>
                  </a:ext>
                </a:extLst>
              </p14:cNvPr>
              <p14:cNvContentPartPr/>
              <p14:nvPr/>
            </p14:nvContentPartPr>
            <p14:xfrm>
              <a:off x="5443452" y="4734273"/>
              <a:ext cx="2084640" cy="111840"/>
            </p14:xfrm>
          </p:contentPart>
        </mc:Choice>
        <mc:Fallback xmlns="">
          <p:pic>
            <p:nvPicPr>
              <p:cNvPr id="11" name="Ink 10">
                <a:extLst>
                  <a:ext uri="{FF2B5EF4-FFF2-40B4-BE49-F238E27FC236}">
                    <a16:creationId xmlns:a16="http://schemas.microsoft.com/office/drawing/2014/main" id="{6EB4E614-E8CE-8A33-7F16-82EF2C8E002A}"/>
                  </a:ext>
                </a:extLst>
              </p:cNvPr>
              <p:cNvPicPr/>
              <p:nvPr/>
            </p:nvPicPr>
            <p:blipFill>
              <a:blip r:embed="rId14"/>
              <a:stretch>
                <a:fillRect/>
              </a:stretch>
            </p:blipFill>
            <p:spPr>
              <a:xfrm>
                <a:off x="5389446" y="4626735"/>
                <a:ext cx="2192292" cy="326558"/>
              </a:xfrm>
              <a:prstGeom prst="rect">
                <a:avLst/>
              </a:prstGeom>
            </p:spPr>
          </p:pic>
        </mc:Fallback>
      </mc:AlternateContent>
    </p:spTree>
    <p:extLst>
      <p:ext uri="{BB962C8B-B14F-4D97-AF65-F5344CB8AC3E}">
        <p14:creationId xmlns:p14="http://schemas.microsoft.com/office/powerpoint/2010/main" val="2389280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456290"/>
            <a:ext cx="6695799" cy="1372456"/>
          </a:xfrm>
        </p:spPr>
        <p:txBody>
          <a:bodyPr/>
          <a:lstStyle/>
          <a:p>
            <a:r>
              <a:rPr lang="en-US" dirty="0"/>
              <a:t>HB 1273 – Protections for Election Officials</a:t>
            </a:r>
          </a:p>
        </p:txBody>
      </p:sp>
      <p:sp>
        <p:nvSpPr>
          <p:cNvPr id="3" name="Text Placeholder 2">
            <a:extLst>
              <a:ext uri="{FF2B5EF4-FFF2-40B4-BE49-F238E27FC236}">
                <a16:creationId xmlns:a16="http://schemas.microsoft.com/office/drawing/2014/main" id="{5D47491A-30D8-9996-F4DB-1FFBC8DE3FCE}"/>
              </a:ext>
            </a:extLst>
          </p:cNvPr>
          <p:cNvSpPr>
            <a:spLocks noGrp="1"/>
          </p:cNvSpPr>
          <p:nvPr>
            <p:ph type="body" idx="1"/>
          </p:nvPr>
        </p:nvSpPr>
        <p:spPr>
          <a:xfrm>
            <a:off x="275248" y="1954075"/>
            <a:ext cx="4591877" cy="4447635"/>
          </a:xfrm>
        </p:spPr>
        <p:txBody>
          <a:bodyPr/>
          <a:lstStyle/>
          <a:p>
            <a:r>
              <a:rPr lang="en-US" dirty="0"/>
              <a:t>Interference with Election Officials expanded to include threats and intimidation.</a:t>
            </a:r>
          </a:p>
          <a:p>
            <a:r>
              <a:rPr lang="en-US" dirty="0"/>
              <a:t>Creates anti-doxing crime specific for election officials.</a:t>
            </a:r>
          </a:p>
          <a:p>
            <a:r>
              <a:rPr lang="en-US" dirty="0"/>
              <a:t>Allows election officials to remove personal info from government records.</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12</a:t>
            </a:fld>
            <a:endParaRPr lang="en" dirty="0"/>
          </a:p>
        </p:txBody>
      </p:sp>
      <p:pic>
        <p:nvPicPr>
          <p:cNvPr id="5" name="Picture 4">
            <a:extLst>
              <a:ext uri="{FF2B5EF4-FFF2-40B4-BE49-F238E27FC236}">
                <a16:creationId xmlns:a16="http://schemas.microsoft.com/office/drawing/2014/main" id="{B48693DB-D3EC-C703-8665-6E812365D4A2}"/>
              </a:ext>
            </a:extLst>
          </p:cNvPr>
          <p:cNvPicPr>
            <a:picLocks noChangeAspect="1"/>
          </p:cNvPicPr>
          <p:nvPr/>
        </p:nvPicPr>
        <p:blipFill>
          <a:blip r:embed="rId3"/>
          <a:stretch>
            <a:fillRect/>
          </a:stretch>
        </p:blipFill>
        <p:spPr>
          <a:xfrm>
            <a:off x="5060139" y="1903320"/>
            <a:ext cx="6979460" cy="3989397"/>
          </a:xfrm>
          <a:prstGeom prst="rect">
            <a:avLst/>
          </a:prstGeom>
        </p:spPr>
      </p:pic>
    </p:spTree>
    <p:extLst>
      <p:ext uri="{BB962C8B-B14F-4D97-AF65-F5344CB8AC3E}">
        <p14:creationId xmlns:p14="http://schemas.microsoft.com/office/powerpoint/2010/main" val="1074118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3" y="360107"/>
            <a:ext cx="6695799" cy="1269535"/>
          </a:xfrm>
        </p:spPr>
        <p:txBody>
          <a:bodyPr/>
          <a:lstStyle/>
          <a:p>
            <a:r>
              <a:rPr lang="en-US" dirty="0"/>
              <a:t>HB 1324 – Definition of Pawnbroker</a:t>
            </a:r>
          </a:p>
        </p:txBody>
      </p:sp>
      <p:sp>
        <p:nvSpPr>
          <p:cNvPr id="3" name="Text Placeholder 2">
            <a:extLst>
              <a:ext uri="{FF2B5EF4-FFF2-40B4-BE49-F238E27FC236}">
                <a16:creationId xmlns:a16="http://schemas.microsoft.com/office/drawing/2014/main" id="{A2ADB8AA-F311-45EE-4BB7-DEBCD1E77D41}"/>
              </a:ext>
            </a:extLst>
          </p:cNvPr>
          <p:cNvSpPr>
            <a:spLocks noGrp="1"/>
          </p:cNvSpPr>
          <p:nvPr>
            <p:ph type="body" idx="1"/>
          </p:nvPr>
        </p:nvSpPr>
        <p:spPr>
          <a:xfrm>
            <a:off x="250106" y="1828746"/>
            <a:ext cx="11711575" cy="4470043"/>
          </a:xfrm>
        </p:spPr>
        <p:txBody>
          <a:bodyPr/>
          <a:lstStyle/>
          <a:p>
            <a:r>
              <a:rPr lang="en-US" dirty="0"/>
              <a:t>Makes amendment to definition of “pawnbroker” under 29-11.9-101(7), in response to 2019 Ct. of Appeals case </a:t>
            </a:r>
            <a:r>
              <a:rPr lang="en-US" i="1" dirty="0"/>
              <a:t>Pro’s Closet, Inc. v. City of Boulder, </a:t>
            </a:r>
            <a:r>
              <a:rPr lang="en-US" dirty="0"/>
              <a:t>2019 COA 128</a:t>
            </a:r>
          </a:p>
          <a:p>
            <a:r>
              <a:rPr lang="en-US" dirty="0"/>
              <a:t>Distinguishes between “purchase transactions” and “contracts for purchase”</a:t>
            </a:r>
          </a:p>
          <a:p>
            <a:r>
              <a:rPr lang="en-US" dirty="0"/>
              <a:t>“Contract for Purchase” – advance of funds to customer with option to buy back property no sooner than 30 days (i.e., contract for purchase with option to cancel)</a:t>
            </a:r>
          </a:p>
          <a:p>
            <a:r>
              <a:rPr lang="en-US" dirty="0"/>
              <a:t>“Purchase Transaction” – broker outright buys customer’s property for resale</a:t>
            </a:r>
          </a:p>
          <a:p>
            <a:r>
              <a:rPr lang="en-US" dirty="0"/>
              <a:t>Businesses that solely engage in “purchase transactions” now excluded from definition</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a:xfrm>
            <a:off x="-167" y="6439269"/>
            <a:ext cx="12192000" cy="418664"/>
          </a:xfrm>
        </p:spPr>
        <p:txBody>
          <a:bodyPr/>
          <a:lstStyle/>
          <a:p>
            <a:pPr algn="ctr"/>
            <a:fld id="{00000000-1234-1234-1234-123412341234}" type="slidenum">
              <a:rPr lang="en" smtClean="0"/>
              <a:pPr algn="ctr"/>
              <a:t>13</a:t>
            </a:fld>
            <a:endParaRPr lang="en" dirty="0"/>
          </a:p>
        </p:txBody>
      </p:sp>
    </p:spTree>
    <p:extLst>
      <p:ext uri="{BB962C8B-B14F-4D97-AF65-F5344CB8AC3E}">
        <p14:creationId xmlns:p14="http://schemas.microsoft.com/office/powerpoint/2010/main" val="153624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263877" y="435546"/>
            <a:ext cx="7993626" cy="1393200"/>
          </a:xfrm>
        </p:spPr>
        <p:txBody>
          <a:bodyPr/>
          <a:lstStyle/>
          <a:p>
            <a:r>
              <a:rPr lang="en-US" dirty="0"/>
              <a:t>HB 1326 – Fentanyl Accountability and Prevention</a:t>
            </a:r>
          </a:p>
        </p:txBody>
      </p:sp>
      <p:sp>
        <p:nvSpPr>
          <p:cNvPr id="3" name="Text Placeholder 2">
            <a:extLst>
              <a:ext uri="{FF2B5EF4-FFF2-40B4-BE49-F238E27FC236}">
                <a16:creationId xmlns:a16="http://schemas.microsoft.com/office/drawing/2014/main" id="{CEAE4308-E34F-DDBD-0D00-9C2867C74C48}"/>
              </a:ext>
            </a:extLst>
          </p:cNvPr>
          <p:cNvSpPr>
            <a:spLocks noGrp="1"/>
          </p:cNvSpPr>
          <p:nvPr>
            <p:ph type="body" idx="1"/>
          </p:nvPr>
        </p:nvSpPr>
        <p:spPr/>
        <p:txBody>
          <a:bodyPr/>
          <a:lstStyle/>
          <a:p>
            <a:r>
              <a:rPr lang="en-US" dirty="0"/>
              <a:t>The most controversial criminal justice bill debated this session (originally a more limited CDAC-initiated bill to address increasing penalties for distribution offenses)</a:t>
            </a:r>
          </a:p>
          <a:p>
            <a:r>
              <a:rPr lang="en-US" dirty="0"/>
              <a:t>Interest in bill took significant turn after 5 deaths in Commerce City on 2/20/22.  Multiple legislative efforts coalesced into one large bill (73 pages)</a:t>
            </a:r>
          </a:p>
          <a:p>
            <a:pPr marL="152396" indent="0" algn="ctr">
              <a:buNone/>
            </a:pPr>
            <a:endParaRPr lang="en-US" u="sng" dirty="0"/>
          </a:p>
          <a:p>
            <a:pPr marL="152396" indent="0" algn="ctr">
              <a:buNone/>
            </a:pPr>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14</a:t>
            </a:fld>
            <a:endParaRPr lang="en" dirty="0"/>
          </a:p>
        </p:txBody>
      </p:sp>
      <p:graphicFrame>
        <p:nvGraphicFramePr>
          <p:cNvPr id="5" name="Table 4">
            <a:extLst>
              <a:ext uri="{FF2B5EF4-FFF2-40B4-BE49-F238E27FC236}">
                <a16:creationId xmlns:a16="http://schemas.microsoft.com/office/drawing/2014/main" id="{59FAC0B2-852F-4C74-BAEE-79D046C2BF99}"/>
              </a:ext>
            </a:extLst>
          </p:cNvPr>
          <p:cNvGraphicFramePr>
            <a:graphicFrameLocks noGrp="1"/>
          </p:cNvGraphicFramePr>
          <p:nvPr>
            <p:extLst>
              <p:ext uri="{D42A27DB-BD31-4B8C-83A1-F6EECF244321}">
                <p14:modId xmlns:p14="http://schemas.microsoft.com/office/powerpoint/2010/main" val="1391693047"/>
              </p:ext>
            </p:extLst>
          </p:nvPr>
        </p:nvGraphicFramePr>
        <p:xfrm>
          <a:off x="844978" y="4666401"/>
          <a:ext cx="10231116" cy="1896533"/>
        </p:xfrm>
        <a:graphic>
          <a:graphicData uri="http://schemas.openxmlformats.org/drawingml/2006/table">
            <a:tbl>
              <a:tblPr firstRow="1" bandRow="1"/>
              <a:tblGrid>
                <a:gridCol w="1461588">
                  <a:extLst>
                    <a:ext uri="{9D8B030D-6E8A-4147-A177-3AD203B41FA5}">
                      <a16:colId xmlns:a16="http://schemas.microsoft.com/office/drawing/2014/main" val="658731953"/>
                    </a:ext>
                  </a:extLst>
                </a:gridCol>
                <a:gridCol w="1461588">
                  <a:extLst>
                    <a:ext uri="{9D8B030D-6E8A-4147-A177-3AD203B41FA5}">
                      <a16:colId xmlns:a16="http://schemas.microsoft.com/office/drawing/2014/main" val="951450621"/>
                    </a:ext>
                  </a:extLst>
                </a:gridCol>
                <a:gridCol w="1461588">
                  <a:extLst>
                    <a:ext uri="{9D8B030D-6E8A-4147-A177-3AD203B41FA5}">
                      <a16:colId xmlns:a16="http://schemas.microsoft.com/office/drawing/2014/main" val="1199379899"/>
                    </a:ext>
                  </a:extLst>
                </a:gridCol>
                <a:gridCol w="1461588">
                  <a:extLst>
                    <a:ext uri="{9D8B030D-6E8A-4147-A177-3AD203B41FA5}">
                      <a16:colId xmlns:a16="http://schemas.microsoft.com/office/drawing/2014/main" val="2101680031"/>
                    </a:ext>
                  </a:extLst>
                </a:gridCol>
                <a:gridCol w="1461588">
                  <a:extLst>
                    <a:ext uri="{9D8B030D-6E8A-4147-A177-3AD203B41FA5}">
                      <a16:colId xmlns:a16="http://schemas.microsoft.com/office/drawing/2014/main" val="2388657"/>
                    </a:ext>
                  </a:extLst>
                </a:gridCol>
                <a:gridCol w="1461588">
                  <a:extLst>
                    <a:ext uri="{9D8B030D-6E8A-4147-A177-3AD203B41FA5}">
                      <a16:colId xmlns:a16="http://schemas.microsoft.com/office/drawing/2014/main" val="4098977859"/>
                    </a:ext>
                  </a:extLst>
                </a:gridCol>
                <a:gridCol w="1461588">
                  <a:extLst>
                    <a:ext uri="{9D8B030D-6E8A-4147-A177-3AD203B41FA5}">
                      <a16:colId xmlns:a16="http://schemas.microsoft.com/office/drawing/2014/main" val="2076087847"/>
                    </a:ext>
                  </a:extLst>
                </a:gridCol>
              </a:tblGrid>
              <a:tr h="1402080">
                <a:tc>
                  <a:txBody>
                    <a:bodyPr/>
                    <a:lstStyle/>
                    <a:p>
                      <a:pPr algn="ctr"/>
                      <a:r>
                        <a:rPr lang="en-US" sz="1400" dirty="0">
                          <a:highlight>
                            <a:srgbClr val="FFFF00"/>
                          </a:highlight>
                        </a:rPr>
                        <a:t>Criminal Provisions / Increased Enforcement</a:t>
                      </a:r>
                    </a:p>
                  </a:txBody>
                  <a:tcPr marL="121920" marR="121920" marT="60960" marB="60960"/>
                </a:tc>
                <a:tc>
                  <a:txBody>
                    <a:bodyPr/>
                    <a:lstStyle/>
                    <a:p>
                      <a:pPr algn="ctr"/>
                      <a:r>
                        <a:rPr lang="en-US" sz="1400" dirty="0"/>
                        <a:t>Harm Reduction</a:t>
                      </a:r>
                    </a:p>
                  </a:txBody>
                  <a:tcPr marL="121920" marR="121920" marT="60960" marB="60960"/>
                </a:tc>
                <a:tc>
                  <a:txBody>
                    <a:bodyPr/>
                    <a:lstStyle/>
                    <a:p>
                      <a:pPr algn="ctr"/>
                      <a:r>
                        <a:rPr lang="en-US" sz="1400" dirty="0"/>
                        <a:t>Funding and Resources</a:t>
                      </a:r>
                    </a:p>
                    <a:p>
                      <a:pPr algn="ctr"/>
                      <a:endParaRPr lang="en-US" sz="1400" dirty="0"/>
                    </a:p>
                    <a:p>
                      <a:pPr algn="ctr"/>
                      <a:r>
                        <a:rPr lang="en-US" sz="1400" dirty="0"/>
                        <a:t>*DA Office eligibility (24-33.5-533 CRS)</a:t>
                      </a:r>
                    </a:p>
                  </a:txBody>
                  <a:tcPr marL="121920" marR="121920" marT="60960" marB="60960"/>
                </a:tc>
                <a:tc>
                  <a:txBody>
                    <a:bodyPr/>
                    <a:lstStyle/>
                    <a:p>
                      <a:pPr algn="ctr"/>
                      <a:r>
                        <a:rPr lang="en-US" sz="1400" dirty="0"/>
                        <a:t>Data Collection</a:t>
                      </a:r>
                    </a:p>
                    <a:p>
                      <a:pPr algn="ctr"/>
                      <a:endParaRPr lang="en-US" sz="1400" dirty="0"/>
                    </a:p>
                    <a:p>
                      <a:pPr algn="ctr"/>
                      <a:endParaRPr lang="en-US" sz="1400" dirty="0"/>
                    </a:p>
                    <a:p>
                      <a:pPr algn="ctr"/>
                      <a:r>
                        <a:rPr lang="en-US" sz="1400" dirty="0"/>
                        <a:t>*DA 3-yr data collection (18-1-711(6)(b))</a:t>
                      </a:r>
                    </a:p>
                  </a:txBody>
                  <a:tcPr marL="121920" marR="121920" marT="60960" marB="60960"/>
                </a:tc>
                <a:tc>
                  <a:txBody>
                    <a:bodyPr/>
                    <a:lstStyle/>
                    <a:p>
                      <a:pPr algn="ctr"/>
                      <a:r>
                        <a:rPr lang="en-US" sz="1400" dirty="0"/>
                        <a:t>Studies</a:t>
                      </a:r>
                    </a:p>
                  </a:txBody>
                  <a:tcPr marL="121920" marR="121920" marT="60960" marB="60960"/>
                </a:tc>
                <a:tc>
                  <a:txBody>
                    <a:bodyPr/>
                    <a:lstStyle/>
                    <a:p>
                      <a:pPr algn="ctr"/>
                      <a:r>
                        <a:rPr lang="en-US" sz="1400" dirty="0"/>
                        <a:t>Fentanyl Education and Treatment</a:t>
                      </a:r>
                    </a:p>
                  </a:txBody>
                  <a:tcPr marL="121920" marR="121920" marT="60960" marB="60960"/>
                </a:tc>
                <a:tc>
                  <a:txBody>
                    <a:bodyPr/>
                    <a:lstStyle/>
                    <a:p>
                      <a:pPr algn="ctr"/>
                      <a:r>
                        <a:rPr lang="en-US" sz="1400" dirty="0"/>
                        <a:t>Jail-Based Behavioral Health Services</a:t>
                      </a:r>
                    </a:p>
                  </a:txBody>
                  <a:tcPr marL="121920" marR="121920" marT="60960" marB="60960"/>
                </a:tc>
                <a:extLst>
                  <a:ext uri="{0D108BD9-81ED-4DB2-BD59-A6C34878D82A}">
                    <a16:rowId xmlns:a16="http://schemas.microsoft.com/office/drawing/2014/main" val="2974305418"/>
                  </a:ext>
                </a:extLst>
              </a:tr>
              <a:tr h="494453">
                <a:tc gridSpan="7">
                  <a:txBody>
                    <a:bodyPr/>
                    <a:lstStyle/>
                    <a:p>
                      <a:pPr algn="ctr"/>
                      <a:r>
                        <a:rPr lang="en-US" sz="1900" dirty="0"/>
                        <a:t>$54.5 million in Appropriations</a:t>
                      </a:r>
                    </a:p>
                  </a:txBody>
                  <a:tcPr marL="121920" marR="121920" marT="60960" marB="60960"/>
                </a:tc>
                <a:tc hMerge="1">
                  <a:txBody>
                    <a:bodyPr/>
                    <a:lstStyle/>
                    <a:p>
                      <a:endParaRPr lang="en-US" sz="1050"/>
                    </a:p>
                  </a:txBody>
                  <a:tcPr/>
                </a:tc>
                <a:tc hMerge="1">
                  <a:txBody>
                    <a:bodyPr/>
                    <a:lstStyle/>
                    <a:p>
                      <a:endParaRPr lang="en-US" sz="1050"/>
                    </a:p>
                  </a:txBody>
                  <a:tcPr/>
                </a:tc>
                <a:tc hMerge="1">
                  <a:txBody>
                    <a:bodyPr/>
                    <a:lstStyle/>
                    <a:p>
                      <a:endParaRPr lang="en-US" sz="1050"/>
                    </a:p>
                  </a:txBody>
                  <a:tcPr/>
                </a:tc>
                <a:tc hMerge="1">
                  <a:txBody>
                    <a:bodyPr/>
                    <a:lstStyle/>
                    <a:p>
                      <a:endParaRPr lang="en-US" sz="1050"/>
                    </a:p>
                  </a:txBody>
                  <a:tcPr/>
                </a:tc>
                <a:tc hMerge="1">
                  <a:txBody>
                    <a:bodyPr/>
                    <a:lstStyle/>
                    <a:p>
                      <a:endParaRPr lang="en-US" sz="1050"/>
                    </a:p>
                  </a:txBody>
                  <a:tcPr/>
                </a:tc>
                <a:tc hMerge="1">
                  <a:txBody>
                    <a:bodyPr/>
                    <a:lstStyle/>
                    <a:p>
                      <a:endParaRPr lang="en-US" sz="1050" dirty="0"/>
                    </a:p>
                  </a:txBody>
                  <a:tcPr/>
                </a:tc>
                <a:extLst>
                  <a:ext uri="{0D108BD9-81ED-4DB2-BD59-A6C34878D82A}">
                    <a16:rowId xmlns:a16="http://schemas.microsoft.com/office/drawing/2014/main" val="1974796072"/>
                  </a:ext>
                </a:extLst>
              </a:tr>
            </a:tbl>
          </a:graphicData>
        </a:graphic>
      </p:graphicFrame>
    </p:spTree>
    <p:extLst>
      <p:ext uri="{BB962C8B-B14F-4D97-AF65-F5344CB8AC3E}">
        <p14:creationId xmlns:p14="http://schemas.microsoft.com/office/powerpoint/2010/main" val="399591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212259" y="553065"/>
            <a:ext cx="7838768" cy="1275681"/>
          </a:xfrm>
        </p:spPr>
        <p:txBody>
          <a:bodyPr/>
          <a:lstStyle/>
          <a:p>
            <a:r>
              <a:rPr lang="en-US" dirty="0"/>
              <a:t>HB 1326 – Fentanyl Accountability and Prevention</a:t>
            </a:r>
          </a:p>
        </p:txBody>
      </p:sp>
      <p:sp>
        <p:nvSpPr>
          <p:cNvPr id="3" name="Text Placeholder 2">
            <a:extLst>
              <a:ext uri="{FF2B5EF4-FFF2-40B4-BE49-F238E27FC236}">
                <a16:creationId xmlns:a16="http://schemas.microsoft.com/office/drawing/2014/main" id="{CEAE4308-E34F-DDBD-0D00-9C2867C74C48}"/>
              </a:ext>
            </a:extLst>
          </p:cNvPr>
          <p:cNvSpPr>
            <a:spLocks noGrp="1"/>
          </p:cNvSpPr>
          <p:nvPr>
            <p:ph type="body" idx="1"/>
          </p:nvPr>
        </p:nvSpPr>
        <p:spPr/>
        <p:txBody>
          <a:bodyPr/>
          <a:lstStyle/>
          <a:p>
            <a:r>
              <a:rPr lang="en-US" dirty="0">
                <a:latin typeface="+mn-lt"/>
              </a:rPr>
              <a:t>Creates new crime Thresholds for </a:t>
            </a:r>
            <a:r>
              <a:rPr lang="en-US" u="sng" dirty="0">
                <a:solidFill>
                  <a:srgbClr val="FF0000"/>
                </a:solidFill>
                <a:latin typeface="+mn-lt"/>
              </a:rPr>
              <a:t>Possession</a:t>
            </a:r>
            <a:r>
              <a:rPr lang="en-US" dirty="0">
                <a:latin typeface="+mn-lt"/>
              </a:rPr>
              <a:t>, Distribution, and </a:t>
            </a:r>
            <a:r>
              <a:rPr lang="en-US" dirty="0" err="1">
                <a:latin typeface="+mn-lt"/>
              </a:rPr>
              <a:t>Distrib</a:t>
            </a:r>
            <a:r>
              <a:rPr lang="en-US" dirty="0">
                <a:latin typeface="+mn-lt"/>
              </a:rPr>
              <a:t>. + Death:</a:t>
            </a:r>
          </a:p>
          <a:p>
            <a:pPr lvl="1"/>
            <a:r>
              <a:rPr lang="en-US" sz="2133" dirty="0"/>
              <a:t>Possession 0-1 gm: DM1.  4</a:t>
            </a:r>
            <a:r>
              <a:rPr lang="en-US" sz="2133" baseline="30000" dirty="0"/>
              <a:t>th</a:t>
            </a:r>
            <a:r>
              <a:rPr lang="en-US" sz="2133" dirty="0"/>
              <a:t>/Subs. DM1 conviction= DF4.</a:t>
            </a:r>
          </a:p>
          <a:p>
            <a:pPr lvl="1"/>
            <a:r>
              <a:rPr lang="en-US" sz="2133" dirty="0"/>
              <a:t>Possession 1-4 gm:  DF4.  (If Def. shows reasonable mistake of fact in knowledge that drug contained Fentanyl, matter submitted to fact-finder via interrogatory.  Possible reduction to DM1).</a:t>
            </a:r>
          </a:p>
          <a:p>
            <a:pPr lvl="1"/>
            <a:r>
              <a:rPr lang="en-US" sz="2133" dirty="0"/>
              <a:t>Possession of  any quantity with 60% total composition:  DF2. (*TBD on testing capability)</a:t>
            </a:r>
          </a:p>
          <a:p>
            <a:pPr lvl="1"/>
            <a:r>
              <a:rPr lang="en-US" sz="2133" dirty="0"/>
              <a:t>Sentencing Options/Consequences:  </a:t>
            </a:r>
          </a:p>
          <a:p>
            <a:pPr lvl="2"/>
            <a:r>
              <a:rPr lang="en-US" sz="2133" dirty="0"/>
              <a:t>DF4 = no DOC jurisdiction/no Parole.  2 years probation &amp; up to 180 days jail.  Wobbler eligible; sealable; no basis for future predicate offense habitual charging.</a:t>
            </a:r>
          </a:p>
          <a:p>
            <a:pPr lvl="2"/>
            <a:r>
              <a:rPr lang="en-US" sz="2133" dirty="0"/>
              <a:t>DF4 (3</a:t>
            </a:r>
            <a:r>
              <a:rPr lang="en-US" sz="2133" baseline="30000" dirty="0"/>
              <a:t>rd</a:t>
            </a:r>
            <a:r>
              <a:rPr lang="en-US" sz="2133" dirty="0"/>
              <a:t>/subsequent) = Up to 364 days jail as probation condition.  $1,000 fine.  Possible alt. sentencing (jail alternative or Comm </a:t>
            </a:r>
            <a:r>
              <a:rPr lang="en-US" sz="2133" dirty="0" err="1"/>
              <a:t>Corr</a:t>
            </a:r>
            <a:r>
              <a:rPr lang="en-US" sz="2133" dirty="0"/>
              <a:t>).</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15</a:t>
            </a:fld>
            <a:endParaRPr lang="en" dirty="0"/>
          </a:p>
        </p:txBody>
      </p:sp>
    </p:spTree>
    <p:extLst>
      <p:ext uri="{BB962C8B-B14F-4D97-AF65-F5344CB8AC3E}">
        <p14:creationId xmlns:p14="http://schemas.microsoft.com/office/powerpoint/2010/main" val="181782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204885" y="530942"/>
            <a:ext cx="7521676" cy="1297804"/>
          </a:xfrm>
        </p:spPr>
        <p:txBody>
          <a:bodyPr/>
          <a:lstStyle/>
          <a:p>
            <a:r>
              <a:rPr lang="en-US" dirty="0"/>
              <a:t>HB 1326 – Fentanyl Accountability and Prevention</a:t>
            </a:r>
          </a:p>
        </p:txBody>
      </p:sp>
      <p:sp>
        <p:nvSpPr>
          <p:cNvPr id="3" name="Text Placeholder 2">
            <a:extLst>
              <a:ext uri="{FF2B5EF4-FFF2-40B4-BE49-F238E27FC236}">
                <a16:creationId xmlns:a16="http://schemas.microsoft.com/office/drawing/2014/main" id="{CEAE4308-E34F-DDBD-0D00-9C2867C74C48}"/>
              </a:ext>
            </a:extLst>
          </p:cNvPr>
          <p:cNvSpPr>
            <a:spLocks noGrp="1"/>
          </p:cNvSpPr>
          <p:nvPr>
            <p:ph type="body" idx="1"/>
          </p:nvPr>
        </p:nvSpPr>
        <p:spPr/>
        <p:txBody>
          <a:bodyPr/>
          <a:lstStyle/>
          <a:p>
            <a:r>
              <a:rPr lang="en-US" dirty="0">
                <a:latin typeface="+mn-lt"/>
              </a:rPr>
              <a:t>Creates new crime Thresholds for Possession, </a:t>
            </a:r>
            <a:r>
              <a:rPr lang="en-US" u="sng" dirty="0">
                <a:solidFill>
                  <a:srgbClr val="FF0000"/>
                </a:solidFill>
                <a:latin typeface="+mn-lt"/>
              </a:rPr>
              <a:t>Distribution</a:t>
            </a:r>
            <a:r>
              <a:rPr lang="en-US" dirty="0">
                <a:latin typeface="+mn-lt"/>
              </a:rPr>
              <a:t>, and </a:t>
            </a:r>
            <a:r>
              <a:rPr lang="en-US" dirty="0" err="1">
                <a:latin typeface="+mn-lt"/>
              </a:rPr>
              <a:t>Distrib</a:t>
            </a:r>
            <a:r>
              <a:rPr lang="en-US" dirty="0">
                <a:latin typeface="+mn-lt"/>
              </a:rPr>
              <a:t>. + Death:</a:t>
            </a:r>
          </a:p>
          <a:p>
            <a:pPr lvl="1"/>
            <a:endParaRPr lang="en-US" dirty="0">
              <a:latin typeface="+mn-lt"/>
            </a:endParaRPr>
          </a:p>
          <a:p>
            <a:pPr lvl="1"/>
            <a:r>
              <a:rPr lang="en-US" dirty="0">
                <a:latin typeface="+mn-lt"/>
              </a:rPr>
              <a:t>Unlawful Distribution, etc. 0-4 gm: 	DF3</a:t>
            </a:r>
          </a:p>
          <a:p>
            <a:pPr lvl="1"/>
            <a:r>
              <a:rPr lang="en-US" dirty="0">
                <a:latin typeface="+mn-lt"/>
              </a:rPr>
              <a:t>Unlawful Distribution, etc. 4-50 gm: 	DF2</a:t>
            </a:r>
          </a:p>
          <a:p>
            <a:pPr lvl="1"/>
            <a:r>
              <a:rPr lang="en-US" dirty="0">
                <a:latin typeface="+mn-lt"/>
              </a:rPr>
              <a:t>Unlawful Distribution, etc. 50+: 	DF1</a:t>
            </a:r>
          </a:p>
          <a:p>
            <a:pPr lvl="1"/>
            <a:endParaRPr lang="en-US" dirty="0">
              <a:latin typeface="+mn-lt"/>
            </a:endParaRPr>
          </a:p>
          <a:p>
            <a:pPr lvl="1"/>
            <a:r>
              <a:rPr lang="en-US" dirty="0">
                <a:latin typeface="+mn-lt"/>
              </a:rPr>
              <a:t>Sentencing Options:  </a:t>
            </a:r>
          </a:p>
          <a:p>
            <a:pPr lvl="2"/>
            <a:r>
              <a:rPr lang="en-US" dirty="0">
                <a:latin typeface="+mn-lt"/>
              </a:rPr>
              <a:t>Standard DF sentencing grid</a:t>
            </a:r>
          </a:p>
          <a:p>
            <a:pPr lvl="2"/>
            <a:r>
              <a:rPr lang="en-US" dirty="0">
                <a:latin typeface="+mn-lt"/>
              </a:rPr>
              <a:t>But, DF3 (0-4 gm) - No mandatory sentencing allowed. Offense is probation eligible.</a:t>
            </a:r>
          </a:p>
          <a:p>
            <a:pPr lvl="2"/>
            <a:endParaRPr lang="en-US" dirty="0">
              <a:latin typeface="+mn-lt"/>
            </a:endParaRP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16</a:t>
            </a:fld>
            <a:endParaRPr lang="en" dirty="0"/>
          </a:p>
        </p:txBody>
      </p:sp>
    </p:spTree>
    <p:extLst>
      <p:ext uri="{BB962C8B-B14F-4D97-AF65-F5344CB8AC3E}">
        <p14:creationId xmlns:p14="http://schemas.microsoft.com/office/powerpoint/2010/main" val="3325650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064774" y="538316"/>
            <a:ext cx="7779773" cy="1290430"/>
          </a:xfrm>
        </p:spPr>
        <p:txBody>
          <a:bodyPr/>
          <a:lstStyle/>
          <a:p>
            <a:r>
              <a:rPr lang="en-US" dirty="0"/>
              <a:t>HB 1326 – Fentanyl Accountability and Prevention</a:t>
            </a:r>
          </a:p>
        </p:txBody>
      </p:sp>
      <p:sp>
        <p:nvSpPr>
          <p:cNvPr id="3" name="Text Placeholder 2">
            <a:extLst>
              <a:ext uri="{FF2B5EF4-FFF2-40B4-BE49-F238E27FC236}">
                <a16:creationId xmlns:a16="http://schemas.microsoft.com/office/drawing/2014/main" id="{CEAE4308-E34F-DDBD-0D00-9C2867C74C48}"/>
              </a:ext>
            </a:extLst>
          </p:cNvPr>
          <p:cNvSpPr>
            <a:spLocks noGrp="1"/>
          </p:cNvSpPr>
          <p:nvPr>
            <p:ph type="body" idx="1"/>
          </p:nvPr>
        </p:nvSpPr>
        <p:spPr/>
        <p:txBody>
          <a:bodyPr/>
          <a:lstStyle/>
          <a:p>
            <a:r>
              <a:rPr lang="en-US" dirty="0">
                <a:latin typeface="+mn-lt"/>
              </a:rPr>
              <a:t>Creates new crime Thresholds for Possession, Distribution, and </a:t>
            </a:r>
            <a:r>
              <a:rPr lang="en-US" u="sng" dirty="0" err="1">
                <a:solidFill>
                  <a:srgbClr val="FF0000"/>
                </a:solidFill>
                <a:latin typeface="+mn-lt"/>
              </a:rPr>
              <a:t>Distrib</a:t>
            </a:r>
            <a:r>
              <a:rPr lang="en-US" u="sng" dirty="0">
                <a:solidFill>
                  <a:srgbClr val="FF0000"/>
                </a:solidFill>
                <a:latin typeface="+mn-lt"/>
              </a:rPr>
              <a:t>. + Death</a:t>
            </a:r>
            <a:r>
              <a:rPr lang="en-US" dirty="0">
                <a:latin typeface="+mn-lt"/>
              </a:rPr>
              <a:t>:</a:t>
            </a:r>
          </a:p>
          <a:p>
            <a:pPr lvl="1"/>
            <a:r>
              <a:rPr lang="en-US" dirty="0" err="1">
                <a:latin typeface="+mn-lt"/>
              </a:rPr>
              <a:t>Distrib</a:t>
            </a:r>
            <a:r>
              <a:rPr lang="en-US" dirty="0">
                <a:latin typeface="+mn-lt"/>
              </a:rPr>
              <a:t>. and Death Results 0-4 gm: </a:t>
            </a:r>
            <a:r>
              <a:rPr lang="en-US">
                <a:latin typeface="+mn-lt"/>
              </a:rPr>
              <a:t>DF1 (8-32 </a:t>
            </a:r>
            <a:r>
              <a:rPr lang="en-US" dirty="0">
                <a:latin typeface="+mn-lt"/>
              </a:rPr>
              <a:t>yrs.; no min mand./prob. </a:t>
            </a:r>
            <a:r>
              <a:rPr lang="en-US" dirty="0" err="1">
                <a:latin typeface="+mn-lt"/>
              </a:rPr>
              <a:t>elig</a:t>
            </a:r>
            <a:r>
              <a:rPr lang="en-US" dirty="0">
                <a:latin typeface="+mn-lt"/>
              </a:rPr>
              <a:t>.)</a:t>
            </a:r>
          </a:p>
          <a:p>
            <a:pPr lvl="1"/>
            <a:r>
              <a:rPr lang="en-US" dirty="0" err="1">
                <a:latin typeface="+mn-lt"/>
              </a:rPr>
              <a:t>Distrib</a:t>
            </a:r>
            <a:r>
              <a:rPr lang="en-US" dirty="0">
                <a:latin typeface="+mn-lt"/>
              </a:rPr>
              <a:t>. and Death Results 4-50 gm: DF1 (8-32 yrs.; mand. 8 yrs.)</a:t>
            </a:r>
          </a:p>
          <a:p>
            <a:pPr lvl="1"/>
            <a:r>
              <a:rPr lang="en-US" dirty="0">
                <a:latin typeface="+mn-lt"/>
              </a:rPr>
              <a:t>Special Offender: </a:t>
            </a:r>
            <a:r>
              <a:rPr lang="en-US" dirty="0" err="1">
                <a:latin typeface="+mn-lt"/>
              </a:rPr>
              <a:t>Distrib</a:t>
            </a:r>
            <a:r>
              <a:rPr lang="en-US" dirty="0">
                <a:latin typeface="+mn-lt"/>
              </a:rPr>
              <a:t>. and Death Results 50+ gm:  DF1 (12-32 yrs.; minimum mandatory 12 yrs.)</a:t>
            </a:r>
          </a:p>
          <a:p>
            <a:pPr lvl="1"/>
            <a:r>
              <a:rPr lang="en-US" dirty="0">
                <a:latin typeface="+mn-lt"/>
              </a:rPr>
              <a:t>Special Offender: Distribution w/Pill or Tab manufacture equipment:  DF1</a:t>
            </a:r>
          </a:p>
          <a:p>
            <a:pPr lvl="1"/>
            <a:r>
              <a:rPr lang="en-US" dirty="0">
                <a:latin typeface="+mn-lt"/>
              </a:rPr>
              <a:t>Special Offender:  Introduction/Importation of more than 4 gm: DF1</a:t>
            </a:r>
          </a:p>
          <a:p>
            <a:pPr lvl="1"/>
            <a:r>
              <a:rPr lang="en-US" dirty="0">
                <a:latin typeface="+mn-lt"/>
              </a:rPr>
              <a:t>Exceptions:</a:t>
            </a:r>
          </a:p>
          <a:p>
            <a:pPr lvl="2"/>
            <a:r>
              <a:rPr lang="en-US" dirty="0">
                <a:latin typeface="+mn-lt"/>
              </a:rPr>
              <a:t>Possible Good Samaritan Immunity provision = applies to only </a:t>
            </a:r>
            <a:r>
              <a:rPr lang="en-US" dirty="0" err="1">
                <a:latin typeface="+mn-lt"/>
              </a:rPr>
              <a:t>Distrib</a:t>
            </a:r>
            <a:r>
              <a:rPr lang="en-US" dirty="0">
                <a:latin typeface="+mn-lt"/>
              </a:rPr>
              <a:t>. of 0-4 gm and Death Results (DF1) offense.   </a:t>
            </a:r>
          </a:p>
          <a:p>
            <a:pPr lvl="2"/>
            <a:r>
              <a:rPr lang="en-US" dirty="0">
                <a:latin typeface="+mn-lt"/>
              </a:rPr>
              <a:t>And DF1 (0-4 gm) - No mandatory sentencing allowed; probation </a:t>
            </a:r>
            <a:r>
              <a:rPr lang="en-US" dirty="0" err="1">
                <a:latin typeface="+mn-lt"/>
              </a:rPr>
              <a:t>elig</a:t>
            </a:r>
            <a:r>
              <a:rPr lang="en-US" dirty="0">
                <a:latin typeface="+mn-lt"/>
              </a:rPr>
              <a:t>.</a:t>
            </a:r>
          </a:p>
          <a:p>
            <a:pPr lvl="2"/>
            <a:endParaRPr lang="en-US" dirty="0">
              <a:latin typeface="+mn-lt"/>
            </a:endParaRP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17</a:t>
            </a:fld>
            <a:endParaRPr lang="en" dirty="0"/>
          </a:p>
        </p:txBody>
      </p:sp>
    </p:spTree>
    <p:extLst>
      <p:ext uri="{BB962C8B-B14F-4D97-AF65-F5344CB8AC3E}">
        <p14:creationId xmlns:p14="http://schemas.microsoft.com/office/powerpoint/2010/main" val="2918739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998407" y="435546"/>
            <a:ext cx="7860890" cy="1393200"/>
          </a:xfrm>
        </p:spPr>
        <p:txBody>
          <a:bodyPr/>
          <a:lstStyle/>
          <a:p>
            <a:r>
              <a:rPr lang="en-US" dirty="0"/>
              <a:t>SB 024 – Intimidating a Witness Changes</a:t>
            </a:r>
          </a:p>
        </p:txBody>
      </p:sp>
      <p:sp>
        <p:nvSpPr>
          <p:cNvPr id="3" name="Text Placeholder 2">
            <a:extLst>
              <a:ext uri="{FF2B5EF4-FFF2-40B4-BE49-F238E27FC236}">
                <a16:creationId xmlns:a16="http://schemas.microsoft.com/office/drawing/2014/main" id="{6F5E35D2-0A85-70D4-94F1-73273DBF50ED}"/>
              </a:ext>
            </a:extLst>
          </p:cNvPr>
          <p:cNvSpPr>
            <a:spLocks noGrp="1"/>
          </p:cNvSpPr>
          <p:nvPr>
            <p:ph type="body" idx="1"/>
          </p:nvPr>
        </p:nvSpPr>
        <p:spPr/>
        <p:txBody>
          <a:bodyPr/>
          <a:lstStyle/>
          <a:p>
            <a:r>
              <a:rPr lang="en-US" dirty="0"/>
              <a:t>Adds new provisions to “Intimidating a Witness or Victim” crime – 18-8-704</a:t>
            </a:r>
          </a:p>
          <a:p>
            <a:pPr lvl="1"/>
            <a:r>
              <a:rPr lang="en-US" dirty="0">
                <a:solidFill>
                  <a:schemeClr val="tx1"/>
                </a:solidFill>
                <a:latin typeface="Source Sans Pro" panose="020B0503030403020204" pitchFamily="34" charset="0"/>
                <a:ea typeface="Source Sans Pro" panose="020B0503030403020204" pitchFamily="34" charset="0"/>
              </a:rPr>
              <a:t>Covers threats, harassment or harm/injury to:</a:t>
            </a:r>
          </a:p>
          <a:p>
            <a:pPr lvl="2"/>
            <a:r>
              <a:rPr lang="en-US" dirty="0">
                <a:solidFill>
                  <a:schemeClr val="tx1"/>
                </a:solidFill>
                <a:latin typeface="Source Sans Pro" panose="020B0503030403020204" pitchFamily="34" charset="0"/>
                <a:ea typeface="Source Sans Pro" panose="020B0503030403020204" pitchFamily="34" charset="0"/>
              </a:rPr>
              <a:t>A person the defendant believes may have information relevant to criminal proceeding</a:t>
            </a:r>
          </a:p>
          <a:p>
            <a:pPr lvl="2"/>
            <a:r>
              <a:rPr lang="en-US" dirty="0">
                <a:solidFill>
                  <a:schemeClr val="tx1"/>
                </a:solidFill>
                <a:latin typeface="Source Sans Pro" panose="020B0503030403020204" pitchFamily="34" charset="0"/>
                <a:ea typeface="Source Sans Pro" panose="020B0503030403020204" pitchFamily="34" charset="0"/>
              </a:rPr>
              <a:t>A person the defendant believes may be able to exert influence on witness or victim</a:t>
            </a:r>
          </a:p>
          <a:p>
            <a:pPr lvl="2"/>
            <a:r>
              <a:rPr lang="en-US" dirty="0">
                <a:solidFill>
                  <a:schemeClr val="tx1"/>
                </a:solidFill>
                <a:latin typeface="Source Sans Pro" panose="020B0503030403020204" pitchFamily="34" charset="0"/>
                <a:ea typeface="Source Sans Pro" panose="020B0503030403020204" pitchFamily="34" charset="0"/>
              </a:rPr>
              <a:t>A person who actually testifies (not just who may be called to testify)</a:t>
            </a:r>
          </a:p>
          <a:p>
            <a:pPr lvl="1"/>
            <a:endParaRPr lang="en-US" dirty="0">
              <a:solidFill>
                <a:schemeClr val="tx1"/>
              </a:solidFill>
              <a:latin typeface="Source Sans Pro" panose="020B0503030403020204" pitchFamily="34" charset="0"/>
              <a:ea typeface="Source Sans Pro" panose="020B0503030403020204" pitchFamily="34" charset="0"/>
            </a:endParaRPr>
          </a:p>
          <a:p>
            <a:pPr lvl="1"/>
            <a:r>
              <a:rPr lang="en-US" dirty="0">
                <a:solidFill>
                  <a:schemeClr val="tx1"/>
                </a:solidFill>
                <a:latin typeface="Source Sans Pro" panose="020B0503030403020204" pitchFamily="34" charset="0"/>
                <a:ea typeface="Source Sans Pro" panose="020B0503030403020204" pitchFamily="34" charset="0"/>
              </a:rPr>
              <a:t>Covers influence of the witness, victim, or any other person with relevant knowledge of information to withhold or provide false info to L/E,  Def. Atty. or Def. Investigator</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18</a:t>
            </a:fld>
            <a:endParaRPr lang="en" dirty="0"/>
          </a:p>
        </p:txBody>
      </p:sp>
    </p:spTree>
    <p:extLst>
      <p:ext uri="{BB962C8B-B14F-4D97-AF65-F5344CB8AC3E}">
        <p14:creationId xmlns:p14="http://schemas.microsoft.com/office/powerpoint/2010/main" val="240378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567813"/>
            <a:ext cx="6695799" cy="1260933"/>
          </a:xfrm>
        </p:spPr>
        <p:txBody>
          <a:bodyPr/>
          <a:lstStyle/>
          <a:p>
            <a:r>
              <a:rPr lang="en-US" dirty="0"/>
              <a:t>SB 153 – Internal Election Security Measures</a:t>
            </a:r>
          </a:p>
        </p:txBody>
      </p:sp>
      <p:sp>
        <p:nvSpPr>
          <p:cNvPr id="3" name="Text Placeholder 2">
            <a:extLst>
              <a:ext uri="{FF2B5EF4-FFF2-40B4-BE49-F238E27FC236}">
                <a16:creationId xmlns:a16="http://schemas.microsoft.com/office/drawing/2014/main" id="{0E6D0B13-5F10-E498-8E60-9492A9BC5C60}"/>
              </a:ext>
            </a:extLst>
          </p:cNvPr>
          <p:cNvSpPr>
            <a:spLocks noGrp="1"/>
          </p:cNvSpPr>
          <p:nvPr>
            <p:ph type="body" idx="1"/>
          </p:nvPr>
        </p:nvSpPr>
        <p:spPr/>
        <p:txBody>
          <a:bodyPr/>
          <a:lstStyle/>
          <a:p>
            <a:pPr marL="152396" indent="0" algn="ctr">
              <a:buNone/>
            </a:pPr>
            <a:r>
              <a:rPr lang="en-US" sz="2667" u="sng" dirty="0"/>
              <a:t>Creates or amends 4 crimes related to elections:</a:t>
            </a:r>
            <a:endParaRPr lang="en-US" sz="2667" dirty="0"/>
          </a:p>
          <a:p>
            <a:r>
              <a:rPr lang="en-US" dirty="0"/>
              <a:t>M1 – Willfully interferes or willfully refuses to comply with the rules, orders, or acceptable use policy for the statewide vote registration system of the Secretary of State – (note potential constitutional concerns)</a:t>
            </a:r>
          </a:p>
          <a:p>
            <a:r>
              <a:rPr lang="en-US" dirty="0"/>
              <a:t>M2 – Interfering with someone reporting a violation of above crime.</a:t>
            </a:r>
          </a:p>
          <a:p>
            <a:r>
              <a:rPr lang="en-US" dirty="0"/>
              <a:t>F5 – Accessing, tampering with, or facilitating the unauthorized access/tampering with any voting equipment or system before, during, or after an election.</a:t>
            </a:r>
          </a:p>
          <a:p>
            <a:r>
              <a:rPr lang="en-US" dirty="0"/>
              <a:t>F5 – Publishing passwords or other confidential information related to a voting system.</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19</a:t>
            </a:fld>
            <a:endParaRPr lang="en" dirty="0"/>
          </a:p>
        </p:txBody>
      </p:sp>
    </p:spTree>
    <p:extLst>
      <p:ext uri="{BB962C8B-B14F-4D97-AF65-F5344CB8AC3E}">
        <p14:creationId xmlns:p14="http://schemas.microsoft.com/office/powerpoint/2010/main" val="212541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12548" b="12548"/>
          <a:stretch/>
        </p:blipFill>
        <p:spPr>
          <a:xfrm>
            <a:off x="-1079857"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a:t>
            </a:fld>
            <a:endParaRPr dirty="0"/>
          </a:p>
        </p:txBody>
      </p:sp>
      <p:sp>
        <p:nvSpPr>
          <p:cNvPr id="173" name="Google Shape;173;p22"/>
          <p:cNvSpPr txBox="1">
            <a:spLocks noGrp="1"/>
          </p:cNvSpPr>
          <p:nvPr>
            <p:ph type="title" idx="4294967295"/>
          </p:nvPr>
        </p:nvSpPr>
        <p:spPr>
          <a:xfrm>
            <a:off x="886716" y="878383"/>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Pre-Trial, Trial, and Discovery </a:t>
            </a:r>
            <a:endParaRPr sz="4800" dirty="0">
              <a:solidFill>
                <a:schemeClr val="bg1"/>
              </a:solidFill>
              <a:latin typeface="Source Sans Pro" panose="020B0503030403020204" pitchFamily="34" charset="0"/>
              <a:ea typeface="Source Sans Pro" panose="020B05030304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11191" b="11191"/>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20</a:t>
            </a:fld>
            <a:endParaRPr dirty="0"/>
          </a:p>
        </p:txBody>
      </p:sp>
      <p:sp>
        <p:nvSpPr>
          <p:cNvPr id="173" name="Google Shape;173;p22"/>
          <p:cNvSpPr txBox="1">
            <a:spLocks noGrp="1"/>
          </p:cNvSpPr>
          <p:nvPr>
            <p:ph type="title" idx="4294967295"/>
          </p:nvPr>
        </p:nvSpPr>
        <p:spPr>
          <a:xfrm>
            <a:off x="886716" y="878385"/>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DOC/Community Corrections and Parole/Probation</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196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435546"/>
            <a:ext cx="6695799" cy="1393200"/>
          </a:xfrm>
        </p:spPr>
        <p:txBody>
          <a:bodyPr/>
          <a:lstStyle/>
          <a:p>
            <a:r>
              <a:rPr lang="en-US" dirty="0"/>
              <a:t>HB 1208 – Jail Data Collection Clean-up</a:t>
            </a:r>
          </a:p>
        </p:txBody>
      </p:sp>
      <p:sp>
        <p:nvSpPr>
          <p:cNvPr id="3" name="Text Placeholder 2">
            <a:extLst>
              <a:ext uri="{FF2B5EF4-FFF2-40B4-BE49-F238E27FC236}">
                <a16:creationId xmlns:a16="http://schemas.microsoft.com/office/drawing/2014/main" id="{7CE99BC3-8E31-F618-7F5D-262EFD0A8085}"/>
              </a:ext>
            </a:extLst>
          </p:cNvPr>
          <p:cNvSpPr>
            <a:spLocks noGrp="1"/>
          </p:cNvSpPr>
          <p:nvPr>
            <p:ph type="body" idx="1"/>
          </p:nvPr>
        </p:nvSpPr>
        <p:spPr/>
        <p:txBody>
          <a:bodyPr/>
          <a:lstStyle/>
          <a:p>
            <a:pPr marL="152396" indent="0" algn="ctr">
              <a:buNone/>
            </a:pPr>
            <a:endParaRPr lang="en-US" dirty="0"/>
          </a:p>
          <a:p>
            <a:pPr marL="152396" indent="0" algn="ctr">
              <a:buNone/>
            </a:pPr>
            <a:r>
              <a:rPr lang="en-US" dirty="0"/>
              <a:t>Current law requires the “keeper of the jail” to report</a:t>
            </a:r>
          </a:p>
          <a:p>
            <a:pPr marL="152396" indent="0" algn="ctr">
              <a:buNone/>
            </a:pPr>
            <a:r>
              <a:rPr lang="en-US" dirty="0"/>
              <a:t>quarterly to the Division of Criminal Justice (DCJ) </a:t>
            </a:r>
          </a:p>
          <a:p>
            <a:pPr marL="152396" indent="0" algn="ctr">
              <a:buNone/>
            </a:pPr>
            <a:r>
              <a:rPr lang="en-US" dirty="0"/>
              <a:t>demographic, offense, and confinement data on inmates</a:t>
            </a:r>
          </a:p>
          <a:p>
            <a:endParaRPr lang="en-US" dirty="0"/>
          </a:p>
          <a:p>
            <a:pPr marL="152396" indent="0">
              <a:buNone/>
            </a:pPr>
            <a:endParaRPr lang="en-US" sz="3733"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21</a:t>
            </a:fld>
            <a:endParaRPr lang="en" dirty="0"/>
          </a:p>
        </p:txBody>
      </p:sp>
      <p:grpSp>
        <p:nvGrpSpPr>
          <p:cNvPr id="13" name="Group 12">
            <a:extLst>
              <a:ext uri="{FF2B5EF4-FFF2-40B4-BE49-F238E27FC236}">
                <a16:creationId xmlns:a16="http://schemas.microsoft.com/office/drawing/2014/main" id="{917F5F0C-5838-4D15-A37D-DD9C1249B2FA}"/>
              </a:ext>
            </a:extLst>
          </p:cNvPr>
          <p:cNvGrpSpPr/>
          <p:nvPr/>
        </p:nvGrpSpPr>
        <p:grpSpPr>
          <a:xfrm>
            <a:off x="1321759" y="4506122"/>
            <a:ext cx="10246959" cy="1051690"/>
            <a:chOff x="991319" y="3379592"/>
            <a:chExt cx="7685219" cy="788768"/>
          </a:xfrm>
        </p:grpSpPr>
        <p:sp>
          <p:nvSpPr>
            <p:cNvPr id="5" name="Arrow: Right 4">
              <a:extLst>
                <a:ext uri="{FF2B5EF4-FFF2-40B4-BE49-F238E27FC236}">
                  <a16:creationId xmlns:a16="http://schemas.microsoft.com/office/drawing/2014/main" id="{8DE781B7-9CDB-4464-AA9D-2AFD1996D29E}"/>
                </a:ext>
              </a:extLst>
            </p:cNvPr>
            <p:cNvSpPr/>
            <p:nvPr/>
          </p:nvSpPr>
          <p:spPr>
            <a:xfrm>
              <a:off x="4139076" y="3379592"/>
              <a:ext cx="1351826" cy="707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14AD30D2-B8E4-48D0-99A1-C16BB8510FAE}"/>
                </a:ext>
              </a:extLst>
            </p:cNvPr>
            <p:cNvSpPr txBox="1"/>
            <p:nvPr/>
          </p:nvSpPr>
          <p:spPr>
            <a:xfrm>
              <a:off x="991319" y="3429648"/>
              <a:ext cx="2661781" cy="684899"/>
            </a:xfrm>
            <a:prstGeom prst="rect">
              <a:avLst/>
            </a:prstGeom>
            <a:noFill/>
          </p:spPr>
          <p:txBody>
            <a:bodyPr wrap="square" rtlCol="0">
              <a:spAutoFit/>
            </a:bodyPr>
            <a:lstStyle/>
            <a:p>
              <a:pPr algn="ctr"/>
              <a:r>
                <a:rPr lang="en-US" sz="2667" dirty="0">
                  <a:latin typeface="Source Sans Pro" panose="020B0503030403020204" pitchFamily="34" charset="0"/>
                  <a:ea typeface="Source Sans Pro" panose="020B0503030403020204" pitchFamily="34" charset="0"/>
                </a:rPr>
                <a:t>Reporting </a:t>
              </a:r>
            </a:p>
            <a:p>
              <a:pPr algn="ctr"/>
              <a:r>
                <a:rPr lang="en-US" sz="2667" dirty="0">
                  <a:latin typeface="Source Sans Pro" panose="020B0503030403020204" pitchFamily="34" charset="0"/>
                  <a:ea typeface="Source Sans Pro" panose="020B0503030403020204" pitchFamily="34" charset="0"/>
                </a:rPr>
                <a:t>until 2023</a:t>
              </a:r>
            </a:p>
          </p:txBody>
        </p:sp>
        <p:sp>
          <p:nvSpPr>
            <p:cNvPr id="10" name="TextBox 9">
              <a:extLst>
                <a:ext uri="{FF2B5EF4-FFF2-40B4-BE49-F238E27FC236}">
                  <a16:creationId xmlns:a16="http://schemas.microsoft.com/office/drawing/2014/main" id="{EF55AE1E-587A-463F-B2DC-0FA917D3DD31}"/>
                </a:ext>
              </a:extLst>
            </p:cNvPr>
            <p:cNvSpPr txBox="1"/>
            <p:nvPr/>
          </p:nvSpPr>
          <p:spPr>
            <a:xfrm>
              <a:off x="5515963" y="3583536"/>
              <a:ext cx="3160575" cy="377075"/>
            </a:xfrm>
            <a:prstGeom prst="rect">
              <a:avLst/>
            </a:prstGeom>
            <a:noFill/>
          </p:spPr>
          <p:txBody>
            <a:bodyPr wrap="square" rtlCol="0">
              <a:spAutoFit/>
            </a:bodyPr>
            <a:lstStyle/>
            <a:p>
              <a:pPr algn="ctr"/>
              <a:r>
                <a:rPr lang="en-US" sz="2667" dirty="0">
                  <a:latin typeface="Source Sans Pro" panose="020B0503030403020204" pitchFamily="34" charset="0"/>
                  <a:ea typeface="Source Sans Pro" panose="020B0503030403020204" pitchFamily="34" charset="0"/>
                </a:rPr>
                <a:t>Ongoing</a:t>
              </a:r>
            </a:p>
          </p:txBody>
        </p:sp>
        <p:sp>
          <p:nvSpPr>
            <p:cNvPr id="12" name="Rectangle 11">
              <a:extLst>
                <a:ext uri="{FF2B5EF4-FFF2-40B4-BE49-F238E27FC236}">
                  <a16:creationId xmlns:a16="http://schemas.microsoft.com/office/drawing/2014/main" id="{D4C12486-D033-4287-A7D9-AB8407E905A4}"/>
                </a:ext>
              </a:extLst>
            </p:cNvPr>
            <p:cNvSpPr/>
            <p:nvPr/>
          </p:nvSpPr>
          <p:spPr>
            <a:xfrm>
              <a:off x="1457759" y="3398870"/>
              <a:ext cx="1788563" cy="769490"/>
            </a:xfrm>
            <a:prstGeom prst="rect">
              <a:avLst/>
            </a:prstGeom>
            <a:noFill/>
            <a:ln w="3175">
              <a:noFill/>
            </a:ln>
          </p:spPr>
          <p:style>
            <a:lnRef idx="2">
              <a:schemeClr val="accent2"/>
            </a:lnRef>
            <a:fillRef idx="1">
              <a:schemeClr val="lt1"/>
            </a:fillRef>
            <a:effectRef idx="0">
              <a:schemeClr val="accent2"/>
            </a:effectRef>
            <a:fontRef idx="minor">
              <a:schemeClr val="dk1"/>
            </a:fontRef>
          </p:style>
          <p:txBody>
            <a:bodyPr wrap="square" lIns="121920" tIns="60960" rIns="121920" bIns="60960">
              <a:spAutoFit/>
            </a:bodyPr>
            <a:lstStyle/>
            <a:p>
              <a:pPr algn="ctr"/>
              <a:r>
                <a:rPr lang="en-US" sz="5867" dirty="0">
                  <a:ln w="0"/>
                  <a:solidFill>
                    <a:srgbClr val="FF0000"/>
                  </a:solidFill>
                </a:rPr>
                <a:t>X</a:t>
              </a:r>
              <a:endParaRPr lang="en-US" sz="18400" dirty="0">
                <a:ln w="0"/>
                <a:solidFill>
                  <a:srgbClr val="FF0000"/>
                </a:solidFill>
              </a:endParaRPr>
            </a:p>
          </p:txBody>
        </p:sp>
      </p:grpSp>
    </p:spTree>
    <p:extLst>
      <p:ext uri="{BB962C8B-B14F-4D97-AF65-F5344CB8AC3E}">
        <p14:creationId xmlns:p14="http://schemas.microsoft.com/office/powerpoint/2010/main" val="3875404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a:xfrm>
            <a:off x="1782833" y="449826"/>
            <a:ext cx="8626000" cy="1438429"/>
          </a:xfrm>
        </p:spPr>
        <p:txBody>
          <a:bodyPr/>
          <a:lstStyle/>
          <a:p>
            <a:r>
              <a:rPr lang="en-US" dirty="0"/>
              <a:t>SB 055 – Alcohol Monitoring for Impaired Driving Offenders</a:t>
            </a:r>
          </a:p>
        </p:txBody>
      </p:sp>
      <p:sp>
        <p:nvSpPr>
          <p:cNvPr id="3" name="Text Placeholder 2">
            <a:extLst>
              <a:ext uri="{FF2B5EF4-FFF2-40B4-BE49-F238E27FC236}">
                <a16:creationId xmlns:a16="http://schemas.microsoft.com/office/drawing/2014/main" id="{4D1AF3AF-C328-D201-0959-3C25555E7406}"/>
              </a:ext>
            </a:extLst>
          </p:cNvPr>
          <p:cNvSpPr>
            <a:spLocks noGrp="1"/>
          </p:cNvSpPr>
          <p:nvPr>
            <p:ph type="body" idx="1"/>
          </p:nvPr>
        </p:nvSpPr>
        <p:spPr>
          <a:xfrm>
            <a:off x="3221374" y="2178568"/>
            <a:ext cx="8749397" cy="4308920"/>
          </a:xfrm>
        </p:spPr>
        <p:txBody>
          <a:bodyPr/>
          <a:lstStyle/>
          <a:p>
            <a:r>
              <a:rPr lang="en-US" dirty="0">
                <a:latin typeface="+mn-lt"/>
              </a:rPr>
              <a:t>Allows for early reinstate of DL, </a:t>
            </a:r>
            <a:r>
              <a:rPr lang="en-US" i="1" dirty="0">
                <a:latin typeface="+mn-lt"/>
              </a:rPr>
              <a:t>at any time, </a:t>
            </a:r>
            <a:r>
              <a:rPr lang="en-US" dirty="0">
                <a:latin typeface="+mn-lt"/>
              </a:rPr>
              <a:t>with interlock</a:t>
            </a:r>
          </a:p>
          <a:p>
            <a:r>
              <a:rPr lang="en-US" dirty="0">
                <a:latin typeface="+mn-lt"/>
              </a:rPr>
              <a:t>Defines “continuous alcohol monitoring” (e.g., SCRAM units)</a:t>
            </a:r>
            <a:endParaRPr lang="en-US" dirty="0">
              <a:solidFill>
                <a:srgbClr val="FF0000"/>
              </a:solidFill>
              <a:latin typeface="+mn-lt"/>
            </a:endParaRPr>
          </a:p>
          <a:p>
            <a:pPr>
              <a:buFont typeface="Wingdings" panose="05000000000000000000" pitchFamily="2" charset="2"/>
              <a:buChar char="Ø"/>
            </a:pPr>
            <a:r>
              <a:rPr lang="en-US" dirty="0">
                <a:solidFill>
                  <a:srgbClr val="FF0000"/>
                </a:solidFill>
                <a:latin typeface="+mn-lt"/>
              </a:rPr>
              <a:t>DUI Felony (probation) – mandatory 90 days of monitoring</a:t>
            </a:r>
          </a:p>
          <a:p>
            <a:pPr>
              <a:buFont typeface="Wingdings" panose="05000000000000000000" pitchFamily="2" charset="2"/>
              <a:buChar char="Ø"/>
            </a:pPr>
            <a:r>
              <a:rPr lang="en-US" dirty="0">
                <a:solidFill>
                  <a:srgbClr val="FF0000"/>
                </a:solidFill>
                <a:latin typeface="+mn-lt"/>
              </a:rPr>
              <a:t>2</a:t>
            </a:r>
            <a:r>
              <a:rPr lang="en-US" baseline="30000" dirty="0">
                <a:solidFill>
                  <a:srgbClr val="FF0000"/>
                </a:solidFill>
                <a:latin typeface="+mn-lt"/>
              </a:rPr>
              <a:t>nd </a:t>
            </a:r>
            <a:r>
              <a:rPr lang="en-US" dirty="0">
                <a:solidFill>
                  <a:srgbClr val="FF0000"/>
                </a:solidFill>
                <a:latin typeface="+mn-lt"/>
              </a:rPr>
              <a:t>offenders – optional sentencing requirement</a:t>
            </a:r>
          </a:p>
          <a:p>
            <a:pPr>
              <a:buFont typeface="Wingdings" panose="05000000000000000000" pitchFamily="2" charset="2"/>
              <a:buChar char="Ø"/>
            </a:pPr>
            <a:r>
              <a:rPr lang="en-US" dirty="0">
                <a:solidFill>
                  <a:srgbClr val="FF0000"/>
                </a:solidFill>
                <a:latin typeface="+mn-lt"/>
              </a:rPr>
              <a:t>3</a:t>
            </a:r>
            <a:r>
              <a:rPr lang="en-US" baseline="30000" dirty="0">
                <a:solidFill>
                  <a:srgbClr val="FF0000"/>
                </a:solidFill>
                <a:latin typeface="+mn-lt"/>
              </a:rPr>
              <a:t>rd</a:t>
            </a:r>
            <a:r>
              <a:rPr lang="en-US" dirty="0">
                <a:solidFill>
                  <a:srgbClr val="FF0000"/>
                </a:solidFill>
                <a:latin typeface="+mn-lt"/>
              </a:rPr>
              <a:t>/subsequent offenders – mandatory 90 days of monitoring</a:t>
            </a:r>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22</a:t>
            </a:fld>
            <a:endParaRPr lang="en" dirty="0"/>
          </a:p>
        </p:txBody>
      </p:sp>
      <p:pic>
        <p:nvPicPr>
          <p:cNvPr id="8" name="Picture 7">
            <a:extLst>
              <a:ext uri="{FF2B5EF4-FFF2-40B4-BE49-F238E27FC236}">
                <a16:creationId xmlns:a16="http://schemas.microsoft.com/office/drawing/2014/main" id="{9BEA9FBA-9755-DB29-6D6A-40368565DE64}"/>
              </a:ext>
            </a:extLst>
          </p:cNvPr>
          <p:cNvPicPr>
            <a:picLocks noChangeAspect="1"/>
          </p:cNvPicPr>
          <p:nvPr/>
        </p:nvPicPr>
        <p:blipFill>
          <a:blip r:embed="rId3"/>
          <a:stretch>
            <a:fillRect/>
          </a:stretch>
        </p:blipFill>
        <p:spPr>
          <a:xfrm>
            <a:off x="372534" y="2098498"/>
            <a:ext cx="2636319" cy="4409175"/>
          </a:xfrm>
          <a:prstGeom prst="rect">
            <a:avLst/>
          </a:prstGeom>
        </p:spPr>
      </p:pic>
    </p:spTree>
    <p:extLst>
      <p:ext uri="{BB962C8B-B14F-4D97-AF65-F5344CB8AC3E}">
        <p14:creationId xmlns:p14="http://schemas.microsoft.com/office/powerpoint/2010/main" val="3051752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12501" b="12501"/>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23</a:t>
            </a:fld>
            <a:endParaRPr dirty="0"/>
          </a:p>
        </p:txBody>
      </p:sp>
      <p:sp>
        <p:nvSpPr>
          <p:cNvPr id="173" name="Google Shape;173;p22"/>
          <p:cNvSpPr txBox="1">
            <a:spLocks noGrp="1"/>
          </p:cNvSpPr>
          <p:nvPr>
            <p:ph type="title" idx="4294967295"/>
          </p:nvPr>
        </p:nvSpPr>
        <p:spPr>
          <a:xfrm>
            <a:off x="886716" y="969567"/>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Victims and Witnesses</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40600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583139" y="361335"/>
            <a:ext cx="9080311" cy="1439198"/>
          </a:xfrm>
        </p:spPr>
        <p:txBody>
          <a:bodyPr/>
          <a:lstStyle/>
          <a:p>
            <a:r>
              <a:rPr lang="en-US" dirty="0"/>
              <a:t>SB 043 – Restitution Services for Victims</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5"/>
            <a:ext cx="11500513" cy="4598400"/>
          </a:xfrm>
        </p:spPr>
        <p:txBody>
          <a:bodyPr/>
          <a:lstStyle/>
          <a:p>
            <a:r>
              <a:rPr lang="en-US" sz="3200" u="sng" dirty="0"/>
              <a:t>Clarifies that restitution can be ordered for:</a:t>
            </a:r>
          </a:p>
          <a:p>
            <a:pPr lvl="1"/>
            <a:r>
              <a:rPr lang="en-US" dirty="0"/>
              <a:t>Long term medical expenses</a:t>
            </a:r>
          </a:p>
          <a:p>
            <a:pPr lvl="1"/>
            <a:r>
              <a:rPr lang="en-US" dirty="0"/>
              <a:t>Lost wages</a:t>
            </a:r>
          </a:p>
          <a:p>
            <a:pPr lvl="1"/>
            <a:r>
              <a:rPr lang="en-US" dirty="0"/>
              <a:t>Childcare</a:t>
            </a:r>
          </a:p>
          <a:p>
            <a:pPr lvl="1"/>
            <a:r>
              <a:rPr lang="en-US" dirty="0"/>
              <a:t>Insurance deductibles</a:t>
            </a:r>
          </a:p>
          <a:p>
            <a:pPr lvl="1"/>
            <a:r>
              <a:rPr lang="en-US" dirty="0"/>
              <a:t>Damaged property</a:t>
            </a:r>
          </a:p>
          <a:p>
            <a:pPr lvl="1"/>
            <a:endParaRPr lang="en-US" dirty="0"/>
          </a:p>
          <a:p>
            <a:r>
              <a:rPr lang="en-US" sz="2667" dirty="0"/>
              <a:t>DOC can intercept economic stimulus government payments to pay outstanding restitution debts.</a:t>
            </a:r>
          </a:p>
          <a:p>
            <a:pPr lvl="1"/>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24</a:t>
            </a:fld>
            <a:endParaRPr lang="en" dirty="0"/>
          </a:p>
        </p:txBody>
      </p:sp>
    </p:spTree>
    <p:extLst>
      <p:ext uri="{BB962C8B-B14F-4D97-AF65-F5344CB8AC3E}">
        <p14:creationId xmlns:p14="http://schemas.microsoft.com/office/powerpoint/2010/main" val="798230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649507" y="361335"/>
            <a:ext cx="9080311" cy="1026243"/>
          </a:xfrm>
        </p:spPr>
        <p:txBody>
          <a:bodyPr/>
          <a:lstStyle/>
          <a:p>
            <a:r>
              <a:rPr lang="en-US" dirty="0"/>
              <a:t>SB 049 – Victim Rights Act</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800533"/>
            <a:ext cx="11500513" cy="4932106"/>
          </a:xfrm>
        </p:spPr>
        <p:txBody>
          <a:bodyPr/>
          <a:lstStyle/>
          <a:p>
            <a:r>
              <a:rPr lang="en-US" dirty="0"/>
              <a:t>Adds two new crimes to the VRA – FIRST DEGREE ARSON and CRIMINAL INVASION OF PRIVACY.</a:t>
            </a:r>
          </a:p>
          <a:p>
            <a:r>
              <a:rPr lang="en-US" dirty="0"/>
              <a:t>Deceased victims – can be represented by more than one person.</a:t>
            </a:r>
          </a:p>
          <a:p>
            <a:r>
              <a:rPr lang="en-US" dirty="0"/>
              <a:t>Bond modification requests on VRA crimes must have a hearing.</a:t>
            </a:r>
          </a:p>
          <a:p>
            <a:r>
              <a:rPr lang="en-US" dirty="0"/>
              <a:t>Prosecutors must explain to victim that a defendant may not serve all of a DOC sentence.</a:t>
            </a:r>
          </a:p>
          <a:p>
            <a:r>
              <a:rPr lang="en-US" dirty="0"/>
              <a:t>Trial sequestration: DA “must undertake best efforts to prioritize timing of victim’s testimony and minimize the amount of time the victim is sequestered from the critical stages in the case”</a:t>
            </a:r>
          </a:p>
          <a:p>
            <a:r>
              <a:rPr lang="en-US" dirty="0"/>
              <a:t>Defendant must be present in court (or virtual) for sentencing to hear victim impact.</a:t>
            </a:r>
          </a:p>
          <a:p>
            <a:pPr lvl="1"/>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25</a:t>
            </a:fld>
            <a:endParaRPr lang="en" dirty="0"/>
          </a:p>
        </p:txBody>
      </p:sp>
    </p:spTree>
    <p:extLst>
      <p:ext uri="{BB962C8B-B14F-4D97-AF65-F5344CB8AC3E}">
        <p14:creationId xmlns:p14="http://schemas.microsoft.com/office/powerpoint/2010/main" val="3997412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583139" y="1054510"/>
            <a:ext cx="9080311" cy="746023"/>
          </a:xfrm>
        </p:spPr>
        <p:txBody>
          <a:bodyPr/>
          <a:lstStyle/>
          <a:p>
            <a:r>
              <a:rPr lang="en-US" dirty="0"/>
              <a:t>SB 049 – Victim Rights Act</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5"/>
            <a:ext cx="11500513" cy="4598400"/>
          </a:xfrm>
        </p:spPr>
        <p:txBody>
          <a:bodyPr/>
          <a:lstStyle/>
          <a:p>
            <a:r>
              <a:rPr lang="en-US" sz="3200" dirty="0"/>
              <a:t>SDT for privileged victim records under 13-90-107 or victim’s compensation records:</a:t>
            </a:r>
          </a:p>
          <a:p>
            <a:pPr lvl="1"/>
            <a:r>
              <a:rPr lang="en-US" dirty="0"/>
              <a:t>Must file with court and serve opposing party.</a:t>
            </a:r>
          </a:p>
          <a:p>
            <a:pPr lvl="1"/>
            <a:r>
              <a:rPr lang="en-US" dirty="0"/>
              <a:t>Must include a certificate stating that the party has a “good-faith belief that there is a lawful basis for issuing the subpoena.”</a:t>
            </a:r>
          </a:p>
          <a:p>
            <a:pPr lvl="1"/>
            <a:r>
              <a:rPr lang="en-US" dirty="0"/>
              <a:t>Copy of written notice served on the subject of the SDT stating that they may not release the records until ordered by the court at the hearing.</a:t>
            </a:r>
          </a:p>
          <a:p>
            <a:pPr lvl="1"/>
            <a:r>
              <a:rPr lang="en-US" dirty="0"/>
              <a:t>A motion stating the lawful basis for the subpoena, and if subject to a claim of privilege, a good-faith claim that the victim has expressly or impliedly waived any privilege.</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26</a:t>
            </a:fld>
            <a:endParaRPr lang="en" dirty="0"/>
          </a:p>
        </p:txBody>
      </p:sp>
    </p:spTree>
    <p:extLst>
      <p:ext uri="{BB962C8B-B14F-4D97-AF65-F5344CB8AC3E}">
        <p14:creationId xmlns:p14="http://schemas.microsoft.com/office/powerpoint/2010/main" val="1627575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583139" y="1091381"/>
            <a:ext cx="9080311" cy="709152"/>
          </a:xfrm>
        </p:spPr>
        <p:txBody>
          <a:bodyPr/>
          <a:lstStyle/>
          <a:p>
            <a:r>
              <a:rPr lang="en-US" dirty="0"/>
              <a:t>SB 049 – Victim Rights Act</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73037" y="1914224"/>
            <a:ext cx="11500513" cy="4598400"/>
          </a:xfrm>
        </p:spPr>
        <p:txBody>
          <a:bodyPr/>
          <a:lstStyle/>
          <a:p>
            <a:r>
              <a:rPr lang="en-US" sz="3200" dirty="0"/>
              <a:t>SDT process for privileged victim records under 13-90-107 or victim’s compensation records:</a:t>
            </a:r>
          </a:p>
          <a:p>
            <a:pPr lvl="1"/>
            <a:r>
              <a:rPr lang="en-US" sz="2133" dirty="0"/>
              <a:t>Court shall quash request for privileged records unless court finds that victim has expressly or impliedly waived privilege.</a:t>
            </a:r>
          </a:p>
          <a:p>
            <a:pPr lvl="1"/>
            <a:r>
              <a:rPr lang="en-US" sz="2133" dirty="0"/>
              <a:t>If so, then the court must determine:</a:t>
            </a:r>
          </a:p>
          <a:p>
            <a:pPr lvl="2"/>
            <a:r>
              <a:rPr lang="en-US" sz="2133" dirty="0"/>
              <a:t>Likelihood records exist, are evidentiary and relevant;</a:t>
            </a:r>
          </a:p>
          <a:p>
            <a:pPr lvl="2"/>
            <a:r>
              <a:rPr lang="en-US" sz="2133" dirty="0"/>
              <a:t>Cannot be reasonably procured in other ways;</a:t>
            </a:r>
          </a:p>
          <a:p>
            <a:pPr lvl="2"/>
            <a:r>
              <a:rPr lang="en-US" sz="2133" dirty="0"/>
              <a:t>Party cannot properly prepare for trial without records;</a:t>
            </a:r>
          </a:p>
          <a:p>
            <a:pPr lvl="2"/>
            <a:r>
              <a:rPr lang="en-US" sz="2133" dirty="0"/>
              <a:t>Application to review records was in good faith.</a:t>
            </a:r>
          </a:p>
          <a:p>
            <a:pPr lvl="1"/>
            <a:r>
              <a:rPr lang="en-US" sz="2133" dirty="0"/>
              <a:t>Court must hear from victim at hearing.</a:t>
            </a:r>
          </a:p>
          <a:p>
            <a:pPr lvl="1"/>
            <a:r>
              <a:rPr lang="en-US" sz="2133" dirty="0"/>
              <a:t>If granting SDT – 7 days for party to arrange production of records to the court.</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27</a:t>
            </a:fld>
            <a:endParaRPr lang="en" dirty="0"/>
          </a:p>
        </p:txBody>
      </p:sp>
    </p:spTree>
    <p:extLst>
      <p:ext uri="{BB962C8B-B14F-4D97-AF65-F5344CB8AC3E}">
        <p14:creationId xmlns:p14="http://schemas.microsoft.com/office/powerpoint/2010/main" val="2216257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5697" b="5697"/>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28</a:t>
            </a:fld>
            <a:endParaRPr dirty="0"/>
          </a:p>
        </p:txBody>
      </p:sp>
      <p:sp>
        <p:nvSpPr>
          <p:cNvPr id="173" name="Google Shape;173;p22"/>
          <p:cNvSpPr txBox="1">
            <a:spLocks noGrp="1"/>
          </p:cNvSpPr>
          <p:nvPr>
            <p:ph type="title" idx="4294967295"/>
          </p:nvPr>
        </p:nvSpPr>
        <p:spPr>
          <a:xfrm>
            <a:off x="886716" y="878383"/>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Peace Officer/POST</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8691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749425" y="361335"/>
            <a:ext cx="8692817" cy="1386829"/>
          </a:xfrm>
        </p:spPr>
        <p:txBody>
          <a:bodyPr/>
          <a:lstStyle/>
          <a:p>
            <a:r>
              <a:rPr lang="en-US" dirty="0"/>
              <a:t>SB 095 – Improving Missing Person Investigations</a:t>
            </a:r>
          </a:p>
        </p:txBody>
      </p:sp>
      <p:sp>
        <p:nvSpPr>
          <p:cNvPr id="3" name="Text Placeholder 2">
            <a:extLst>
              <a:ext uri="{FF2B5EF4-FFF2-40B4-BE49-F238E27FC236}">
                <a16:creationId xmlns:a16="http://schemas.microsoft.com/office/drawing/2014/main" id="{42B02840-0784-C236-7484-80C145564050}"/>
              </a:ext>
            </a:extLst>
          </p:cNvPr>
          <p:cNvSpPr>
            <a:spLocks noGrp="1"/>
          </p:cNvSpPr>
          <p:nvPr>
            <p:ph type="body" idx="1"/>
          </p:nvPr>
        </p:nvSpPr>
        <p:spPr>
          <a:xfrm>
            <a:off x="372534" y="1969226"/>
            <a:ext cx="11472393" cy="4435932"/>
          </a:xfrm>
        </p:spPr>
        <p:txBody>
          <a:bodyPr/>
          <a:lstStyle/>
          <a:p>
            <a:r>
              <a:rPr lang="en-US" dirty="0"/>
              <a:t>Removes jurisdictional barriers for L/E agencies to accept missing person reports.  LEAs shall accept report for person missing anywhere in CO.  Telephone/ electronic/ other media reports acceptable, if consistent with agency policies and practices.</a:t>
            </a:r>
          </a:p>
          <a:p>
            <a:pPr marL="152396" indent="0">
              <a:buNone/>
            </a:pPr>
            <a:r>
              <a:rPr lang="en-US" dirty="0"/>
              <a:t> </a:t>
            </a:r>
          </a:p>
          <a:p>
            <a:r>
              <a:rPr lang="en-US" dirty="0"/>
              <a:t> Removes 24-hour restriction.  CCIC entry required within 8 hours after report received, and within 2 hours if missing person is under 18.</a:t>
            </a:r>
          </a:p>
          <a:p>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29</a:t>
            </a:fld>
            <a:endParaRPr lang="en" dirty="0"/>
          </a:p>
        </p:txBody>
      </p:sp>
    </p:spTree>
    <p:extLst>
      <p:ext uri="{BB962C8B-B14F-4D97-AF65-F5344CB8AC3E}">
        <p14:creationId xmlns:p14="http://schemas.microsoft.com/office/powerpoint/2010/main" val="162775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a:xfrm>
            <a:off x="2042343" y="641554"/>
            <a:ext cx="8626000" cy="1415845"/>
          </a:xfrm>
        </p:spPr>
        <p:txBody>
          <a:bodyPr/>
          <a:lstStyle/>
          <a:p>
            <a:pPr algn="ctr"/>
            <a:r>
              <a:rPr lang="en-US" dirty="0"/>
              <a:t>HB 1150 – Eliminate Signature Requirement Certain Citations</a:t>
            </a:r>
          </a:p>
        </p:txBody>
      </p:sp>
      <p:sp>
        <p:nvSpPr>
          <p:cNvPr id="3" name="Text Placeholder 2">
            <a:extLst>
              <a:ext uri="{FF2B5EF4-FFF2-40B4-BE49-F238E27FC236}">
                <a16:creationId xmlns:a16="http://schemas.microsoft.com/office/drawing/2014/main" id="{3FBE5D76-16F8-39A0-6E58-8ABEC555E599}"/>
              </a:ext>
            </a:extLst>
          </p:cNvPr>
          <p:cNvSpPr>
            <a:spLocks noGrp="1"/>
          </p:cNvSpPr>
          <p:nvPr>
            <p:ph type="body" idx="1"/>
          </p:nvPr>
        </p:nvSpPr>
        <p:spPr>
          <a:xfrm>
            <a:off x="454926" y="2208117"/>
            <a:ext cx="11373135" cy="4359508"/>
          </a:xfrm>
        </p:spPr>
        <p:txBody>
          <a:bodyPr/>
          <a:lstStyle/>
          <a:p>
            <a:r>
              <a:rPr lang="en-US" dirty="0"/>
              <a:t>Some eligible offenses within Title 42 allow officers to issue a penalty assessment notice, even after arrest, allowing a defendant to admit guilt (i.e., </a:t>
            </a:r>
            <a:r>
              <a:rPr lang="en-US" dirty="0" err="1"/>
              <a:t>misdos</a:t>
            </a:r>
            <a:r>
              <a:rPr lang="en-US" dirty="0"/>
              <a:t>; </a:t>
            </a:r>
            <a:r>
              <a:rPr lang="en-US" dirty="0" err="1"/>
              <a:t>pettys</a:t>
            </a:r>
            <a:r>
              <a:rPr lang="en-US" dirty="0"/>
              <a:t>/misdo traffic) /or  liability (e.g., infractions), but requiring a signature.  The signature requirement is removed.</a:t>
            </a:r>
          </a:p>
          <a:p>
            <a:endParaRPr lang="en-US" dirty="0"/>
          </a:p>
          <a:p>
            <a:r>
              <a:rPr lang="en-US" dirty="0"/>
              <a:t>In situations where “ID” may be an issue before release of a defendant (i.e., no valid DL), the law removes the option for defendants to execute a “promise to appear”, or the option to admit guilt/liability and be transported to the nearest mailbox to mail penalty / surcharge amounts to Dept. of Revenue (DOR).</a:t>
            </a:r>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3</a:t>
            </a:fld>
            <a:endParaRPr lang="en" dirty="0"/>
          </a:p>
        </p:txBody>
      </p:sp>
    </p:spTree>
    <p:extLst>
      <p:ext uri="{BB962C8B-B14F-4D97-AF65-F5344CB8AC3E}">
        <p14:creationId xmlns:p14="http://schemas.microsoft.com/office/powerpoint/2010/main" val="3692917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334729" y="0"/>
            <a:ext cx="9202994" cy="1828746"/>
          </a:xfrm>
        </p:spPr>
        <p:txBody>
          <a:bodyPr/>
          <a:lstStyle/>
          <a:p>
            <a:r>
              <a:rPr lang="en-US" dirty="0"/>
              <a:t>SB 113 – Artificial Intelligence Facial Recognition</a:t>
            </a:r>
          </a:p>
        </p:txBody>
      </p:sp>
      <p:sp>
        <p:nvSpPr>
          <p:cNvPr id="3" name="Text Placeholder 2">
            <a:extLst>
              <a:ext uri="{FF2B5EF4-FFF2-40B4-BE49-F238E27FC236}">
                <a16:creationId xmlns:a16="http://schemas.microsoft.com/office/drawing/2014/main" id="{42B02840-0784-C236-7484-80C145564050}"/>
              </a:ext>
            </a:extLst>
          </p:cNvPr>
          <p:cNvSpPr>
            <a:spLocks noGrp="1"/>
          </p:cNvSpPr>
          <p:nvPr>
            <p:ph type="body" idx="1"/>
          </p:nvPr>
        </p:nvSpPr>
        <p:spPr>
          <a:xfrm>
            <a:off x="372535" y="1969226"/>
            <a:ext cx="7392467" cy="4435932"/>
          </a:xfrm>
        </p:spPr>
        <p:txBody>
          <a:bodyPr/>
          <a:lstStyle/>
          <a:p>
            <a:r>
              <a:rPr lang="en-US" dirty="0"/>
              <a:t>Creates multi-year Task Force (2022-2027) to study and consider A/I and policies</a:t>
            </a:r>
          </a:p>
          <a:p>
            <a:r>
              <a:rPr lang="en-US" dirty="0"/>
              <a:t>Defines membership/terms and definitions/scope of T/F work, data collection requirements and reporting obligations</a:t>
            </a:r>
          </a:p>
          <a:p>
            <a:r>
              <a:rPr lang="en-US" dirty="0"/>
              <a:t>Specific prohibitions by L/E on use of FRS</a:t>
            </a:r>
          </a:p>
          <a:p>
            <a:pPr lvl="1"/>
            <a:r>
              <a:rPr lang="en-US" sz="1600" dirty="0">
                <a:solidFill>
                  <a:srgbClr val="FF0000"/>
                </a:solidFill>
                <a:latin typeface="Source Sans Pro" panose="020B0503030403020204" pitchFamily="34" charset="0"/>
                <a:ea typeface="Source Sans Pro" panose="020B0503030403020204" pitchFamily="34" charset="0"/>
              </a:rPr>
              <a:t>Exceptions:</a:t>
            </a:r>
          </a:p>
          <a:p>
            <a:pPr lvl="2"/>
            <a:r>
              <a:rPr lang="en-US" sz="1600" dirty="0">
                <a:solidFill>
                  <a:srgbClr val="FF0000"/>
                </a:solidFill>
                <a:latin typeface="Source Sans Pro" panose="020B0503030403020204" pitchFamily="34" charset="0"/>
                <a:ea typeface="Source Sans Pro" panose="020B0503030403020204" pitchFamily="34" charset="0"/>
              </a:rPr>
              <a:t>Warrant</a:t>
            </a:r>
          </a:p>
          <a:p>
            <a:pPr lvl="2"/>
            <a:r>
              <a:rPr lang="en-US" sz="1600" dirty="0">
                <a:solidFill>
                  <a:srgbClr val="FF0000"/>
                </a:solidFill>
                <a:latin typeface="Source Sans Pro" panose="020B0503030403020204" pitchFamily="34" charset="0"/>
                <a:ea typeface="Source Sans Pro" panose="020B0503030403020204" pitchFamily="34" charset="0"/>
              </a:rPr>
              <a:t>Necessary to develop leads in an investigation</a:t>
            </a:r>
          </a:p>
          <a:p>
            <a:pPr lvl="2"/>
            <a:r>
              <a:rPr lang="en-US" sz="1600" dirty="0">
                <a:solidFill>
                  <a:srgbClr val="FF0000"/>
                </a:solidFill>
                <a:latin typeface="Source Sans Pro" panose="020B0503030403020204" pitchFamily="34" charset="0"/>
                <a:ea typeface="Source Sans Pro" panose="020B0503030403020204" pitchFamily="34" charset="0"/>
              </a:rPr>
              <a:t>PC</a:t>
            </a:r>
          </a:p>
          <a:p>
            <a:pPr lvl="2"/>
            <a:r>
              <a:rPr lang="en-US" sz="1600" dirty="0">
                <a:solidFill>
                  <a:srgbClr val="FF0000"/>
                </a:solidFill>
                <a:latin typeface="Source Sans Pro" panose="020B0503030403020204" pitchFamily="34" charset="0"/>
                <a:ea typeface="Source Sans Pro" panose="020B0503030403020204" pitchFamily="34" charset="0"/>
              </a:rPr>
              <a:t>Court order to locate missing/ID deceased persons</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30</a:t>
            </a:fld>
            <a:endParaRPr lang="en" dirty="0"/>
          </a:p>
        </p:txBody>
      </p:sp>
      <p:pic>
        <p:nvPicPr>
          <p:cNvPr id="6" name="Picture 5">
            <a:extLst>
              <a:ext uri="{FF2B5EF4-FFF2-40B4-BE49-F238E27FC236}">
                <a16:creationId xmlns:a16="http://schemas.microsoft.com/office/drawing/2014/main" id="{CE5F60D2-0E67-389C-3F44-F6CD94C52EF6}"/>
              </a:ext>
            </a:extLst>
          </p:cNvPr>
          <p:cNvPicPr>
            <a:picLocks noChangeAspect="1"/>
          </p:cNvPicPr>
          <p:nvPr/>
        </p:nvPicPr>
        <p:blipFill rotWithShape="1">
          <a:blip r:embed="rId3"/>
          <a:srcRect l="11680" r="8765"/>
          <a:stretch/>
        </p:blipFill>
        <p:spPr>
          <a:xfrm>
            <a:off x="8019991" y="2512470"/>
            <a:ext cx="3917019" cy="3349441"/>
          </a:xfrm>
          <a:prstGeom prst="rect">
            <a:avLst/>
          </a:prstGeom>
        </p:spPr>
      </p:pic>
    </p:spTree>
    <p:extLst>
      <p:ext uri="{BB962C8B-B14F-4D97-AF65-F5344CB8AC3E}">
        <p14:creationId xmlns:p14="http://schemas.microsoft.com/office/powerpoint/2010/main" val="224615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2382" b="2382"/>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31</a:t>
            </a:fld>
            <a:endParaRPr dirty="0"/>
          </a:p>
        </p:txBody>
      </p:sp>
      <p:sp>
        <p:nvSpPr>
          <p:cNvPr id="173" name="Google Shape;173;p22"/>
          <p:cNvSpPr txBox="1">
            <a:spLocks noGrp="1"/>
          </p:cNvSpPr>
          <p:nvPr>
            <p:ph type="title" idx="4294967295"/>
          </p:nvPr>
        </p:nvSpPr>
        <p:spPr>
          <a:xfrm>
            <a:off x="886716" y="878383"/>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Motor Vehicle and Traffic</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36810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p:txBody>
          <a:bodyPr/>
          <a:lstStyle/>
          <a:p>
            <a:r>
              <a:rPr lang="en-US" dirty="0"/>
              <a:t>HB 1028 – Statewide Regulation of Controlled Intersections</a:t>
            </a:r>
          </a:p>
        </p:txBody>
      </p:sp>
      <p:sp>
        <p:nvSpPr>
          <p:cNvPr id="3" name="Text Placeholder 2">
            <a:extLst>
              <a:ext uri="{FF2B5EF4-FFF2-40B4-BE49-F238E27FC236}">
                <a16:creationId xmlns:a16="http://schemas.microsoft.com/office/drawing/2014/main" id="{20E2CF62-FA13-E6FD-7E19-DD06A41F9779}"/>
              </a:ext>
            </a:extLst>
          </p:cNvPr>
          <p:cNvSpPr>
            <a:spLocks noGrp="1"/>
          </p:cNvSpPr>
          <p:nvPr>
            <p:ph type="body" idx="1"/>
          </p:nvPr>
        </p:nvSpPr>
        <p:spPr>
          <a:xfrm>
            <a:off x="298988" y="1969226"/>
            <a:ext cx="6435641" cy="4419620"/>
          </a:xfrm>
        </p:spPr>
        <p:txBody>
          <a:bodyPr/>
          <a:lstStyle/>
          <a:p>
            <a:r>
              <a:rPr lang="en-US" dirty="0"/>
              <a:t>Allows for “safety stop” for bicyclists at intersections.</a:t>
            </a:r>
          </a:p>
          <a:p>
            <a:pPr marL="152396" indent="0">
              <a:buNone/>
            </a:pPr>
            <a:r>
              <a:rPr lang="en-US" dirty="0"/>
              <a:t>                                  </a:t>
            </a:r>
          </a:p>
          <a:p>
            <a:pPr marL="152396" indent="0">
              <a:buNone/>
            </a:pPr>
            <a:endParaRPr lang="en-US" dirty="0"/>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32</a:t>
            </a:fld>
            <a:endParaRPr lang="en" dirty="0"/>
          </a:p>
        </p:txBody>
      </p:sp>
      <p:pic>
        <p:nvPicPr>
          <p:cNvPr id="6" name="Picture 5">
            <a:extLst>
              <a:ext uri="{FF2B5EF4-FFF2-40B4-BE49-F238E27FC236}">
                <a16:creationId xmlns:a16="http://schemas.microsoft.com/office/drawing/2014/main" id="{7A40C73E-DF86-188D-77C8-8450AEFE2A83}"/>
              </a:ext>
            </a:extLst>
          </p:cNvPr>
          <p:cNvPicPr>
            <a:picLocks noChangeAspect="1"/>
          </p:cNvPicPr>
          <p:nvPr/>
        </p:nvPicPr>
        <p:blipFill>
          <a:blip r:embed="rId3"/>
          <a:stretch>
            <a:fillRect/>
          </a:stretch>
        </p:blipFill>
        <p:spPr>
          <a:xfrm>
            <a:off x="7406869" y="2208117"/>
            <a:ext cx="4437752" cy="4428732"/>
          </a:xfrm>
          <a:prstGeom prst="rect">
            <a:avLst/>
          </a:prstGeom>
        </p:spPr>
      </p:pic>
      <p:pic>
        <p:nvPicPr>
          <p:cNvPr id="5" name="Picture 4">
            <a:extLst>
              <a:ext uri="{FF2B5EF4-FFF2-40B4-BE49-F238E27FC236}">
                <a16:creationId xmlns:a16="http://schemas.microsoft.com/office/drawing/2014/main" id="{57AC98AA-3BD0-1AAD-822D-285AF6477AD8}"/>
              </a:ext>
            </a:extLst>
          </p:cNvPr>
          <p:cNvPicPr>
            <a:picLocks noChangeAspect="1"/>
          </p:cNvPicPr>
          <p:nvPr/>
        </p:nvPicPr>
        <p:blipFill>
          <a:blip r:embed="rId4"/>
          <a:stretch>
            <a:fillRect/>
          </a:stretch>
        </p:blipFill>
        <p:spPr>
          <a:xfrm>
            <a:off x="3989701" y="4749807"/>
            <a:ext cx="1431004" cy="1431004"/>
          </a:xfrm>
          <a:prstGeom prst="rect">
            <a:avLst/>
          </a:prstGeom>
        </p:spPr>
      </p:pic>
      <p:pic>
        <p:nvPicPr>
          <p:cNvPr id="7" name="Picture 6">
            <a:extLst>
              <a:ext uri="{FF2B5EF4-FFF2-40B4-BE49-F238E27FC236}">
                <a16:creationId xmlns:a16="http://schemas.microsoft.com/office/drawing/2014/main" id="{A5DC5424-C5E7-4274-D5D5-3E08CB037AA5}"/>
              </a:ext>
            </a:extLst>
          </p:cNvPr>
          <p:cNvPicPr>
            <a:picLocks noChangeAspect="1"/>
          </p:cNvPicPr>
          <p:nvPr/>
        </p:nvPicPr>
        <p:blipFill rotWithShape="1">
          <a:blip r:embed="rId5"/>
          <a:srcRect l="15177" t="779" r="8921" b="6374"/>
          <a:stretch/>
        </p:blipFill>
        <p:spPr>
          <a:xfrm flipH="1">
            <a:off x="1651115" y="4749807"/>
            <a:ext cx="1089695" cy="1431004"/>
          </a:xfrm>
          <a:prstGeom prst="rect">
            <a:avLst/>
          </a:prstGeom>
        </p:spPr>
      </p:pic>
      <p:sp>
        <p:nvSpPr>
          <p:cNvPr id="8" name="Equals 7">
            <a:extLst>
              <a:ext uri="{FF2B5EF4-FFF2-40B4-BE49-F238E27FC236}">
                <a16:creationId xmlns:a16="http://schemas.microsoft.com/office/drawing/2014/main" id="{58EEEB2D-1736-EBDD-E35C-DF5F0B3BBAA8}"/>
              </a:ext>
            </a:extLst>
          </p:cNvPr>
          <p:cNvSpPr/>
          <p:nvPr/>
        </p:nvSpPr>
        <p:spPr>
          <a:xfrm>
            <a:off x="2770500" y="4855708"/>
            <a:ext cx="1219200" cy="1219200"/>
          </a:xfrm>
          <a:prstGeom prst="mathEqual">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9" name="Picture 8">
            <a:extLst>
              <a:ext uri="{FF2B5EF4-FFF2-40B4-BE49-F238E27FC236}">
                <a16:creationId xmlns:a16="http://schemas.microsoft.com/office/drawing/2014/main" id="{8B3C7250-E00F-0027-7733-B35C0F7F4FB6}"/>
              </a:ext>
            </a:extLst>
          </p:cNvPr>
          <p:cNvPicPr>
            <a:picLocks noChangeAspect="1"/>
          </p:cNvPicPr>
          <p:nvPr/>
        </p:nvPicPr>
        <p:blipFill>
          <a:blip r:embed="rId6"/>
          <a:stretch>
            <a:fillRect/>
          </a:stretch>
        </p:blipFill>
        <p:spPr>
          <a:xfrm>
            <a:off x="1587149" y="3187710"/>
            <a:ext cx="1430652" cy="1430652"/>
          </a:xfrm>
          <a:prstGeom prst="rect">
            <a:avLst/>
          </a:prstGeom>
        </p:spPr>
      </p:pic>
      <p:pic>
        <p:nvPicPr>
          <p:cNvPr id="10" name="Picture 9">
            <a:extLst>
              <a:ext uri="{FF2B5EF4-FFF2-40B4-BE49-F238E27FC236}">
                <a16:creationId xmlns:a16="http://schemas.microsoft.com/office/drawing/2014/main" id="{9910AA9B-693D-DE17-194C-6467B12C8505}"/>
              </a:ext>
            </a:extLst>
          </p:cNvPr>
          <p:cNvPicPr>
            <a:picLocks noChangeAspect="1"/>
          </p:cNvPicPr>
          <p:nvPr/>
        </p:nvPicPr>
        <p:blipFill>
          <a:blip r:embed="rId7"/>
          <a:stretch>
            <a:fillRect/>
          </a:stretch>
        </p:blipFill>
        <p:spPr>
          <a:xfrm>
            <a:off x="3261662" y="3534383"/>
            <a:ext cx="942929" cy="764099"/>
          </a:xfrm>
          <a:prstGeom prst="rect">
            <a:avLst/>
          </a:prstGeom>
        </p:spPr>
      </p:pic>
      <p:pic>
        <p:nvPicPr>
          <p:cNvPr id="11" name="Picture 10">
            <a:extLst>
              <a:ext uri="{FF2B5EF4-FFF2-40B4-BE49-F238E27FC236}">
                <a16:creationId xmlns:a16="http://schemas.microsoft.com/office/drawing/2014/main" id="{DA131E3B-381C-48C0-812C-A4B5C4FFAA65}"/>
              </a:ext>
            </a:extLst>
          </p:cNvPr>
          <p:cNvPicPr>
            <a:picLocks noChangeAspect="1"/>
          </p:cNvPicPr>
          <p:nvPr/>
        </p:nvPicPr>
        <p:blipFill>
          <a:blip r:embed="rId8"/>
          <a:stretch>
            <a:fillRect/>
          </a:stretch>
        </p:blipFill>
        <p:spPr>
          <a:xfrm>
            <a:off x="4448452" y="3187357"/>
            <a:ext cx="1464171" cy="1464171"/>
          </a:xfrm>
          <a:prstGeom prst="rect">
            <a:avLst/>
          </a:prstGeom>
        </p:spPr>
      </p:pic>
    </p:spTree>
    <p:extLst>
      <p:ext uri="{BB962C8B-B14F-4D97-AF65-F5344CB8AC3E}">
        <p14:creationId xmlns:p14="http://schemas.microsoft.com/office/powerpoint/2010/main" val="11628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71D0-B626-09EE-6E58-E5D7E4146665}"/>
              </a:ext>
            </a:extLst>
          </p:cNvPr>
          <p:cNvSpPr>
            <a:spLocks noGrp="1"/>
          </p:cNvSpPr>
          <p:nvPr>
            <p:ph type="title"/>
          </p:nvPr>
        </p:nvSpPr>
        <p:spPr>
          <a:xfrm>
            <a:off x="2757995" y="469155"/>
            <a:ext cx="6695799" cy="1359591"/>
          </a:xfrm>
        </p:spPr>
        <p:txBody>
          <a:bodyPr/>
          <a:lstStyle/>
          <a:p>
            <a:r>
              <a:rPr lang="en-US" dirty="0"/>
              <a:t>HB 1043 – Motorcycle and Autocycle Definitions</a:t>
            </a:r>
          </a:p>
        </p:txBody>
      </p:sp>
      <p:sp>
        <p:nvSpPr>
          <p:cNvPr id="3" name="Text Placeholder 2">
            <a:extLst>
              <a:ext uri="{FF2B5EF4-FFF2-40B4-BE49-F238E27FC236}">
                <a16:creationId xmlns:a16="http://schemas.microsoft.com/office/drawing/2014/main" id="{5B45CA04-50E0-3D42-6FEB-50CE17965C68}"/>
              </a:ext>
            </a:extLst>
          </p:cNvPr>
          <p:cNvSpPr>
            <a:spLocks noGrp="1"/>
          </p:cNvSpPr>
          <p:nvPr>
            <p:ph type="body" idx="1"/>
          </p:nvPr>
        </p:nvSpPr>
        <p:spPr>
          <a:xfrm>
            <a:off x="298988" y="5611197"/>
            <a:ext cx="11593689" cy="777648"/>
          </a:xfrm>
        </p:spPr>
        <p:txBody>
          <a:bodyPr/>
          <a:lstStyle/>
          <a:p>
            <a:pPr marL="152396" indent="0" algn="ctr">
              <a:buNone/>
            </a:pPr>
            <a:r>
              <a:rPr lang="en-US" dirty="0"/>
              <a:t>Which is a motorcycle and which is an autocycle under Colorado law?</a:t>
            </a:r>
          </a:p>
        </p:txBody>
      </p:sp>
      <p:sp>
        <p:nvSpPr>
          <p:cNvPr id="4" name="Slide Number Placeholder 3">
            <a:extLst>
              <a:ext uri="{FF2B5EF4-FFF2-40B4-BE49-F238E27FC236}">
                <a16:creationId xmlns:a16="http://schemas.microsoft.com/office/drawing/2014/main" id="{2D4C7B96-29D7-9779-40EB-976C4C7BEBDF}"/>
              </a:ext>
            </a:extLst>
          </p:cNvPr>
          <p:cNvSpPr>
            <a:spLocks noGrp="1"/>
          </p:cNvSpPr>
          <p:nvPr>
            <p:ph type="sldNum" idx="12"/>
          </p:nvPr>
        </p:nvSpPr>
        <p:spPr/>
        <p:txBody>
          <a:bodyPr/>
          <a:lstStyle/>
          <a:p>
            <a:fld id="{00000000-1234-1234-1234-123412341234}" type="slidenum">
              <a:rPr lang="en" smtClean="0"/>
              <a:pPr/>
              <a:t>33</a:t>
            </a:fld>
            <a:endParaRPr lang="en" dirty="0"/>
          </a:p>
        </p:txBody>
      </p:sp>
      <p:pic>
        <p:nvPicPr>
          <p:cNvPr id="8" name="Picture 7">
            <a:extLst>
              <a:ext uri="{FF2B5EF4-FFF2-40B4-BE49-F238E27FC236}">
                <a16:creationId xmlns:a16="http://schemas.microsoft.com/office/drawing/2014/main" id="{D4CDAA97-814A-4AE4-81DD-7584076E75F1}"/>
              </a:ext>
            </a:extLst>
          </p:cNvPr>
          <p:cNvPicPr>
            <a:picLocks noChangeAspect="1"/>
          </p:cNvPicPr>
          <p:nvPr/>
        </p:nvPicPr>
        <p:blipFill>
          <a:blip r:embed="rId3"/>
          <a:stretch>
            <a:fillRect/>
          </a:stretch>
        </p:blipFill>
        <p:spPr>
          <a:xfrm>
            <a:off x="877825" y="2245210"/>
            <a:ext cx="4821105" cy="3214071"/>
          </a:xfrm>
          <a:prstGeom prst="rect">
            <a:avLst/>
          </a:prstGeom>
        </p:spPr>
      </p:pic>
      <p:pic>
        <p:nvPicPr>
          <p:cNvPr id="5" name="Picture 4">
            <a:extLst>
              <a:ext uri="{FF2B5EF4-FFF2-40B4-BE49-F238E27FC236}">
                <a16:creationId xmlns:a16="http://schemas.microsoft.com/office/drawing/2014/main" id="{8B799228-1B94-1D3B-1DE1-7402CDF403B1}"/>
              </a:ext>
            </a:extLst>
          </p:cNvPr>
          <p:cNvPicPr>
            <a:picLocks noChangeAspect="1"/>
          </p:cNvPicPr>
          <p:nvPr/>
        </p:nvPicPr>
        <p:blipFill>
          <a:blip r:embed="rId4"/>
          <a:stretch>
            <a:fillRect/>
          </a:stretch>
        </p:blipFill>
        <p:spPr>
          <a:xfrm>
            <a:off x="6278557" y="2245211"/>
            <a:ext cx="5063505" cy="3214069"/>
          </a:xfrm>
          <a:prstGeom prst="rect">
            <a:avLst/>
          </a:prstGeom>
        </p:spPr>
      </p:pic>
    </p:spTree>
    <p:extLst>
      <p:ext uri="{BB962C8B-B14F-4D97-AF65-F5344CB8AC3E}">
        <p14:creationId xmlns:p14="http://schemas.microsoft.com/office/powerpoint/2010/main" val="2033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a:xfrm>
            <a:off x="2057401" y="435546"/>
            <a:ext cx="7905134" cy="1393200"/>
          </a:xfrm>
        </p:spPr>
        <p:txBody>
          <a:bodyPr/>
          <a:lstStyle/>
          <a:p>
            <a:r>
              <a:rPr lang="en-US" dirty="0"/>
              <a:t>SB 009 – Recertification and Theft of Catalytic Converters</a:t>
            </a:r>
          </a:p>
        </p:txBody>
      </p:sp>
      <p:sp>
        <p:nvSpPr>
          <p:cNvPr id="3" name="Text Placeholder 2">
            <a:extLst>
              <a:ext uri="{FF2B5EF4-FFF2-40B4-BE49-F238E27FC236}">
                <a16:creationId xmlns:a16="http://schemas.microsoft.com/office/drawing/2014/main" id="{F3291725-650D-5151-84C9-CFDDEB095A71}"/>
              </a:ext>
            </a:extLst>
          </p:cNvPr>
          <p:cNvSpPr>
            <a:spLocks noGrp="1"/>
          </p:cNvSpPr>
          <p:nvPr>
            <p:ph type="body" idx="1"/>
          </p:nvPr>
        </p:nvSpPr>
        <p:spPr/>
        <p:txBody>
          <a:bodyPr/>
          <a:lstStyle/>
          <a:p>
            <a:r>
              <a:rPr lang="en-US" sz="3200" dirty="0"/>
              <a:t>Purchases of Commodity Metals in Article 13 of Title 18</a:t>
            </a:r>
          </a:p>
          <a:p>
            <a:pPr lvl="1"/>
            <a:r>
              <a:rPr lang="en-US" dirty="0"/>
              <a:t>Catalytic Converters are now specifically included in the regulations and crimes. </a:t>
            </a:r>
          </a:p>
          <a:p>
            <a:endParaRPr lang="en-US" dirty="0"/>
          </a:p>
          <a:p>
            <a:r>
              <a:rPr lang="en-US" sz="3200" dirty="0"/>
              <a:t>Chop Shop Activity crime – 18-4-420 </a:t>
            </a:r>
          </a:p>
          <a:p>
            <a:pPr lvl="1"/>
            <a:r>
              <a:rPr lang="en-US" dirty="0"/>
              <a:t>Catalytic Converters are now included in the definition of “major component vehicle part.”</a:t>
            </a:r>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34</a:t>
            </a:fld>
            <a:endParaRPr lang="en" dirty="0"/>
          </a:p>
        </p:txBody>
      </p:sp>
    </p:spTree>
    <p:extLst>
      <p:ext uri="{BB962C8B-B14F-4D97-AF65-F5344CB8AC3E}">
        <p14:creationId xmlns:p14="http://schemas.microsoft.com/office/powerpoint/2010/main" val="4246254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srcRect t="5499" b="5499"/>
          <a:stretch/>
        </p:blipFill>
        <p:spPr>
          <a:xfrm>
            <a:off x="-1955334" y="0"/>
            <a:ext cx="16102332" cy="7165709"/>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35</a:t>
            </a:fld>
            <a:endParaRPr dirty="0"/>
          </a:p>
        </p:txBody>
      </p:sp>
      <p:sp>
        <p:nvSpPr>
          <p:cNvPr id="173" name="Google Shape;173;p22"/>
          <p:cNvSpPr txBox="1">
            <a:spLocks noGrp="1"/>
          </p:cNvSpPr>
          <p:nvPr>
            <p:ph type="title" idx="4294967295"/>
          </p:nvPr>
        </p:nvSpPr>
        <p:spPr>
          <a:xfrm>
            <a:off x="886714" y="878417"/>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Juvenile</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9651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574041" y="516194"/>
            <a:ext cx="9080311" cy="1306687"/>
          </a:xfrm>
        </p:spPr>
        <p:txBody>
          <a:bodyPr/>
          <a:lstStyle/>
          <a:p>
            <a:r>
              <a:rPr lang="en-US" dirty="0"/>
              <a:t>HB 1056 – Emergency Temporary Care for Children</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6"/>
            <a:ext cx="8092083" cy="4453228"/>
          </a:xfrm>
        </p:spPr>
        <p:txBody>
          <a:bodyPr/>
          <a:lstStyle/>
          <a:p>
            <a:r>
              <a:rPr lang="en-US" dirty="0">
                <a:latin typeface="+mn-lt"/>
              </a:rPr>
              <a:t>Implements Juvenile Code provisions that allow for placement of juveniles in temporary shelter in lieu of detention, but which does not currently exist</a:t>
            </a:r>
          </a:p>
          <a:p>
            <a:r>
              <a:rPr lang="en-US" dirty="0">
                <a:latin typeface="+mn-lt"/>
              </a:rPr>
              <a:t>Defines “temporary shelter”; Requires allocation of resources to fund up to 5 night (voluntary) stay in licensed facilities within each judicial district</a:t>
            </a:r>
          </a:p>
          <a:p>
            <a:pPr lvl="1">
              <a:spcBef>
                <a:spcPts val="800"/>
              </a:spcBef>
              <a:buFont typeface="Wingdings" panose="05000000000000000000" pitchFamily="2" charset="2"/>
              <a:buChar char="Ø"/>
            </a:pPr>
            <a:r>
              <a:rPr lang="en-US" sz="1867" dirty="0"/>
              <a:t>Formula funding model created by DHS– July 1, 2022</a:t>
            </a:r>
          </a:p>
          <a:p>
            <a:pPr lvl="1">
              <a:spcBef>
                <a:spcPts val="800"/>
              </a:spcBef>
              <a:buFont typeface="Wingdings" panose="05000000000000000000" pitchFamily="2" charset="2"/>
              <a:buChar char="Ø"/>
            </a:pPr>
            <a:r>
              <a:rPr lang="en-US" sz="1867" dirty="0"/>
              <a:t>Implementation plans due by each JD – Sept. 1, 2022</a:t>
            </a:r>
          </a:p>
          <a:p>
            <a:pPr lvl="1">
              <a:spcBef>
                <a:spcPts val="800"/>
              </a:spcBef>
              <a:buFont typeface="Wingdings" panose="05000000000000000000" pitchFamily="2" charset="2"/>
              <a:buChar char="Ø"/>
            </a:pPr>
            <a:r>
              <a:rPr lang="en-US" sz="1867" dirty="0"/>
              <a:t>Resources distributed – Nov. 1, 2022</a:t>
            </a:r>
          </a:p>
          <a:p>
            <a:pPr lvl="1">
              <a:spcBef>
                <a:spcPts val="800"/>
              </a:spcBef>
              <a:buFont typeface="Wingdings" panose="05000000000000000000" pitchFamily="2" charset="2"/>
              <a:buChar char="Ø"/>
            </a:pPr>
            <a:r>
              <a:rPr lang="en-US" sz="1867" dirty="0"/>
              <a:t>Legislature to review progress – Jan. 2024</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36</a:t>
            </a:fld>
            <a:endParaRPr lang="en" dirty="0"/>
          </a:p>
        </p:txBody>
      </p:sp>
      <p:pic>
        <p:nvPicPr>
          <p:cNvPr id="6" name="Picture 5">
            <a:extLst>
              <a:ext uri="{FF2B5EF4-FFF2-40B4-BE49-F238E27FC236}">
                <a16:creationId xmlns:a16="http://schemas.microsoft.com/office/drawing/2014/main" id="{9F4232BE-6266-4840-A658-2FB9FD211DC5}"/>
              </a:ext>
            </a:extLst>
          </p:cNvPr>
          <p:cNvPicPr>
            <a:picLocks noChangeAspect="1"/>
          </p:cNvPicPr>
          <p:nvPr/>
        </p:nvPicPr>
        <p:blipFill>
          <a:blip r:embed="rId3"/>
          <a:stretch>
            <a:fillRect/>
          </a:stretch>
        </p:blipFill>
        <p:spPr>
          <a:xfrm>
            <a:off x="8879591" y="1945159"/>
            <a:ext cx="2984863" cy="4477295"/>
          </a:xfrm>
          <a:prstGeom prst="rect">
            <a:avLst/>
          </a:prstGeom>
        </p:spPr>
      </p:pic>
    </p:spTree>
    <p:extLst>
      <p:ext uri="{BB962C8B-B14F-4D97-AF65-F5344CB8AC3E}">
        <p14:creationId xmlns:p14="http://schemas.microsoft.com/office/powerpoint/2010/main" val="1490726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246329" y="435546"/>
            <a:ext cx="9699008" cy="1391635"/>
          </a:xfrm>
        </p:spPr>
        <p:txBody>
          <a:bodyPr/>
          <a:lstStyle/>
          <a:p>
            <a:r>
              <a:rPr lang="en-US" dirty="0"/>
              <a:t>HB 1131 – Reduce Justice Involvement for Young Children</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6"/>
            <a:ext cx="11500513" cy="4453228"/>
          </a:xfrm>
        </p:spPr>
        <p:txBody>
          <a:bodyPr/>
          <a:lstStyle/>
          <a:p>
            <a:pPr marL="156629" indent="0">
              <a:spcBef>
                <a:spcPts val="0"/>
              </a:spcBef>
              <a:spcAft>
                <a:spcPts val="1600"/>
              </a:spcAft>
              <a:buNone/>
            </a:pPr>
            <a:endParaRPr lang="en-US" sz="1867" dirty="0"/>
          </a:p>
          <a:p>
            <a:pPr indent="-452955">
              <a:spcBef>
                <a:spcPts val="0"/>
              </a:spcBef>
              <a:spcAft>
                <a:spcPts val="1600"/>
              </a:spcAft>
              <a:buFont typeface="Wingdings" panose="05000000000000000000" pitchFamily="2" charset="2"/>
              <a:buChar char="q"/>
            </a:pPr>
            <a:r>
              <a:rPr lang="en-US" sz="1867" dirty="0"/>
              <a:t>CO minimum age of prosecution = 10 years of age</a:t>
            </a:r>
          </a:p>
          <a:p>
            <a:pPr indent="-452955">
              <a:spcBef>
                <a:spcPts val="0"/>
              </a:spcBef>
              <a:spcAft>
                <a:spcPts val="1600"/>
              </a:spcAft>
              <a:buFont typeface="Wingdings" panose="05000000000000000000" pitchFamily="2" charset="2"/>
              <a:buChar char="q"/>
            </a:pPr>
            <a:r>
              <a:rPr lang="en-US" sz="1867" dirty="0"/>
              <a:t>Major effort to “raise the floor” to age 13, and limit transfers</a:t>
            </a:r>
          </a:p>
          <a:p>
            <a:pPr indent="0">
              <a:spcBef>
                <a:spcPts val="0"/>
              </a:spcBef>
              <a:spcAft>
                <a:spcPts val="1600"/>
              </a:spcAft>
              <a:buNone/>
            </a:pPr>
            <a:r>
              <a:rPr lang="en-US" sz="1867" dirty="0"/>
              <a:t>of juvenile felony cases to adult  court</a:t>
            </a:r>
          </a:p>
          <a:p>
            <a:pPr indent="-452955">
              <a:spcBef>
                <a:spcPts val="0"/>
              </a:spcBef>
              <a:spcAft>
                <a:spcPts val="1600"/>
              </a:spcAft>
              <a:buFont typeface="Wingdings" panose="05000000000000000000" pitchFamily="2" charset="2"/>
              <a:buChar char="q"/>
            </a:pPr>
            <a:r>
              <a:rPr lang="en-US" sz="1867" dirty="0"/>
              <a:t>Bill amended to create Pre-Adolescent Services Task Force</a:t>
            </a:r>
          </a:p>
          <a:p>
            <a:pPr indent="-452955">
              <a:spcBef>
                <a:spcPts val="0"/>
              </a:spcBef>
              <a:spcAft>
                <a:spcPts val="1600"/>
              </a:spcAft>
              <a:buNone/>
            </a:pPr>
            <a:r>
              <a:rPr lang="en-US" sz="1867" dirty="0"/>
              <a:t> 	to examine gap in services if age was raised to age 13</a:t>
            </a:r>
          </a:p>
          <a:p>
            <a:pPr indent="-452955">
              <a:spcBef>
                <a:spcPts val="0"/>
              </a:spcBef>
              <a:spcAft>
                <a:spcPts val="1600"/>
              </a:spcAft>
              <a:buFont typeface="Wingdings" panose="05000000000000000000" pitchFamily="2" charset="2"/>
              <a:buChar char="q"/>
            </a:pPr>
            <a:r>
              <a:rPr lang="en-US" sz="1867" dirty="0"/>
              <a:t>Report due to Legislature December 2022</a:t>
            </a:r>
          </a:p>
          <a:p>
            <a:pPr marL="152396" indent="0">
              <a:buNone/>
            </a:pPr>
            <a:endParaRPr lang="en-US" dirty="0"/>
          </a:p>
          <a:p>
            <a:pPr marL="152396" indent="0">
              <a:buNone/>
            </a:pPr>
            <a:endParaRPr lang="en-US" dirty="0"/>
          </a:p>
          <a:p>
            <a:pPr marL="152396" indent="0">
              <a:buNone/>
            </a:pPr>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37</a:t>
            </a:fld>
            <a:endParaRPr lang="en" dirty="0"/>
          </a:p>
        </p:txBody>
      </p:sp>
      <p:pic>
        <p:nvPicPr>
          <p:cNvPr id="6" name="Picture 5">
            <a:extLst>
              <a:ext uri="{FF2B5EF4-FFF2-40B4-BE49-F238E27FC236}">
                <a16:creationId xmlns:a16="http://schemas.microsoft.com/office/drawing/2014/main" id="{464A7DF0-5417-4B4A-BB79-04B4A2B580DB}"/>
              </a:ext>
            </a:extLst>
          </p:cNvPr>
          <p:cNvPicPr>
            <a:picLocks noChangeAspect="1"/>
          </p:cNvPicPr>
          <p:nvPr/>
        </p:nvPicPr>
        <p:blipFill>
          <a:blip r:embed="rId3"/>
          <a:stretch>
            <a:fillRect/>
          </a:stretch>
        </p:blipFill>
        <p:spPr>
          <a:xfrm>
            <a:off x="7057025" y="2447107"/>
            <a:ext cx="4335467" cy="3561808"/>
          </a:xfrm>
          <a:prstGeom prst="rect">
            <a:avLst/>
          </a:prstGeom>
        </p:spPr>
      </p:pic>
    </p:spTree>
    <p:extLst>
      <p:ext uri="{BB962C8B-B14F-4D97-AF65-F5344CB8AC3E}">
        <p14:creationId xmlns:p14="http://schemas.microsoft.com/office/powerpoint/2010/main" val="383125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246329" y="435547"/>
            <a:ext cx="9699008" cy="1339988"/>
          </a:xfrm>
        </p:spPr>
        <p:txBody>
          <a:bodyPr/>
          <a:lstStyle/>
          <a:p>
            <a:r>
              <a:rPr lang="en-US" dirty="0"/>
              <a:t>HB 1373 – Court-ordered Restitution Paid by Juveniles</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6"/>
            <a:ext cx="11500513" cy="4453228"/>
          </a:xfrm>
        </p:spPr>
        <p:txBody>
          <a:bodyPr/>
          <a:lstStyle/>
          <a:p>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38</a:t>
            </a:fld>
            <a:endParaRPr lang="en" dirty="0"/>
          </a:p>
        </p:txBody>
      </p:sp>
      <p:pic>
        <p:nvPicPr>
          <p:cNvPr id="6" name="Picture 5">
            <a:extLst>
              <a:ext uri="{FF2B5EF4-FFF2-40B4-BE49-F238E27FC236}">
                <a16:creationId xmlns:a16="http://schemas.microsoft.com/office/drawing/2014/main" id="{71256396-32EF-4565-BDB5-374675492356}"/>
              </a:ext>
            </a:extLst>
          </p:cNvPr>
          <p:cNvPicPr>
            <a:picLocks noChangeAspect="1"/>
          </p:cNvPicPr>
          <p:nvPr/>
        </p:nvPicPr>
        <p:blipFill>
          <a:blip r:embed="rId3"/>
          <a:stretch>
            <a:fillRect/>
          </a:stretch>
        </p:blipFill>
        <p:spPr>
          <a:xfrm>
            <a:off x="522515" y="2227174"/>
            <a:ext cx="5335451" cy="4001588"/>
          </a:xfrm>
          <a:prstGeom prst="rect">
            <a:avLst/>
          </a:prstGeom>
        </p:spPr>
      </p:pic>
      <p:sp>
        <p:nvSpPr>
          <p:cNvPr id="7" name="TextBox 6">
            <a:extLst>
              <a:ext uri="{FF2B5EF4-FFF2-40B4-BE49-F238E27FC236}">
                <a16:creationId xmlns:a16="http://schemas.microsoft.com/office/drawing/2014/main" id="{C0CC9700-B7C8-49AA-B7BC-A72A74776FB8}"/>
              </a:ext>
            </a:extLst>
          </p:cNvPr>
          <p:cNvSpPr txBox="1"/>
          <p:nvPr/>
        </p:nvSpPr>
        <p:spPr>
          <a:xfrm>
            <a:off x="5995096" y="2227174"/>
            <a:ext cx="5832963" cy="4154984"/>
          </a:xfrm>
          <a:prstGeom prst="rect">
            <a:avLst/>
          </a:prstGeom>
          <a:noFill/>
        </p:spPr>
        <p:txBody>
          <a:bodyPr wrap="square" rtlCol="0">
            <a:spAutoFit/>
          </a:bodyPr>
          <a:lstStyle/>
          <a:p>
            <a:pPr marL="380990" indent="-380990">
              <a:buFont typeface="Wingdings" panose="05000000000000000000" pitchFamily="2" charset="2"/>
              <a:buChar char="ü"/>
            </a:pPr>
            <a:r>
              <a:rPr lang="en-US" sz="2400" dirty="0"/>
              <a:t>Prohibits a court from ordering a juvenile to pay restitution to an insurance company</a:t>
            </a:r>
          </a:p>
          <a:p>
            <a:pPr marL="380990" indent="-380990">
              <a:buFont typeface="Wingdings" panose="05000000000000000000" pitchFamily="2" charset="2"/>
              <a:buChar char="ü"/>
            </a:pPr>
            <a:endParaRPr lang="en-US" sz="2400" dirty="0"/>
          </a:p>
          <a:p>
            <a:pPr marL="380990" indent="-380990">
              <a:buFont typeface="Wingdings" panose="05000000000000000000" pitchFamily="2" charset="2"/>
              <a:buChar char="ü"/>
            </a:pPr>
            <a:r>
              <a:rPr lang="en-US" sz="2400" dirty="0"/>
              <a:t>Limits payments to victims for pecuniary losses not covered by certain insurance policies</a:t>
            </a:r>
          </a:p>
          <a:p>
            <a:pPr marL="380990" indent="-380990">
              <a:buFont typeface="Wingdings" panose="05000000000000000000" pitchFamily="2" charset="2"/>
              <a:buChar char="ü"/>
            </a:pPr>
            <a:endParaRPr lang="en-US" sz="2400" dirty="0"/>
          </a:p>
          <a:p>
            <a:pPr marL="380990" indent="-380990">
              <a:buFont typeface="Wingdings" panose="05000000000000000000" pitchFamily="2" charset="2"/>
              <a:buChar char="ü"/>
            </a:pPr>
            <a:r>
              <a:rPr lang="en-US" sz="2400" dirty="0"/>
              <a:t>An insurance company is not considered a “victim” for purposes of juvenile restitution </a:t>
            </a:r>
          </a:p>
        </p:txBody>
      </p:sp>
    </p:spTree>
    <p:extLst>
      <p:ext uri="{BB962C8B-B14F-4D97-AF65-F5344CB8AC3E}">
        <p14:creationId xmlns:p14="http://schemas.microsoft.com/office/powerpoint/2010/main" val="190628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rotWithShape="1">
          <a:blip r:embed="rId3">
            <a:extLst>
              <a:ext uri="{837473B0-CC2E-450A-ABE3-18F120FF3D39}">
                <a1611:picAttrSrcUrl xmlns:a1611="http://schemas.microsoft.com/office/drawing/2016/11/main" r:id="rId4"/>
              </a:ext>
            </a:extLst>
          </a:blip>
          <a:srcRect t="12486" b="6562"/>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39</a:t>
            </a:fld>
            <a:endParaRPr dirty="0"/>
          </a:p>
        </p:txBody>
      </p:sp>
      <p:sp>
        <p:nvSpPr>
          <p:cNvPr id="173" name="Google Shape;173;p22"/>
          <p:cNvSpPr txBox="1">
            <a:spLocks noGrp="1"/>
          </p:cNvSpPr>
          <p:nvPr>
            <p:ph type="title" idx="4294967295"/>
          </p:nvPr>
        </p:nvSpPr>
        <p:spPr>
          <a:xfrm>
            <a:off x="886716" y="878383"/>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Sex Offenses and Related Bills</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4954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a:xfrm>
            <a:off x="1782833" y="619433"/>
            <a:ext cx="8626000" cy="1360036"/>
          </a:xfrm>
        </p:spPr>
        <p:txBody>
          <a:bodyPr/>
          <a:lstStyle/>
          <a:p>
            <a:r>
              <a:rPr lang="en-US" dirty="0"/>
              <a:t>SB 196 – Health Needs of Persons in Criminal Justice System</a:t>
            </a:r>
          </a:p>
        </p:txBody>
      </p:sp>
      <p:sp>
        <p:nvSpPr>
          <p:cNvPr id="3" name="Text Placeholder 2">
            <a:extLst>
              <a:ext uri="{FF2B5EF4-FFF2-40B4-BE49-F238E27FC236}">
                <a16:creationId xmlns:a16="http://schemas.microsoft.com/office/drawing/2014/main" id="{3FBE5D76-16F8-39A0-6E58-8ABEC555E599}"/>
              </a:ext>
            </a:extLst>
          </p:cNvPr>
          <p:cNvSpPr>
            <a:spLocks noGrp="1"/>
          </p:cNvSpPr>
          <p:nvPr>
            <p:ph type="body" idx="1"/>
          </p:nvPr>
        </p:nvSpPr>
        <p:spPr>
          <a:xfrm>
            <a:off x="454926" y="2208117"/>
            <a:ext cx="11373135" cy="4359508"/>
          </a:xfrm>
        </p:spPr>
        <p:txBody>
          <a:bodyPr/>
          <a:lstStyle/>
          <a:p>
            <a:r>
              <a:rPr lang="en-US" sz="2667" dirty="0"/>
              <a:t>Early Intervention, Deflection and Redirection for the Criminal Justice System Grant Program ~ $60 million</a:t>
            </a:r>
          </a:p>
          <a:p>
            <a:pPr marL="761981" lvl="1" indent="0">
              <a:buNone/>
            </a:pPr>
            <a:endParaRPr lang="en-US" dirty="0"/>
          </a:p>
          <a:p>
            <a:pPr lvl="1"/>
            <a:r>
              <a:rPr lang="en-US" dirty="0"/>
              <a:t>Co-responder programs – law enforcement may apply for this purpose.</a:t>
            </a:r>
          </a:p>
          <a:p>
            <a:pPr lvl="1"/>
            <a:endParaRPr lang="en-US" dirty="0"/>
          </a:p>
          <a:p>
            <a:pPr lvl="1"/>
            <a:r>
              <a:rPr lang="en-US" dirty="0"/>
              <a:t>$4 million for DA diversion - $1.8 million only for DA’s offices that divert mental health cases.</a:t>
            </a:r>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4</a:t>
            </a:fld>
            <a:endParaRPr lang="en" dirty="0"/>
          </a:p>
        </p:txBody>
      </p:sp>
    </p:spTree>
    <p:extLst>
      <p:ext uri="{BB962C8B-B14F-4D97-AF65-F5344CB8AC3E}">
        <p14:creationId xmlns:p14="http://schemas.microsoft.com/office/powerpoint/2010/main" val="3393457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246329" y="435547"/>
            <a:ext cx="9699008" cy="1415310"/>
          </a:xfrm>
        </p:spPr>
        <p:txBody>
          <a:bodyPr/>
          <a:lstStyle/>
          <a:p>
            <a:r>
              <a:rPr lang="en-US" dirty="0"/>
              <a:t>HB 1169 – Prohibit Sexual Act Without Consent</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6"/>
            <a:ext cx="11500513" cy="4453228"/>
          </a:xfrm>
        </p:spPr>
        <p:txBody>
          <a:bodyPr/>
          <a:lstStyle/>
          <a:p>
            <a:r>
              <a:rPr lang="en-US" dirty="0"/>
              <a:t>Bill replaces current language for felony sexual assault under 18-3-402(1)(a)</a:t>
            </a:r>
          </a:p>
          <a:p>
            <a:pPr marL="761981" lvl="1" indent="0" algn="ctr">
              <a:buNone/>
            </a:pPr>
            <a:endParaRPr lang="en-US" dirty="0"/>
          </a:p>
          <a:p>
            <a:pPr marL="761981" lvl="1" indent="0" algn="ctr">
              <a:buNone/>
            </a:pPr>
            <a:r>
              <a:rPr lang="en-US" b="1" dirty="0"/>
              <a:t>“the actor causes sexual intrusion or sexual penetration knowing the victim does not consent”</a:t>
            </a:r>
          </a:p>
          <a:p>
            <a:pPr marL="152396" indent="0">
              <a:buNone/>
            </a:pPr>
            <a:endParaRPr lang="en-US" dirty="0"/>
          </a:p>
          <a:p>
            <a:pPr marL="152396" indent="0">
              <a:buNone/>
            </a:pPr>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40</a:t>
            </a:fld>
            <a:endParaRPr lang="en" dirty="0"/>
          </a:p>
        </p:txBody>
      </p:sp>
      <p:pic>
        <p:nvPicPr>
          <p:cNvPr id="5" name="Picture 4">
            <a:extLst>
              <a:ext uri="{FF2B5EF4-FFF2-40B4-BE49-F238E27FC236}">
                <a16:creationId xmlns:a16="http://schemas.microsoft.com/office/drawing/2014/main" id="{4EC99826-149B-99B5-3FDA-EBFF92186DB1}"/>
              </a:ext>
            </a:extLst>
          </p:cNvPr>
          <p:cNvPicPr>
            <a:picLocks noChangeAspect="1"/>
          </p:cNvPicPr>
          <p:nvPr/>
        </p:nvPicPr>
        <p:blipFill>
          <a:blip r:embed="rId3"/>
          <a:stretch>
            <a:fillRect/>
          </a:stretch>
        </p:blipFill>
        <p:spPr>
          <a:xfrm>
            <a:off x="1877058" y="3883621"/>
            <a:ext cx="8437884" cy="2538832"/>
          </a:xfrm>
          <a:prstGeom prst="rect">
            <a:avLst/>
          </a:prstGeom>
        </p:spPr>
      </p:pic>
    </p:spTree>
    <p:extLst>
      <p:ext uri="{BB962C8B-B14F-4D97-AF65-F5344CB8AC3E}">
        <p14:creationId xmlns:p14="http://schemas.microsoft.com/office/powerpoint/2010/main" val="4250189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246329" y="368710"/>
            <a:ext cx="9699008" cy="1381553"/>
          </a:xfrm>
        </p:spPr>
        <p:txBody>
          <a:bodyPr/>
          <a:lstStyle/>
          <a:p>
            <a:r>
              <a:rPr lang="en-US" dirty="0"/>
              <a:t>HB 1288 – Safe Reporting Assaults Suffered by Sex Workers</a:t>
            </a:r>
          </a:p>
        </p:txBody>
      </p:sp>
      <p:sp>
        <p:nvSpPr>
          <p:cNvPr id="3" name="Text Placeholder 2">
            <a:extLst>
              <a:ext uri="{FF2B5EF4-FFF2-40B4-BE49-F238E27FC236}">
                <a16:creationId xmlns:a16="http://schemas.microsoft.com/office/drawing/2014/main" id="{8A6C7E26-7A8F-7C20-5588-9507D103D87E}"/>
              </a:ext>
            </a:extLst>
          </p:cNvPr>
          <p:cNvSpPr>
            <a:spLocks noGrp="1"/>
          </p:cNvSpPr>
          <p:nvPr>
            <p:ph type="body" idx="1"/>
          </p:nvPr>
        </p:nvSpPr>
        <p:spPr>
          <a:xfrm>
            <a:off x="363941" y="1969226"/>
            <a:ext cx="11500513" cy="4453228"/>
          </a:xfrm>
        </p:spPr>
        <p:txBody>
          <a:bodyPr/>
          <a:lstStyle/>
          <a:p>
            <a:r>
              <a:rPr lang="en-US" sz="2667" dirty="0"/>
              <a:t>Immunity for the petty offense crimes of Prostitution, Soliciting Prostitution, and Prostitute Making Display, if:</a:t>
            </a:r>
          </a:p>
          <a:p>
            <a:pPr lvl="1"/>
            <a:r>
              <a:rPr lang="en-US" sz="2133" dirty="0"/>
              <a:t>They seek assistance from law enforcement, 911, or a medical provider, and</a:t>
            </a:r>
          </a:p>
          <a:p>
            <a:pPr lvl="1"/>
            <a:r>
              <a:rPr lang="en-US" sz="2133" dirty="0"/>
              <a:t>Is a victim or witness to any of the following:</a:t>
            </a:r>
          </a:p>
          <a:p>
            <a:pPr lvl="2"/>
            <a:r>
              <a:rPr lang="en-US" sz="2133" dirty="0"/>
              <a:t>Murder or other homicide related crimes</a:t>
            </a:r>
          </a:p>
          <a:p>
            <a:pPr lvl="2"/>
            <a:r>
              <a:rPr lang="en-US" sz="2133" dirty="0"/>
              <a:t>Assault at any degree, menacing, reckless endangerment</a:t>
            </a:r>
          </a:p>
          <a:p>
            <a:pPr lvl="2"/>
            <a:r>
              <a:rPr lang="en-US" sz="2133" dirty="0"/>
              <a:t>1</a:t>
            </a:r>
            <a:r>
              <a:rPr lang="en-US" sz="2133" baseline="30000" dirty="0"/>
              <a:t>st</a:t>
            </a:r>
            <a:r>
              <a:rPr lang="en-US" sz="2133" dirty="0"/>
              <a:t> or 2</a:t>
            </a:r>
            <a:r>
              <a:rPr lang="en-US" sz="2133" baseline="30000" dirty="0"/>
              <a:t>nd</a:t>
            </a:r>
            <a:r>
              <a:rPr lang="en-US" sz="2133" dirty="0"/>
              <a:t> degree kidnapping or false imprisonment</a:t>
            </a:r>
          </a:p>
          <a:p>
            <a:pPr lvl="2"/>
            <a:r>
              <a:rPr lang="en-US" sz="2133" dirty="0"/>
              <a:t>Sex assault, SAC, USC, internet luring, human trafficking</a:t>
            </a:r>
          </a:p>
          <a:p>
            <a:pPr lvl="2"/>
            <a:r>
              <a:rPr lang="en-US" sz="2133" dirty="0"/>
              <a:t>Stalking</a:t>
            </a:r>
          </a:p>
          <a:p>
            <a:r>
              <a:rPr lang="en-US" dirty="0"/>
              <a:t>Note: not grounds for suppression or prohibit prosecution for other crimes.</a:t>
            </a:r>
          </a:p>
          <a:p>
            <a:endParaRPr lang="en-US" dirty="0"/>
          </a:p>
          <a:p>
            <a:pPr lvl="2"/>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41</a:t>
            </a:fld>
            <a:endParaRPr lang="en" dirty="0"/>
          </a:p>
        </p:txBody>
      </p:sp>
    </p:spTree>
    <p:extLst>
      <p:ext uri="{BB962C8B-B14F-4D97-AF65-F5344CB8AC3E}">
        <p14:creationId xmlns:p14="http://schemas.microsoft.com/office/powerpoint/2010/main" val="2106378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5557" b="5557"/>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42</a:t>
            </a:fld>
            <a:endParaRPr dirty="0"/>
          </a:p>
        </p:txBody>
      </p:sp>
      <p:sp>
        <p:nvSpPr>
          <p:cNvPr id="173" name="Google Shape;173;p22"/>
          <p:cNvSpPr txBox="1">
            <a:spLocks noGrp="1"/>
          </p:cNvSpPr>
          <p:nvPr>
            <p:ph type="title" idx="4294967295"/>
          </p:nvPr>
        </p:nvSpPr>
        <p:spPr>
          <a:xfrm>
            <a:off x="886716" y="969567"/>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Other Bills of Interest</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37080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435546"/>
            <a:ext cx="6695799" cy="1393200"/>
          </a:xfrm>
        </p:spPr>
        <p:txBody>
          <a:bodyPr/>
          <a:lstStyle/>
          <a:p>
            <a:r>
              <a:rPr lang="en-US" dirty="0"/>
              <a:t>HB 1229 – Senate Bill 21-271 Clean-up</a:t>
            </a:r>
          </a:p>
        </p:txBody>
      </p:sp>
      <p:sp>
        <p:nvSpPr>
          <p:cNvPr id="3" name="Text Placeholder 2">
            <a:extLst>
              <a:ext uri="{FF2B5EF4-FFF2-40B4-BE49-F238E27FC236}">
                <a16:creationId xmlns:a16="http://schemas.microsoft.com/office/drawing/2014/main" id="{C8AD421F-58B5-98E3-0014-973A5A392810}"/>
              </a:ext>
            </a:extLst>
          </p:cNvPr>
          <p:cNvSpPr>
            <a:spLocks noGrp="1"/>
          </p:cNvSpPr>
          <p:nvPr>
            <p:ph type="body" idx="1"/>
          </p:nvPr>
        </p:nvSpPr>
        <p:spPr/>
        <p:txBody>
          <a:bodyPr/>
          <a:lstStyle/>
          <a:p>
            <a:r>
              <a:rPr lang="en-US" sz="3200" dirty="0"/>
              <a:t>Civil Infraction procedure</a:t>
            </a:r>
          </a:p>
          <a:p>
            <a:pPr lvl="1"/>
            <a:r>
              <a:rPr lang="en-US" dirty="0"/>
              <a:t>Mirrors the procedure for traffic infractions</a:t>
            </a:r>
          </a:p>
          <a:p>
            <a:r>
              <a:rPr lang="en-US" sz="3200" dirty="0"/>
              <a:t>Fixed certain crimes that were missed or handled incorrectly like Obstructing Government Operations and DUI.</a:t>
            </a:r>
          </a:p>
          <a:p>
            <a:r>
              <a:rPr lang="en-US" sz="3200" dirty="0"/>
              <a:t>Careful on effective date</a:t>
            </a:r>
            <a:r>
              <a:rPr lang="en-US" dirty="0"/>
              <a:t>	</a:t>
            </a:r>
          </a:p>
          <a:p>
            <a:r>
              <a:rPr lang="en-US" b="0" i="0" dirty="0">
                <a:solidFill>
                  <a:srgbClr val="222222"/>
                </a:solidFill>
                <a:effectLst/>
                <a:latin typeface="Source Sans Pro" panose="020B0503030403020204" pitchFamily="34" charset="0"/>
              </a:rPr>
              <a:t>The act repeals those provisions and replaces them with new procedures for handling civil infractions. The act makes conforming amendments related to civil infractions. The act makes clean-up changes to other provisions to conform to changes made to criminal sentencing provisions during the 2021 session. (Note: This summary applies to this bill as enacted.)</a:t>
            </a:r>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43</a:t>
            </a:fld>
            <a:endParaRPr lang="en" dirty="0"/>
          </a:p>
        </p:txBody>
      </p:sp>
    </p:spTree>
    <p:extLst>
      <p:ext uri="{BB962C8B-B14F-4D97-AF65-F5344CB8AC3E}">
        <p14:creationId xmlns:p14="http://schemas.microsoft.com/office/powerpoint/2010/main" val="3677254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367116" y="538316"/>
            <a:ext cx="7359445" cy="1290430"/>
          </a:xfrm>
        </p:spPr>
        <p:txBody>
          <a:bodyPr/>
          <a:lstStyle/>
          <a:p>
            <a:r>
              <a:rPr lang="en-US" dirty="0"/>
              <a:t>HB 1256 – Modifications to Civil Involuntary Commitment</a:t>
            </a:r>
          </a:p>
        </p:txBody>
      </p:sp>
      <p:sp>
        <p:nvSpPr>
          <p:cNvPr id="5" name="Text Placeholder 4">
            <a:extLst>
              <a:ext uri="{FF2B5EF4-FFF2-40B4-BE49-F238E27FC236}">
                <a16:creationId xmlns:a16="http://schemas.microsoft.com/office/drawing/2014/main" id="{91F900B8-97DD-15F3-4B5B-AA4D0275F86A}"/>
              </a:ext>
            </a:extLst>
          </p:cNvPr>
          <p:cNvSpPr>
            <a:spLocks noGrp="1"/>
          </p:cNvSpPr>
          <p:nvPr>
            <p:ph type="body" idx="1"/>
          </p:nvPr>
        </p:nvSpPr>
        <p:spPr/>
        <p:txBody>
          <a:bodyPr/>
          <a:lstStyle/>
          <a:p>
            <a:pPr marL="152396" indent="0">
              <a:buNone/>
            </a:pPr>
            <a:r>
              <a:rPr lang="en-US" dirty="0"/>
              <a:t>Large scale rewrite of the Title 27-65 civil commitment laws</a:t>
            </a:r>
          </a:p>
          <a:p>
            <a:pPr marL="152396" indent="0">
              <a:buNone/>
            </a:pPr>
            <a:r>
              <a:rPr lang="en-US" dirty="0"/>
              <a:t>For LE:</a:t>
            </a:r>
          </a:p>
          <a:p>
            <a:r>
              <a:rPr lang="en-US" dirty="0"/>
              <a:t>M-0.5 – Transportation holds</a:t>
            </a:r>
          </a:p>
          <a:p>
            <a:r>
              <a:rPr lang="en-US" dirty="0"/>
              <a:t>Authorizes the court to order a law enforcement agency to transport someone on an M-1 or M-3 hold.</a:t>
            </a:r>
          </a:p>
          <a:p>
            <a:r>
              <a:rPr lang="en-US" dirty="0"/>
              <a:t>Grants LE the discretion to take someone to a treatment facility on an M-1 hold even if they have an active warrant if “it is in the best interests of the person.”</a:t>
            </a:r>
          </a:p>
          <a:p>
            <a:r>
              <a:rPr lang="en-US" dirty="0"/>
              <a:t>States that anyone who files a false or malicious petition for civil commitment is subject to criminal prosecution.</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44</a:t>
            </a:fld>
            <a:endParaRPr lang="en" dirty="0"/>
          </a:p>
        </p:txBody>
      </p:sp>
    </p:spTree>
    <p:extLst>
      <p:ext uri="{BB962C8B-B14F-4D97-AF65-F5344CB8AC3E}">
        <p14:creationId xmlns:p14="http://schemas.microsoft.com/office/powerpoint/2010/main" val="33851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1946787" y="501445"/>
            <a:ext cx="8450826" cy="1327301"/>
          </a:xfrm>
        </p:spPr>
        <p:txBody>
          <a:bodyPr/>
          <a:lstStyle/>
          <a:p>
            <a:r>
              <a:rPr lang="en-US" dirty="0"/>
              <a:t>HB 1256 – Modifications to Civil Involuntary Commitment</a:t>
            </a:r>
          </a:p>
        </p:txBody>
      </p:sp>
      <p:sp>
        <p:nvSpPr>
          <p:cNvPr id="5" name="Text Placeholder 4">
            <a:extLst>
              <a:ext uri="{FF2B5EF4-FFF2-40B4-BE49-F238E27FC236}">
                <a16:creationId xmlns:a16="http://schemas.microsoft.com/office/drawing/2014/main" id="{91F900B8-97DD-15F3-4B5B-AA4D0275F86A}"/>
              </a:ext>
            </a:extLst>
          </p:cNvPr>
          <p:cNvSpPr>
            <a:spLocks noGrp="1"/>
          </p:cNvSpPr>
          <p:nvPr>
            <p:ph type="body" idx="1"/>
          </p:nvPr>
        </p:nvSpPr>
        <p:spPr/>
        <p:txBody>
          <a:bodyPr/>
          <a:lstStyle/>
          <a:p>
            <a:pPr marL="152396" indent="0">
              <a:buNone/>
            </a:pPr>
            <a:r>
              <a:rPr lang="en-US" dirty="0"/>
              <a:t>Changed M-1 Hold standard under 27-65-106 for law enforcement purposes to read:</a:t>
            </a:r>
          </a:p>
          <a:p>
            <a:r>
              <a:rPr lang="en-US" dirty="0"/>
              <a:t>“When a certified peace officer has probable cause to believe a person has a mental health disorder and, as a result of the mental health disorder, is an imminent danger to the person’s self or others or is gravely disabled, the certified peace officer may take the person into protective custody and transport the person to the facility designated by the commissioner for an emergency health hold.  If such facility is not available, the certified peace officer may transport the person to an emergency medical services facility.  The certified peace officer may request assistance from a behavioral health crisis response team for assistance in detaining and transporting the person or an emergency medical services provider in transporting the person.”		</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45</a:t>
            </a:fld>
            <a:endParaRPr lang="en" dirty="0"/>
          </a:p>
        </p:txBody>
      </p:sp>
    </p:spTree>
    <p:extLst>
      <p:ext uri="{BB962C8B-B14F-4D97-AF65-F5344CB8AC3E}">
        <p14:creationId xmlns:p14="http://schemas.microsoft.com/office/powerpoint/2010/main" val="2427335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501445"/>
            <a:ext cx="6695799" cy="1327301"/>
          </a:xfrm>
        </p:spPr>
        <p:txBody>
          <a:bodyPr/>
          <a:lstStyle/>
          <a:p>
            <a:r>
              <a:rPr lang="en-US" dirty="0"/>
              <a:t>SB 099 – Sealing Criminal Records (Clean Slate Law)</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46</a:t>
            </a:fld>
            <a:endParaRPr lang="en" dirty="0"/>
          </a:p>
        </p:txBody>
      </p:sp>
      <p:sp>
        <p:nvSpPr>
          <p:cNvPr id="14" name="TextBox 13">
            <a:extLst>
              <a:ext uri="{FF2B5EF4-FFF2-40B4-BE49-F238E27FC236}">
                <a16:creationId xmlns:a16="http://schemas.microsoft.com/office/drawing/2014/main" id="{A37321A3-D5FE-4FDE-80DC-5D83052C3753}"/>
              </a:ext>
            </a:extLst>
          </p:cNvPr>
          <p:cNvSpPr txBox="1"/>
          <p:nvPr/>
        </p:nvSpPr>
        <p:spPr>
          <a:xfrm>
            <a:off x="298903" y="3657593"/>
            <a:ext cx="7343781" cy="830997"/>
          </a:xfrm>
          <a:prstGeom prst="rect">
            <a:avLst/>
          </a:prstGeom>
          <a:noFill/>
        </p:spPr>
        <p:txBody>
          <a:bodyPr wrap="square" rtlCol="0">
            <a:spAutoFit/>
          </a:bodyPr>
          <a:lstStyle/>
          <a:p>
            <a:pPr marL="380990" indent="-380990">
              <a:buFont typeface="Wingdings" panose="05000000000000000000" pitchFamily="2" charset="2"/>
              <a:buChar char="q"/>
            </a:pPr>
            <a:r>
              <a:rPr lang="en-US" sz="2400" dirty="0">
                <a:solidFill>
                  <a:schemeClr val="bg1"/>
                </a:solidFill>
              </a:rPr>
              <a:t>Limits credit reporting agency usage</a:t>
            </a:r>
          </a:p>
          <a:p>
            <a:endParaRPr lang="en-US" sz="2400" dirty="0"/>
          </a:p>
        </p:txBody>
      </p:sp>
      <p:sp>
        <p:nvSpPr>
          <p:cNvPr id="15" name="TextBox 14">
            <a:extLst>
              <a:ext uri="{FF2B5EF4-FFF2-40B4-BE49-F238E27FC236}">
                <a16:creationId xmlns:a16="http://schemas.microsoft.com/office/drawing/2014/main" id="{892370BE-2230-4991-8F77-71782AB551F5}"/>
              </a:ext>
            </a:extLst>
          </p:cNvPr>
          <p:cNvSpPr txBox="1"/>
          <p:nvPr/>
        </p:nvSpPr>
        <p:spPr>
          <a:xfrm>
            <a:off x="8126859" y="3429000"/>
            <a:ext cx="3374372" cy="3046988"/>
          </a:xfrm>
          <a:prstGeom prst="rect">
            <a:avLst/>
          </a:prstGeom>
          <a:noFill/>
        </p:spPr>
        <p:txBody>
          <a:bodyPr wrap="square" rtlCol="0">
            <a:spAutoFit/>
          </a:bodyPr>
          <a:lstStyle/>
          <a:p>
            <a:pPr marL="380990" indent="-380990">
              <a:buFont typeface="Wingdings" panose="05000000000000000000" pitchFamily="2" charset="2"/>
              <a:buChar char="q"/>
            </a:pPr>
            <a:r>
              <a:rPr lang="en-US" sz="2400" dirty="0">
                <a:solidFill>
                  <a:schemeClr val="bg1"/>
                </a:solidFill>
              </a:rPr>
              <a:t>DA maintains ability to object to sealing of major non-drug felony cases where public interest/public safety outweigh privacy interest of, or adverse consequences to, Def.</a:t>
            </a:r>
          </a:p>
        </p:txBody>
      </p:sp>
      <p:sp>
        <p:nvSpPr>
          <p:cNvPr id="16" name="TextBox 15">
            <a:extLst>
              <a:ext uri="{FF2B5EF4-FFF2-40B4-BE49-F238E27FC236}">
                <a16:creationId xmlns:a16="http://schemas.microsoft.com/office/drawing/2014/main" id="{4F59AE39-A334-42F1-9AA8-93E472A2CBB9}"/>
              </a:ext>
            </a:extLst>
          </p:cNvPr>
          <p:cNvSpPr txBox="1"/>
          <p:nvPr/>
        </p:nvSpPr>
        <p:spPr>
          <a:xfrm>
            <a:off x="5517222" y="2064470"/>
            <a:ext cx="6375371" cy="1938992"/>
          </a:xfrm>
          <a:prstGeom prst="rect">
            <a:avLst/>
          </a:prstGeom>
          <a:noFill/>
        </p:spPr>
        <p:txBody>
          <a:bodyPr wrap="square" rtlCol="0">
            <a:spAutoFit/>
          </a:bodyPr>
          <a:lstStyle/>
          <a:p>
            <a:pPr marL="380990" indent="-380990">
              <a:buFont typeface="Wingdings" panose="05000000000000000000" pitchFamily="2" charset="2"/>
              <a:buChar char="q"/>
            </a:pPr>
            <a:r>
              <a:rPr lang="en-US" sz="2400" dirty="0">
                <a:solidFill>
                  <a:schemeClr val="bg1"/>
                </a:solidFill>
              </a:rPr>
              <a:t>Staggered implementation to address workload:   low-level and drug offenses in 2024; and non-drug felony level offenses in 2025</a:t>
            </a:r>
          </a:p>
          <a:p>
            <a:endParaRPr lang="en-US" sz="2400" dirty="0"/>
          </a:p>
        </p:txBody>
      </p:sp>
      <p:sp>
        <p:nvSpPr>
          <p:cNvPr id="17" name="TextBox 16">
            <a:extLst>
              <a:ext uri="{FF2B5EF4-FFF2-40B4-BE49-F238E27FC236}">
                <a16:creationId xmlns:a16="http://schemas.microsoft.com/office/drawing/2014/main" id="{F2137BA9-0273-4B1C-93D4-8112B929A1E0}"/>
              </a:ext>
            </a:extLst>
          </p:cNvPr>
          <p:cNvSpPr txBox="1"/>
          <p:nvPr/>
        </p:nvSpPr>
        <p:spPr>
          <a:xfrm>
            <a:off x="3531452" y="4059759"/>
            <a:ext cx="5055868" cy="1938992"/>
          </a:xfrm>
          <a:prstGeom prst="rect">
            <a:avLst/>
          </a:prstGeom>
          <a:noFill/>
        </p:spPr>
        <p:txBody>
          <a:bodyPr wrap="square" rtlCol="0">
            <a:spAutoFit/>
          </a:bodyPr>
          <a:lstStyle/>
          <a:p>
            <a:pPr marL="380990" indent="-380990">
              <a:buFont typeface="Wingdings" panose="05000000000000000000" pitchFamily="2" charset="2"/>
              <a:buChar char="q"/>
            </a:pPr>
            <a:r>
              <a:rPr lang="en-US" sz="2400" dirty="0">
                <a:solidFill>
                  <a:schemeClr val="bg1"/>
                </a:solidFill>
              </a:rPr>
              <a:t>Prohibits sealing of cases with: </a:t>
            </a:r>
          </a:p>
          <a:p>
            <a:r>
              <a:rPr lang="en-US" sz="2400" dirty="0">
                <a:solidFill>
                  <a:schemeClr val="bg1"/>
                </a:solidFill>
              </a:rPr>
              <a:t>1) non-sealing plea conditions; 2) cases with no final disposition; and 3) cases where there is intervening judgment or conviction during waiting periods</a:t>
            </a:r>
          </a:p>
        </p:txBody>
      </p:sp>
      <p:sp>
        <p:nvSpPr>
          <p:cNvPr id="7" name="TextBox 6">
            <a:extLst>
              <a:ext uri="{FF2B5EF4-FFF2-40B4-BE49-F238E27FC236}">
                <a16:creationId xmlns:a16="http://schemas.microsoft.com/office/drawing/2014/main" id="{1266BF11-1461-468D-BAE5-F5EF185E1021}"/>
              </a:ext>
            </a:extLst>
          </p:cNvPr>
          <p:cNvSpPr txBox="1"/>
          <p:nvPr/>
        </p:nvSpPr>
        <p:spPr>
          <a:xfrm>
            <a:off x="248547" y="2029895"/>
            <a:ext cx="5268675" cy="1938992"/>
          </a:xfrm>
          <a:prstGeom prst="rect">
            <a:avLst/>
          </a:prstGeom>
          <a:noFill/>
        </p:spPr>
        <p:txBody>
          <a:bodyPr wrap="square" rtlCol="0">
            <a:spAutoFit/>
          </a:bodyPr>
          <a:lstStyle/>
          <a:p>
            <a:pPr marL="380990" indent="-380990">
              <a:buFont typeface="Wingdings" panose="05000000000000000000" pitchFamily="2" charset="2"/>
              <a:buChar char="q"/>
            </a:pPr>
            <a:r>
              <a:rPr lang="en-US" sz="2400" dirty="0">
                <a:solidFill>
                  <a:schemeClr val="bg1"/>
                </a:solidFill>
              </a:rPr>
              <a:t>National effort to allow defendants to automatically seal criminal records.  Applicable to potentially 1.5 million cases dating back to 2000.</a:t>
            </a:r>
          </a:p>
          <a:p>
            <a:endParaRPr lang="en-US" sz="2400" dirty="0"/>
          </a:p>
        </p:txBody>
      </p:sp>
      <p:sp>
        <p:nvSpPr>
          <p:cNvPr id="18" name="TextBox 17">
            <a:extLst>
              <a:ext uri="{FF2B5EF4-FFF2-40B4-BE49-F238E27FC236}">
                <a16:creationId xmlns:a16="http://schemas.microsoft.com/office/drawing/2014/main" id="{7BF2B334-CBB1-4A11-8904-A6B98B883C21}"/>
              </a:ext>
            </a:extLst>
          </p:cNvPr>
          <p:cNvSpPr txBox="1"/>
          <p:nvPr/>
        </p:nvSpPr>
        <p:spPr>
          <a:xfrm>
            <a:off x="248547" y="4116694"/>
            <a:ext cx="3268992" cy="2677656"/>
          </a:xfrm>
          <a:prstGeom prst="rect">
            <a:avLst/>
          </a:prstGeom>
          <a:noFill/>
        </p:spPr>
        <p:txBody>
          <a:bodyPr wrap="square" rtlCol="0">
            <a:spAutoFit/>
          </a:bodyPr>
          <a:lstStyle/>
          <a:p>
            <a:pPr marL="380990" indent="-380990">
              <a:buFont typeface="Wingdings" panose="05000000000000000000" pitchFamily="2" charset="2"/>
              <a:buChar char="q"/>
            </a:pPr>
            <a:r>
              <a:rPr lang="en-US" sz="2400" dirty="0">
                <a:solidFill>
                  <a:schemeClr val="bg1"/>
                </a:solidFill>
              </a:rPr>
              <a:t>Expands 2021 sealing law, to provide mechanism for expedited review and processing by Courts/DAs/CBI</a:t>
            </a:r>
          </a:p>
          <a:p>
            <a:endParaRPr lang="en-US" sz="2400" dirty="0"/>
          </a:p>
        </p:txBody>
      </p:sp>
    </p:spTree>
    <p:extLst>
      <p:ext uri="{BB962C8B-B14F-4D97-AF65-F5344CB8AC3E}">
        <p14:creationId xmlns:p14="http://schemas.microsoft.com/office/powerpoint/2010/main" val="2292526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87D7-5F20-0AF3-4889-EC0F2BB71406}"/>
              </a:ext>
            </a:extLst>
          </p:cNvPr>
          <p:cNvSpPr>
            <a:spLocks noGrp="1"/>
          </p:cNvSpPr>
          <p:nvPr>
            <p:ph type="title"/>
          </p:nvPr>
        </p:nvSpPr>
        <p:spPr>
          <a:xfrm>
            <a:off x="1334124" y="486698"/>
            <a:ext cx="9449857" cy="1357820"/>
          </a:xfrm>
        </p:spPr>
        <p:txBody>
          <a:bodyPr/>
          <a:lstStyle/>
          <a:p>
            <a:r>
              <a:rPr lang="en-US" dirty="0"/>
              <a:t>SB 157 – Information Sharing for Consumer Protection Investigation</a:t>
            </a:r>
          </a:p>
        </p:txBody>
      </p:sp>
      <p:sp>
        <p:nvSpPr>
          <p:cNvPr id="3" name="Text Placeholder 2">
            <a:extLst>
              <a:ext uri="{FF2B5EF4-FFF2-40B4-BE49-F238E27FC236}">
                <a16:creationId xmlns:a16="http://schemas.microsoft.com/office/drawing/2014/main" id="{AA452AA1-339F-D243-67F3-0FE429D172B8}"/>
              </a:ext>
            </a:extLst>
          </p:cNvPr>
          <p:cNvSpPr>
            <a:spLocks noGrp="1"/>
          </p:cNvSpPr>
          <p:nvPr>
            <p:ph type="body" idx="1"/>
          </p:nvPr>
        </p:nvSpPr>
        <p:spPr>
          <a:xfrm>
            <a:off x="298988" y="1999011"/>
            <a:ext cx="5409965" cy="4458208"/>
          </a:xfrm>
        </p:spPr>
        <p:txBody>
          <a:bodyPr/>
          <a:lstStyle/>
          <a:p>
            <a:endParaRPr lang="en-US" dirty="0"/>
          </a:p>
          <a:p>
            <a:r>
              <a:rPr lang="en-US" sz="3200" dirty="0"/>
              <a:t>Grants DA access to records of licensing authorities to investigate complaints.</a:t>
            </a:r>
          </a:p>
        </p:txBody>
      </p:sp>
      <p:sp>
        <p:nvSpPr>
          <p:cNvPr id="4" name="Slide Number Placeholder 3">
            <a:extLst>
              <a:ext uri="{FF2B5EF4-FFF2-40B4-BE49-F238E27FC236}">
                <a16:creationId xmlns:a16="http://schemas.microsoft.com/office/drawing/2014/main" id="{B37CF296-7A73-6506-B17F-34A55D1E21EB}"/>
              </a:ext>
            </a:extLst>
          </p:cNvPr>
          <p:cNvSpPr>
            <a:spLocks noGrp="1"/>
          </p:cNvSpPr>
          <p:nvPr>
            <p:ph type="sldNum" idx="12"/>
          </p:nvPr>
        </p:nvSpPr>
        <p:spPr/>
        <p:txBody>
          <a:bodyPr/>
          <a:lstStyle/>
          <a:p>
            <a:pPr algn="ctr"/>
            <a:fld id="{00000000-1234-1234-1234-123412341234}" type="slidenum">
              <a:rPr lang="en" smtClean="0"/>
              <a:pPr algn="ctr"/>
              <a:t>47</a:t>
            </a:fld>
            <a:endParaRPr lang="en" dirty="0"/>
          </a:p>
        </p:txBody>
      </p:sp>
      <p:pic>
        <p:nvPicPr>
          <p:cNvPr id="5" name="Picture 4">
            <a:extLst>
              <a:ext uri="{FF2B5EF4-FFF2-40B4-BE49-F238E27FC236}">
                <a16:creationId xmlns:a16="http://schemas.microsoft.com/office/drawing/2014/main" id="{504E9AF2-6C1A-10A2-509B-3604F689DEAE}"/>
              </a:ext>
            </a:extLst>
          </p:cNvPr>
          <p:cNvPicPr>
            <a:picLocks noChangeAspect="1"/>
          </p:cNvPicPr>
          <p:nvPr/>
        </p:nvPicPr>
        <p:blipFill>
          <a:blip r:embed="rId3"/>
          <a:stretch>
            <a:fillRect/>
          </a:stretch>
        </p:blipFill>
        <p:spPr>
          <a:xfrm>
            <a:off x="5975106" y="1999011"/>
            <a:ext cx="5950575" cy="4458208"/>
          </a:xfrm>
          <a:prstGeom prst="rect">
            <a:avLst/>
          </a:prstGeom>
        </p:spPr>
      </p:pic>
    </p:spTree>
    <p:extLst>
      <p:ext uri="{BB962C8B-B14F-4D97-AF65-F5344CB8AC3E}">
        <p14:creationId xmlns:p14="http://schemas.microsoft.com/office/powerpoint/2010/main" val="105026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p:cNvPicPr preferRelativeResize="0"/>
          <p:nvPr/>
        </p:nvPicPr>
        <p:blipFill>
          <a:blip r:embed="rId3">
            <a:extLst>
              <a:ext uri="{837473B0-CC2E-450A-ABE3-18F120FF3D39}">
                <a1611:picAttrSrcUrl xmlns:a1611="http://schemas.microsoft.com/office/drawing/2016/11/main" r:id="rId4"/>
              </a:ext>
            </a:extLst>
          </a:blip>
          <a:srcRect t="12508" b="12508"/>
          <a:stretch/>
        </p:blipFill>
        <p:spPr>
          <a:xfrm>
            <a:off x="-762250" y="0"/>
            <a:ext cx="13716167" cy="6857933"/>
          </a:xfrm>
          <a:prstGeom prst="rect">
            <a:avLst/>
          </a:prstGeom>
          <a:noFill/>
          <a:ln>
            <a:noFill/>
          </a:ln>
        </p:spPr>
      </p:pic>
      <p:sp>
        <p:nvSpPr>
          <p:cNvPr id="174" name="Google Shape;174;p22"/>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5</a:t>
            </a:fld>
            <a:endParaRPr dirty="0"/>
          </a:p>
        </p:txBody>
      </p:sp>
      <p:sp>
        <p:nvSpPr>
          <p:cNvPr id="173" name="Google Shape;173;p22"/>
          <p:cNvSpPr txBox="1">
            <a:spLocks noGrp="1"/>
          </p:cNvSpPr>
          <p:nvPr>
            <p:ph type="title" idx="4294967295"/>
          </p:nvPr>
        </p:nvSpPr>
        <p:spPr>
          <a:xfrm>
            <a:off x="886716" y="924191"/>
            <a:ext cx="10418233" cy="5101167"/>
          </a:xfrm>
          <a:prstGeom prst="rect">
            <a:avLst/>
          </a:prstGeom>
          <a:solidFill>
            <a:srgbClr val="151B2E">
              <a:alpha val="44230"/>
            </a:srgbClr>
          </a:solidFill>
          <a:ln w="76200" cap="flat" cmpd="thickThin">
            <a:solidFill>
              <a:srgbClr val="FFFFFF"/>
            </a:solidFill>
            <a:prstDash val="solid"/>
            <a:miter lim="8000"/>
            <a:headEnd type="none" w="sm" len="sm"/>
            <a:tailEnd type="none" w="sm" len="sm"/>
          </a:ln>
        </p:spPr>
        <p:txBody>
          <a:bodyPr spcFirstLastPara="1" vert="horz" wrap="square" lIns="121900" tIns="121900" rIns="121900" bIns="121900" rtlCol="0" anchor="ctr" anchorCtr="0">
            <a:noAutofit/>
          </a:bodyPr>
          <a:lstStyle/>
          <a:p>
            <a:pPr algn="ctr">
              <a:spcBef>
                <a:spcPts val="0"/>
              </a:spcBef>
            </a:pPr>
            <a:r>
              <a:rPr lang="en-US" sz="4800" dirty="0">
                <a:solidFill>
                  <a:schemeClr val="bg1"/>
                </a:solidFill>
                <a:latin typeface="Source Sans Pro" panose="020B0503030403020204" pitchFamily="34" charset="0"/>
                <a:ea typeface="Source Sans Pro" panose="020B0503030403020204" pitchFamily="34" charset="0"/>
              </a:rPr>
              <a:t>Crimes and Sentencing</a:t>
            </a:r>
            <a:endParaRPr sz="4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0130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71775" y="1318094"/>
            <a:ext cx="6682019" cy="1920406"/>
          </a:xfrm>
        </p:spPr>
        <p:txBody>
          <a:bodyPr/>
          <a:lstStyle/>
          <a:p>
            <a:r>
              <a:rPr lang="en-US" dirty="0"/>
              <a:t>HB 1041 – Privacy Protections for Protected Persons</a:t>
            </a:r>
          </a:p>
        </p:txBody>
      </p:sp>
      <p:sp>
        <p:nvSpPr>
          <p:cNvPr id="3" name="Text Placeholder 2">
            <a:extLst>
              <a:ext uri="{FF2B5EF4-FFF2-40B4-BE49-F238E27FC236}">
                <a16:creationId xmlns:a16="http://schemas.microsoft.com/office/drawing/2014/main" id="{B1F29F61-D9D9-173E-C9E6-797DB9C661B6}"/>
              </a:ext>
            </a:extLst>
          </p:cNvPr>
          <p:cNvSpPr>
            <a:spLocks noGrp="1"/>
          </p:cNvSpPr>
          <p:nvPr>
            <p:ph type="body" idx="1"/>
          </p:nvPr>
        </p:nvSpPr>
        <p:spPr>
          <a:xfrm>
            <a:off x="275249" y="3333750"/>
            <a:ext cx="10202251" cy="2905126"/>
          </a:xfrm>
        </p:spPr>
        <p:txBody>
          <a:bodyPr/>
          <a:lstStyle/>
          <a:p>
            <a:r>
              <a:rPr lang="en-US" dirty="0"/>
              <a:t>Anti-Doxing and Privacy Protection statutes expanded to more individuals.</a:t>
            </a:r>
          </a:p>
          <a:p>
            <a:r>
              <a:rPr lang="en-US" dirty="0"/>
              <a:t>Reminder – doxing is only a crime if dissemination of the personal information (usually home address) poses an imminent and serious threat to the person’s safety, AND the defendant is aware of the danger.       	            </a:t>
            </a:r>
            <a:r>
              <a:rPr lang="en-US" b="1" dirty="0"/>
              <a:t>M1 crime</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6</a:t>
            </a:fld>
            <a:endParaRPr lang="en" dirty="0"/>
          </a:p>
        </p:txBody>
      </p:sp>
    </p:spTree>
    <p:extLst>
      <p:ext uri="{BB962C8B-B14F-4D97-AF65-F5344CB8AC3E}">
        <p14:creationId xmlns:p14="http://schemas.microsoft.com/office/powerpoint/2010/main" val="136684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73742"/>
            <a:ext cx="7344650" cy="1755004"/>
          </a:xfrm>
        </p:spPr>
        <p:txBody>
          <a:bodyPr/>
          <a:lstStyle/>
          <a:p>
            <a:r>
              <a:rPr lang="en-US" dirty="0"/>
              <a:t>HB 1041 – Privacy Protections for Protected Persons</a:t>
            </a:r>
          </a:p>
        </p:txBody>
      </p:sp>
      <p:sp>
        <p:nvSpPr>
          <p:cNvPr id="3" name="Text Placeholder 2">
            <a:extLst>
              <a:ext uri="{FF2B5EF4-FFF2-40B4-BE49-F238E27FC236}">
                <a16:creationId xmlns:a16="http://schemas.microsoft.com/office/drawing/2014/main" id="{B1F29F61-D9D9-173E-C9E6-797DB9C661B6}"/>
              </a:ext>
            </a:extLst>
          </p:cNvPr>
          <p:cNvSpPr>
            <a:spLocks noGrp="1"/>
          </p:cNvSpPr>
          <p:nvPr>
            <p:ph type="body" idx="1"/>
          </p:nvPr>
        </p:nvSpPr>
        <p:spPr/>
        <p:txBody>
          <a:bodyPr/>
          <a:lstStyle/>
          <a:p>
            <a:pPr marL="152396" indent="0">
              <a:buNone/>
            </a:pPr>
            <a:r>
              <a:rPr lang="en-US" u="sng" dirty="0"/>
              <a:t>Protected Persons:</a:t>
            </a:r>
          </a:p>
          <a:p>
            <a:pPr marL="533387" indent="-380990"/>
            <a:r>
              <a:rPr lang="en-US" dirty="0"/>
              <a:t>Educator</a:t>
            </a:r>
          </a:p>
          <a:p>
            <a:pPr marL="533387" indent="-380990"/>
            <a:r>
              <a:rPr lang="en-US" dirty="0"/>
              <a:t>Code enforcement officer</a:t>
            </a:r>
          </a:p>
          <a:p>
            <a:pPr marL="533387" indent="-380990"/>
            <a:r>
              <a:rPr lang="en-US" dirty="0"/>
              <a:t>Human services worker</a:t>
            </a:r>
          </a:p>
          <a:p>
            <a:pPr marL="533387" indent="-380990"/>
            <a:r>
              <a:rPr lang="en-US" dirty="0"/>
              <a:t>Public health worker</a:t>
            </a:r>
          </a:p>
          <a:p>
            <a:pPr marL="533387" indent="-380990"/>
            <a:r>
              <a:rPr lang="en-US" dirty="0"/>
              <a:t>Child representative</a:t>
            </a:r>
          </a:p>
          <a:p>
            <a:pPr marL="533387" indent="-380990"/>
            <a:r>
              <a:rPr lang="en-US" dirty="0"/>
              <a:t>Health Care Worker</a:t>
            </a:r>
          </a:p>
          <a:p>
            <a:pPr marL="533387" indent="-380990"/>
            <a:r>
              <a:rPr lang="en-US" dirty="0"/>
              <a:t>Officer or agent of state bureau of </a:t>
            </a:r>
          </a:p>
          <a:p>
            <a:pPr marL="152396" indent="0">
              <a:buNone/>
            </a:pPr>
            <a:r>
              <a:rPr lang="en-US" dirty="0"/>
              <a:t>      animal protection</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7</a:t>
            </a:fld>
            <a:endParaRPr lang="en" dirty="0"/>
          </a:p>
        </p:txBody>
      </p:sp>
      <p:sp>
        <p:nvSpPr>
          <p:cNvPr id="6" name="Text Placeholder 5">
            <a:extLst>
              <a:ext uri="{FF2B5EF4-FFF2-40B4-BE49-F238E27FC236}">
                <a16:creationId xmlns:a16="http://schemas.microsoft.com/office/drawing/2014/main" id="{FE44E0D8-97C0-840B-B4C6-954B7C99C6B9}"/>
              </a:ext>
            </a:extLst>
          </p:cNvPr>
          <p:cNvSpPr>
            <a:spLocks noGrp="1"/>
          </p:cNvSpPr>
          <p:nvPr>
            <p:ph type="body" idx="4294967295"/>
          </p:nvPr>
        </p:nvSpPr>
        <p:spPr>
          <a:xfrm>
            <a:off x="5958418" y="1970617"/>
            <a:ext cx="6233583" cy="4468283"/>
          </a:xfrm>
        </p:spPr>
        <p:txBody>
          <a:bodyPr/>
          <a:lstStyle/>
          <a:p>
            <a:r>
              <a:rPr lang="en-US" dirty="0">
                <a:solidFill>
                  <a:schemeClr val="tx1"/>
                </a:solidFill>
                <a:latin typeface="+mn-lt"/>
              </a:rPr>
              <a:t>Animal control officer</a:t>
            </a:r>
          </a:p>
          <a:p>
            <a:r>
              <a:rPr lang="en-US" dirty="0">
                <a:solidFill>
                  <a:schemeClr val="tx1"/>
                </a:solidFill>
                <a:latin typeface="+mn-lt"/>
              </a:rPr>
              <a:t>Office of respondent parent’s counsel staff member</a:t>
            </a:r>
          </a:p>
          <a:p>
            <a:r>
              <a:rPr lang="en-US" dirty="0">
                <a:solidFill>
                  <a:schemeClr val="tx1"/>
                </a:solidFill>
                <a:latin typeface="+mn-lt"/>
              </a:rPr>
              <a:t>Judge</a:t>
            </a:r>
          </a:p>
          <a:p>
            <a:r>
              <a:rPr lang="en-US" dirty="0">
                <a:solidFill>
                  <a:schemeClr val="tx1"/>
                </a:solidFill>
                <a:latin typeface="+mn-lt"/>
              </a:rPr>
              <a:t>Peace officer</a:t>
            </a:r>
          </a:p>
          <a:p>
            <a:r>
              <a:rPr lang="en-US" dirty="0">
                <a:solidFill>
                  <a:schemeClr val="tx1"/>
                </a:solidFill>
                <a:latin typeface="+mn-lt"/>
              </a:rPr>
              <a:t>Prosecutor </a:t>
            </a:r>
          </a:p>
          <a:p>
            <a:r>
              <a:rPr lang="en-US" dirty="0">
                <a:solidFill>
                  <a:schemeClr val="tx1"/>
                </a:solidFill>
                <a:latin typeface="+mn-lt"/>
              </a:rPr>
              <a:t>Public defender</a:t>
            </a:r>
          </a:p>
          <a:p>
            <a:r>
              <a:rPr lang="en-US" dirty="0">
                <a:solidFill>
                  <a:schemeClr val="tx1"/>
                </a:solidFill>
                <a:latin typeface="+mn-lt"/>
              </a:rPr>
              <a:t>Public safety worker</a:t>
            </a:r>
          </a:p>
        </p:txBody>
      </p:sp>
    </p:spTree>
    <p:extLst>
      <p:ext uri="{BB962C8B-B14F-4D97-AF65-F5344CB8AC3E}">
        <p14:creationId xmlns:p14="http://schemas.microsoft.com/office/powerpoint/2010/main" val="2287516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24151" y="1025013"/>
            <a:ext cx="6729644" cy="1365761"/>
          </a:xfrm>
        </p:spPr>
        <p:txBody>
          <a:bodyPr/>
          <a:lstStyle/>
          <a:p>
            <a:r>
              <a:rPr lang="en-US" dirty="0"/>
              <a:t>HB 1086 – The Vote Without Fear Act</a:t>
            </a:r>
          </a:p>
        </p:txBody>
      </p:sp>
      <p:sp>
        <p:nvSpPr>
          <p:cNvPr id="5" name="Text Placeholder 4">
            <a:extLst>
              <a:ext uri="{FF2B5EF4-FFF2-40B4-BE49-F238E27FC236}">
                <a16:creationId xmlns:a16="http://schemas.microsoft.com/office/drawing/2014/main" id="{B51F73F5-A773-AF3F-714A-49DAD2676284}"/>
              </a:ext>
            </a:extLst>
          </p:cNvPr>
          <p:cNvSpPr>
            <a:spLocks noGrp="1"/>
          </p:cNvSpPr>
          <p:nvPr>
            <p:ph type="body" idx="1"/>
          </p:nvPr>
        </p:nvSpPr>
        <p:spPr>
          <a:xfrm>
            <a:off x="508987" y="2533650"/>
            <a:ext cx="11197701" cy="3888804"/>
          </a:xfrm>
        </p:spPr>
        <p:txBody>
          <a:bodyPr/>
          <a:lstStyle/>
          <a:p>
            <a:r>
              <a:rPr lang="en-US" dirty="0"/>
              <a:t>Creates 2 new Unclassified (M) offenses for openly carrying a firearm:</a:t>
            </a:r>
          </a:p>
          <a:p>
            <a:pPr lvl="1">
              <a:buFont typeface="+mj-lt"/>
              <a:buAutoNum type="arabicPeriod"/>
            </a:pPr>
            <a:endParaRPr lang="en-US" sz="2133" dirty="0">
              <a:solidFill>
                <a:schemeClr val="tx1">
                  <a:lumMod val="95000"/>
                  <a:lumOff val="5000"/>
                </a:schemeClr>
              </a:solidFill>
            </a:endParaRPr>
          </a:p>
          <a:p>
            <a:pPr lvl="1">
              <a:buFont typeface="+mj-lt"/>
              <a:buAutoNum type="arabicPeriod"/>
            </a:pPr>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Within any polling location, or w/</a:t>
            </a:r>
            <a:r>
              <a:rPr lang="en-US" sz="2133" dirty="0" err="1">
                <a:solidFill>
                  <a:schemeClr val="tx1">
                    <a:lumMod val="95000"/>
                    <a:lumOff val="5000"/>
                  </a:schemeClr>
                </a:solidFill>
                <a:latin typeface="Source Sans Pro" panose="020B0503030403020204" pitchFamily="34" charset="0"/>
                <a:ea typeface="Source Sans Pro" panose="020B0503030403020204" pitchFamily="34" charset="0"/>
              </a:rPr>
              <a:t>i</a:t>
            </a:r>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 100 ft. of drop box or any polling location building</a:t>
            </a:r>
          </a:p>
          <a:p>
            <a:pPr marL="1371566" lvl="2" indent="0">
              <a:buNone/>
            </a:pPr>
            <a:endParaRPr lang="en-US" sz="2133" dirty="0">
              <a:solidFill>
                <a:schemeClr val="tx1">
                  <a:lumMod val="95000"/>
                  <a:lumOff val="5000"/>
                </a:schemeClr>
              </a:solidFill>
              <a:latin typeface="Source Sans Pro" panose="020B0503030403020204" pitchFamily="34" charset="0"/>
              <a:ea typeface="Source Sans Pro" panose="020B0503030403020204" pitchFamily="34" charset="0"/>
            </a:endParaRPr>
          </a:p>
          <a:p>
            <a:pPr lvl="1">
              <a:buFont typeface="+mj-lt"/>
              <a:buAutoNum type="arabicPeriod"/>
            </a:pPr>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Within a central count facility, or w/</a:t>
            </a:r>
            <a:r>
              <a:rPr lang="en-US" sz="2133" dirty="0" err="1">
                <a:solidFill>
                  <a:schemeClr val="tx1">
                    <a:lumMod val="95000"/>
                    <a:lumOff val="5000"/>
                  </a:schemeClr>
                </a:solidFill>
                <a:latin typeface="Source Sans Pro" panose="020B0503030403020204" pitchFamily="34" charset="0"/>
                <a:ea typeface="Source Sans Pro" panose="020B0503030403020204" pitchFamily="34" charset="0"/>
              </a:rPr>
              <a:t>i</a:t>
            </a:r>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 100 ft. of any central count facility building, during any ongoing election administration activity related to an active election</a:t>
            </a:r>
          </a:p>
          <a:p>
            <a:r>
              <a:rPr lang="en-US" sz="2133" dirty="0">
                <a:solidFill>
                  <a:schemeClr val="tx1">
                    <a:lumMod val="95000"/>
                    <a:lumOff val="5000"/>
                  </a:schemeClr>
                </a:solidFill>
              </a:rPr>
              <a:t>Exceptions:</a:t>
            </a:r>
          </a:p>
          <a:p>
            <a:pPr lvl="1"/>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Private Property Owners; uniformed security; peace officers</a:t>
            </a:r>
          </a:p>
          <a:p>
            <a:pPr lvl="1"/>
            <a:endParaRPr lang="en-US" sz="2133" dirty="0">
              <a:solidFill>
                <a:schemeClr val="tx1">
                  <a:lumMod val="95000"/>
                  <a:lumOff val="5000"/>
                </a:schemeClr>
              </a:solidFill>
              <a:latin typeface="Source Sans Pro" panose="020B0503030403020204" pitchFamily="34" charset="0"/>
              <a:ea typeface="Source Sans Pro" panose="020B0503030403020204" pitchFamily="34" charset="0"/>
            </a:endParaRPr>
          </a:p>
          <a:p>
            <a:pPr lvl="1"/>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Sentencing: 1</a:t>
            </a:r>
            <a:r>
              <a:rPr lang="en-US" sz="2133" baseline="30000" dirty="0">
                <a:solidFill>
                  <a:schemeClr val="tx1">
                    <a:lumMod val="95000"/>
                    <a:lumOff val="5000"/>
                  </a:schemeClr>
                </a:solidFill>
                <a:latin typeface="Source Sans Pro" panose="020B0503030403020204" pitchFamily="34" charset="0"/>
                <a:ea typeface="Source Sans Pro" panose="020B0503030403020204" pitchFamily="34" charset="0"/>
              </a:rPr>
              <a:t>st</a:t>
            </a:r>
            <a:r>
              <a:rPr lang="en-US" sz="2133" dirty="0">
                <a:solidFill>
                  <a:schemeClr val="tx1">
                    <a:lumMod val="95000"/>
                    <a:lumOff val="5000"/>
                  </a:schemeClr>
                </a:solidFill>
                <a:latin typeface="Source Sans Pro" panose="020B0503030403020204" pitchFamily="34" charset="0"/>
                <a:ea typeface="Source Sans Pro" panose="020B0503030403020204" pitchFamily="34" charset="0"/>
              </a:rPr>
              <a:t> offense is max $250 fine/120 days jail; subsequent offense is max $1,000 fine/364 days jail</a:t>
            </a:r>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8</a:t>
            </a:fld>
            <a:endParaRPr lang="en" dirty="0"/>
          </a:p>
        </p:txBody>
      </p:sp>
    </p:spTree>
    <p:extLst>
      <p:ext uri="{BB962C8B-B14F-4D97-AF65-F5344CB8AC3E}">
        <p14:creationId xmlns:p14="http://schemas.microsoft.com/office/powerpoint/2010/main" val="1418704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E0F9-C861-762E-A307-2D2182D8F55A}"/>
              </a:ext>
            </a:extLst>
          </p:cNvPr>
          <p:cNvSpPr>
            <a:spLocks noGrp="1"/>
          </p:cNvSpPr>
          <p:nvPr>
            <p:ph type="title"/>
          </p:nvPr>
        </p:nvSpPr>
        <p:spPr>
          <a:xfrm>
            <a:off x="2757995" y="501445"/>
            <a:ext cx="6695799" cy="1327301"/>
          </a:xfrm>
        </p:spPr>
        <p:txBody>
          <a:bodyPr/>
          <a:lstStyle/>
          <a:p>
            <a:r>
              <a:rPr lang="en-US" dirty="0"/>
              <a:t>HB 1224 – Public Benefits Theft</a:t>
            </a:r>
          </a:p>
        </p:txBody>
      </p:sp>
      <p:sp>
        <p:nvSpPr>
          <p:cNvPr id="3" name="Text Placeholder 2">
            <a:extLst>
              <a:ext uri="{FF2B5EF4-FFF2-40B4-BE49-F238E27FC236}">
                <a16:creationId xmlns:a16="http://schemas.microsoft.com/office/drawing/2014/main" id="{D7BDDA5F-F202-B8C3-1AF5-47F39DC296B4}"/>
              </a:ext>
            </a:extLst>
          </p:cNvPr>
          <p:cNvSpPr>
            <a:spLocks noGrp="1"/>
          </p:cNvSpPr>
          <p:nvPr>
            <p:ph type="body" idx="1"/>
          </p:nvPr>
        </p:nvSpPr>
        <p:spPr/>
        <p:txBody>
          <a:bodyPr/>
          <a:lstStyle/>
          <a:p>
            <a:r>
              <a:rPr lang="en-US" dirty="0"/>
              <a:t>Creates new subsection (f) in 18-4-401(1), prohibiting misrepresentation or withholding material fact in determining eligibility for public benefit</a:t>
            </a:r>
          </a:p>
          <a:p>
            <a:endParaRPr lang="en-US" dirty="0"/>
          </a:p>
          <a:p>
            <a:r>
              <a:rPr lang="en-US" dirty="0"/>
              <a:t>“Public Benefit” defined in law</a:t>
            </a:r>
          </a:p>
          <a:p>
            <a:endParaRPr lang="en-US" dirty="0"/>
          </a:p>
          <a:p>
            <a:r>
              <a:rPr lang="en-US" dirty="0"/>
              <a:t>Restriction:  cannot charge the new subsection (f) with any other provision of the theft statute.  But no limitation on charging conduct under other criminal  offenses.</a:t>
            </a:r>
          </a:p>
          <a:p>
            <a:endParaRPr lang="en-US" dirty="0"/>
          </a:p>
          <a:p>
            <a:endParaRPr lang="en-US" dirty="0"/>
          </a:p>
        </p:txBody>
      </p:sp>
      <p:sp>
        <p:nvSpPr>
          <p:cNvPr id="4" name="Slide Number Placeholder 3">
            <a:extLst>
              <a:ext uri="{FF2B5EF4-FFF2-40B4-BE49-F238E27FC236}">
                <a16:creationId xmlns:a16="http://schemas.microsoft.com/office/drawing/2014/main" id="{AE706864-569A-F516-294D-92973613B5C0}"/>
              </a:ext>
            </a:extLst>
          </p:cNvPr>
          <p:cNvSpPr>
            <a:spLocks noGrp="1"/>
          </p:cNvSpPr>
          <p:nvPr>
            <p:ph type="sldNum" idx="12"/>
          </p:nvPr>
        </p:nvSpPr>
        <p:spPr/>
        <p:txBody>
          <a:bodyPr/>
          <a:lstStyle/>
          <a:p>
            <a:pPr algn="ctr"/>
            <a:fld id="{00000000-1234-1234-1234-123412341234}" type="slidenum">
              <a:rPr lang="en" smtClean="0"/>
              <a:pPr algn="ctr"/>
              <a:t>9</a:t>
            </a:fld>
            <a:endParaRPr lang="en" dirty="0"/>
          </a:p>
        </p:txBody>
      </p:sp>
    </p:spTree>
    <p:extLst>
      <p:ext uri="{BB962C8B-B14F-4D97-AF65-F5344CB8AC3E}">
        <p14:creationId xmlns:p14="http://schemas.microsoft.com/office/powerpoint/2010/main" val="3912687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4695</Words>
  <Application>Microsoft Office PowerPoint</Application>
  <PresentationFormat>Widescreen</PresentationFormat>
  <Paragraphs>397</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Source Sans Pro</vt:lpstr>
      <vt:lpstr>Wingdings</vt:lpstr>
      <vt:lpstr>Office Theme</vt:lpstr>
      <vt:lpstr>2022 Legislative Update</vt:lpstr>
      <vt:lpstr>Pre-Trial, Trial, and Discovery </vt:lpstr>
      <vt:lpstr>HB 1150 – Eliminate Signature Requirement Certain Citations</vt:lpstr>
      <vt:lpstr>SB 196 – Health Needs of Persons in Criminal Justice System</vt:lpstr>
      <vt:lpstr>Crimes and Sentencing</vt:lpstr>
      <vt:lpstr>HB 1041 – Privacy Protections for Protected Persons</vt:lpstr>
      <vt:lpstr>HB 1041 – Privacy Protections for Protected Persons</vt:lpstr>
      <vt:lpstr>HB 1086 – The Vote Without Fear Act</vt:lpstr>
      <vt:lpstr>HB 1224 – Public Benefits Theft</vt:lpstr>
      <vt:lpstr>HB 1257 – 2022 Criminal and Juvenile Justice Commission Recs.</vt:lpstr>
      <vt:lpstr>PowerPoint Presentation</vt:lpstr>
      <vt:lpstr>HB 1273 – Protections for Election Officials</vt:lpstr>
      <vt:lpstr>HB 1324 – Definition of Pawnbroker</vt:lpstr>
      <vt:lpstr>HB 1326 – Fentanyl Accountability and Prevention</vt:lpstr>
      <vt:lpstr>HB 1326 – Fentanyl Accountability and Prevention</vt:lpstr>
      <vt:lpstr>HB 1326 – Fentanyl Accountability and Prevention</vt:lpstr>
      <vt:lpstr>HB 1326 – Fentanyl Accountability and Prevention</vt:lpstr>
      <vt:lpstr>SB 024 – Intimidating a Witness Changes</vt:lpstr>
      <vt:lpstr>SB 153 – Internal Election Security Measures</vt:lpstr>
      <vt:lpstr>DOC/Community Corrections and Parole/Probation</vt:lpstr>
      <vt:lpstr>HB 1208 – Jail Data Collection Clean-up</vt:lpstr>
      <vt:lpstr>SB 055 – Alcohol Monitoring for Impaired Driving Offenders</vt:lpstr>
      <vt:lpstr>Victims and Witnesses</vt:lpstr>
      <vt:lpstr>SB 043 – Restitution Services for Victims</vt:lpstr>
      <vt:lpstr>SB 049 – Victim Rights Act</vt:lpstr>
      <vt:lpstr>SB 049 – Victim Rights Act</vt:lpstr>
      <vt:lpstr>SB 049 – Victim Rights Act</vt:lpstr>
      <vt:lpstr>Peace Officer/POST</vt:lpstr>
      <vt:lpstr>SB 095 – Improving Missing Person Investigations</vt:lpstr>
      <vt:lpstr>SB 113 – Artificial Intelligence Facial Recognition</vt:lpstr>
      <vt:lpstr>Motor Vehicle and Traffic</vt:lpstr>
      <vt:lpstr>HB 1028 – Statewide Regulation of Controlled Intersections</vt:lpstr>
      <vt:lpstr>HB 1043 – Motorcycle and Autocycle Definitions</vt:lpstr>
      <vt:lpstr>SB 009 – Recertification and Theft of Catalytic Converters</vt:lpstr>
      <vt:lpstr>Juvenile</vt:lpstr>
      <vt:lpstr>HB 1056 – Emergency Temporary Care for Children</vt:lpstr>
      <vt:lpstr>HB 1131 – Reduce Justice Involvement for Young Children</vt:lpstr>
      <vt:lpstr>HB 1373 – Court-ordered Restitution Paid by Juveniles</vt:lpstr>
      <vt:lpstr>Sex Offenses and Related Bills</vt:lpstr>
      <vt:lpstr>HB 1169 – Prohibit Sexual Act Without Consent</vt:lpstr>
      <vt:lpstr>HB 1288 – Safe Reporting Assaults Suffered by Sex Workers</vt:lpstr>
      <vt:lpstr>Other Bills of Interest</vt:lpstr>
      <vt:lpstr>HB 1229 – Senate Bill 21-271 Clean-up</vt:lpstr>
      <vt:lpstr>HB 1256 – Modifications to Civil Involuntary Commitment</vt:lpstr>
      <vt:lpstr>HB 1256 – Modifications to Civil Involuntary Commitment</vt:lpstr>
      <vt:lpstr>SB 099 – Sealing Criminal Records (Clean Slate Law)</vt:lpstr>
      <vt:lpstr>SB 157 – Information Sharing for Consumer Protection Investigation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Legislative Update</dc:title>
  <dc:creator>Alyssa M  Bamonti</dc:creator>
  <cp:lastModifiedBy>Brian Hardouin</cp:lastModifiedBy>
  <cp:revision>5</cp:revision>
  <cp:lastPrinted>2022-10-06T18:58:57Z</cp:lastPrinted>
  <dcterms:created xsi:type="dcterms:W3CDTF">2022-09-14T15:47:09Z</dcterms:created>
  <dcterms:modified xsi:type="dcterms:W3CDTF">2022-10-06T19:03:09Z</dcterms:modified>
</cp:coreProperties>
</file>