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67" r:id="rId7"/>
    <p:sldId id="274" r:id="rId8"/>
    <p:sldId id="266" r:id="rId9"/>
    <p:sldId id="268" r:id="rId10"/>
    <p:sldId id="269" r:id="rId11"/>
    <p:sldId id="270" r:id="rId12"/>
    <p:sldId id="272" r:id="rId13"/>
    <p:sldId id="273" r:id="rId14"/>
    <p:sldId id="275" r:id="rId15"/>
    <p:sldId id="276" r:id="rId16"/>
    <p:sldId id="277" r:id="rId17"/>
    <p:sldId id="278" r:id="rId18"/>
    <p:sldId id="280" r:id="rId19"/>
    <p:sldId id="282" r:id="rId20"/>
    <p:sldId id="283" r:id="rId21"/>
    <p:sldId id="284" r:id="rId22"/>
    <p:sldId id="286" r:id="rId23"/>
    <p:sldId id="28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85" d="100"/>
          <a:sy n="85" d="100"/>
        </p:scale>
        <p:origin x="1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03295-3203-4E03-9298-CC6DE4A760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A8765A-E08A-4384-8B72-845AD93F1F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E2F26E-8311-46E3-BEC8-E0883003FF03}"/>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5" name="Footer Placeholder 4">
            <a:extLst>
              <a:ext uri="{FF2B5EF4-FFF2-40B4-BE49-F238E27FC236}">
                <a16:creationId xmlns:a16="http://schemas.microsoft.com/office/drawing/2014/main" id="{55462FCA-5C4B-4532-A110-394A45D748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787CD-A83F-4CCD-B8E5-F145A332BBEA}"/>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8616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59098-97AE-4827-9745-EF88B2001A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28A433-737C-412F-98AC-DB1B0E95CC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FFA61F-E74E-4E4B-8296-298A60D2A637}"/>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5" name="Footer Placeholder 4">
            <a:extLst>
              <a:ext uri="{FF2B5EF4-FFF2-40B4-BE49-F238E27FC236}">
                <a16:creationId xmlns:a16="http://schemas.microsoft.com/office/drawing/2014/main" id="{DE10F60E-927E-46B2-822C-7AD816CD94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A1DB1-C1DD-479B-86C6-BC7291D5F13B}"/>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4253211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FBBC6E-70B3-4EB8-9DA1-A991FA5342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5E3A1-7D83-404C-8DCA-2F52DFF7EB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598DF-53C3-461D-8485-AB9488FE4617}"/>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5" name="Footer Placeholder 4">
            <a:extLst>
              <a:ext uri="{FF2B5EF4-FFF2-40B4-BE49-F238E27FC236}">
                <a16:creationId xmlns:a16="http://schemas.microsoft.com/office/drawing/2014/main" id="{9C3B636E-8969-4604-A863-168F0C47D3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BDFF7D-E7E8-4211-AAC9-26D5E8E84FCE}"/>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1946465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5E9E4-CC8D-4A26-8DA1-F014CFCDB1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2E0DF0-D929-4273-8FFC-897FD97330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4D15B-C641-4400-93B1-404D3BF0D03F}"/>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5" name="Footer Placeholder 4">
            <a:extLst>
              <a:ext uri="{FF2B5EF4-FFF2-40B4-BE49-F238E27FC236}">
                <a16:creationId xmlns:a16="http://schemas.microsoft.com/office/drawing/2014/main" id="{96BF46A7-BAB4-499D-B060-E4B6D1DC5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C9AB28-E697-4CF6-9882-26BFE8D8B8A3}"/>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2241098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E7815-90B8-44D0-8B1D-07B576397D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0933BB-F21D-4E18-BC41-6591BE48F8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9CC0CD-FE5F-4347-973C-E100A8478754}"/>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5" name="Footer Placeholder 4">
            <a:extLst>
              <a:ext uri="{FF2B5EF4-FFF2-40B4-BE49-F238E27FC236}">
                <a16:creationId xmlns:a16="http://schemas.microsoft.com/office/drawing/2014/main" id="{11BD5032-BC87-46BB-826A-5B496D16C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E3B69-0DB1-4941-8F72-F3EB8FEA9A93}"/>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1389928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51138-F82F-47F9-8FC3-0A9AC274DD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02BB56-8296-40E9-AF46-794AC4C6D1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3668B9-3B3D-4D41-A4BD-F9E64E132F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566063-A735-479B-A1D9-F5DD2552837B}"/>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6" name="Footer Placeholder 5">
            <a:extLst>
              <a:ext uri="{FF2B5EF4-FFF2-40B4-BE49-F238E27FC236}">
                <a16:creationId xmlns:a16="http://schemas.microsoft.com/office/drawing/2014/main" id="{9A027D28-72EC-4297-945F-72EBF9F358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EECF3D-B77A-4411-9855-770D93C827AF}"/>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2777757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E528-D8F0-4D19-84CA-402BD8332E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3FC972-312C-41CE-B224-E67A20C4D3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786206-BFE4-4F6B-8DA8-7D026050BD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3AA8D7-0431-41B1-8D92-2A40E8877F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95457-D3EC-46B7-AC1B-0F6B0EA17B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55238E-FFB1-42A6-9562-F3A0E5F43D8E}"/>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8" name="Footer Placeholder 7">
            <a:extLst>
              <a:ext uri="{FF2B5EF4-FFF2-40B4-BE49-F238E27FC236}">
                <a16:creationId xmlns:a16="http://schemas.microsoft.com/office/drawing/2014/main" id="{9DB4DAC7-F415-406D-892D-5CBF3D6160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CA2668-29BE-4072-9CF0-D4EA6BC0D36F}"/>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44664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CB72-9CC6-4024-8959-00D4E9A0D8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2FB29F-683A-4587-9E57-0B8B5B751F8F}"/>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4" name="Footer Placeholder 3">
            <a:extLst>
              <a:ext uri="{FF2B5EF4-FFF2-40B4-BE49-F238E27FC236}">
                <a16:creationId xmlns:a16="http://schemas.microsoft.com/office/drawing/2014/main" id="{0DD91D4C-8AA1-410F-8A05-2A532A1F4A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90C5B2-535F-43E5-BD5E-EC3B2E65ED4C}"/>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3323080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24015-5BE2-458A-8204-4AD45759C969}"/>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3" name="Footer Placeholder 2">
            <a:extLst>
              <a:ext uri="{FF2B5EF4-FFF2-40B4-BE49-F238E27FC236}">
                <a16:creationId xmlns:a16="http://schemas.microsoft.com/office/drawing/2014/main" id="{6A6E23BA-6AFB-4B34-8C35-05EFE57CC4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9BD044-B9AD-4FF7-B515-CCA67D614B32}"/>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51809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B3D2-6B69-483D-B0FF-A2EB0B38BE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2D360E-C177-410F-908E-FBB86E8434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B3A2CA-0E31-4029-9DF7-1772F772DC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C8F452-121A-4293-A9CE-EFDCE80CFF06}"/>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6" name="Footer Placeholder 5">
            <a:extLst>
              <a:ext uri="{FF2B5EF4-FFF2-40B4-BE49-F238E27FC236}">
                <a16:creationId xmlns:a16="http://schemas.microsoft.com/office/drawing/2014/main" id="{EE722749-4353-45CB-8799-45BB34E3AA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A18D6B-7070-4237-A93E-6E58AB118652}"/>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87723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55B62-5835-42B0-B785-6784D36EF1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D94D88-1A6D-4F74-958F-4B69E81191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F9997-CA6C-433D-A07C-D0877D79B7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B613FC-F6F5-4152-96CF-BDDA7B900EA8}"/>
              </a:ext>
            </a:extLst>
          </p:cNvPr>
          <p:cNvSpPr>
            <a:spLocks noGrp="1"/>
          </p:cNvSpPr>
          <p:nvPr>
            <p:ph type="dt" sz="half" idx="10"/>
          </p:nvPr>
        </p:nvSpPr>
        <p:spPr/>
        <p:txBody>
          <a:bodyPr/>
          <a:lstStyle/>
          <a:p>
            <a:fld id="{F05FCAF6-C58D-4B46-8B39-D7AFC162165E}" type="datetimeFigureOut">
              <a:rPr lang="en-US" smtClean="0"/>
              <a:t>6/7/2021</a:t>
            </a:fld>
            <a:endParaRPr lang="en-US"/>
          </a:p>
        </p:txBody>
      </p:sp>
      <p:sp>
        <p:nvSpPr>
          <p:cNvPr id="6" name="Footer Placeholder 5">
            <a:extLst>
              <a:ext uri="{FF2B5EF4-FFF2-40B4-BE49-F238E27FC236}">
                <a16:creationId xmlns:a16="http://schemas.microsoft.com/office/drawing/2014/main" id="{144F0AB7-1843-4C22-B939-F13289EC9C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8B6CFB-9DDB-4F15-A117-22DD285FA35C}"/>
              </a:ext>
            </a:extLst>
          </p:cNvPr>
          <p:cNvSpPr>
            <a:spLocks noGrp="1"/>
          </p:cNvSpPr>
          <p:nvPr>
            <p:ph type="sldNum" sz="quarter" idx="12"/>
          </p:nvPr>
        </p:nvSpPr>
        <p:spPr/>
        <p:txBody>
          <a:bodyPr/>
          <a:lstStyle/>
          <a:p>
            <a:fld id="{584BC708-BEC2-4CC1-A4F0-4FD5C77E5861}" type="slidenum">
              <a:rPr lang="en-US" smtClean="0"/>
              <a:t>‹#›</a:t>
            </a:fld>
            <a:endParaRPr lang="en-US"/>
          </a:p>
        </p:txBody>
      </p:sp>
    </p:spTree>
    <p:extLst>
      <p:ext uri="{BB962C8B-B14F-4D97-AF65-F5344CB8AC3E}">
        <p14:creationId xmlns:p14="http://schemas.microsoft.com/office/powerpoint/2010/main" val="125351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FC1114-43E9-428D-9224-93F5A212AA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2DE13F-D05B-4F77-B3A8-3B086F1AC3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F10B45-0602-49F1-B5BF-2BB29CCE2D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5FCAF6-C58D-4B46-8B39-D7AFC162165E}" type="datetimeFigureOut">
              <a:rPr lang="en-US" smtClean="0"/>
              <a:t>6/7/2021</a:t>
            </a:fld>
            <a:endParaRPr lang="en-US"/>
          </a:p>
        </p:txBody>
      </p:sp>
      <p:sp>
        <p:nvSpPr>
          <p:cNvPr id="5" name="Footer Placeholder 4">
            <a:extLst>
              <a:ext uri="{FF2B5EF4-FFF2-40B4-BE49-F238E27FC236}">
                <a16:creationId xmlns:a16="http://schemas.microsoft.com/office/drawing/2014/main" id="{0367E99D-8FAC-4065-952F-AF021EBDE6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B6E5FA-7241-4EA2-8F4D-529DCE7438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BC708-BEC2-4CC1-A4F0-4FD5C77E5861}" type="slidenum">
              <a:rPr lang="en-US" smtClean="0"/>
              <a:t>‹#›</a:t>
            </a:fld>
            <a:endParaRPr lang="en-US"/>
          </a:p>
        </p:txBody>
      </p:sp>
    </p:spTree>
    <p:extLst>
      <p:ext uri="{BB962C8B-B14F-4D97-AF65-F5344CB8AC3E}">
        <p14:creationId xmlns:p14="http://schemas.microsoft.com/office/powerpoint/2010/main" val="4190785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xml"/><Relationship Id="rId5" Type="http://schemas.openxmlformats.org/officeDocument/2006/relationships/image" Target="../media/image32.png"/><Relationship Id="rId4" Type="http://schemas.openxmlformats.org/officeDocument/2006/relationships/image" Target="../media/image31.png"/></Relationships>
</file>

<file path=ppt/slides/_rels/slide1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1.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8.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Triangle 25">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5700A0-D932-4DB3-9D25-2BF6C6EEDFD9}"/>
              </a:ext>
            </a:extLst>
          </p:cNvPr>
          <p:cNvSpPr>
            <a:spLocks noGrp="1"/>
          </p:cNvSpPr>
          <p:nvPr>
            <p:ph type="ctrTitle"/>
          </p:nvPr>
        </p:nvSpPr>
        <p:spPr>
          <a:xfrm>
            <a:off x="1285241" y="1008993"/>
            <a:ext cx="9231410" cy="3542045"/>
          </a:xfrm>
        </p:spPr>
        <p:txBody>
          <a:bodyPr anchor="b">
            <a:normAutofit/>
          </a:bodyPr>
          <a:lstStyle/>
          <a:p>
            <a:pPr algn="l"/>
            <a:r>
              <a:rPr lang="en-US" sz="6300"/>
              <a:t>Larimer County 401(a) Retirement Plan </a:t>
            </a:r>
            <a:br>
              <a:rPr lang="en-US" sz="6300"/>
            </a:br>
            <a:r>
              <a:rPr lang="en-US" sz="6300"/>
              <a:t>Employee Survey Highlights</a:t>
            </a:r>
          </a:p>
        </p:txBody>
      </p:sp>
    </p:spTree>
    <p:extLst>
      <p:ext uri="{BB962C8B-B14F-4D97-AF65-F5344CB8AC3E}">
        <p14:creationId xmlns:p14="http://schemas.microsoft.com/office/powerpoint/2010/main" val="365421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50417"/>
            <a:ext cx="10152184" cy="554348"/>
          </a:xfrm>
        </p:spPr>
        <p:txBody>
          <a:bodyPr anchor="b">
            <a:normAutofit fontScale="90000"/>
          </a:bodyPr>
          <a:lstStyle/>
          <a:p>
            <a:pPr algn="l"/>
            <a:r>
              <a:rPr lang="en-US" sz="2500" b="0" i="0" dirty="0">
                <a:solidFill>
                  <a:srgbClr val="000000"/>
                </a:solidFill>
                <a:effectLst/>
                <a:latin typeface="docs-Arial Narrow"/>
              </a:rPr>
              <a:t>How confident are you that you will have enough saved to retire when you reach retirement age?</a:t>
            </a:r>
            <a:endParaRPr lang="en-US" sz="2500" dirty="0"/>
          </a:p>
        </p:txBody>
      </p:sp>
      <p:pic>
        <p:nvPicPr>
          <p:cNvPr id="6" name="Picture 5">
            <a:extLst>
              <a:ext uri="{FF2B5EF4-FFF2-40B4-BE49-F238E27FC236}">
                <a16:creationId xmlns:a16="http://schemas.microsoft.com/office/drawing/2014/main" id="{AAEC7832-C5B5-4A75-AD90-BBC09B48637E}"/>
              </a:ext>
            </a:extLst>
          </p:cNvPr>
          <p:cNvPicPr>
            <a:picLocks noChangeAspect="1"/>
          </p:cNvPicPr>
          <p:nvPr/>
        </p:nvPicPr>
        <p:blipFill>
          <a:blip r:embed="rId2"/>
          <a:stretch>
            <a:fillRect/>
          </a:stretch>
        </p:blipFill>
        <p:spPr>
          <a:xfrm>
            <a:off x="326786" y="969202"/>
            <a:ext cx="3682872" cy="2715504"/>
          </a:xfrm>
          <a:prstGeom prst="rect">
            <a:avLst/>
          </a:prstGeom>
        </p:spPr>
      </p:pic>
      <p:pic>
        <p:nvPicPr>
          <p:cNvPr id="12" name="Picture 11">
            <a:extLst>
              <a:ext uri="{FF2B5EF4-FFF2-40B4-BE49-F238E27FC236}">
                <a16:creationId xmlns:a16="http://schemas.microsoft.com/office/drawing/2014/main" id="{90288B1F-F923-4D0C-867D-9AFED191A8FB}"/>
              </a:ext>
            </a:extLst>
          </p:cNvPr>
          <p:cNvPicPr>
            <a:picLocks noChangeAspect="1"/>
          </p:cNvPicPr>
          <p:nvPr/>
        </p:nvPicPr>
        <p:blipFill>
          <a:blip r:embed="rId3"/>
          <a:stretch>
            <a:fillRect/>
          </a:stretch>
        </p:blipFill>
        <p:spPr>
          <a:xfrm>
            <a:off x="8182342" y="969202"/>
            <a:ext cx="3682872" cy="2713180"/>
          </a:xfrm>
          <a:prstGeom prst="rect">
            <a:avLst/>
          </a:prstGeom>
        </p:spPr>
      </p:pic>
      <p:pic>
        <p:nvPicPr>
          <p:cNvPr id="16" name="Picture 15">
            <a:extLst>
              <a:ext uri="{FF2B5EF4-FFF2-40B4-BE49-F238E27FC236}">
                <a16:creationId xmlns:a16="http://schemas.microsoft.com/office/drawing/2014/main" id="{43770245-C977-4553-9A26-024FA8524DA4}"/>
              </a:ext>
            </a:extLst>
          </p:cNvPr>
          <p:cNvPicPr>
            <a:picLocks noChangeAspect="1"/>
          </p:cNvPicPr>
          <p:nvPr/>
        </p:nvPicPr>
        <p:blipFill>
          <a:blip r:embed="rId4"/>
          <a:stretch>
            <a:fillRect/>
          </a:stretch>
        </p:blipFill>
        <p:spPr>
          <a:xfrm>
            <a:off x="4254564" y="969202"/>
            <a:ext cx="3682872" cy="2713180"/>
          </a:xfrm>
          <a:prstGeom prst="rect">
            <a:avLst/>
          </a:prstGeom>
        </p:spPr>
      </p:pic>
      <p:pic>
        <p:nvPicPr>
          <p:cNvPr id="18" name="Picture 17">
            <a:extLst>
              <a:ext uri="{FF2B5EF4-FFF2-40B4-BE49-F238E27FC236}">
                <a16:creationId xmlns:a16="http://schemas.microsoft.com/office/drawing/2014/main" id="{3315358D-8591-4C29-BCD9-B40E3A223BA2}"/>
              </a:ext>
            </a:extLst>
          </p:cNvPr>
          <p:cNvPicPr>
            <a:picLocks noChangeAspect="1"/>
          </p:cNvPicPr>
          <p:nvPr/>
        </p:nvPicPr>
        <p:blipFill>
          <a:blip r:embed="rId5"/>
          <a:stretch>
            <a:fillRect/>
          </a:stretch>
        </p:blipFill>
        <p:spPr>
          <a:xfrm>
            <a:off x="2168222" y="3729283"/>
            <a:ext cx="3682872" cy="2713180"/>
          </a:xfrm>
          <a:prstGeom prst="rect">
            <a:avLst/>
          </a:prstGeom>
        </p:spPr>
      </p:pic>
      <p:pic>
        <p:nvPicPr>
          <p:cNvPr id="2" name="Picture 1">
            <a:extLst>
              <a:ext uri="{FF2B5EF4-FFF2-40B4-BE49-F238E27FC236}">
                <a16:creationId xmlns:a16="http://schemas.microsoft.com/office/drawing/2014/main" id="{7A48C6B5-6E9D-427C-8C67-B827C5732EDE}"/>
              </a:ext>
            </a:extLst>
          </p:cNvPr>
          <p:cNvPicPr>
            <a:picLocks noChangeAspect="1"/>
          </p:cNvPicPr>
          <p:nvPr/>
        </p:nvPicPr>
        <p:blipFill>
          <a:blip r:embed="rId6"/>
          <a:stretch>
            <a:fillRect/>
          </a:stretch>
        </p:blipFill>
        <p:spPr>
          <a:xfrm>
            <a:off x="6178823" y="3729283"/>
            <a:ext cx="3901169" cy="2713180"/>
          </a:xfrm>
          <a:prstGeom prst="rect">
            <a:avLst/>
          </a:prstGeom>
        </p:spPr>
      </p:pic>
    </p:spTree>
    <p:extLst>
      <p:ext uri="{BB962C8B-B14F-4D97-AF65-F5344CB8AC3E}">
        <p14:creationId xmlns:p14="http://schemas.microsoft.com/office/powerpoint/2010/main" val="1425557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530031"/>
          </a:xfrm>
        </p:spPr>
        <p:txBody>
          <a:bodyPr anchor="b">
            <a:normAutofit/>
          </a:bodyPr>
          <a:lstStyle/>
          <a:p>
            <a:pPr algn="l"/>
            <a:r>
              <a:rPr lang="en-US" sz="2500" dirty="0">
                <a:solidFill>
                  <a:srgbClr val="000000"/>
                </a:solidFill>
                <a:latin typeface="docs-Arial Narrow"/>
              </a:rPr>
              <a:t>In your opinion, which of these vesting schedule options is best?</a:t>
            </a:r>
            <a:endParaRPr lang="en-US" sz="2500" dirty="0"/>
          </a:p>
        </p:txBody>
      </p:sp>
      <p:pic>
        <p:nvPicPr>
          <p:cNvPr id="3" name="Picture 2">
            <a:extLst>
              <a:ext uri="{FF2B5EF4-FFF2-40B4-BE49-F238E27FC236}">
                <a16:creationId xmlns:a16="http://schemas.microsoft.com/office/drawing/2014/main" id="{BDBFA1C1-8DF1-4DFD-BA75-C9B7B3CD1579}"/>
              </a:ext>
            </a:extLst>
          </p:cNvPr>
          <p:cNvPicPr>
            <a:picLocks noChangeAspect="1"/>
          </p:cNvPicPr>
          <p:nvPr/>
        </p:nvPicPr>
        <p:blipFill>
          <a:blip r:embed="rId2"/>
          <a:stretch>
            <a:fillRect/>
          </a:stretch>
        </p:blipFill>
        <p:spPr>
          <a:xfrm>
            <a:off x="2734185" y="1515694"/>
            <a:ext cx="6723630" cy="3826612"/>
          </a:xfrm>
          <a:prstGeom prst="rect">
            <a:avLst/>
          </a:prstGeom>
        </p:spPr>
      </p:pic>
    </p:spTree>
    <p:extLst>
      <p:ext uri="{BB962C8B-B14F-4D97-AF65-F5344CB8AC3E}">
        <p14:creationId xmlns:p14="http://schemas.microsoft.com/office/powerpoint/2010/main" val="2664978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530031"/>
          </a:xfrm>
        </p:spPr>
        <p:txBody>
          <a:bodyPr anchor="b">
            <a:normAutofit/>
          </a:bodyPr>
          <a:lstStyle/>
          <a:p>
            <a:pPr algn="l"/>
            <a:r>
              <a:rPr lang="en-US" sz="2500" dirty="0">
                <a:solidFill>
                  <a:srgbClr val="000000"/>
                </a:solidFill>
                <a:latin typeface="docs-Arial Narrow"/>
              </a:rPr>
              <a:t>In your opinion, which of these vesting schedule options is best?</a:t>
            </a:r>
            <a:endParaRPr lang="en-US" sz="2500" dirty="0"/>
          </a:p>
        </p:txBody>
      </p:sp>
      <p:pic>
        <p:nvPicPr>
          <p:cNvPr id="3" name="Picture 2">
            <a:extLst>
              <a:ext uri="{FF2B5EF4-FFF2-40B4-BE49-F238E27FC236}">
                <a16:creationId xmlns:a16="http://schemas.microsoft.com/office/drawing/2014/main" id="{3BA717ED-B7B2-499F-B33F-2D7049410F23}"/>
              </a:ext>
            </a:extLst>
          </p:cNvPr>
          <p:cNvPicPr>
            <a:picLocks noChangeAspect="1"/>
          </p:cNvPicPr>
          <p:nvPr/>
        </p:nvPicPr>
        <p:blipFill>
          <a:blip r:embed="rId2"/>
          <a:stretch>
            <a:fillRect/>
          </a:stretch>
        </p:blipFill>
        <p:spPr>
          <a:xfrm>
            <a:off x="2182636" y="748144"/>
            <a:ext cx="3839474" cy="3035948"/>
          </a:xfrm>
          <a:prstGeom prst="rect">
            <a:avLst/>
          </a:prstGeom>
        </p:spPr>
      </p:pic>
      <p:pic>
        <p:nvPicPr>
          <p:cNvPr id="5" name="Picture 4">
            <a:extLst>
              <a:ext uri="{FF2B5EF4-FFF2-40B4-BE49-F238E27FC236}">
                <a16:creationId xmlns:a16="http://schemas.microsoft.com/office/drawing/2014/main" id="{81CC44F0-4736-4037-A8CC-D8714C73F7F9}"/>
              </a:ext>
            </a:extLst>
          </p:cNvPr>
          <p:cNvPicPr>
            <a:picLocks noChangeAspect="1"/>
          </p:cNvPicPr>
          <p:nvPr/>
        </p:nvPicPr>
        <p:blipFill>
          <a:blip r:embed="rId3"/>
          <a:stretch>
            <a:fillRect/>
          </a:stretch>
        </p:blipFill>
        <p:spPr>
          <a:xfrm>
            <a:off x="6096000" y="748144"/>
            <a:ext cx="3839474" cy="3035948"/>
          </a:xfrm>
          <a:prstGeom prst="rect">
            <a:avLst/>
          </a:prstGeom>
        </p:spPr>
      </p:pic>
      <p:pic>
        <p:nvPicPr>
          <p:cNvPr id="6" name="Picture 5">
            <a:extLst>
              <a:ext uri="{FF2B5EF4-FFF2-40B4-BE49-F238E27FC236}">
                <a16:creationId xmlns:a16="http://schemas.microsoft.com/office/drawing/2014/main" id="{268DDB1D-A850-4169-AC93-9868A78F925E}"/>
              </a:ext>
            </a:extLst>
          </p:cNvPr>
          <p:cNvPicPr>
            <a:picLocks noChangeAspect="1"/>
          </p:cNvPicPr>
          <p:nvPr/>
        </p:nvPicPr>
        <p:blipFill>
          <a:blip r:embed="rId4"/>
          <a:stretch>
            <a:fillRect/>
          </a:stretch>
        </p:blipFill>
        <p:spPr>
          <a:xfrm>
            <a:off x="2182636" y="3822052"/>
            <a:ext cx="3839474" cy="3035948"/>
          </a:xfrm>
          <a:prstGeom prst="rect">
            <a:avLst/>
          </a:prstGeom>
        </p:spPr>
      </p:pic>
      <p:pic>
        <p:nvPicPr>
          <p:cNvPr id="14" name="Picture 13">
            <a:extLst>
              <a:ext uri="{FF2B5EF4-FFF2-40B4-BE49-F238E27FC236}">
                <a16:creationId xmlns:a16="http://schemas.microsoft.com/office/drawing/2014/main" id="{026F45C9-B7F7-4A46-B24E-08B6F2680DBE}"/>
              </a:ext>
            </a:extLst>
          </p:cNvPr>
          <p:cNvPicPr>
            <a:picLocks noChangeAspect="1"/>
          </p:cNvPicPr>
          <p:nvPr/>
        </p:nvPicPr>
        <p:blipFill>
          <a:blip r:embed="rId5"/>
          <a:stretch>
            <a:fillRect/>
          </a:stretch>
        </p:blipFill>
        <p:spPr>
          <a:xfrm>
            <a:off x="6095999" y="3822052"/>
            <a:ext cx="3839475" cy="3035948"/>
          </a:xfrm>
          <a:prstGeom prst="rect">
            <a:avLst/>
          </a:prstGeom>
        </p:spPr>
      </p:pic>
    </p:spTree>
    <p:extLst>
      <p:ext uri="{BB962C8B-B14F-4D97-AF65-F5344CB8AC3E}">
        <p14:creationId xmlns:p14="http://schemas.microsoft.com/office/powerpoint/2010/main" val="3875929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530031"/>
          </a:xfrm>
        </p:spPr>
        <p:txBody>
          <a:bodyPr anchor="b">
            <a:normAutofit/>
          </a:bodyPr>
          <a:lstStyle/>
          <a:p>
            <a:pPr algn="l"/>
            <a:r>
              <a:rPr lang="en-US" sz="2500" dirty="0">
                <a:solidFill>
                  <a:srgbClr val="000000"/>
                </a:solidFill>
                <a:latin typeface="docs-Arial Narrow"/>
              </a:rPr>
              <a:t>In your opinion, which of these vesting schedule options is best?</a:t>
            </a:r>
            <a:endParaRPr lang="en-US" sz="2500" dirty="0"/>
          </a:p>
        </p:txBody>
      </p:sp>
      <p:pic>
        <p:nvPicPr>
          <p:cNvPr id="2" name="Picture 1">
            <a:extLst>
              <a:ext uri="{FF2B5EF4-FFF2-40B4-BE49-F238E27FC236}">
                <a16:creationId xmlns:a16="http://schemas.microsoft.com/office/drawing/2014/main" id="{3F518586-2F9E-4504-B22F-97E9F72AD088}"/>
              </a:ext>
            </a:extLst>
          </p:cNvPr>
          <p:cNvPicPr>
            <a:picLocks noChangeAspect="1"/>
          </p:cNvPicPr>
          <p:nvPr/>
        </p:nvPicPr>
        <p:blipFill>
          <a:blip r:embed="rId2"/>
          <a:stretch>
            <a:fillRect/>
          </a:stretch>
        </p:blipFill>
        <p:spPr>
          <a:xfrm>
            <a:off x="2182635" y="748144"/>
            <a:ext cx="3839475" cy="3035948"/>
          </a:xfrm>
          <a:prstGeom prst="rect">
            <a:avLst/>
          </a:prstGeom>
        </p:spPr>
      </p:pic>
      <p:pic>
        <p:nvPicPr>
          <p:cNvPr id="9" name="Picture 8">
            <a:extLst>
              <a:ext uri="{FF2B5EF4-FFF2-40B4-BE49-F238E27FC236}">
                <a16:creationId xmlns:a16="http://schemas.microsoft.com/office/drawing/2014/main" id="{D26CA963-B439-4FCB-AF31-B5D18EC7C165}"/>
              </a:ext>
            </a:extLst>
          </p:cNvPr>
          <p:cNvPicPr>
            <a:picLocks noChangeAspect="1"/>
          </p:cNvPicPr>
          <p:nvPr/>
        </p:nvPicPr>
        <p:blipFill>
          <a:blip r:embed="rId3"/>
          <a:stretch>
            <a:fillRect/>
          </a:stretch>
        </p:blipFill>
        <p:spPr>
          <a:xfrm>
            <a:off x="6095998" y="748144"/>
            <a:ext cx="3839476" cy="3035949"/>
          </a:xfrm>
          <a:prstGeom prst="rect">
            <a:avLst/>
          </a:prstGeom>
        </p:spPr>
      </p:pic>
      <p:pic>
        <p:nvPicPr>
          <p:cNvPr id="11" name="Picture 10">
            <a:extLst>
              <a:ext uri="{FF2B5EF4-FFF2-40B4-BE49-F238E27FC236}">
                <a16:creationId xmlns:a16="http://schemas.microsoft.com/office/drawing/2014/main" id="{9428FB8E-FFBE-47DD-8D5E-0660C75F86AE}"/>
              </a:ext>
            </a:extLst>
          </p:cNvPr>
          <p:cNvPicPr>
            <a:picLocks noChangeAspect="1"/>
          </p:cNvPicPr>
          <p:nvPr/>
        </p:nvPicPr>
        <p:blipFill>
          <a:blip r:embed="rId4"/>
          <a:stretch>
            <a:fillRect/>
          </a:stretch>
        </p:blipFill>
        <p:spPr>
          <a:xfrm>
            <a:off x="4176260" y="3822051"/>
            <a:ext cx="3839476" cy="3035949"/>
          </a:xfrm>
          <a:prstGeom prst="rect">
            <a:avLst/>
          </a:prstGeom>
        </p:spPr>
      </p:pic>
    </p:spTree>
    <p:extLst>
      <p:ext uri="{BB962C8B-B14F-4D97-AF65-F5344CB8AC3E}">
        <p14:creationId xmlns:p14="http://schemas.microsoft.com/office/powerpoint/2010/main" val="2854957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321577" y="123107"/>
            <a:ext cx="9350929" cy="530031"/>
          </a:xfrm>
        </p:spPr>
        <p:txBody>
          <a:bodyPr anchor="b">
            <a:normAutofit fontScale="90000"/>
          </a:bodyPr>
          <a:lstStyle/>
          <a:p>
            <a:pPr algn="l"/>
            <a:r>
              <a:rPr lang="en-US" sz="3200" b="0" i="0" dirty="0">
                <a:solidFill>
                  <a:srgbClr val="000000"/>
                </a:solidFill>
                <a:effectLst/>
                <a:latin typeface="docs-Arial Narrow"/>
              </a:rPr>
              <a:t>Share your thoughts on vesting schedules</a:t>
            </a:r>
            <a:r>
              <a:rPr lang="en-US" sz="3200" dirty="0">
                <a:solidFill>
                  <a:srgbClr val="000000"/>
                </a:solidFill>
                <a:latin typeface="docs-Arial Narrow"/>
              </a:rPr>
              <a:t>:</a:t>
            </a:r>
            <a:endParaRPr lang="en-US" sz="3200" dirty="0"/>
          </a:p>
        </p:txBody>
      </p:sp>
      <p:sp>
        <p:nvSpPr>
          <p:cNvPr id="6" name="TextBox 5">
            <a:extLst>
              <a:ext uri="{FF2B5EF4-FFF2-40B4-BE49-F238E27FC236}">
                <a16:creationId xmlns:a16="http://schemas.microsoft.com/office/drawing/2014/main" id="{AAE94230-3627-4A64-AEDB-8A28783D6DB9}"/>
              </a:ext>
            </a:extLst>
          </p:cNvPr>
          <p:cNvSpPr txBox="1"/>
          <p:nvPr/>
        </p:nvSpPr>
        <p:spPr>
          <a:xfrm>
            <a:off x="321577" y="748145"/>
            <a:ext cx="5106100" cy="3570208"/>
          </a:xfrm>
          <a:prstGeom prst="rect">
            <a:avLst/>
          </a:prstGeom>
          <a:noFill/>
        </p:spPr>
        <p:txBody>
          <a:bodyPr wrap="square" rtlCol="0">
            <a:spAutoFit/>
          </a:bodyPr>
          <a:lstStyle/>
          <a:p>
            <a:r>
              <a:rPr lang="en-US" b="1" u="sng" dirty="0"/>
              <a:t>SHORTER PLEASE</a:t>
            </a:r>
          </a:p>
          <a:p>
            <a:pPr marL="285750" indent="-285750">
              <a:buFont typeface="Arial" panose="020B0604020202020204" pitchFamily="34" charset="0"/>
              <a:buChar char="•"/>
            </a:pPr>
            <a:r>
              <a:rPr lang="en-US" sz="1300" dirty="0"/>
              <a:t>“0% until 5 years feels punitive.”</a:t>
            </a:r>
          </a:p>
          <a:p>
            <a:pPr marL="285750" indent="-285750">
              <a:buFont typeface="Arial" panose="020B0604020202020204" pitchFamily="34" charset="0"/>
              <a:buChar char="•"/>
            </a:pPr>
            <a:r>
              <a:rPr lang="en-US" sz="1300" dirty="0"/>
              <a:t>“Five years is hard when working in Child Protection and to stay fully invested in the job. 2 years is more realistic.”</a:t>
            </a:r>
          </a:p>
          <a:p>
            <a:pPr marL="285750" indent="-285750">
              <a:buFont typeface="Arial" panose="020B0604020202020204" pitchFamily="34" charset="0"/>
              <a:buChar char="•"/>
            </a:pPr>
            <a:r>
              <a:rPr lang="en-US" sz="1300" dirty="0"/>
              <a:t>“I like having a graduated schedule. I don't believe someone who puts in work for four years should be declined all the employer match.”</a:t>
            </a:r>
          </a:p>
          <a:p>
            <a:pPr marL="285750" indent="-285750">
              <a:buFont typeface="Arial" panose="020B0604020202020204" pitchFamily="34" charset="0"/>
              <a:buChar char="•"/>
            </a:pPr>
            <a:r>
              <a:rPr lang="en-US" sz="1300" dirty="0"/>
              <a:t>“Allowing employees to be vested sooner may help with retaining employees.”</a:t>
            </a:r>
          </a:p>
          <a:p>
            <a:pPr marL="285750" indent="-285750">
              <a:buFont typeface="Arial" panose="020B0604020202020204" pitchFamily="34" charset="0"/>
              <a:buChar char="•"/>
            </a:pPr>
            <a:r>
              <a:rPr lang="en-US" sz="1300" dirty="0"/>
              <a:t>“A new hire shouldn’t have to wait that long to become vested</a:t>
            </a:r>
          </a:p>
          <a:p>
            <a:pPr marL="285750" indent="-285750">
              <a:buFont typeface="Arial" panose="020B0604020202020204" pitchFamily="34" charset="0"/>
              <a:buChar char="•"/>
            </a:pPr>
            <a:r>
              <a:rPr lang="en-US" sz="1300" dirty="0"/>
              <a:t>“Employer matching should begin immediately. It would improve retention. A 5-year schedule makes it seem like the county is not interested in employees who have been employed &lt;5 years.”</a:t>
            </a:r>
          </a:p>
          <a:p>
            <a:pPr marL="285750" indent="-285750">
              <a:buFont typeface="Arial" panose="020B0604020202020204" pitchFamily="34" charset="0"/>
              <a:buChar char="•"/>
            </a:pPr>
            <a:r>
              <a:rPr lang="en-US" sz="1300" dirty="0"/>
              <a:t>“For younger workers, the 5 year cliff seems harsh.  Recommend the 2 year cliff.  BTW, I'm was hired less than 2 years ago but I am over 55 so qualify for immediate vesting.  A very good recruiting carrot for older workers.”</a:t>
            </a:r>
          </a:p>
        </p:txBody>
      </p:sp>
      <p:sp>
        <p:nvSpPr>
          <p:cNvPr id="8" name="TextBox 7">
            <a:extLst>
              <a:ext uri="{FF2B5EF4-FFF2-40B4-BE49-F238E27FC236}">
                <a16:creationId xmlns:a16="http://schemas.microsoft.com/office/drawing/2014/main" id="{1E68DC1A-3056-4271-ADA8-8D15E1B24E88}"/>
              </a:ext>
            </a:extLst>
          </p:cNvPr>
          <p:cNvSpPr txBox="1"/>
          <p:nvPr/>
        </p:nvSpPr>
        <p:spPr>
          <a:xfrm>
            <a:off x="6096000" y="748145"/>
            <a:ext cx="5774423" cy="2308324"/>
          </a:xfrm>
          <a:prstGeom prst="rect">
            <a:avLst/>
          </a:prstGeom>
          <a:noFill/>
        </p:spPr>
        <p:txBody>
          <a:bodyPr wrap="square" rtlCol="0">
            <a:spAutoFit/>
          </a:bodyPr>
          <a:lstStyle/>
          <a:p>
            <a:r>
              <a:rPr lang="en-US" b="1" u="sng" dirty="0"/>
              <a:t>LEAVE IT ALONE</a:t>
            </a:r>
          </a:p>
          <a:p>
            <a:pPr marL="285750" indent="-285750">
              <a:buFont typeface="Arial" panose="020B0604020202020204" pitchFamily="34" charset="0"/>
              <a:buChar char="•"/>
            </a:pPr>
            <a:r>
              <a:rPr lang="en-US" sz="1400" dirty="0"/>
              <a:t>“5 years seems fair”</a:t>
            </a:r>
          </a:p>
          <a:p>
            <a:pPr marL="285750" indent="-285750">
              <a:buFont typeface="Arial" panose="020B0604020202020204" pitchFamily="34" charset="0"/>
              <a:buChar char="•"/>
            </a:pPr>
            <a:r>
              <a:rPr lang="en-US" sz="1400" dirty="0"/>
              <a:t>“A longer vesting period encourages employee retention. Five years is pretty standard.”</a:t>
            </a:r>
          </a:p>
          <a:p>
            <a:pPr marL="285750" indent="-285750">
              <a:buFont typeface="Arial" panose="020B0604020202020204" pitchFamily="34" charset="0"/>
              <a:buChar char="•"/>
            </a:pPr>
            <a:r>
              <a:rPr lang="en-US" sz="1400" dirty="0"/>
              <a:t>“A lot of thought and work went into establishing the 5 year cliff.  This was a major improvement from where it was prior.  And, YES, some people feel that the employer contributions are "held hostage" for five years, but the more time an employee dedicates to the organization the more valuable they become.  This IS a realistic incentive to stay.”</a:t>
            </a:r>
          </a:p>
          <a:p>
            <a:pPr marL="285750" indent="-285750">
              <a:buFont typeface="Arial" panose="020B0604020202020204" pitchFamily="34" charset="0"/>
              <a:buChar char="•"/>
            </a:pPr>
            <a:r>
              <a:rPr lang="en-US" sz="1400" dirty="0"/>
              <a:t>“I feel that the current vesting schedule is fair and appropriate”</a:t>
            </a:r>
          </a:p>
        </p:txBody>
      </p:sp>
      <p:sp>
        <p:nvSpPr>
          <p:cNvPr id="10" name="TextBox 9">
            <a:extLst>
              <a:ext uri="{FF2B5EF4-FFF2-40B4-BE49-F238E27FC236}">
                <a16:creationId xmlns:a16="http://schemas.microsoft.com/office/drawing/2014/main" id="{8B894233-8E34-4F85-9BA8-BE1A0E257B45}"/>
              </a:ext>
            </a:extLst>
          </p:cNvPr>
          <p:cNvSpPr txBox="1"/>
          <p:nvPr/>
        </p:nvSpPr>
        <p:spPr>
          <a:xfrm>
            <a:off x="321577" y="4384508"/>
            <a:ext cx="5571224" cy="1969770"/>
          </a:xfrm>
          <a:prstGeom prst="rect">
            <a:avLst/>
          </a:prstGeom>
          <a:noFill/>
        </p:spPr>
        <p:txBody>
          <a:bodyPr wrap="square" rtlCol="0">
            <a:spAutoFit/>
          </a:bodyPr>
          <a:lstStyle/>
          <a:p>
            <a:r>
              <a:rPr lang="en-US" b="1" u="sng" dirty="0"/>
              <a:t>GO WITH GRADUATED</a:t>
            </a:r>
            <a:endParaRPr lang="en-US" sz="1400" dirty="0"/>
          </a:p>
          <a:p>
            <a:pPr marL="285750" indent="-285750">
              <a:buFont typeface="Arial" panose="020B0604020202020204" pitchFamily="34" charset="0"/>
              <a:buChar char="•"/>
            </a:pPr>
            <a:r>
              <a:rPr lang="en-US" sz="1300" dirty="0"/>
              <a:t>“A gradual percentage vesting model would be more in line with the private sector.”</a:t>
            </a:r>
          </a:p>
          <a:p>
            <a:pPr marL="285750" indent="-285750">
              <a:buFont typeface="Arial" panose="020B0604020202020204" pitchFamily="34" charset="0"/>
              <a:buChar char="•"/>
            </a:pPr>
            <a:r>
              <a:rPr lang="en-US" sz="1300" dirty="0"/>
              <a:t>“Would like to have gradual credit for time worked.”</a:t>
            </a:r>
          </a:p>
          <a:p>
            <a:pPr marL="285750" indent="-285750">
              <a:buFont typeface="Arial" panose="020B0604020202020204" pitchFamily="34" charset="0"/>
              <a:buChar char="•"/>
            </a:pPr>
            <a:r>
              <a:rPr lang="en-US" sz="1300" dirty="0"/>
              <a:t>“I like having a graduated schedule. I don't believe someone who puts in work for four years should be declined all the employer match. Invest in your people. A graduated schedule helps incentivize employees to stay without completely denying them retirement funds if they come up short on their vested time.”</a:t>
            </a:r>
          </a:p>
        </p:txBody>
      </p:sp>
      <p:sp>
        <p:nvSpPr>
          <p:cNvPr id="5" name="TextBox 4">
            <a:extLst>
              <a:ext uri="{FF2B5EF4-FFF2-40B4-BE49-F238E27FC236}">
                <a16:creationId xmlns:a16="http://schemas.microsoft.com/office/drawing/2014/main" id="{C5E297ED-E3F9-41AA-8BBF-EED36EE6159C}"/>
              </a:ext>
            </a:extLst>
          </p:cNvPr>
          <p:cNvSpPr txBox="1"/>
          <p:nvPr/>
        </p:nvSpPr>
        <p:spPr>
          <a:xfrm>
            <a:off x="6096000" y="3872576"/>
            <a:ext cx="5905851" cy="2369880"/>
          </a:xfrm>
          <a:prstGeom prst="rect">
            <a:avLst/>
          </a:prstGeom>
          <a:noFill/>
        </p:spPr>
        <p:txBody>
          <a:bodyPr wrap="square" rtlCol="0">
            <a:spAutoFit/>
          </a:bodyPr>
          <a:lstStyle/>
          <a:p>
            <a:r>
              <a:rPr lang="en-US" b="1" u="sng" dirty="0"/>
              <a:t>THOUGHTFUL COMMENT</a:t>
            </a:r>
          </a:p>
          <a:p>
            <a:r>
              <a:rPr lang="en-US" sz="1000" dirty="0"/>
              <a:t>“I had a hard time deciding between 100% vesting or one of the graded vesting plans and that is because I don't know what our philosophy as an organization is, which causes me to feel a little sad. We don't have a clear vision on how we want to treat or value our employees. I wound up going with 100% vesting because I felt that is most generous and unique, meaning not many other employers do that, and so it could be a good recruiting &amp; retention tool that shows we care about and value our employees now and in the future. We want them to save and have as much as possible for their retirement. And hopefully in most cases, of course not all, employees will feel valued and cared for which will cause them to stay long term. I know there is way more to why an employee chooses to stay with an employer than just a vesting plan. I also know that employees look at our benefits and how we treat them to decide whether they are truly a priority or a business investment. Ultimately, I feel that employees should feel valued from day one (which is more inclusive) and not feel like they have to "earn it" or "prove it", so I went with immediate vesting. However, I recognize that a graded system is more common and a smaller expense to the organization. I'd ultimately feel that is a step in the right direction from what we currently have. I do not care for or support our current vesting.”</a:t>
            </a:r>
          </a:p>
        </p:txBody>
      </p:sp>
    </p:spTree>
    <p:extLst>
      <p:ext uri="{BB962C8B-B14F-4D97-AF65-F5344CB8AC3E}">
        <p14:creationId xmlns:p14="http://schemas.microsoft.com/office/powerpoint/2010/main" val="2033669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530031"/>
          </a:xfrm>
        </p:spPr>
        <p:txBody>
          <a:bodyPr anchor="b">
            <a:normAutofit/>
          </a:bodyPr>
          <a:lstStyle/>
          <a:p>
            <a:pPr algn="l"/>
            <a:r>
              <a:rPr lang="en-US" sz="2500" dirty="0">
                <a:solidFill>
                  <a:srgbClr val="000000"/>
                </a:solidFill>
                <a:latin typeface="docs-Arial Narrow"/>
              </a:rPr>
              <a:t>Have you ever met with a TIAA advisor?</a:t>
            </a:r>
            <a:endParaRPr lang="en-US" sz="2500" dirty="0"/>
          </a:p>
        </p:txBody>
      </p:sp>
      <p:pic>
        <p:nvPicPr>
          <p:cNvPr id="5" name="Picture 4">
            <a:extLst>
              <a:ext uri="{FF2B5EF4-FFF2-40B4-BE49-F238E27FC236}">
                <a16:creationId xmlns:a16="http://schemas.microsoft.com/office/drawing/2014/main" id="{93005A1C-2004-4074-BD26-0268855AD29D}"/>
              </a:ext>
            </a:extLst>
          </p:cNvPr>
          <p:cNvPicPr>
            <a:picLocks noChangeAspect="1"/>
          </p:cNvPicPr>
          <p:nvPr/>
        </p:nvPicPr>
        <p:blipFill>
          <a:blip r:embed="rId2"/>
          <a:stretch>
            <a:fillRect/>
          </a:stretch>
        </p:blipFill>
        <p:spPr>
          <a:xfrm>
            <a:off x="3432786" y="1482805"/>
            <a:ext cx="5326428" cy="3892390"/>
          </a:xfrm>
          <a:prstGeom prst="rect">
            <a:avLst/>
          </a:prstGeom>
        </p:spPr>
      </p:pic>
    </p:spTree>
    <p:extLst>
      <p:ext uri="{BB962C8B-B14F-4D97-AF65-F5344CB8AC3E}">
        <p14:creationId xmlns:p14="http://schemas.microsoft.com/office/powerpoint/2010/main" val="328981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530031"/>
          </a:xfrm>
        </p:spPr>
        <p:txBody>
          <a:bodyPr anchor="b">
            <a:normAutofit/>
          </a:bodyPr>
          <a:lstStyle/>
          <a:p>
            <a:pPr algn="l"/>
            <a:r>
              <a:rPr lang="en-US" sz="2500" dirty="0">
                <a:solidFill>
                  <a:srgbClr val="000000"/>
                </a:solidFill>
                <a:latin typeface="docs-Arial Narrow"/>
              </a:rPr>
              <a:t>Have you ever met with a TIAA advisor?</a:t>
            </a:r>
            <a:endParaRPr lang="en-US" sz="2500" dirty="0"/>
          </a:p>
        </p:txBody>
      </p:sp>
      <p:pic>
        <p:nvPicPr>
          <p:cNvPr id="7" name="Picture 6">
            <a:extLst>
              <a:ext uri="{FF2B5EF4-FFF2-40B4-BE49-F238E27FC236}">
                <a16:creationId xmlns:a16="http://schemas.microsoft.com/office/drawing/2014/main" id="{3400B444-6454-4412-87E8-FC2936E1FCF9}"/>
              </a:ext>
            </a:extLst>
          </p:cNvPr>
          <p:cNvPicPr>
            <a:picLocks noChangeAspect="1"/>
          </p:cNvPicPr>
          <p:nvPr/>
        </p:nvPicPr>
        <p:blipFill>
          <a:blip r:embed="rId2"/>
          <a:stretch>
            <a:fillRect/>
          </a:stretch>
        </p:blipFill>
        <p:spPr>
          <a:xfrm>
            <a:off x="2580855" y="952536"/>
            <a:ext cx="3713148" cy="2713454"/>
          </a:xfrm>
          <a:prstGeom prst="rect">
            <a:avLst/>
          </a:prstGeom>
        </p:spPr>
      </p:pic>
      <p:pic>
        <p:nvPicPr>
          <p:cNvPr id="3" name="Picture 2">
            <a:extLst>
              <a:ext uri="{FF2B5EF4-FFF2-40B4-BE49-F238E27FC236}">
                <a16:creationId xmlns:a16="http://schemas.microsoft.com/office/drawing/2014/main" id="{404B249B-52A0-4A64-A930-C5455E40B145}"/>
              </a:ext>
            </a:extLst>
          </p:cNvPr>
          <p:cNvPicPr>
            <a:picLocks noChangeAspect="1"/>
          </p:cNvPicPr>
          <p:nvPr/>
        </p:nvPicPr>
        <p:blipFill>
          <a:blip r:embed="rId3"/>
          <a:stretch>
            <a:fillRect/>
          </a:stretch>
        </p:blipFill>
        <p:spPr>
          <a:xfrm>
            <a:off x="6498361" y="952536"/>
            <a:ext cx="3713148" cy="2713454"/>
          </a:xfrm>
          <a:prstGeom prst="rect">
            <a:avLst/>
          </a:prstGeom>
        </p:spPr>
      </p:pic>
      <p:pic>
        <p:nvPicPr>
          <p:cNvPr id="9" name="Picture 8">
            <a:extLst>
              <a:ext uri="{FF2B5EF4-FFF2-40B4-BE49-F238E27FC236}">
                <a16:creationId xmlns:a16="http://schemas.microsoft.com/office/drawing/2014/main" id="{91FA8A2A-2329-48BC-B318-5C84BD9275D9}"/>
              </a:ext>
            </a:extLst>
          </p:cNvPr>
          <p:cNvPicPr>
            <a:picLocks noChangeAspect="1"/>
          </p:cNvPicPr>
          <p:nvPr/>
        </p:nvPicPr>
        <p:blipFill>
          <a:blip r:embed="rId4"/>
          <a:stretch>
            <a:fillRect/>
          </a:stretch>
        </p:blipFill>
        <p:spPr>
          <a:xfrm>
            <a:off x="6498361" y="3870381"/>
            <a:ext cx="3713148" cy="2713454"/>
          </a:xfrm>
          <a:prstGeom prst="rect">
            <a:avLst/>
          </a:prstGeom>
        </p:spPr>
      </p:pic>
      <p:pic>
        <p:nvPicPr>
          <p:cNvPr id="11" name="Picture 10">
            <a:extLst>
              <a:ext uri="{FF2B5EF4-FFF2-40B4-BE49-F238E27FC236}">
                <a16:creationId xmlns:a16="http://schemas.microsoft.com/office/drawing/2014/main" id="{31BD09FB-D0DF-44B7-A912-C83F4EA19800}"/>
              </a:ext>
            </a:extLst>
          </p:cNvPr>
          <p:cNvPicPr>
            <a:picLocks noChangeAspect="1"/>
          </p:cNvPicPr>
          <p:nvPr/>
        </p:nvPicPr>
        <p:blipFill>
          <a:blip r:embed="rId5"/>
          <a:stretch>
            <a:fillRect/>
          </a:stretch>
        </p:blipFill>
        <p:spPr>
          <a:xfrm>
            <a:off x="2580855" y="3870381"/>
            <a:ext cx="3713148" cy="2713454"/>
          </a:xfrm>
          <a:prstGeom prst="rect">
            <a:avLst/>
          </a:prstGeom>
        </p:spPr>
      </p:pic>
    </p:spTree>
    <p:extLst>
      <p:ext uri="{BB962C8B-B14F-4D97-AF65-F5344CB8AC3E}">
        <p14:creationId xmlns:p14="http://schemas.microsoft.com/office/powerpoint/2010/main" val="3261739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530031"/>
          </a:xfrm>
        </p:spPr>
        <p:txBody>
          <a:bodyPr anchor="b">
            <a:normAutofit/>
          </a:bodyPr>
          <a:lstStyle/>
          <a:p>
            <a:pPr algn="l"/>
            <a:r>
              <a:rPr lang="en-US" sz="2500" dirty="0">
                <a:solidFill>
                  <a:srgbClr val="000000"/>
                </a:solidFill>
                <a:latin typeface="docs-Arial Narrow"/>
              </a:rPr>
              <a:t>Have you ever met with a TIAA advisor?</a:t>
            </a:r>
            <a:endParaRPr lang="en-US" sz="2500" dirty="0"/>
          </a:p>
        </p:txBody>
      </p:sp>
      <p:pic>
        <p:nvPicPr>
          <p:cNvPr id="2" name="Picture 1">
            <a:extLst>
              <a:ext uri="{FF2B5EF4-FFF2-40B4-BE49-F238E27FC236}">
                <a16:creationId xmlns:a16="http://schemas.microsoft.com/office/drawing/2014/main" id="{D8E9CB7C-C3C9-400A-A6D1-D859EB796FE9}"/>
              </a:ext>
            </a:extLst>
          </p:cNvPr>
          <p:cNvPicPr>
            <a:picLocks noChangeAspect="1"/>
          </p:cNvPicPr>
          <p:nvPr/>
        </p:nvPicPr>
        <p:blipFill>
          <a:blip r:embed="rId2"/>
          <a:stretch>
            <a:fillRect/>
          </a:stretch>
        </p:blipFill>
        <p:spPr>
          <a:xfrm>
            <a:off x="375949" y="880504"/>
            <a:ext cx="3773751" cy="2664183"/>
          </a:xfrm>
          <a:prstGeom prst="rect">
            <a:avLst/>
          </a:prstGeom>
        </p:spPr>
      </p:pic>
      <p:pic>
        <p:nvPicPr>
          <p:cNvPr id="5" name="Picture 4">
            <a:extLst>
              <a:ext uri="{FF2B5EF4-FFF2-40B4-BE49-F238E27FC236}">
                <a16:creationId xmlns:a16="http://schemas.microsoft.com/office/drawing/2014/main" id="{D5D368F6-8D37-4132-9D57-6A1613D5CC29}"/>
              </a:ext>
            </a:extLst>
          </p:cNvPr>
          <p:cNvPicPr>
            <a:picLocks noChangeAspect="1"/>
          </p:cNvPicPr>
          <p:nvPr/>
        </p:nvPicPr>
        <p:blipFill>
          <a:blip r:embed="rId3"/>
          <a:stretch>
            <a:fillRect/>
          </a:stretch>
        </p:blipFill>
        <p:spPr>
          <a:xfrm>
            <a:off x="4268551" y="880504"/>
            <a:ext cx="3773751" cy="2664183"/>
          </a:xfrm>
          <a:prstGeom prst="rect">
            <a:avLst/>
          </a:prstGeom>
        </p:spPr>
      </p:pic>
      <p:pic>
        <p:nvPicPr>
          <p:cNvPr id="6" name="Picture 5">
            <a:extLst>
              <a:ext uri="{FF2B5EF4-FFF2-40B4-BE49-F238E27FC236}">
                <a16:creationId xmlns:a16="http://schemas.microsoft.com/office/drawing/2014/main" id="{105A9BFC-43FD-4FF5-8D22-7B3C9113E662}"/>
              </a:ext>
            </a:extLst>
          </p:cNvPr>
          <p:cNvPicPr>
            <a:picLocks noChangeAspect="1"/>
          </p:cNvPicPr>
          <p:nvPr/>
        </p:nvPicPr>
        <p:blipFill>
          <a:blip r:embed="rId4"/>
          <a:stretch>
            <a:fillRect/>
          </a:stretch>
        </p:blipFill>
        <p:spPr>
          <a:xfrm>
            <a:off x="8161153" y="880504"/>
            <a:ext cx="3773751" cy="2664183"/>
          </a:xfrm>
          <a:prstGeom prst="rect">
            <a:avLst/>
          </a:prstGeom>
        </p:spPr>
      </p:pic>
      <p:pic>
        <p:nvPicPr>
          <p:cNvPr id="14" name="Picture 13">
            <a:extLst>
              <a:ext uri="{FF2B5EF4-FFF2-40B4-BE49-F238E27FC236}">
                <a16:creationId xmlns:a16="http://schemas.microsoft.com/office/drawing/2014/main" id="{05517E2B-3426-4827-BB75-91EC280C2E6E}"/>
              </a:ext>
            </a:extLst>
          </p:cNvPr>
          <p:cNvPicPr>
            <a:picLocks noChangeAspect="1"/>
          </p:cNvPicPr>
          <p:nvPr/>
        </p:nvPicPr>
        <p:blipFill>
          <a:blip r:embed="rId5"/>
          <a:stretch>
            <a:fillRect/>
          </a:stretch>
        </p:blipFill>
        <p:spPr>
          <a:xfrm>
            <a:off x="2041107" y="3677045"/>
            <a:ext cx="3773751" cy="2664183"/>
          </a:xfrm>
          <a:prstGeom prst="rect">
            <a:avLst/>
          </a:prstGeom>
        </p:spPr>
      </p:pic>
      <p:pic>
        <p:nvPicPr>
          <p:cNvPr id="16" name="Picture 15">
            <a:extLst>
              <a:ext uri="{FF2B5EF4-FFF2-40B4-BE49-F238E27FC236}">
                <a16:creationId xmlns:a16="http://schemas.microsoft.com/office/drawing/2014/main" id="{7DD7EEAB-9BB1-47C7-8B20-C7BD69928EB0}"/>
              </a:ext>
            </a:extLst>
          </p:cNvPr>
          <p:cNvPicPr>
            <a:picLocks noChangeAspect="1"/>
          </p:cNvPicPr>
          <p:nvPr/>
        </p:nvPicPr>
        <p:blipFill>
          <a:blip r:embed="rId6"/>
          <a:stretch>
            <a:fillRect/>
          </a:stretch>
        </p:blipFill>
        <p:spPr>
          <a:xfrm>
            <a:off x="6155426" y="3677046"/>
            <a:ext cx="3773751" cy="2664183"/>
          </a:xfrm>
          <a:prstGeom prst="rect">
            <a:avLst/>
          </a:prstGeom>
        </p:spPr>
      </p:pic>
    </p:spTree>
    <p:extLst>
      <p:ext uri="{BB962C8B-B14F-4D97-AF65-F5344CB8AC3E}">
        <p14:creationId xmlns:p14="http://schemas.microsoft.com/office/powerpoint/2010/main" val="1163113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2548582" y="218114"/>
            <a:ext cx="6036674" cy="530031"/>
          </a:xfrm>
        </p:spPr>
        <p:txBody>
          <a:bodyPr anchor="b">
            <a:normAutofit/>
          </a:bodyPr>
          <a:lstStyle/>
          <a:p>
            <a:pPr algn="l"/>
            <a:r>
              <a:rPr lang="en-US" sz="2500" b="0" i="0" dirty="0">
                <a:solidFill>
                  <a:srgbClr val="000000"/>
                </a:solidFill>
                <a:effectLst/>
                <a:latin typeface="docs-Arial Narrow"/>
              </a:rPr>
              <a:t>If yes, how helpful was the planning session?</a:t>
            </a:r>
            <a:endParaRPr lang="en-US" sz="2500" dirty="0"/>
          </a:p>
        </p:txBody>
      </p:sp>
      <p:pic>
        <p:nvPicPr>
          <p:cNvPr id="3" name="Picture 2">
            <a:extLst>
              <a:ext uri="{FF2B5EF4-FFF2-40B4-BE49-F238E27FC236}">
                <a16:creationId xmlns:a16="http://schemas.microsoft.com/office/drawing/2014/main" id="{B7A372AF-7B90-4586-BA63-20E60203BAF8}"/>
              </a:ext>
            </a:extLst>
          </p:cNvPr>
          <p:cNvPicPr>
            <a:picLocks noChangeAspect="1"/>
          </p:cNvPicPr>
          <p:nvPr/>
        </p:nvPicPr>
        <p:blipFill>
          <a:blip r:embed="rId2"/>
          <a:stretch>
            <a:fillRect/>
          </a:stretch>
        </p:blipFill>
        <p:spPr>
          <a:xfrm>
            <a:off x="2410692" y="1226479"/>
            <a:ext cx="6312454" cy="4405042"/>
          </a:xfrm>
          <a:prstGeom prst="rect">
            <a:avLst/>
          </a:prstGeom>
        </p:spPr>
      </p:pic>
    </p:spTree>
    <p:extLst>
      <p:ext uri="{BB962C8B-B14F-4D97-AF65-F5344CB8AC3E}">
        <p14:creationId xmlns:p14="http://schemas.microsoft.com/office/powerpoint/2010/main" val="4179007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530031"/>
          </a:xfrm>
        </p:spPr>
        <p:txBody>
          <a:bodyPr anchor="b">
            <a:normAutofit/>
          </a:bodyPr>
          <a:lstStyle/>
          <a:p>
            <a:pPr algn="l"/>
            <a:r>
              <a:rPr lang="en-US" sz="2500" b="0" i="0" dirty="0">
                <a:solidFill>
                  <a:srgbClr val="000000"/>
                </a:solidFill>
                <a:effectLst/>
                <a:latin typeface="docs-Arial Narrow"/>
              </a:rPr>
              <a:t>What could improve the TIAA one-on-one advisement service?</a:t>
            </a:r>
            <a:endParaRPr lang="en-US" sz="2500" dirty="0"/>
          </a:p>
        </p:txBody>
      </p:sp>
      <p:sp>
        <p:nvSpPr>
          <p:cNvPr id="5" name="TextBox 4">
            <a:extLst>
              <a:ext uri="{FF2B5EF4-FFF2-40B4-BE49-F238E27FC236}">
                <a16:creationId xmlns:a16="http://schemas.microsoft.com/office/drawing/2014/main" id="{40A8BF71-C75C-4472-A55B-30311DC0255B}"/>
              </a:ext>
            </a:extLst>
          </p:cNvPr>
          <p:cNvSpPr txBox="1"/>
          <p:nvPr/>
        </p:nvSpPr>
        <p:spPr>
          <a:xfrm>
            <a:off x="766194" y="1004659"/>
            <a:ext cx="9325762" cy="2669962"/>
          </a:xfrm>
          <a:prstGeom prst="rect">
            <a:avLst/>
          </a:prstGeom>
          <a:noFill/>
        </p:spPr>
        <p:txBody>
          <a:bodyPr wrap="square" rtlCol="0">
            <a:spAutoFit/>
          </a:bodyPr>
          <a:lstStyle/>
          <a:p>
            <a:r>
              <a:rPr lang="en-US" b="1" u="sng" dirty="0"/>
              <a:t>BETTER INFORMATION</a:t>
            </a:r>
          </a:p>
          <a:p>
            <a:pPr marL="285750" indent="-285750">
              <a:lnSpc>
                <a:spcPct val="150000"/>
              </a:lnSpc>
              <a:buFont typeface="Arial" panose="020B0604020202020204" pitchFamily="34" charset="0"/>
              <a:buChar char="•"/>
            </a:pPr>
            <a:r>
              <a:rPr lang="en-US" sz="1300" dirty="0"/>
              <a:t>“Actual advice that pertains to you, your income, and your hopes in retirement. And, HELP you sign up, or change things, or whatever... not just give you a checklist and slide it over and say "good luck".”</a:t>
            </a:r>
          </a:p>
          <a:p>
            <a:pPr marL="285750" indent="-285750">
              <a:lnSpc>
                <a:spcPct val="150000"/>
              </a:lnSpc>
              <a:buFont typeface="Arial" panose="020B0604020202020204" pitchFamily="34" charset="0"/>
              <a:buChar char="•"/>
            </a:pPr>
            <a:r>
              <a:rPr lang="en-US" sz="1300" dirty="0"/>
              <a:t>“First meeting was difficult to follow. Need to simplify explanation.”</a:t>
            </a:r>
          </a:p>
          <a:p>
            <a:pPr marL="285750" indent="-285750">
              <a:lnSpc>
                <a:spcPct val="150000"/>
              </a:lnSpc>
              <a:buFont typeface="Arial" panose="020B0604020202020204" pitchFamily="34" charset="0"/>
              <a:buChar char="•"/>
            </a:pPr>
            <a:r>
              <a:rPr lang="en-US" sz="1300" dirty="0"/>
              <a:t>“I did not know anything about investing really and they didn't explain it well for me to understand. Had very short answers.”</a:t>
            </a:r>
          </a:p>
          <a:p>
            <a:pPr marL="285750" indent="-285750">
              <a:lnSpc>
                <a:spcPct val="150000"/>
              </a:lnSpc>
              <a:buFont typeface="Arial" panose="020B0604020202020204" pitchFamily="34" charset="0"/>
              <a:buChar char="•"/>
            </a:pPr>
            <a:r>
              <a:rPr lang="en-US" sz="1300" dirty="0"/>
              <a:t>“I needed more time and I needed for the consultant to use plan language.”</a:t>
            </a:r>
          </a:p>
          <a:p>
            <a:pPr marL="285750" indent="-285750">
              <a:lnSpc>
                <a:spcPct val="150000"/>
              </a:lnSpc>
              <a:buFont typeface="Arial" panose="020B0604020202020204" pitchFamily="34" charset="0"/>
              <a:buChar char="•"/>
            </a:pPr>
            <a:r>
              <a:rPr lang="en-US" sz="1300" dirty="0"/>
              <a:t>“I was rolling over another account into the county's and had to shepherd and stay on top of it through the whole process - all the while starting a new job. It was a little overwhelming!”</a:t>
            </a:r>
          </a:p>
          <a:p>
            <a:pPr marL="285750" indent="-285750">
              <a:buFont typeface="Arial" panose="020B0604020202020204" pitchFamily="34" charset="0"/>
              <a:buChar char="•"/>
            </a:pPr>
            <a:endParaRPr lang="en-US" sz="1300" dirty="0"/>
          </a:p>
        </p:txBody>
      </p:sp>
      <p:sp>
        <p:nvSpPr>
          <p:cNvPr id="6" name="TextBox 5">
            <a:extLst>
              <a:ext uri="{FF2B5EF4-FFF2-40B4-BE49-F238E27FC236}">
                <a16:creationId xmlns:a16="http://schemas.microsoft.com/office/drawing/2014/main" id="{F7083654-6C07-45F6-BB88-9FBB2BC3ACA8}"/>
              </a:ext>
            </a:extLst>
          </p:cNvPr>
          <p:cNvSpPr txBox="1"/>
          <p:nvPr/>
        </p:nvSpPr>
        <p:spPr>
          <a:xfrm>
            <a:off x="766194" y="3722780"/>
            <a:ext cx="6941891" cy="2738955"/>
          </a:xfrm>
          <a:prstGeom prst="rect">
            <a:avLst/>
          </a:prstGeom>
          <a:noFill/>
        </p:spPr>
        <p:txBody>
          <a:bodyPr wrap="square" rtlCol="0">
            <a:spAutoFit/>
          </a:bodyPr>
          <a:lstStyle/>
          <a:p>
            <a:r>
              <a:rPr lang="en-US" b="1" u="sng" dirty="0"/>
              <a:t>MORE MEETINGS</a:t>
            </a:r>
          </a:p>
          <a:p>
            <a:pPr marL="285750" indent="-285750">
              <a:lnSpc>
                <a:spcPct val="150000"/>
              </a:lnSpc>
              <a:buFont typeface="Arial" panose="020B0604020202020204" pitchFamily="34" charset="0"/>
              <a:buChar char="•"/>
            </a:pPr>
            <a:r>
              <a:rPr lang="en-US" sz="1300" dirty="0"/>
              <a:t>“Annual check in's with the advisor, initiated by the advisor.”</a:t>
            </a:r>
          </a:p>
          <a:p>
            <a:pPr marL="285750" indent="-285750">
              <a:lnSpc>
                <a:spcPct val="150000"/>
              </a:lnSpc>
              <a:buFont typeface="Arial" panose="020B0604020202020204" pitchFamily="34" charset="0"/>
              <a:buChar char="•"/>
            </a:pPr>
            <a:r>
              <a:rPr lang="en-US" sz="1300" dirty="0"/>
              <a:t>“Not sure, Their meeting times and classes seem to be during work hours and I'm not able to attend.”</a:t>
            </a:r>
          </a:p>
          <a:p>
            <a:pPr marL="285750" indent="-285750">
              <a:lnSpc>
                <a:spcPct val="150000"/>
              </a:lnSpc>
              <a:buFont typeface="Arial" panose="020B0604020202020204" pitchFamily="34" charset="0"/>
              <a:buChar char="•"/>
            </a:pPr>
            <a:r>
              <a:rPr lang="en-US" sz="1300" dirty="0"/>
              <a:t>“If the employees could meet with the reps on county time more often than once a year.”</a:t>
            </a:r>
          </a:p>
          <a:p>
            <a:pPr marL="285750" indent="-285750">
              <a:lnSpc>
                <a:spcPct val="150000"/>
              </a:lnSpc>
              <a:buFont typeface="Arial" panose="020B0604020202020204" pitchFamily="34" charset="0"/>
              <a:buChar char="•"/>
            </a:pPr>
            <a:r>
              <a:rPr lang="en-US" sz="1300" dirty="0"/>
              <a:t>“More appointment slots available when they are onsite.”</a:t>
            </a:r>
          </a:p>
          <a:p>
            <a:pPr marL="285750" indent="-285750">
              <a:lnSpc>
                <a:spcPct val="150000"/>
              </a:lnSpc>
              <a:buFont typeface="Arial" panose="020B0604020202020204" pitchFamily="34" charset="0"/>
              <a:buChar char="•"/>
            </a:pPr>
            <a:r>
              <a:rPr lang="en-US" sz="1300" dirty="0"/>
              <a:t>“More time slots. There is often very limited availability or a very long wait (months out) for an appointment.”</a:t>
            </a:r>
          </a:p>
          <a:p>
            <a:pPr marL="285750" indent="-285750">
              <a:lnSpc>
                <a:spcPct val="150000"/>
              </a:lnSpc>
              <a:buFont typeface="Arial" panose="020B0604020202020204" pitchFamily="34" charset="0"/>
              <a:buChar char="•"/>
            </a:pPr>
            <a:r>
              <a:rPr lang="en-US" sz="1300" dirty="0"/>
              <a:t>“More available dates for employees”</a:t>
            </a:r>
          </a:p>
        </p:txBody>
      </p:sp>
    </p:spTree>
    <p:extLst>
      <p:ext uri="{BB962C8B-B14F-4D97-AF65-F5344CB8AC3E}">
        <p14:creationId xmlns:p14="http://schemas.microsoft.com/office/powerpoint/2010/main" val="2139698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411464" y="1402143"/>
            <a:ext cx="9144000" cy="2387600"/>
          </a:xfrm>
        </p:spPr>
        <p:txBody>
          <a:bodyPr>
            <a:normAutofit/>
          </a:bodyPr>
          <a:lstStyle/>
          <a:p>
            <a:r>
              <a:rPr lang="en-US" sz="4800" dirty="0"/>
              <a:t>Survey Participation Rate: </a:t>
            </a:r>
            <a:br>
              <a:rPr lang="en-US" sz="4800" dirty="0"/>
            </a:br>
            <a:r>
              <a:rPr lang="en-US" sz="4800" dirty="0"/>
              <a:t>41.4%</a:t>
            </a:r>
            <a:br>
              <a:rPr lang="en-US" sz="4800" dirty="0"/>
            </a:br>
            <a:r>
              <a:rPr lang="en-US" sz="2000" dirty="0"/>
              <a:t>(759 out of </a:t>
            </a:r>
            <a:r>
              <a:rPr lang="en-US" sz="2000"/>
              <a:t>1,834 Employees Responded</a:t>
            </a:r>
            <a:r>
              <a:rPr lang="en-US" sz="2000" dirty="0"/>
              <a:t>)</a:t>
            </a:r>
            <a:endParaRPr lang="en-US" sz="4800" dirty="0"/>
          </a:p>
        </p:txBody>
      </p:sp>
    </p:spTree>
    <p:extLst>
      <p:ext uri="{BB962C8B-B14F-4D97-AF65-F5344CB8AC3E}">
        <p14:creationId xmlns:p14="http://schemas.microsoft.com/office/powerpoint/2010/main" val="1135136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1065402"/>
          </a:xfrm>
        </p:spPr>
        <p:txBody>
          <a:bodyPr anchor="b">
            <a:normAutofit fontScale="90000"/>
          </a:bodyPr>
          <a:lstStyle/>
          <a:p>
            <a:pPr algn="l"/>
            <a:r>
              <a:rPr lang="en-US" sz="2500" dirty="0">
                <a:solidFill>
                  <a:srgbClr val="000000"/>
                </a:solidFill>
                <a:latin typeface="docs-Arial Narrow"/>
              </a:rPr>
              <a:t>If you were to leave county employment, do you think you would roll over your investments into a new IRA or employer-sponsored plan, or keep them with the county 401(a) plan?</a:t>
            </a:r>
            <a:endParaRPr lang="en-US" sz="2500" dirty="0"/>
          </a:p>
        </p:txBody>
      </p:sp>
      <p:pic>
        <p:nvPicPr>
          <p:cNvPr id="2" name="Picture 1">
            <a:extLst>
              <a:ext uri="{FF2B5EF4-FFF2-40B4-BE49-F238E27FC236}">
                <a16:creationId xmlns:a16="http://schemas.microsoft.com/office/drawing/2014/main" id="{1BEA6441-37FF-4D42-9AD3-E93452786A98}"/>
              </a:ext>
            </a:extLst>
          </p:cNvPr>
          <p:cNvPicPr>
            <a:picLocks noChangeAspect="1"/>
          </p:cNvPicPr>
          <p:nvPr/>
        </p:nvPicPr>
        <p:blipFill>
          <a:blip r:embed="rId2"/>
          <a:stretch>
            <a:fillRect/>
          </a:stretch>
        </p:blipFill>
        <p:spPr>
          <a:xfrm>
            <a:off x="2530764" y="1590870"/>
            <a:ext cx="6417862" cy="4729305"/>
          </a:xfrm>
          <a:prstGeom prst="rect">
            <a:avLst/>
          </a:prstGeom>
        </p:spPr>
      </p:pic>
    </p:spTree>
    <p:extLst>
      <p:ext uri="{BB962C8B-B14F-4D97-AF65-F5344CB8AC3E}">
        <p14:creationId xmlns:p14="http://schemas.microsoft.com/office/powerpoint/2010/main" val="649087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4"/>
            <a:ext cx="10152184" cy="1065402"/>
          </a:xfrm>
        </p:spPr>
        <p:txBody>
          <a:bodyPr anchor="b">
            <a:normAutofit/>
          </a:bodyPr>
          <a:lstStyle/>
          <a:p>
            <a:pPr algn="l"/>
            <a:r>
              <a:rPr lang="en-US" sz="2500" dirty="0">
                <a:solidFill>
                  <a:srgbClr val="000000"/>
                </a:solidFill>
                <a:latin typeface="docs-Arial Narrow"/>
              </a:rPr>
              <a:t>What factors would influence your decision to rollover your money or leave it with the Larimer County 401(a) Plan?</a:t>
            </a:r>
            <a:endParaRPr lang="en-US" sz="2500" dirty="0"/>
          </a:p>
        </p:txBody>
      </p:sp>
      <p:sp>
        <p:nvSpPr>
          <p:cNvPr id="5" name="TextBox 4">
            <a:extLst>
              <a:ext uri="{FF2B5EF4-FFF2-40B4-BE49-F238E27FC236}">
                <a16:creationId xmlns:a16="http://schemas.microsoft.com/office/drawing/2014/main" id="{9C7CC9AD-FE22-447C-B448-39811546A4FA}"/>
              </a:ext>
            </a:extLst>
          </p:cNvPr>
          <p:cNvSpPr txBox="1"/>
          <p:nvPr/>
        </p:nvSpPr>
        <p:spPr>
          <a:xfrm>
            <a:off x="745179" y="1528673"/>
            <a:ext cx="3914100" cy="4239366"/>
          </a:xfrm>
          <a:prstGeom prst="rect">
            <a:avLst/>
          </a:prstGeom>
          <a:noFill/>
        </p:spPr>
        <p:txBody>
          <a:bodyPr wrap="square" rtlCol="0">
            <a:spAutoFit/>
          </a:bodyPr>
          <a:lstStyle/>
          <a:p>
            <a:r>
              <a:rPr lang="en-US" b="1" u="sng" dirty="0"/>
              <a:t>RETURN ON INVESTMENT</a:t>
            </a:r>
          </a:p>
          <a:p>
            <a:pPr marL="285750" indent="-285750">
              <a:lnSpc>
                <a:spcPct val="150000"/>
              </a:lnSpc>
              <a:buFont typeface="Arial" panose="020B0604020202020204" pitchFamily="34" charset="0"/>
              <a:buChar char="•"/>
            </a:pPr>
            <a:r>
              <a:rPr lang="en-US" sz="1300" dirty="0"/>
              <a:t>“Fees and fund investment opportunities.”</a:t>
            </a:r>
          </a:p>
          <a:p>
            <a:pPr marL="285750" indent="-285750">
              <a:lnSpc>
                <a:spcPct val="150000"/>
              </a:lnSpc>
              <a:buFont typeface="Arial" panose="020B0604020202020204" pitchFamily="34" charset="0"/>
              <a:buChar char="•"/>
            </a:pPr>
            <a:r>
              <a:rPr lang="en-US" sz="1300" dirty="0"/>
              <a:t>"Best return on my investment"</a:t>
            </a:r>
          </a:p>
          <a:p>
            <a:pPr marL="285750" indent="-285750">
              <a:lnSpc>
                <a:spcPct val="150000"/>
              </a:lnSpc>
              <a:buFont typeface="Arial" panose="020B0604020202020204" pitchFamily="34" charset="0"/>
              <a:buChar char="•"/>
            </a:pPr>
            <a:r>
              <a:rPr lang="en-US" sz="1300" dirty="0"/>
              <a:t>"How the investments were being managed and any fees involved."</a:t>
            </a:r>
          </a:p>
          <a:p>
            <a:pPr marL="285750" indent="-285750">
              <a:lnSpc>
                <a:spcPct val="150000"/>
              </a:lnSpc>
              <a:buFont typeface="Arial" panose="020B0604020202020204" pitchFamily="34" charset="0"/>
              <a:buChar char="•"/>
            </a:pPr>
            <a:r>
              <a:rPr lang="en-US" sz="1300" dirty="0"/>
              <a:t>"how well this plan is gaining and what benefits I would be getting at the new job."</a:t>
            </a:r>
          </a:p>
          <a:p>
            <a:pPr marL="285750" indent="-285750">
              <a:lnSpc>
                <a:spcPct val="150000"/>
              </a:lnSpc>
              <a:buFont typeface="Arial" panose="020B0604020202020204" pitchFamily="34" charset="0"/>
              <a:buChar char="•"/>
            </a:pPr>
            <a:r>
              <a:rPr lang="en-US" sz="1300" dirty="0"/>
              <a:t>"How well this plan would do if I rolled it over into my current investment/retirement account I started with my past employer."</a:t>
            </a:r>
          </a:p>
          <a:p>
            <a:pPr marL="285750" indent="-285750">
              <a:lnSpc>
                <a:spcPct val="150000"/>
              </a:lnSpc>
              <a:buFont typeface="Arial" panose="020B0604020202020204" pitchFamily="34" charset="0"/>
              <a:buChar char="•"/>
            </a:pPr>
            <a:r>
              <a:rPr lang="en-US" sz="1300" dirty="0"/>
              <a:t>“Fees and level of confidence in the manager”</a:t>
            </a:r>
          </a:p>
          <a:p>
            <a:pPr marL="285750" indent="-285750">
              <a:lnSpc>
                <a:spcPct val="150000"/>
              </a:lnSpc>
              <a:buFont typeface="Arial" panose="020B0604020202020204" pitchFamily="34" charset="0"/>
              <a:buChar char="•"/>
            </a:pPr>
            <a:r>
              <a:rPr lang="en-US" sz="1300" dirty="0"/>
              <a:t>“Fees to keep the plan here, investment returns here vs a new employer or other retirement account.”</a:t>
            </a:r>
          </a:p>
        </p:txBody>
      </p:sp>
      <p:sp>
        <p:nvSpPr>
          <p:cNvPr id="6" name="TextBox 5">
            <a:extLst>
              <a:ext uri="{FF2B5EF4-FFF2-40B4-BE49-F238E27FC236}">
                <a16:creationId xmlns:a16="http://schemas.microsoft.com/office/drawing/2014/main" id="{3009F7E3-907B-4554-9DAA-F833144027CA}"/>
              </a:ext>
            </a:extLst>
          </p:cNvPr>
          <p:cNvSpPr txBox="1"/>
          <p:nvPr/>
        </p:nvSpPr>
        <p:spPr>
          <a:xfrm>
            <a:off x="5515256" y="1283516"/>
            <a:ext cx="6168830" cy="3270126"/>
          </a:xfrm>
          <a:prstGeom prst="rect">
            <a:avLst/>
          </a:prstGeom>
          <a:noFill/>
        </p:spPr>
        <p:txBody>
          <a:bodyPr wrap="square" rtlCol="0">
            <a:spAutoFit/>
          </a:bodyPr>
          <a:lstStyle/>
          <a:p>
            <a:r>
              <a:rPr lang="en-US" b="1" u="sng" dirty="0"/>
              <a:t>WHAT MY FINANCIAL ADVISOR SAYS</a:t>
            </a:r>
          </a:p>
          <a:p>
            <a:pPr marL="285750" indent="-285750">
              <a:lnSpc>
                <a:spcPct val="150000"/>
              </a:lnSpc>
              <a:buFont typeface="Arial" panose="020B0604020202020204" pitchFamily="34" charset="0"/>
              <a:buChar char="•"/>
            </a:pPr>
            <a:r>
              <a:rPr lang="en-US" sz="1300" dirty="0"/>
              <a:t>“I already have an established retirement account with a financial advisor, and it is easier to continue working with one financial advisor for all my accounts.”</a:t>
            </a:r>
          </a:p>
          <a:p>
            <a:pPr marL="285750" indent="-285750">
              <a:lnSpc>
                <a:spcPct val="150000"/>
              </a:lnSpc>
              <a:buFont typeface="Arial" panose="020B0604020202020204" pitchFamily="34" charset="0"/>
              <a:buChar char="•"/>
            </a:pPr>
            <a:r>
              <a:rPr lang="en-US" sz="1300" dirty="0"/>
              <a:t>“I am currently working with a financial advisor &amp; she would help me roll my 401a balance over”</a:t>
            </a:r>
          </a:p>
          <a:p>
            <a:pPr marL="285750" indent="-285750">
              <a:lnSpc>
                <a:spcPct val="150000"/>
              </a:lnSpc>
              <a:buFont typeface="Arial" panose="020B0604020202020204" pitchFamily="34" charset="0"/>
              <a:buChar char="•"/>
            </a:pPr>
            <a:r>
              <a:rPr lang="en-US" sz="1300" dirty="0"/>
              <a:t>“I have my own financial advisor.”</a:t>
            </a:r>
          </a:p>
          <a:p>
            <a:pPr marL="285750" indent="-285750">
              <a:lnSpc>
                <a:spcPct val="150000"/>
              </a:lnSpc>
              <a:buFont typeface="Arial" panose="020B0604020202020204" pitchFamily="34" charset="0"/>
              <a:buChar char="•"/>
            </a:pPr>
            <a:r>
              <a:rPr lang="en-US" sz="1300" dirty="0"/>
              <a:t>“My mom has a financial advisor who has made a lot of money for her and I would work with him after retirement.”</a:t>
            </a:r>
          </a:p>
          <a:p>
            <a:pPr marL="285750" indent="-285750">
              <a:lnSpc>
                <a:spcPct val="150000"/>
              </a:lnSpc>
              <a:buFont typeface="Arial" panose="020B0604020202020204" pitchFamily="34" charset="0"/>
              <a:buChar char="•"/>
            </a:pPr>
            <a:r>
              <a:rPr lang="en-US" sz="1300" dirty="0"/>
              <a:t>“The recommendations of my financial advisor.”</a:t>
            </a:r>
          </a:p>
          <a:p>
            <a:pPr marL="285750" indent="-285750">
              <a:lnSpc>
                <a:spcPct val="150000"/>
              </a:lnSpc>
              <a:buFont typeface="Arial" panose="020B0604020202020204" pitchFamily="34" charset="0"/>
              <a:buChar char="•"/>
            </a:pPr>
            <a:endParaRPr lang="en-US" sz="1300" dirty="0"/>
          </a:p>
          <a:p>
            <a:endParaRPr lang="en-US" sz="1300" dirty="0"/>
          </a:p>
        </p:txBody>
      </p:sp>
      <p:sp>
        <p:nvSpPr>
          <p:cNvPr id="2" name="TextBox 1">
            <a:extLst>
              <a:ext uri="{FF2B5EF4-FFF2-40B4-BE49-F238E27FC236}">
                <a16:creationId xmlns:a16="http://schemas.microsoft.com/office/drawing/2014/main" id="{B947AD7A-6F08-4CB8-9C06-1C07A3BA92BD}"/>
              </a:ext>
            </a:extLst>
          </p:cNvPr>
          <p:cNvSpPr txBox="1"/>
          <p:nvPr/>
        </p:nvSpPr>
        <p:spPr>
          <a:xfrm>
            <a:off x="5515256" y="4033229"/>
            <a:ext cx="5568246" cy="2738955"/>
          </a:xfrm>
          <a:prstGeom prst="rect">
            <a:avLst/>
          </a:prstGeom>
          <a:noFill/>
        </p:spPr>
        <p:txBody>
          <a:bodyPr wrap="square" rtlCol="0">
            <a:spAutoFit/>
          </a:bodyPr>
          <a:lstStyle/>
          <a:p>
            <a:r>
              <a:rPr lang="en-US" b="1" u="sng" dirty="0"/>
              <a:t>CONVENIENCE</a:t>
            </a:r>
          </a:p>
          <a:p>
            <a:pPr marL="285750" indent="-285750">
              <a:lnSpc>
                <a:spcPct val="150000"/>
              </a:lnSpc>
              <a:buFont typeface="Arial" panose="020B0604020202020204" pitchFamily="34" charset="0"/>
              <a:buChar char="•"/>
            </a:pPr>
            <a:r>
              <a:rPr lang="en-US" sz="1300" dirty="0"/>
              <a:t>"Convenience.“</a:t>
            </a:r>
          </a:p>
          <a:p>
            <a:pPr marL="285750" indent="-285750">
              <a:lnSpc>
                <a:spcPct val="150000"/>
              </a:lnSpc>
              <a:buFont typeface="Arial" panose="020B0604020202020204" pitchFamily="34" charset="0"/>
              <a:buChar char="•"/>
            </a:pPr>
            <a:r>
              <a:rPr lang="en-US" sz="1300" dirty="0"/>
              <a:t>"How easy it would be to maintain a new employer retirement plan while also maintaining the 401a with Larimer County.“</a:t>
            </a:r>
          </a:p>
          <a:p>
            <a:pPr marL="285750" indent="-285750">
              <a:lnSpc>
                <a:spcPct val="150000"/>
              </a:lnSpc>
              <a:buFont typeface="Arial" panose="020B0604020202020204" pitchFamily="34" charset="0"/>
              <a:buChar char="•"/>
            </a:pPr>
            <a:r>
              <a:rPr lang="en-US" sz="1300" dirty="0"/>
              <a:t>"I already have a 401k from a previous employer, it would be easier to keep it all together“</a:t>
            </a:r>
          </a:p>
          <a:p>
            <a:pPr marL="285750" indent="-285750">
              <a:lnSpc>
                <a:spcPct val="150000"/>
              </a:lnSpc>
              <a:buFont typeface="Arial" panose="020B0604020202020204" pitchFamily="34" charset="0"/>
              <a:buChar char="•"/>
            </a:pPr>
            <a:r>
              <a:rPr lang="en-US" sz="1300" dirty="0"/>
              <a:t>"Being in control of money I earned.“</a:t>
            </a:r>
          </a:p>
          <a:p>
            <a:pPr marL="285750" indent="-285750">
              <a:lnSpc>
                <a:spcPct val="150000"/>
              </a:lnSpc>
              <a:buFont typeface="Arial" panose="020B0604020202020204" pitchFamily="34" charset="0"/>
              <a:buChar char="•"/>
            </a:pPr>
            <a:r>
              <a:rPr lang="en-US" sz="1300" dirty="0"/>
              <a:t>"I didn't roll over from my previous employer and sometimes wish I had. Now I've got more accounts to worry about."</a:t>
            </a:r>
            <a:endParaRPr lang="en-US" sz="1300" b="1" u="sng" dirty="0"/>
          </a:p>
        </p:txBody>
      </p:sp>
    </p:spTree>
    <p:extLst>
      <p:ext uri="{BB962C8B-B14F-4D97-AF65-F5344CB8AC3E}">
        <p14:creationId xmlns:p14="http://schemas.microsoft.com/office/powerpoint/2010/main" val="2588782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478171" y="218114"/>
            <a:ext cx="11232859" cy="1711354"/>
          </a:xfrm>
        </p:spPr>
        <p:txBody>
          <a:bodyPr anchor="b">
            <a:normAutofit/>
          </a:bodyPr>
          <a:lstStyle/>
          <a:p>
            <a:pPr algn="l"/>
            <a:r>
              <a:rPr lang="en-US" sz="2500" dirty="0">
                <a:solidFill>
                  <a:srgbClr val="000000"/>
                </a:solidFill>
                <a:latin typeface="docs-Arial Narrow"/>
              </a:rPr>
              <a:t>Some employers allow early withdrawals under specific conditions or during times of hardship. Our plan allows participants to loan themselves money out of their vested retirement balance for the purchase of a primary residence. Which phrase best describes your feelings towards allowing withdrawals or loans outside of retirement?</a:t>
            </a:r>
            <a:endParaRPr lang="en-US" sz="2500" dirty="0"/>
          </a:p>
        </p:txBody>
      </p:sp>
      <p:pic>
        <p:nvPicPr>
          <p:cNvPr id="3" name="Picture 2">
            <a:extLst>
              <a:ext uri="{FF2B5EF4-FFF2-40B4-BE49-F238E27FC236}">
                <a16:creationId xmlns:a16="http://schemas.microsoft.com/office/drawing/2014/main" id="{1FB6BA09-39FC-42FB-B455-EFB3453B9A99}"/>
              </a:ext>
            </a:extLst>
          </p:cNvPr>
          <p:cNvPicPr>
            <a:picLocks noChangeAspect="1"/>
          </p:cNvPicPr>
          <p:nvPr/>
        </p:nvPicPr>
        <p:blipFill>
          <a:blip r:embed="rId2"/>
          <a:stretch>
            <a:fillRect/>
          </a:stretch>
        </p:blipFill>
        <p:spPr>
          <a:xfrm>
            <a:off x="2547943" y="2124363"/>
            <a:ext cx="6707643" cy="4351938"/>
          </a:xfrm>
          <a:prstGeom prst="rect">
            <a:avLst/>
          </a:prstGeom>
        </p:spPr>
      </p:pic>
    </p:spTree>
    <p:extLst>
      <p:ext uri="{BB962C8B-B14F-4D97-AF65-F5344CB8AC3E}">
        <p14:creationId xmlns:p14="http://schemas.microsoft.com/office/powerpoint/2010/main" val="2386383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18113"/>
            <a:ext cx="10152184" cy="1503375"/>
          </a:xfrm>
        </p:spPr>
        <p:txBody>
          <a:bodyPr anchor="b">
            <a:normAutofit/>
          </a:bodyPr>
          <a:lstStyle/>
          <a:p>
            <a:pPr algn="l"/>
            <a:r>
              <a:rPr lang="en-US" sz="4000" dirty="0">
                <a:solidFill>
                  <a:srgbClr val="000000"/>
                </a:solidFill>
                <a:latin typeface="docs-Arial Narrow"/>
              </a:rPr>
              <a:t>Is there anything else you want to share with the 401(a) Retirement Board?</a:t>
            </a:r>
            <a:endParaRPr lang="en-US" sz="4000" dirty="0"/>
          </a:p>
        </p:txBody>
      </p:sp>
      <p:sp>
        <p:nvSpPr>
          <p:cNvPr id="2" name="Rectangle 1">
            <a:extLst>
              <a:ext uri="{FF2B5EF4-FFF2-40B4-BE49-F238E27FC236}">
                <a16:creationId xmlns:a16="http://schemas.microsoft.com/office/drawing/2014/main" id="{3D0FA16A-34DD-4530-A1A6-D8125043D286}"/>
              </a:ext>
            </a:extLst>
          </p:cNvPr>
          <p:cNvSpPr/>
          <p:nvPr/>
        </p:nvSpPr>
        <p:spPr>
          <a:xfrm>
            <a:off x="1019908" y="2316429"/>
            <a:ext cx="3327633" cy="1246495"/>
          </a:xfrm>
          <a:prstGeom prst="rect">
            <a:avLst/>
          </a:prstGeom>
        </p:spPr>
        <p:txBody>
          <a:bodyPr wrap="square">
            <a:spAutoFit/>
          </a:bodyPr>
          <a:lstStyle/>
          <a:p>
            <a:r>
              <a:rPr lang="en-US" sz="1500" dirty="0"/>
              <a:t>“If there are online classes or resources on 401A (other than meeting with a representative) , it would be helpful if they were posted or "advertised" on the county </a:t>
            </a:r>
            <a:r>
              <a:rPr lang="en-US" sz="1500" dirty="0" err="1"/>
              <a:t>BBoard</a:t>
            </a:r>
            <a:r>
              <a:rPr lang="en-US" sz="1500" dirty="0"/>
              <a:t>.”</a:t>
            </a:r>
          </a:p>
        </p:txBody>
      </p:sp>
      <p:sp>
        <p:nvSpPr>
          <p:cNvPr id="3" name="Rectangle 2">
            <a:extLst>
              <a:ext uri="{FF2B5EF4-FFF2-40B4-BE49-F238E27FC236}">
                <a16:creationId xmlns:a16="http://schemas.microsoft.com/office/drawing/2014/main" id="{7406ACA7-A4A1-4CF3-862E-7328A972A315}"/>
              </a:ext>
            </a:extLst>
          </p:cNvPr>
          <p:cNvSpPr/>
          <p:nvPr/>
        </p:nvSpPr>
        <p:spPr>
          <a:xfrm>
            <a:off x="6421775" y="2280683"/>
            <a:ext cx="4135770" cy="1246495"/>
          </a:xfrm>
          <a:prstGeom prst="rect">
            <a:avLst/>
          </a:prstGeom>
        </p:spPr>
        <p:txBody>
          <a:bodyPr wrap="square">
            <a:spAutoFit/>
          </a:bodyPr>
          <a:lstStyle/>
          <a:p>
            <a:r>
              <a:rPr lang="en-US" sz="1500" dirty="0"/>
              <a:t>“As a young individual, I would love emails that address certain topics at a time. I do not enjoy bulk information overload. I prefer information in categories and being able to assess and work on/learn a few things at a time.”</a:t>
            </a:r>
          </a:p>
        </p:txBody>
      </p:sp>
      <p:sp>
        <p:nvSpPr>
          <p:cNvPr id="8" name="Rectangle 7">
            <a:extLst>
              <a:ext uri="{FF2B5EF4-FFF2-40B4-BE49-F238E27FC236}">
                <a16:creationId xmlns:a16="http://schemas.microsoft.com/office/drawing/2014/main" id="{E8469534-310F-487E-913F-A7462FE820B8}"/>
              </a:ext>
            </a:extLst>
          </p:cNvPr>
          <p:cNvSpPr/>
          <p:nvPr/>
        </p:nvSpPr>
        <p:spPr>
          <a:xfrm>
            <a:off x="942363" y="4711865"/>
            <a:ext cx="4043496" cy="784830"/>
          </a:xfrm>
          <a:prstGeom prst="rect">
            <a:avLst/>
          </a:prstGeom>
        </p:spPr>
        <p:txBody>
          <a:bodyPr wrap="square">
            <a:spAutoFit/>
          </a:bodyPr>
          <a:lstStyle/>
          <a:p>
            <a:r>
              <a:rPr lang="en-US" sz="1500" dirty="0">
                <a:solidFill>
                  <a:srgbClr val="000000"/>
                </a:solidFill>
                <a:latin typeface="Calibri" panose="020F0502020204030204" pitchFamily="34" charset="0"/>
              </a:rPr>
              <a:t>“Several years ago when we went to TIAA there was an investing questionnaire that really helped me pick investments I was comfortable with.”</a:t>
            </a:r>
            <a:endParaRPr lang="en-US" sz="1500" dirty="0"/>
          </a:p>
        </p:txBody>
      </p:sp>
      <p:sp>
        <p:nvSpPr>
          <p:cNvPr id="9" name="Rectangle 8">
            <a:extLst>
              <a:ext uri="{FF2B5EF4-FFF2-40B4-BE49-F238E27FC236}">
                <a16:creationId xmlns:a16="http://schemas.microsoft.com/office/drawing/2014/main" id="{90D5E589-FB2C-4E47-A6FA-27D84310D2CE}"/>
              </a:ext>
            </a:extLst>
          </p:cNvPr>
          <p:cNvSpPr/>
          <p:nvPr/>
        </p:nvSpPr>
        <p:spPr>
          <a:xfrm>
            <a:off x="6421775" y="5104280"/>
            <a:ext cx="4043496" cy="630942"/>
          </a:xfrm>
          <a:prstGeom prst="rect">
            <a:avLst/>
          </a:prstGeom>
        </p:spPr>
        <p:txBody>
          <a:bodyPr wrap="square">
            <a:spAutoFit/>
          </a:bodyPr>
          <a:lstStyle/>
          <a:p>
            <a:r>
              <a:rPr lang="en-US" sz="3500" dirty="0">
                <a:solidFill>
                  <a:srgbClr val="000000"/>
                </a:solidFill>
                <a:latin typeface="Calibri" panose="020F0502020204030204" pitchFamily="34" charset="0"/>
              </a:rPr>
              <a:t>“</a:t>
            </a:r>
            <a:r>
              <a:rPr lang="en-US" sz="3500" dirty="0"/>
              <a:t>Thank you!”</a:t>
            </a:r>
          </a:p>
        </p:txBody>
      </p:sp>
    </p:spTree>
    <p:extLst>
      <p:ext uri="{BB962C8B-B14F-4D97-AF65-F5344CB8AC3E}">
        <p14:creationId xmlns:p14="http://schemas.microsoft.com/office/powerpoint/2010/main" val="2041369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C98A213-5994-475E-B327-DC6EC27FBA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638881" y="670218"/>
            <a:ext cx="10909640" cy="1065836"/>
          </a:xfrm>
        </p:spPr>
        <p:txBody>
          <a:bodyPr anchor="ctr">
            <a:normAutofit/>
          </a:bodyPr>
          <a:lstStyle/>
          <a:p>
            <a:r>
              <a:rPr lang="en-US" sz="2100" b="0" i="0" dirty="0">
                <a:effectLst/>
                <a:latin typeface="docs-Arial Narrow"/>
              </a:rPr>
              <a:t>I am familiar with the details of the Larimer County 401(a) retirement plan. I understand who is eligible, my responsibilities and rights as a plan participant, and I know how to find information on how to change my investments within the plan.</a:t>
            </a:r>
            <a:endParaRPr lang="en-US" sz="2100" dirty="0"/>
          </a:p>
        </p:txBody>
      </p:sp>
      <p:sp>
        <p:nvSpPr>
          <p:cNvPr id="19" name="sketch line">
            <a:extLst>
              <a:ext uri="{FF2B5EF4-FFF2-40B4-BE49-F238E27FC236}">
                <a16:creationId xmlns:a16="http://schemas.microsoft.com/office/drawing/2014/main" id="{4B030A0D-0DAD-4A99-89BB-419527D6A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9376" y="1800088"/>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6F37A2F-383E-45DD-8916-B0C0F2A237CA}"/>
              </a:ext>
            </a:extLst>
          </p:cNvPr>
          <p:cNvPicPr>
            <a:picLocks noChangeAspect="1"/>
          </p:cNvPicPr>
          <p:nvPr/>
        </p:nvPicPr>
        <p:blipFill>
          <a:blip r:embed="rId2"/>
          <a:stretch>
            <a:fillRect/>
          </a:stretch>
        </p:blipFill>
        <p:spPr>
          <a:xfrm>
            <a:off x="292608" y="3035473"/>
            <a:ext cx="3758184" cy="2768662"/>
          </a:xfrm>
          <a:prstGeom prst="rect">
            <a:avLst/>
          </a:prstGeom>
        </p:spPr>
      </p:pic>
      <p:pic>
        <p:nvPicPr>
          <p:cNvPr id="12" name="Picture 11">
            <a:extLst>
              <a:ext uri="{FF2B5EF4-FFF2-40B4-BE49-F238E27FC236}">
                <a16:creationId xmlns:a16="http://schemas.microsoft.com/office/drawing/2014/main" id="{99785C3E-75AC-4799-ABF1-DE79526CF6D6}"/>
              </a:ext>
            </a:extLst>
          </p:cNvPr>
          <p:cNvPicPr>
            <a:picLocks noChangeAspect="1"/>
          </p:cNvPicPr>
          <p:nvPr/>
        </p:nvPicPr>
        <p:blipFill>
          <a:blip r:embed="rId3"/>
          <a:stretch>
            <a:fillRect/>
          </a:stretch>
        </p:blipFill>
        <p:spPr>
          <a:xfrm>
            <a:off x="4216908" y="3035473"/>
            <a:ext cx="3758184" cy="2768662"/>
          </a:xfrm>
          <a:prstGeom prst="rect">
            <a:avLst/>
          </a:prstGeom>
        </p:spPr>
      </p:pic>
      <p:pic>
        <p:nvPicPr>
          <p:cNvPr id="6" name="Picture 5">
            <a:extLst>
              <a:ext uri="{FF2B5EF4-FFF2-40B4-BE49-F238E27FC236}">
                <a16:creationId xmlns:a16="http://schemas.microsoft.com/office/drawing/2014/main" id="{D19432B8-C0D8-497E-B416-2E411DDCF27E}"/>
              </a:ext>
            </a:extLst>
          </p:cNvPr>
          <p:cNvPicPr>
            <a:picLocks noChangeAspect="1"/>
          </p:cNvPicPr>
          <p:nvPr/>
        </p:nvPicPr>
        <p:blipFill>
          <a:blip r:embed="rId4"/>
          <a:stretch>
            <a:fillRect/>
          </a:stretch>
        </p:blipFill>
        <p:spPr>
          <a:xfrm>
            <a:off x="8141208" y="3035473"/>
            <a:ext cx="3758184" cy="2768662"/>
          </a:xfrm>
          <a:prstGeom prst="rect">
            <a:avLst/>
          </a:prstGeom>
        </p:spPr>
      </p:pic>
    </p:spTree>
    <p:extLst>
      <p:ext uri="{BB962C8B-B14F-4D97-AF65-F5344CB8AC3E}">
        <p14:creationId xmlns:p14="http://schemas.microsoft.com/office/powerpoint/2010/main" val="3826000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638881" y="457200"/>
            <a:ext cx="10909640" cy="1368614"/>
          </a:xfrm>
        </p:spPr>
        <p:txBody>
          <a:bodyPr anchor="ctr">
            <a:normAutofit/>
          </a:bodyPr>
          <a:lstStyle/>
          <a:p>
            <a:r>
              <a:rPr lang="en-US" sz="2100" b="0" i="0" dirty="0">
                <a:effectLst/>
                <a:latin typeface="docs-Arial Narrow"/>
              </a:rPr>
              <a:t>I am familiar with the details of the Larimer County 401(a) retirement plan. I understand who is eligible, my responsibilities and rights as a plan participant, and I know how to find information on how to change my investments within the plan.</a:t>
            </a:r>
            <a:endParaRPr lang="en-US" sz="2100" dirty="0"/>
          </a:p>
        </p:txBody>
      </p:sp>
      <p:sp>
        <p:nvSpPr>
          <p:cNvPr id="19"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1850683"/>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9785C3E-75AC-4799-ABF1-DE79526CF6D6}"/>
              </a:ext>
            </a:extLst>
          </p:cNvPr>
          <p:cNvPicPr>
            <a:picLocks noChangeAspect="1"/>
          </p:cNvPicPr>
          <p:nvPr/>
        </p:nvPicPr>
        <p:blipFill>
          <a:blip r:embed="rId2"/>
          <a:stretch>
            <a:fillRect/>
          </a:stretch>
        </p:blipFill>
        <p:spPr>
          <a:xfrm>
            <a:off x="680001" y="2642616"/>
            <a:ext cx="4894493" cy="3605784"/>
          </a:xfrm>
          <a:prstGeom prst="rect">
            <a:avLst/>
          </a:prstGeom>
        </p:spPr>
      </p:pic>
      <p:pic>
        <p:nvPicPr>
          <p:cNvPr id="8" name="Picture 7">
            <a:extLst>
              <a:ext uri="{FF2B5EF4-FFF2-40B4-BE49-F238E27FC236}">
                <a16:creationId xmlns:a16="http://schemas.microsoft.com/office/drawing/2014/main" id="{A8785820-8352-49FD-B4DC-60BD4F7DF8ED}"/>
              </a:ext>
            </a:extLst>
          </p:cNvPr>
          <p:cNvPicPr>
            <a:picLocks noChangeAspect="1"/>
          </p:cNvPicPr>
          <p:nvPr/>
        </p:nvPicPr>
        <p:blipFill>
          <a:blip r:embed="rId3"/>
          <a:stretch>
            <a:fillRect/>
          </a:stretch>
        </p:blipFill>
        <p:spPr>
          <a:xfrm>
            <a:off x="6614457" y="2642616"/>
            <a:ext cx="4894493" cy="3605784"/>
          </a:xfrm>
          <a:prstGeom prst="rect">
            <a:avLst/>
          </a:prstGeom>
        </p:spPr>
      </p:pic>
    </p:spTree>
    <p:extLst>
      <p:ext uri="{BB962C8B-B14F-4D97-AF65-F5344CB8AC3E}">
        <p14:creationId xmlns:p14="http://schemas.microsoft.com/office/powerpoint/2010/main" val="2116324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834886" y="225285"/>
            <a:ext cx="8616161" cy="503583"/>
          </a:xfrm>
        </p:spPr>
        <p:txBody>
          <a:bodyPr anchor="b">
            <a:normAutofit/>
          </a:bodyPr>
          <a:lstStyle/>
          <a:p>
            <a:pPr algn="l"/>
            <a:r>
              <a:rPr lang="en-US" sz="2500" b="0" i="0" dirty="0">
                <a:solidFill>
                  <a:srgbClr val="000000"/>
                </a:solidFill>
                <a:effectLst/>
                <a:latin typeface="docs-Arial Narrow"/>
              </a:rPr>
              <a:t>Are you satisfied with the menu of investment options available?</a:t>
            </a:r>
            <a:endParaRPr lang="en-US" sz="2500" dirty="0"/>
          </a:p>
        </p:txBody>
      </p:sp>
      <p:pic>
        <p:nvPicPr>
          <p:cNvPr id="5" name="Picture 4">
            <a:extLst>
              <a:ext uri="{FF2B5EF4-FFF2-40B4-BE49-F238E27FC236}">
                <a16:creationId xmlns:a16="http://schemas.microsoft.com/office/drawing/2014/main" id="{F66D7A47-41F1-4911-B010-3820974B4B79}"/>
              </a:ext>
            </a:extLst>
          </p:cNvPr>
          <p:cNvPicPr>
            <a:picLocks noChangeAspect="1"/>
          </p:cNvPicPr>
          <p:nvPr/>
        </p:nvPicPr>
        <p:blipFill>
          <a:blip r:embed="rId2"/>
          <a:stretch>
            <a:fillRect/>
          </a:stretch>
        </p:blipFill>
        <p:spPr>
          <a:xfrm>
            <a:off x="2740952" y="1117842"/>
            <a:ext cx="6710095" cy="4952265"/>
          </a:xfrm>
          <a:prstGeom prst="rect">
            <a:avLst/>
          </a:prstGeom>
        </p:spPr>
      </p:pic>
    </p:spTree>
    <p:extLst>
      <p:ext uri="{BB962C8B-B14F-4D97-AF65-F5344CB8AC3E}">
        <p14:creationId xmlns:p14="http://schemas.microsoft.com/office/powerpoint/2010/main" val="260411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834886" y="225285"/>
            <a:ext cx="10522227" cy="503583"/>
          </a:xfrm>
        </p:spPr>
        <p:txBody>
          <a:bodyPr anchor="b">
            <a:normAutofit/>
          </a:bodyPr>
          <a:lstStyle/>
          <a:p>
            <a:pPr algn="l"/>
            <a:r>
              <a:rPr lang="en-US" sz="2500" b="0" i="0" dirty="0">
                <a:solidFill>
                  <a:srgbClr val="000000"/>
                </a:solidFill>
                <a:effectLst/>
                <a:latin typeface="docs-Arial Narrow"/>
              </a:rPr>
              <a:t>Are you satisfied with the menu of investment options available?</a:t>
            </a:r>
            <a:endParaRPr lang="en-US" sz="2500" dirty="0"/>
          </a:p>
        </p:txBody>
      </p:sp>
      <p:pic>
        <p:nvPicPr>
          <p:cNvPr id="6" name="Picture 5">
            <a:extLst>
              <a:ext uri="{FF2B5EF4-FFF2-40B4-BE49-F238E27FC236}">
                <a16:creationId xmlns:a16="http://schemas.microsoft.com/office/drawing/2014/main" id="{53BCC543-4339-4B39-ADFC-E3D901D8BCD0}"/>
              </a:ext>
            </a:extLst>
          </p:cNvPr>
          <p:cNvPicPr>
            <a:picLocks noChangeAspect="1"/>
          </p:cNvPicPr>
          <p:nvPr/>
        </p:nvPicPr>
        <p:blipFill>
          <a:blip r:embed="rId2"/>
          <a:stretch>
            <a:fillRect/>
          </a:stretch>
        </p:blipFill>
        <p:spPr>
          <a:xfrm>
            <a:off x="834886" y="893571"/>
            <a:ext cx="3862897" cy="2850941"/>
          </a:xfrm>
          <a:prstGeom prst="rect">
            <a:avLst/>
          </a:prstGeom>
        </p:spPr>
      </p:pic>
      <p:pic>
        <p:nvPicPr>
          <p:cNvPr id="7" name="Picture 6">
            <a:extLst>
              <a:ext uri="{FF2B5EF4-FFF2-40B4-BE49-F238E27FC236}">
                <a16:creationId xmlns:a16="http://schemas.microsoft.com/office/drawing/2014/main" id="{62F2C5FF-17F0-4848-BCC5-E5436C6C3DC7}"/>
              </a:ext>
            </a:extLst>
          </p:cNvPr>
          <p:cNvPicPr>
            <a:picLocks noChangeAspect="1"/>
          </p:cNvPicPr>
          <p:nvPr/>
        </p:nvPicPr>
        <p:blipFill>
          <a:blip r:embed="rId3"/>
          <a:stretch>
            <a:fillRect/>
          </a:stretch>
        </p:blipFill>
        <p:spPr>
          <a:xfrm>
            <a:off x="6540341" y="893571"/>
            <a:ext cx="3862897" cy="2850941"/>
          </a:xfrm>
          <a:prstGeom prst="rect">
            <a:avLst/>
          </a:prstGeom>
        </p:spPr>
      </p:pic>
      <p:pic>
        <p:nvPicPr>
          <p:cNvPr id="8" name="Picture 7">
            <a:extLst>
              <a:ext uri="{FF2B5EF4-FFF2-40B4-BE49-F238E27FC236}">
                <a16:creationId xmlns:a16="http://schemas.microsoft.com/office/drawing/2014/main" id="{F6B5F2B7-BE69-4EC2-9D26-E38110F0A98F}"/>
              </a:ext>
            </a:extLst>
          </p:cNvPr>
          <p:cNvPicPr>
            <a:picLocks noChangeAspect="1"/>
          </p:cNvPicPr>
          <p:nvPr/>
        </p:nvPicPr>
        <p:blipFill>
          <a:blip r:embed="rId4"/>
          <a:stretch>
            <a:fillRect/>
          </a:stretch>
        </p:blipFill>
        <p:spPr>
          <a:xfrm>
            <a:off x="834886" y="3909215"/>
            <a:ext cx="3862897" cy="2850942"/>
          </a:xfrm>
          <a:prstGeom prst="rect">
            <a:avLst/>
          </a:prstGeom>
        </p:spPr>
      </p:pic>
      <p:pic>
        <p:nvPicPr>
          <p:cNvPr id="9" name="Picture 8">
            <a:extLst>
              <a:ext uri="{FF2B5EF4-FFF2-40B4-BE49-F238E27FC236}">
                <a16:creationId xmlns:a16="http://schemas.microsoft.com/office/drawing/2014/main" id="{9333DAE9-B6AF-49DC-AB72-5938337477F7}"/>
              </a:ext>
            </a:extLst>
          </p:cNvPr>
          <p:cNvPicPr>
            <a:picLocks noChangeAspect="1"/>
          </p:cNvPicPr>
          <p:nvPr/>
        </p:nvPicPr>
        <p:blipFill>
          <a:blip r:embed="rId5"/>
          <a:stretch>
            <a:fillRect/>
          </a:stretch>
        </p:blipFill>
        <p:spPr>
          <a:xfrm>
            <a:off x="6540341" y="3909215"/>
            <a:ext cx="3862897" cy="2850942"/>
          </a:xfrm>
          <a:prstGeom prst="rect">
            <a:avLst/>
          </a:prstGeom>
        </p:spPr>
      </p:pic>
    </p:spTree>
    <p:extLst>
      <p:ext uri="{BB962C8B-B14F-4D97-AF65-F5344CB8AC3E}">
        <p14:creationId xmlns:p14="http://schemas.microsoft.com/office/powerpoint/2010/main" val="2478654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501941" y="163493"/>
            <a:ext cx="6035697" cy="503583"/>
          </a:xfrm>
        </p:spPr>
        <p:txBody>
          <a:bodyPr anchor="b">
            <a:normAutofit/>
          </a:bodyPr>
          <a:lstStyle/>
          <a:p>
            <a:pPr algn="l"/>
            <a:r>
              <a:rPr lang="en-US" sz="2500" b="0" i="0" dirty="0">
                <a:solidFill>
                  <a:srgbClr val="000000"/>
                </a:solidFill>
                <a:effectLst/>
                <a:latin typeface="docs-Arial Narrow"/>
              </a:rPr>
              <a:t>Share your thoughts on investment options:</a:t>
            </a:r>
            <a:endParaRPr lang="en-US" sz="2500" dirty="0"/>
          </a:p>
        </p:txBody>
      </p:sp>
      <p:sp>
        <p:nvSpPr>
          <p:cNvPr id="2" name="TextBox 1">
            <a:extLst>
              <a:ext uri="{FF2B5EF4-FFF2-40B4-BE49-F238E27FC236}">
                <a16:creationId xmlns:a16="http://schemas.microsoft.com/office/drawing/2014/main" id="{4E9D5CFA-2C21-4B0D-8721-0F257AE6C5DA}"/>
              </a:ext>
            </a:extLst>
          </p:cNvPr>
          <p:cNvSpPr txBox="1"/>
          <p:nvPr/>
        </p:nvSpPr>
        <p:spPr>
          <a:xfrm>
            <a:off x="501941" y="903917"/>
            <a:ext cx="5036191" cy="2092881"/>
          </a:xfrm>
          <a:prstGeom prst="rect">
            <a:avLst/>
          </a:prstGeom>
          <a:noFill/>
        </p:spPr>
        <p:txBody>
          <a:bodyPr wrap="square" rtlCol="0">
            <a:spAutoFit/>
          </a:bodyPr>
          <a:lstStyle/>
          <a:p>
            <a:r>
              <a:rPr lang="en-US" b="1" u="sng" dirty="0"/>
              <a:t>NOT FAMILIAR</a:t>
            </a:r>
          </a:p>
          <a:p>
            <a:pPr marL="285750" indent="-285750">
              <a:buFont typeface="Arial" panose="020B0604020202020204" pitchFamily="34" charset="0"/>
              <a:buChar char="•"/>
            </a:pPr>
            <a:r>
              <a:rPr lang="en-US" sz="1400" dirty="0"/>
              <a:t>“I didn't even realize there were so many options.”</a:t>
            </a:r>
          </a:p>
          <a:p>
            <a:pPr marL="285750" indent="-285750">
              <a:buFont typeface="Arial" panose="020B0604020202020204" pitchFamily="34" charset="0"/>
              <a:buChar char="•"/>
            </a:pPr>
            <a:r>
              <a:rPr lang="en-US" sz="1400" dirty="0"/>
              <a:t>“I have not spent the time to make choices.”</a:t>
            </a:r>
          </a:p>
          <a:p>
            <a:pPr marL="285750" indent="-285750">
              <a:buFont typeface="Arial" panose="020B0604020202020204" pitchFamily="34" charset="0"/>
              <a:buChar char="•"/>
            </a:pPr>
            <a:r>
              <a:rPr lang="en-US" sz="1400" dirty="0"/>
              <a:t>“I'm unsure what they mean.  I would love an online training that is available for me to watch whenever I have time in my schedule”</a:t>
            </a:r>
          </a:p>
          <a:p>
            <a:pPr marL="285750" indent="-285750">
              <a:buFont typeface="Arial" panose="020B0604020202020204" pitchFamily="34" charset="0"/>
              <a:buChar char="•"/>
            </a:pPr>
            <a:r>
              <a:rPr lang="en-US" sz="1400" dirty="0"/>
              <a:t>“Had no idea these existed until seeing this.”</a:t>
            </a:r>
          </a:p>
          <a:p>
            <a:pPr marL="285750" indent="-285750">
              <a:buFont typeface="Arial" panose="020B0604020202020204" pitchFamily="34" charset="0"/>
              <a:buChar char="•"/>
            </a:pPr>
            <a:r>
              <a:rPr lang="en-US" sz="1400" dirty="0"/>
              <a:t>“Is there a way to shift my money from more aggressive funds to/from less aggressive funds?”</a:t>
            </a:r>
          </a:p>
        </p:txBody>
      </p:sp>
      <p:sp>
        <p:nvSpPr>
          <p:cNvPr id="3" name="Rectangle 2">
            <a:extLst>
              <a:ext uri="{FF2B5EF4-FFF2-40B4-BE49-F238E27FC236}">
                <a16:creationId xmlns:a16="http://schemas.microsoft.com/office/drawing/2014/main" id="{5F4C34DF-3212-4F41-A7C7-301515E978BC}"/>
              </a:ext>
            </a:extLst>
          </p:cNvPr>
          <p:cNvSpPr/>
          <p:nvPr/>
        </p:nvSpPr>
        <p:spPr>
          <a:xfrm>
            <a:off x="6216242" y="796196"/>
            <a:ext cx="5503179" cy="2092881"/>
          </a:xfrm>
          <a:prstGeom prst="rect">
            <a:avLst/>
          </a:prstGeom>
        </p:spPr>
        <p:txBody>
          <a:bodyPr wrap="square">
            <a:spAutoFit/>
          </a:bodyPr>
          <a:lstStyle/>
          <a:p>
            <a:r>
              <a:rPr lang="en-US" b="1" u="sng" dirty="0"/>
              <a:t>WANT MORE</a:t>
            </a:r>
          </a:p>
          <a:p>
            <a:pPr marL="285750" indent="-285750">
              <a:buFont typeface="Arial" panose="020B0604020202020204" pitchFamily="34" charset="0"/>
              <a:buChar char="•"/>
            </a:pPr>
            <a:r>
              <a:rPr lang="en-US" sz="1400" dirty="0"/>
              <a:t>“Too Limited”</a:t>
            </a:r>
          </a:p>
          <a:p>
            <a:pPr marL="285750" indent="-285750">
              <a:buFont typeface="Arial" panose="020B0604020202020204" pitchFamily="34" charset="0"/>
              <a:buChar char="•"/>
            </a:pPr>
            <a:r>
              <a:rPr lang="en-US" sz="1400" dirty="0"/>
              <a:t>“My advisor tells me they need more.”</a:t>
            </a:r>
          </a:p>
          <a:p>
            <a:pPr marL="285750" indent="-285750">
              <a:buFont typeface="Arial" panose="020B0604020202020204" pitchFamily="34" charset="0"/>
              <a:buChar char="•"/>
            </a:pPr>
            <a:r>
              <a:rPr lang="en-US" sz="1400" dirty="0"/>
              <a:t>I don't find there to be enough diversified options within particular categories.</a:t>
            </a:r>
          </a:p>
          <a:p>
            <a:pPr marL="285750" indent="-285750">
              <a:buFont typeface="Arial" panose="020B0604020202020204" pitchFamily="34" charset="0"/>
              <a:buChar char="•"/>
            </a:pPr>
            <a:r>
              <a:rPr lang="en-US" sz="1400" dirty="0"/>
              <a:t>“I WOULD PREFER MORE OPTIONS OF MUTUAL FUNDS AND BE ALLOWED TO INVEST IN ETF'S IF POSSIBLE.”</a:t>
            </a:r>
          </a:p>
          <a:p>
            <a:pPr marL="285750" indent="-285750">
              <a:buFont typeface="Arial" panose="020B0604020202020204" pitchFamily="34" charset="0"/>
              <a:buChar char="•"/>
            </a:pPr>
            <a:r>
              <a:rPr lang="en-US" sz="1400" dirty="0"/>
              <a:t>“I'd like to some tech funds and some REIT options.”</a:t>
            </a:r>
          </a:p>
          <a:p>
            <a:pPr marL="285750" indent="-285750">
              <a:buFont typeface="Arial" panose="020B0604020202020204" pitchFamily="34" charset="0"/>
              <a:buChar char="•"/>
            </a:pPr>
            <a:r>
              <a:rPr lang="en-US" sz="1400" dirty="0"/>
              <a:t>“We need more index funds and ETFs.”</a:t>
            </a:r>
          </a:p>
        </p:txBody>
      </p:sp>
      <p:sp>
        <p:nvSpPr>
          <p:cNvPr id="10" name="TextBox 9">
            <a:extLst>
              <a:ext uri="{FF2B5EF4-FFF2-40B4-BE49-F238E27FC236}">
                <a16:creationId xmlns:a16="http://schemas.microsoft.com/office/drawing/2014/main" id="{79F71DB3-2C34-4083-A153-266ADED51B88}"/>
              </a:ext>
            </a:extLst>
          </p:cNvPr>
          <p:cNvSpPr txBox="1"/>
          <p:nvPr/>
        </p:nvSpPr>
        <p:spPr>
          <a:xfrm>
            <a:off x="6307123" y="3515127"/>
            <a:ext cx="5036191" cy="1661993"/>
          </a:xfrm>
          <a:prstGeom prst="rect">
            <a:avLst/>
          </a:prstGeom>
          <a:noFill/>
        </p:spPr>
        <p:txBody>
          <a:bodyPr wrap="square" rtlCol="0">
            <a:spAutoFit/>
          </a:bodyPr>
          <a:lstStyle/>
          <a:p>
            <a:r>
              <a:rPr lang="en-US" b="1" u="sng" dirty="0"/>
              <a:t>LOWER FEES</a:t>
            </a:r>
          </a:p>
          <a:p>
            <a:pPr marL="285750" indent="-285750">
              <a:buFont typeface="Arial" panose="020B0604020202020204" pitchFamily="34" charset="0"/>
              <a:buChar char="•"/>
            </a:pPr>
            <a:r>
              <a:rPr lang="en-US" sz="1400" dirty="0"/>
              <a:t>“The index funds available carry high fees.”</a:t>
            </a:r>
          </a:p>
          <a:p>
            <a:pPr marL="285750" indent="-285750">
              <a:buFont typeface="Arial" panose="020B0604020202020204" pitchFamily="34" charset="0"/>
              <a:buChar char="•"/>
            </a:pPr>
            <a:r>
              <a:rPr lang="en-US" sz="1400" dirty="0"/>
              <a:t>“I want lower expense fee ratios. Under .05% would be preferred.”</a:t>
            </a:r>
          </a:p>
          <a:p>
            <a:pPr marL="285750" indent="-285750">
              <a:buFont typeface="Arial" panose="020B0604020202020204" pitchFamily="34" charset="0"/>
              <a:buChar char="•"/>
            </a:pPr>
            <a:r>
              <a:rPr lang="en-US" sz="1400" dirty="0"/>
              <a:t>“I would like to see more Vanguard funds available for investment. Vanguard is a not-for-profit company, and their expense ratios are some of the lowest out there.”</a:t>
            </a:r>
          </a:p>
        </p:txBody>
      </p:sp>
      <p:sp>
        <p:nvSpPr>
          <p:cNvPr id="12" name="Rectangle 11">
            <a:extLst>
              <a:ext uri="{FF2B5EF4-FFF2-40B4-BE49-F238E27FC236}">
                <a16:creationId xmlns:a16="http://schemas.microsoft.com/office/drawing/2014/main" id="{C3D84C96-3C72-4B29-815C-0980FC16BEB3}"/>
              </a:ext>
            </a:extLst>
          </p:cNvPr>
          <p:cNvSpPr/>
          <p:nvPr/>
        </p:nvSpPr>
        <p:spPr>
          <a:xfrm>
            <a:off x="501941" y="3255513"/>
            <a:ext cx="5496187" cy="2492990"/>
          </a:xfrm>
          <a:prstGeom prst="rect">
            <a:avLst/>
          </a:prstGeom>
        </p:spPr>
        <p:txBody>
          <a:bodyPr wrap="square">
            <a:spAutoFit/>
          </a:bodyPr>
          <a:lstStyle/>
          <a:p>
            <a:r>
              <a:rPr lang="en-US" b="1" u="sng" dirty="0"/>
              <a:t>MORE ESG OPTIONS</a:t>
            </a:r>
            <a:endParaRPr lang="en-US" u="sng" dirty="0"/>
          </a:p>
          <a:p>
            <a:pPr marL="171450" indent="-171450">
              <a:buFont typeface="Arial" panose="020B0604020202020204" pitchFamily="34" charset="0"/>
              <a:buChar char="•"/>
            </a:pPr>
            <a:r>
              <a:rPr lang="en-US" sz="1400" dirty="0"/>
              <a:t>“I like the idea of socially, environmentally responsible stocks.”</a:t>
            </a:r>
          </a:p>
          <a:p>
            <a:pPr marL="171450" indent="-171450">
              <a:buFont typeface="Arial" panose="020B0604020202020204" pitchFamily="34" charset="0"/>
              <a:buChar char="•"/>
            </a:pPr>
            <a:r>
              <a:rPr lang="en-US" sz="1400" dirty="0"/>
              <a:t>“Want a decent return for retirement but would also like to not retire on a wasted planet with climate chaos, there are no options but 100% aggressive stocks. What should I tell my children: "Here's some funds, kids, sorry we screwed up your future"? Not even one moderately aggressive, secure or mixed fund that is climate-neutral if not climate-positive? Come on, we can do better than this!</a:t>
            </a:r>
          </a:p>
          <a:p>
            <a:pPr marL="171450" indent="-171450">
              <a:buFont typeface="Arial" panose="020B0604020202020204" pitchFamily="34" charset="0"/>
              <a:buChar char="•"/>
            </a:pPr>
            <a:r>
              <a:rPr lang="en-US" sz="1400" dirty="0"/>
              <a:t>“I'd like more portfolio options that don't include investments in fossil fuel industries.”</a:t>
            </a:r>
          </a:p>
          <a:p>
            <a:pPr marL="171450" indent="-171450">
              <a:buFont typeface="Arial" panose="020B0604020202020204" pitchFamily="34" charset="0"/>
              <a:buChar char="•"/>
            </a:pPr>
            <a:endParaRPr lang="en-US" sz="1200" dirty="0"/>
          </a:p>
        </p:txBody>
      </p:sp>
    </p:spTree>
    <p:extLst>
      <p:ext uri="{BB962C8B-B14F-4D97-AF65-F5344CB8AC3E}">
        <p14:creationId xmlns:p14="http://schemas.microsoft.com/office/powerpoint/2010/main" val="428780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377026"/>
            <a:ext cx="10152184" cy="554348"/>
          </a:xfrm>
        </p:spPr>
        <p:txBody>
          <a:bodyPr anchor="b">
            <a:normAutofit fontScale="90000"/>
          </a:bodyPr>
          <a:lstStyle/>
          <a:p>
            <a:pPr algn="l"/>
            <a:r>
              <a:rPr lang="en-US" sz="2500" b="0" i="0" dirty="0">
                <a:solidFill>
                  <a:srgbClr val="000000"/>
                </a:solidFill>
                <a:effectLst/>
                <a:latin typeface="docs-Arial Narrow"/>
              </a:rPr>
              <a:t>How confident are you that you will have enough saved to retire when you reach retirement age?</a:t>
            </a:r>
            <a:endParaRPr lang="en-US" sz="2500" dirty="0"/>
          </a:p>
        </p:txBody>
      </p:sp>
      <p:pic>
        <p:nvPicPr>
          <p:cNvPr id="5" name="Picture 4">
            <a:extLst>
              <a:ext uri="{FF2B5EF4-FFF2-40B4-BE49-F238E27FC236}">
                <a16:creationId xmlns:a16="http://schemas.microsoft.com/office/drawing/2014/main" id="{4AC3E361-23F4-4AF9-A49D-ACA89E3B3BEB}"/>
              </a:ext>
            </a:extLst>
          </p:cNvPr>
          <p:cNvPicPr>
            <a:picLocks noChangeAspect="1"/>
          </p:cNvPicPr>
          <p:nvPr/>
        </p:nvPicPr>
        <p:blipFill>
          <a:blip r:embed="rId2"/>
          <a:stretch>
            <a:fillRect/>
          </a:stretch>
        </p:blipFill>
        <p:spPr>
          <a:xfrm>
            <a:off x="2941320" y="1104940"/>
            <a:ext cx="6309360" cy="4648120"/>
          </a:xfrm>
          <a:prstGeom prst="rect">
            <a:avLst/>
          </a:prstGeom>
        </p:spPr>
      </p:pic>
    </p:spTree>
    <p:extLst>
      <p:ext uri="{BB962C8B-B14F-4D97-AF65-F5344CB8AC3E}">
        <p14:creationId xmlns:p14="http://schemas.microsoft.com/office/powerpoint/2010/main" val="3995789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7605CA-7E45-47B1-9A38-2EAE98B5BADF}"/>
              </a:ext>
            </a:extLst>
          </p:cNvPr>
          <p:cNvSpPr>
            <a:spLocks noGrp="1"/>
          </p:cNvSpPr>
          <p:nvPr>
            <p:ph type="ctrTitle"/>
          </p:nvPr>
        </p:nvSpPr>
        <p:spPr>
          <a:xfrm>
            <a:off x="1019908" y="250417"/>
            <a:ext cx="10152184" cy="554348"/>
          </a:xfrm>
        </p:spPr>
        <p:txBody>
          <a:bodyPr anchor="b">
            <a:normAutofit fontScale="90000"/>
          </a:bodyPr>
          <a:lstStyle/>
          <a:p>
            <a:pPr algn="l"/>
            <a:r>
              <a:rPr lang="en-US" sz="2500" b="0" i="0" dirty="0">
                <a:solidFill>
                  <a:srgbClr val="000000"/>
                </a:solidFill>
                <a:effectLst/>
                <a:latin typeface="docs-Arial Narrow"/>
              </a:rPr>
              <a:t>How confident are you that you will have enough saved to retire when you reach retirement age?</a:t>
            </a:r>
            <a:endParaRPr lang="en-US" sz="2500" dirty="0"/>
          </a:p>
        </p:txBody>
      </p:sp>
      <p:pic>
        <p:nvPicPr>
          <p:cNvPr id="2" name="Picture 1">
            <a:extLst>
              <a:ext uri="{FF2B5EF4-FFF2-40B4-BE49-F238E27FC236}">
                <a16:creationId xmlns:a16="http://schemas.microsoft.com/office/drawing/2014/main" id="{7664C7B1-BA04-4135-9856-CCDBFE82DC3F}"/>
              </a:ext>
            </a:extLst>
          </p:cNvPr>
          <p:cNvPicPr>
            <a:picLocks noChangeAspect="1"/>
          </p:cNvPicPr>
          <p:nvPr/>
        </p:nvPicPr>
        <p:blipFill>
          <a:blip r:embed="rId2"/>
          <a:stretch>
            <a:fillRect/>
          </a:stretch>
        </p:blipFill>
        <p:spPr>
          <a:xfrm>
            <a:off x="1526346" y="804765"/>
            <a:ext cx="3934916" cy="2898862"/>
          </a:xfrm>
          <a:prstGeom prst="rect">
            <a:avLst/>
          </a:prstGeom>
        </p:spPr>
      </p:pic>
      <p:pic>
        <p:nvPicPr>
          <p:cNvPr id="3" name="Picture 2">
            <a:extLst>
              <a:ext uri="{FF2B5EF4-FFF2-40B4-BE49-F238E27FC236}">
                <a16:creationId xmlns:a16="http://schemas.microsoft.com/office/drawing/2014/main" id="{FF52E161-EE6B-4E3F-9E3A-EADC9C78FCB8}"/>
              </a:ext>
            </a:extLst>
          </p:cNvPr>
          <p:cNvPicPr>
            <a:picLocks noChangeAspect="1"/>
          </p:cNvPicPr>
          <p:nvPr/>
        </p:nvPicPr>
        <p:blipFill>
          <a:blip r:embed="rId3"/>
          <a:stretch>
            <a:fillRect/>
          </a:stretch>
        </p:blipFill>
        <p:spPr>
          <a:xfrm>
            <a:off x="5957015" y="804765"/>
            <a:ext cx="3934916" cy="2898861"/>
          </a:xfrm>
          <a:prstGeom prst="rect">
            <a:avLst/>
          </a:prstGeom>
        </p:spPr>
      </p:pic>
      <p:pic>
        <p:nvPicPr>
          <p:cNvPr id="9" name="Picture 8">
            <a:extLst>
              <a:ext uri="{FF2B5EF4-FFF2-40B4-BE49-F238E27FC236}">
                <a16:creationId xmlns:a16="http://schemas.microsoft.com/office/drawing/2014/main" id="{1F1B37E5-D229-4349-BC85-A0251D1AD86A}"/>
              </a:ext>
            </a:extLst>
          </p:cNvPr>
          <p:cNvPicPr>
            <a:picLocks noChangeAspect="1"/>
          </p:cNvPicPr>
          <p:nvPr/>
        </p:nvPicPr>
        <p:blipFill>
          <a:blip r:embed="rId4"/>
          <a:stretch>
            <a:fillRect/>
          </a:stretch>
        </p:blipFill>
        <p:spPr>
          <a:xfrm>
            <a:off x="1526346" y="3844303"/>
            <a:ext cx="3934916" cy="2898861"/>
          </a:xfrm>
          <a:prstGeom prst="rect">
            <a:avLst/>
          </a:prstGeom>
        </p:spPr>
      </p:pic>
      <p:pic>
        <p:nvPicPr>
          <p:cNvPr id="13" name="Picture 12">
            <a:extLst>
              <a:ext uri="{FF2B5EF4-FFF2-40B4-BE49-F238E27FC236}">
                <a16:creationId xmlns:a16="http://schemas.microsoft.com/office/drawing/2014/main" id="{78549E08-2267-4DC5-B29B-E0BED7E44ED7}"/>
              </a:ext>
            </a:extLst>
          </p:cNvPr>
          <p:cNvPicPr>
            <a:picLocks noChangeAspect="1"/>
          </p:cNvPicPr>
          <p:nvPr/>
        </p:nvPicPr>
        <p:blipFill>
          <a:blip r:embed="rId5"/>
          <a:stretch>
            <a:fillRect/>
          </a:stretch>
        </p:blipFill>
        <p:spPr>
          <a:xfrm>
            <a:off x="5957015" y="3844302"/>
            <a:ext cx="3934917" cy="2898862"/>
          </a:xfrm>
          <a:prstGeom prst="rect">
            <a:avLst/>
          </a:prstGeom>
        </p:spPr>
      </p:pic>
    </p:spTree>
    <p:extLst>
      <p:ext uri="{BB962C8B-B14F-4D97-AF65-F5344CB8AC3E}">
        <p14:creationId xmlns:p14="http://schemas.microsoft.com/office/powerpoint/2010/main" val="4176734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2034</Words>
  <Application>Microsoft Office PowerPoint</Application>
  <PresentationFormat>Widescreen</PresentationFormat>
  <Paragraphs>100</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docs-Arial Narrow</vt:lpstr>
      <vt:lpstr>Office Theme</vt:lpstr>
      <vt:lpstr>Larimer County 401(a) Retirement Plan  Employee Survey Highlights</vt:lpstr>
      <vt:lpstr>Survey Participation Rate:  41.4% (759 out of 1,834 Employees Responded)</vt:lpstr>
      <vt:lpstr>I am familiar with the details of the Larimer County 401(a) retirement plan. I understand who is eligible, my responsibilities and rights as a plan participant, and I know how to find information on how to change my investments within the plan.</vt:lpstr>
      <vt:lpstr>I am familiar with the details of the Larimer County 401(a) retirement plan. I understand who is eligible, my responsibilities and rights as a plan participant, and I know how to find information on how to change my investments within the plan.</vt:lpstr>
      <vt:lpstr>Are you satisfied with the menu of investment options available?</vt:lpstr>
      <vt:lpstr>Are you satisfied with the menu of investment options available?</vt:lpstr>
      <vt:lpstr>Share your thoughts on investment options:</vt:lpstr>
      <vt:lpstr>How confident are you that you will have enough saved to retire when you reach retirement age?</vt:lpstr>
      <vt:lpstr>How confident are you that you will have enough saved to retire when you reach retirement age?</vt:lpstr>
      <vt:lpstr>How confident are you that you will have enough saved to retire when you reach retirement age?</vt:lpstr>
      <vt:lpstr>In your opinion, which of these vesting schedule options is best?</vt:lpstr>
      <vt:lpstr>In your opinion, which of these vesting schedule options is best?</vt:lpstr>
      <vt:lpstr>In your opinion, which of these vesting schedule options is best?</vt:lpstr>
      <vt:lpstr>Share your thoughts on vesting schedules:</vt:lpstr>
      <vt:lpstr>Have you ever met with a TIAA advisor?</vt:lpstr>
      <vt:lpstr>Have you ever met with a TIAA advisor?</vt:lpstr>
      <vt:lpstr>Have you ever met with a TIAA advisor?</vt:lpstr>
      <vt:lpstr>If yes, how helpful was the planning session?</vt:lpstr>
      <vt:lpstr>What could improve the TIAA one-on-one advisement service?</vt:lpstr>
      <vt:lpstr>If you were to leave county employment, do you think you would roll over your investments into a new IRA or employer-sponsored plan, or keep them with the county 401(a) plan?</vt:lpstr>
      <vt:lpstr>What factors would influence your decision to rollover your money or leave it with the Larimer County 401(a) Plan?</vt:lpstr>
      <vt:lpstr>Some employers allow early withdrawals under specific conditions or during times of hardship. Our plan allows participants to loan themselves money out of their vested retirement balance for the purchase of a primary residence. Which phrase best describes your feelings towards allowing withdrawals or loans outside of retirement?</vt:lpstr>
      <vt:lpstr>Is there anything else you want to share with the 401(a) Retirement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Larimer County 401(a) Retirement Plan  Employee Survey Results</dc:title>
  <dc:creator>Matthew Behunin</dc:creator>
  <cp:lastModifiedBy>Matthew Behunin</cp:lastModifiedBy>
  <cp:revision>28</cp:revision>
  <dcterms:created xsi:type="dcterms:W3CDTF">2021-06-03T20:42:43Z</dcterms:created>
  <dcterms:modified xsi:type="dcterms:W3CDTF">2021-06-07T17:19:10Z</dcterms:modified>
</cp:coreProperties>
</file>