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2.xml" ContentType="application/vnd.openxmlformats-officedocument.drawingml.chartshapes+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6.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7.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3.xml" ContentType="application/vnd.openxmlformats-officedocument.drawingml.chartshapes+xml"/>
  <Override PartName="/ppt/notesSlides/notesSlide8.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268" r:id="rId5"/>
    <p:sldId id="278" r:id="rId6"/>
    <p:sldId id="305" r:id="rId7"/>
    <p:sldId id="269" r:id="rId8"/>
    <p:sldId id="307" r:id="rId9"/>
    <p:sldId id="302" r:id="rId10"/>
    <p:sldId id="270" r:id="rId11"/>
    <p:sldId id="275" r:id="rId12"/>
    <p:sldId id="295" r:id="rId13"/>
    <p:sldId id="308" r:id="rId14"/>
    <p:sldId id="301" r:id="rId15"/>
    <p:sldId id="280" r:id="rId16"/>
    <p:sldId id="273" r:id="rId17"/>
    <p:sldId id="306" r:id="rId18"/>
    <p:sldId id="265" r:id="rId19"/>
  </p:sldIdLst>
  <p:sldSz cx="73152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lackwatters,Casey" initials="B" lastIdx="10" clrIdx="0">
    <p:extLst>
      <p:ext uri="{19B8F6BF-5375-455C-9EA6-DF929625EA0E}">
        <p15:presenceInfo xmlns:p15="http://schemas.microsoft.com/office/powerpoint/2012/main" userId="S-1-5-21-299502267-746137067-1417001333-709101" providerId="AD"/>
      </p:ext>
    </p:extLst>
  </p:cmAuthor>
  <p:cmAuthor id="2" name="Casamassima,Milena" initials="C" lastIdx="16" clrIdx="1">
    <p:extLst>
      <p:ext uri="{19B8F6BF-5375-455C-9EA6-DF929625EA0E}">
        <p15:presenceInfo xmlns:p15="http://schemas.microsoft.com/office/powerpoint/2012/main" userId="Casamassima,Milena" providerId="None"/>
      </p:ext>
    </p:extLst>
  </p:cmAuthor>
  <p:cmAuthor id="3" name="Winokur,Marc" initials="W" lastIdx="18" clrIdx="2">
    <p:extLst>
      <p:ext uri="{19B8F6BF-5375-455C-9EA6-DF929625EA0E}">
        <p15:presenceInfo xmlns:p15="http://schemas.microsoft.com/office/powerpoint/2012/main" userId="S::benwin@colostate.edu::05897a26-4c01-4fda-9842-6b597c769d17" providerId="AD"/>
      </p:ext>
    </p:extLst>
  </p:cmAuthor>
  <p:cmAuthor id="4" name="Blackwatters,Casey" initials="B [2]" lastIdx="23" clrIdx="3">
    <p:extLst>
      <p:ext uri="{19B8F6BF-5375-455C-9EA6-DF929625EA0E}">
        <p15:presenceInfo xmlns:p15="http://schemas.microsoft.com/office/powerpoint/2012/main" userId="S::casey53@colostate.edu::9076a719-7b63-4974-86bd-69335bb293e5" providerId="AD"/>
      </p:ext>
    </p:extLst>
  </p:cmAuthor>
  <p:cmAuthor id="5" name="Golieb,Katie" initials="G" lastIdx="8" clrIdx="4">
    <p:extLst>
      <p:ext uri="{19B8F6BF-5375-455C-9EA6-DF929625EA0E}">
        <p15:presenceInfo xmlns:p15="http://schemas.microsoft.com/office/powerpoint/2012/main" userId="S::kgolieb@colostate.edu::6eb91a3f-726d-4291-a14a-6b37d2ef4c5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C2D5"/>
    <a:srgbClr val="E9D0C9"/>
    <a:srgbClr val="C98C7B"/>
    <a:srgbClr val="43809F"/>
    <a:srgbClr val="F4E1B2"/>
    <a:srgbClr val="FAF1DA"/>
    <a:srgbClr val="E2B23B"/>
    <a:srgbClr val="A7C3D2"/>
    <a:srgbClr val="68B08C"/>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88A9D8-6096-4AD2-894D-73F6820CC396}" v="1" dt="2023-04-18T19:48:12.357"/>
    <p1510:client id="{E977C113-889B-40A2-B7D3-9DEAC91F3B0A}" v="21" dt="2023-04-18T19:52:11.5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309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3.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oleObject" Target="file:///\\rocco.chhs.colostate.edu\ssw_share$\SWRC\SFSC\CCT\April%202023%20CCT%20Meeting\Dataset%20Run\RETs_Referrals_month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2.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397323381452314"/>
          <c:y val="6.6795941659073205E-3"/>
          <c:w val="0.814077947287839"/>
          <c:h val="0.88432668998913333"/>
        </c:manualLayout>
      </c:layout>
      <c:barChart>
        <c:barDir val="bar"/>
        <c:grouping val="clustered"/>
        <c:varyColors val="0"/>
        <c:ser>
          <c:idx val="0"/>
          <c:order val="0"/>
          <c:tx>
            <c:strRef>
              <c:f>Sheet1!$B$1</c:f>
              <c:strCache>
                <c:ptCount val="1"/>
                <c:pt idx="0">
                  <c:v>Referral Episode Tracking Forms</c:v>
                </c:pt>
              </c:strCache>
            </c:strRef>
          </c:tx>
          <c:spPr>
            <a:solidFill>
              <a:srgbClr val="43809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Sheet1!$A$2:$A$25</c:f>
              <c:strCache>
                <c:ptCount val="24"/>
                <c:pt idx="0">
                  <c:v>APR</c:v>
                </c:pt>
                <c:pt idx="1">
                  <c:v>MAY</c:v>
                </c:pt>
                <c:pt idx="2">
                  <c:v>JUNE</c:v>
                </c:pt>
                <c:pt idx="3">
                  <c:v>JULY</c:v>
                </c:pt>
                <c:pt idx="4">
                  <c:v>AUG</c:v>
                </c:pt>
                <c:pt idx="5">
                  <c:v>SEPT</c:v>
                </c:pt>
                <c:pt idx="6">
                  <c:v>OCT</c:v>
                </c:pt>
                <c:pt idx="7">
                  <c:v>NOV</c:v>
                </c:pt>
                <c:pt idx="8">
                  <c:v>DEC</c:v>
                </c:pt>
                <c:pt idx="9">
                  <c:v>JAN</c:v>
                </c:pt>
                <c:pt idx="10">
                  <c:v>FEB</c:v>
                </c:pt>
                <c:pt idx="11">
                  <c:v>MAR</c:v>
                </c:pt>
                <c:pt idx="12">
                  <c:v>APR</c:v>
                </c:pt>
                <c:pt idx="13">
                  <c:v>MAY</c:v>
                </c:pt>
                <c:pt idx="14">
                  <c:v>JUNE</c:v>
                </c:pt>
                <c:pt idx="15">
                  <c:v>JULY</c:v>
                </c:pt>
                <c:pt idx="16">
                  <c:v>AUG</c:v>
                </c:pt>
                <c:pt idx="17">
                  <c:v>SEPT</c:v>
                </c:pt>
                <c:pt idx="18">
                  <c:v>OCT</c:v>
                </c:pt>
                <c:pt idx="19">
                  <c:v>NOV</c:v>
                </c:pt>
                <c:pt idx="20">
                  <c:v>DEC</c:v>
                </c:pt>
                <c:pt idx="21">
                  <c:v>JAN</c:v>
                </c:pt>
                <c:pt idx="22">
                  <c:v>FEB</c:v>
                </c:pt>
                <c:pt idx="23">
                  <c:v>MAR </c:v>
                </c:pt>
              </c:strCache>
            </c:strRef>
          </c:cat>
          <c:val>
            <c:numRef>
              <c:f>Sheet1!$B$2:$B$25</c:f>
              <c:numCache>
                <c:formatCode>General</c:formatCode>
                <c:ptCount val="24"/>
                <c:pt idx="0">
                  <c:v>14</c:v>
                </c:pt>
                <c:pt idx="1">
                  <c:v>39</c:v>
                </c:pt>
                <c:pt idx="2">
                  <c:v>13</c:v>
                </c:pt>
                <c:pt idx="3">
                  <c:v>14</c:v>
                </c:pt>
                <c:pt idx="4">
                  <c:v>13</c:v>
                </c:pt>
                <c:pt idx="5">
                  <c:v>14</c:v>
                </c:pt>
                <c:pt idx="6">
                  <c:v>9</c:v>
                </c:pt>
                <c:pt idx="7">
                  <c:v>25</c:v>
                </c:pt>
                <c:pt idx="8">
                  <c:v>35</c:v>
                </c:pt>
                <c:pt idx="9">
                  <c:v>45</c:v>
                </c:pt>
                <c:pt idx="10">
                  <c:v>53</c:v>
                </c:pt>
                <c:pt idx="11">
                  <c:v>90</c:v>
                </c:pt>
                <c:pt idx="12">
                  <c:v>69</c:v>
                </c:pt>
                <c:pt idx="13">
                  <c:v>76</c:v>
                </c:pt>
                <c:pt idx="14">
                  <c:v>78</c:v>
                </c:pt>
                <c:pt idx="15">
                  <c:v>72</c:v>
                </c:pt>
                <c:pt idx="16">
                  <c:v>65</c:v>
                </c:pt>
                <c:pt idx="17">
                  <c:v>46</c:v>
                </c:pt>
                <c:pt idx="18">
                  <c:v>52</c:v>
                </c:pt>
                <c:pt idx="19">
                  <c:v>70</c:v>
                </c:pt>
                <c:pt idx="20">
                  <c:v>66</c:v>
                </c:pt>
                <c:pt idx="21">
                  <c:v>85</c:v>
                </c:pt>
                <c:pt idx="22">
                  <c:v>71</c:v>
                </c:pt>
                <c:pt idx="23">
                  <c:v>79</c:v>
                </c:pt>
              </c:numCache>
            </c:numRef>
          </c:val>
          <c:extLst>
            <c:ext xmlns:c16="http://schemas.microsoft.com/office/drawing/2014/chart" uri="{C3380CC4-5D6E-409C-BE32-E72D297353CC}">
              <c16:uniqueId val="{00000000-F421-4C39-AFD4-3E5A0D3229E4}"/>
            </c:ext>
          </c:extLst>
        </c:ser>
        <c:ser>
          <c:idx val="1"/>
          <c:order val="1"/>
          <c:tx>
            <c:strRef>
              <c:f>Sheet1!$C$1</c:f>
              <c:strCache>
                <c:ptCount val="1"/>
                <c:pt idx="0">
                  <c:v>Referral Episodes</c:v>
                </c:pt>
              </c:strCache>
            </c:strRef>
          </c:tx>
          <c:spPr>
            <a:solidFill>
              <a:srgbClr val="68B08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Sheet1!$A$2:$A$25</c:f>
              <c:strCache>
                <c:ptCount val="24"/>
                <c:pt idx="0">
                  <c:v>APR</c:v>
                </c:pt>
                <c:pt idx="1">
                  <c:v>MAY</c:v>
                </c:pt>
                <c:pt idx="2">
                  <c:v>JUNE</c:v>
                </c:pt>
                <c:pt idx="3">
                  <c:v>JULY</c:v>
                </c:pt>
                <c:pt idx="4">
                  <c:v>AUG</c:v>
                </c:pt>
                <c:pt idx="5">
                  <c:v>SEPT</c:v>
                </c:pt>
                <c:pt idx="6">
                  <c:v>OCT</c:v>
                </c:pt>
                <c:pt idx="7">
                  <c:v>NOV</c:v>
                </c:pt>
                <c:pt idx="8">
                  <c:v>DEC</c:v>
                </c:pt>
                <c:pt idx="9">
                  <c:v>JAN</c:v>
                </c:pt>
                <c:pt idx="10">
                  <c:v>FEB</c:v>
                </c:pt>
                <c:pt idx="11">
                  <c:v>MAR</c:v>
                </c:pt>
                <c:pt idx="12">
                  <c:v>APR</c:v>
                </c:pt>
                <c:pt idx="13">
                  <c:v>MAY</c:v>
                </c:pt>
                <c:pt idx="14">
                  <c:v>JUNE</c:v>
                </c:pt>
                <c:pt idx="15">
                  <c:v>JULY</c:v>
                </c:pt>
                <c:pt idx="16">
                  <c:v>AUG</c:v>
                </c:pt>
                <c:pt idx="17">
                  <c:v>SEPT</c:v>
                </c:pt>
                <c:pt idx="18">
                  <c:v>OCT</c:v>
                </c:pt>
                <c:pt idx="19">
                  <c:v>NOV</c:v>
                </c:pt>
                <c:pt idx="20">
                  <c:v>DEC</c:v>
                </c:pt>
                <c:pt idx="21">
                  <c:v>JAN</c:v>
                </c:pt>
                <c:pt idx="22">
                  <c:v>FEB</c:v>
                </c:pt>
                <c:pt idx="23">
                  <c:v>MAR </c:v>
                </c:pt>
              </c:strCache>
            </c:strRef>
          </c:cat>
          <c:val>
            <c:numRef>
              <c:f>Sheet1!$C$2:$C$25</c:f>
              <c:numCache>
                <c:formatCode>General</c:formatCode>
                <c:ptCount val="24"/>
                <c:pt idx="0">
                  <c:v>15</c:v>
                </c:pt>
                <c:pt idx="1">
                  <c:v>57</c:v>
                </c:pt>
                <c:pt idx="2">
                  <c:v>17</c:v>
                </c:pt>
                <c:pt idx="3">
                  <c:v>23</c:v>
                </c:pt>
                <c:pt idx="4">
                  <c:v>26</c:v>
                </c:pt>
                <c:pt idx="5">
                  <c:v>23</c:v>
                </c:pt>
                <c:pt idx="6">
                  <c:v>13</c:v>
                </c:pt>
                <c:pt idx="7">
                  <c:v>33</c:v>
                </c:pt>
                <c:pt idx="8">
                  <c:v>47</c:v>
                </c:pt>
                <c:pt idx="9">
                  <c:v>71</c:v>
                </c:pt>
                <c:pt idx="10">
                  <c:v>91</c:v>
                </c:pt>
                <c:pt idx="11">
                  <c:v>163</c:v>
                </c:pt>
                <c:pt idx="12">
                  <c:v>146</c:v>
                </c:pt>
                <c:pt idx="13">
                  <c:v>133</c:v>
                </c:pt>
                <c:pt idx="14">
                  <c:v>162</c:v>
                </c:pt>
                <c:pt idx="15">
                  <c:v>140</c:v>
                </c:pt>
                <c:pt idx="16">
                  <c:v>119</c:v>
                </c:pt>
                <c:pt idx="17">
                  <c:v>79</c:v>
                </c:pt>
                <c:pt idx="18">
                  <c:v>92</c:v>
                </c:pt>
                <c:pt idx="19">
                  <c:v>116</c:v>
                </c:pt>
                <c:pt idx="20">
                  <c:v>137</c:v>
                </c:pt>
                <c:pt idx="21">
                  <c:v>156</c:v>
                </c:pt>
                <c:pt idx="22">
                  <c:v>136</c:v>
                </c:pt>
                <c:pt idx="23">
                  <c:v>135</c:v>
                </c:pt>
              </c:numCache>
            </c:numRef>
          </c:val>
          <c:extLst>
            <c:ext xmlns:c16="http://schemas.microsoft.com/office/drawing/2014/chart" uri="{C3380CC4-5D6E-409C-BE32-E72D297353CC}">
              <c16:uniqueId val="{00000001-3981-4AE6-B3E1-EB16C2B71E33}"/>
            </c:ext>
          </c:extLst>
        </c:ser>
        <c:dLbls>
          <c:showLegendKey val="0"/>
          <c:showVal val="0"/>
          <c:showCatName val="0"/>
          <c:showSerName val="0"/>
          <c:showPercent val="0"/>
          <c:showBubbleSize val="0"/>
        </c:dLbls>
        <c:gapWidth val="76"/>
        <c:axId val="949850656"/>
        <c:axId val="949851072"/>
      </c:barChart>
      <c:catAx>
        <c:axId val="9498506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949851072"/>
        <c:crosses val="autoZero"/>
        <c:auto val="1"/>
        <c:lblAlgn val="ctr"/>
        <c:lblOffset val="100"/>
        <c:noMultiLvlLbl val="0"/>
      </c:catAx>
      <c:valAx>
        <c:axId val="949851072"/>
        <c:scaling>
          <c:orientation val="minMax"/>
          <c:max val="170"/>
          <c:min val="0"/>
        </c:scaling>
        <c:delete val="0"/>
        <c:axPos val="b"/>
        <c:majorGridlines>
          <c:spPr>
            <a:ln w="9525" cap="flat" cmpd="sng" algn="ctr">
              <a:solidFill>
                <a:schemeClr val="bg1">
                  <a:lumMod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949850656"/>
        <c:crosses val="autoZero"/>
        <c:crossBetween val="between"/>
      </c:valAx>
      <c:spPr>
        <a:noFill/>
        <a:ln>
          <a:noFill/>
        </a:ln>
        <a:effectLst/>
      </c:spPr>
    </c:plotArea>
    <c:legend>
      <c:legendPos val="b"/>
      <c:layout>
        <c:manualLayout>
          <c:xMode val="edge"/>
          <c:yMode val="edge"/>
          <c:x val="0.17475174978127733"/>
          <c:y val="0.95182048487226023"/>
          <c:w val="0.73969818953515631"/>
          <c:h val="4.5929145616998283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525377308670269E-2"/>
          <c:y val="7.9895363952836002E-2"/>
          <c:w val="0.96247462269132977"/>
          <c:h val="0.84020927209432805"/>
        </c:manualLayout>
      </c:layout>
      <c:barChart>
        <c:barDir val="bar"/>
        <c:grouping val="stacked"/>
        <c:varyColors val="0"/>
        <c:ser>
          <c:idx val="0"/>
          <c:order val="0"/>
          <c:tx>
            <c:strRef>
              <c:f>Sheet1!$B$1</c:f>
              <c:strCache>
                <c:ptCount val="1"/>
                <c:pt idx="0">
                  <c:v>Submitted</c:v>
                </c:pt>
              </c:strCache>
            </c:strRef>
          </c:tx>
          <c:spPr>
            <a:solidFill>
              <a:schemeClr val="accent1"/>
            </a:solidFill>
            <a:ln>
              <a:solidFill>
                <a:schemeClr val="accent1">
                  <a:shade val="50000"/>
                </a:schemeClr>
              </a:solidFill>
            </a:ln>
            <a:effectLst/>
          </c:spPr>
          <c:invertIfNegative val="0"/>
          <c:dPt>
            <c:idx val="0"/>
            <c:invertIfNegative val="0"/>
            <c:bubble3D val="0"/>
            <c:spPr>
              <a:solidFill>
                <a:srgbClr val="43809F"/>
              </a:solidFill>
              <a:ln>
                <a:solidFill>
                  <a:schemeClr val="accent1">
                    <a:shade val="50000"/>
                  </a:schemeClr>
                </a:solidFill>
              </a:ln>
              <a:effectLst/>
            </c:spPr>
            <c:extLst>
              <c:ext xmlns:c16="http://schemas.microsoft.com/office/drawing/2014/chart" uri="{C3380CC4-5D6E-409C-BE32-E72D297353CC}">
                <c16:uniqueId val="{00000004-DD61-44EF-B2CD-E14A10CDC826}"/>
              </c:ext>
            </c:extLst>
          </c:dPt>
          <c:dLbls>
            <c:dLbl>
              <c:idx val="0"/>
              <c:tx>
                <c:rich>
                  <a:bodyPr/>
                  <a:lstStyle/>
                  <a:p>
                    <a:r>
                      <a:rPr lang="en-US" baseline="0"/>
                      <a:t>13 agencies</a:t>
                    </a:r>
                    <a:endParaRPr 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DD61-44EF-B2CD-E14A10CDC826}"/>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Sheet1!$B$2</c:f>
              <c:numCache>
                <c:formatCode>General</c:formatCode>
                <c:ptCount val="1"/>
                <c:pt idx="0">
                  <c:v>13</c:v>
                </c:pt>
              </c:numCache>
            </c:numRef>
          </c:val>
          <c:extLst>
            <c:ext xmlns:c16="http://schemas.microsoft.com/office/drawing/2014/chart" uri="{C3380CC4-5D6E-409C-BE32-E72D297353CC}">
              <c16:uniqueId val="{00000000-DD61-44EF-B2CD-E14A10CDC826}"/>
            </c:ext>
          </c:extLst>
        </c:ser>
        <c:ser>
          <c:idx val="1"/>
          <c:order val="1"/>
          <c:tx>
            <c:strRef>
              <c:f>Sheet1!$C$1</c:f>
              <c:strCache>
                <c:ptCount val="1"/>
                <c:pt idx="0">
                  <c:v>Not Submitted</c:v>
                </c:pt>
              </c:strCache>
            </c:strRef>
          </c:tx>
          <c:spPr>
            <a:solidFill>
              <a:schemeClr val="accent2"/>
            </a:solidFill>
            <a:ln>
              <a:solidFill>
                <a:schemeClr val="accent1">
                  <a:shade val="50000"/>
                </a:schemeClr>
              </a:solidFill>
            </a:ln>
            <a:effectLst/>
          </c:spPr>
          <c:invertIfNegative val="0"/>
          <c:dPt>
            <c:idx val="0"/>
            <c:invertIfNegative val="0"/>
            <c:bubble3D val="0"/>
            <c:spPr>
              <a:solidFill>
                <a:schemeClr val="bg1">
                  <a:lumMod val="95000"/>
                </a:schemeClr>
              </a:solidFill>
              <a:ln>
                <a:solidFill>
                  <a:schemeClr val="accent1">
                    <a:shade val="50000"/>
                  </a:schemeClr>
                </a:solidFill>
              </a:ln>
              <a:effectLst/>
            </c:spPr>
            <c:extLst>
              <c:ext xmlns:c16="http://schemas.microsoft.com/office/drawing/2014/chart" uri="{C3380CC4-5D6E-409C-BE32-E72D297353CC}">
                <c16:uniqueId val="{00000005-DD61-44EF-B2CD-E14A10CDC826}"/>
              </c:ext>
            </c:extLst>
          </c:dPt>
          <c:dLbls>
            <c:dLbl>
              <c:idx val="0"/>
              <c:layout>
                <c:manualLayout>
                  <c:x val="1.0234462425466327E-2"/>
                  <c:y val="2.8595334270879028E-7"/>
                </c:manualLayout>
              </c:layout>
              <c:tx>
                <c:rich>
                  <a:bodyPr/>
                  <a:lstStyle/>
                  <a:p>
                    <a:r>
                      <a:rPr lang="en-US"/>
                      <a:t>11</a:t>
                    </a:r>
                  </a:p>
                  <a:p>
                    <a:r>
                      <a:rPr lang="en-US"/>
                      <a:t>agencies</a:t>
                    </a:r>
                  </a:p>
                </c:rich>
              </c:tx>
              <c:showLegendKey val="0"/>
              <c:showVal val="1"/>
              <c:showCatName val="0"/>
              <c:showSerName val="0"/>
              <c:showPercent val="0"/>
              <c:showBubbleSize val="0"/>
              <c:extLst>
                <c:ext xmlns:c15="http://schemas.microsoft.com/office/drawing/2012/chart" uri="{CE6537A1-D6FC-4f65-9D91-7224C49458BB}">
                  <c15:layout>
                    <c:manualLayout>
                      <c:w val="0.30791277780732534"/>
                      <c:h val="0.27004633016058566"/>
                    </c:manualLayout>
                  </c15:layout>
                  <c15:showDataLabelsRange val="0"/>
                </c:ext>
                <c:ext xmlns:c16="http://schemas.microsoft.com/office/drawing/2014/chart" uri="{C3380CC4-5D6E-409C-BE32-E72D297353CC}">
                  <c16:uniqueId val="{00000005-DD61-44EF-B2CD-E14A10CDC826}"/>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Sheet1!$C$2</c:f>
              <c:numCache>
                <c:formatCode>General</c:formatCode>
                <c:ptCount val="1"/>
                <c:pt idx="0">
                  <c:v>11</c:v>
                </c:pt>
              </c:numCache>
            </c:numRef>
          </c:val>
          <c:extLst>
            <c:ext xmlns:c16="http://schemas.microsoft.com/office/drawing/2014/chart" uri="{C3380CC4-5D6E-409C-BE32-E72D297353CC}">
              <c16:uniqueId val="{00000001-DD61-44EF-B2CD-E14A10CDC826}"/>
            </c:ext>
          </c:extLst>
        </c:ser>
        <c:dLbls>
          <c:showLegendKey val="0"/>
          <c:showVal val="0"/>
          <c:showCatName val="0"/>
          <c:showSerName val="0"/>
          <c:showPercent val="0"/>
          <c:showBubbleSize val="0"/>
        </c:dLbls>
        <c:gapWidth val="150"/>
        <c:overlap val="100"/>
        <c:axId val="1278087423"/>
        <c:axId val="1278108639"/>
      </c:barChart>
      <c:catAx>
        <c:axId val="1278087423"/>
        <c:scaling>
          <c:orientation val="minMax"/>
        </c:scaling>
        <c:delete val="1"/>
        <c:axPos val="l"/>
        <c:numFmt formatCode="General" sourceLinked="1"/>
        <c:majorTickMark val="none"/>
        <c:minorTickMark val="none"/>
        <c:tickLblPos val="nextTo"/>
        <c:crossAx val="1278108639"/>
        <c:crosses val="autoZero"/>
        <c:auto val="1"/>
        <c:lblAlgn val="ctr"/>
        <c:lblOffset val="100"/>
        <c:noMultiLvlLbl val="0"/>
      </c:catAx>
      <c:valAx>
        <c:axId val="1278108639"/>
        <c:scaling>
          <c:orientation val="minMax"/>
        </c:scaling>
        <c:delete val="1"/>
        <c:axPos val="b"/>
        <c:numFmt formatCode="General" sourceLinked="1"/>
        <c:majorTickMark val="none"/>
        <c:minorTickMark val="none"/>
        <c:tickLblPos val="nextTo"/>
        <c:crossAx val="127808742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525377308670269E-2"/>
          <c:y val="7.9895363952836002E-2"/>
          <c:w val="0.96247462269132977"/>
          <c:h val="0.84020927209432805"/>
        </c:manualLayout>
      </c:layout>
      <c:barChart>
        <c:barDir val="bar"/>
        <c:grouping val="stacked"/>
        <c:varyColors val="0"/>
        <c:ser>
          <c:idx val="0"/>
          <c:order val="0"/>
          <c:tx>
            <c:strRef>
              <c:f>Sheet1!$B$1</c:f>
              <c:strCache>
                <c:ptCount val="1"/>
                <c:pt idx="0">
                  <c:v>Submitted</c:v>
                </c:pt>
              </c:strCache>
            </c:strRef>
          </c:tx>
          <c:spPr>
            <a:solidFill>
              <a:schemeClr val="accent1"/>
            </a:solidFill>
            <a:ln>
              <a:solidFill>
                <a:schemeClr val="accent1">
                  <a:shade val="50000"/>
                </a:schemeClr>
              </a:solidFill>
            </a:ln>
            <a:effectLst/>
          </c:spPr>
          <c:invertIfNegative val="0"/>
          <c:dPt>
            <c:idx val="0"/>
            <c:invertIfNegative val="0"/>
            <c:bubble3D val="0"/>
            <c:spPr>
              <a:solidFill>
                <a:srgbClr val="43809F"/>
              </a:solidFill>
              <a:ln>
                <a:solidFill>
                  <a:schemeClr val="accent1">
                    <a:shade val="50000"/>
                  </a:schemeClr>
                </a:solidFill>
              </a:ln>
              <a:effectLst/>
            </c:spPr>
            <c:extLst>
              <c:ext xmlns:c16="http://schemas.microsoft.com/office/drawing/2014/chart" uri="{C3380CC4-5D6E-409C-BE32-E72D297353CC}">
                <c16:uniqueId val="{00000004-DD61-44EF-B2CD-E14A10CDC826}"/>
              </c:ext>
            </c:extLst>
          </c:dPt>
          <c:dLbls>
            <c:dLbl>
              <c:idx val="0"/>
              <c:tx>
                <c:rich>
                  <a:bodyPr/>
                  <a:lstStyle/>
                  <a:p>
                    <a:r>
                      <a:rPr lang="en-US" baseline="0"/>
                      <a:t>4 agencies</a:t>
                    </a:r>
                    <a:endParaRPr 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DD61-44EF-B2CD-E14A10CDC826}"/>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Sheet1!$B$2</c:f>
              <c:numCache>
                <c:formatCode>General</c:formatCode>
                <c:ptCount val="1"/>
                <c:pt idx="0">
                  <c:v>4</c:v>
                </c:pt>
              </c:numCache>
            </c:numRef>
          </c:val>
          <c:extLst>
            <c:ext xmlns:c16="http://schemas.microsoft.com/office/drawing/2014/chart" uri="{C3380CC4-5D6E-409C-BE32-E72D297353CC}">
              <c16:uniqueId val="{00000000-DD61-44EF-B2CD-E14A10CDC826}"/>
            </c:ext>
          </c:extLst>
        </c:ser>
        <c:ser>
          <c:idx val="1"/>
          <c:order val="1"/>
          <c:tx>
            <c:strRef>
              <c:f>Sheet1!$C$1</c:f>
              <c:strCache>
                <c:ptCount val="1"/>
                <c:pt idx="0">
                  <c:v>Not Submitted</c:v>
                </c:pt>
              </c:strCache>
            </c:strRef>
          </c:tx>
          <c:spPr>
            <a:solidFill>
              <a:schemeClr val="accent2"/>
            </a:solidFill>
            <a:ln>
              <a:solidFill>
                <a:schemeClr val="accent1">
                  <a:shade val="50000"/>
                </a:schemeClr>
              </a:solidFill>
            </a:ln>
            <a:effectLst/>
          </c:spPr>
          <c:invertIfNegative val="0"/>
          <c:dPt>
            <c:idx val="0"/>
            <c:invertIfNegative val="0"/>
            <c:bubble3D val="0"/>
            <c:spPr>
              <a:solidFill>
                <a:schemeClr val="bg1">
                  <a:lumMod val="95000"/>
                </a:schemeClr>
              </a:solidFill>
              <a:ln>
                <a:solidFill>
                  <a:schemeClr val="accent1">
                    <a:shade val="50000"/>
                  </a:schemeClr>
                </a:solidFill>
              </a:ln>
              <a:effectLst/>
            </c:spPr>
            <c:extLst>
              <c:ext xmlns:c16="http://schemas.microsoft.com/office/drawing/2014/chart" uri="{C3380CC4-5D6E-409C-BE32-E72D297353CC}">
                <c16:uniqueId val="{00000005-DD61-44EF-B2CD-E14A10CDC826}"/>
              </c:ext>
            </c:extLst>
          </c:dPt>
          <c:dLbls>
            <c:dLbl>
              <c:idx val="0"/>
              <c:layout>
                <c:manualLayout>
                  <c:x val="1.0234462425466327E-2"/>
                  <c:y val="2.8595334270879028E-7"/>
                </c:manualLayout>
              </c:layout>
              <c:tx>
                <c:rich>
                  <a:bodyPr/>
                  <a:lstStyle/>
                  <a:p>
                    <a:r>
                      <a:rPr lang="en-US"/>
                      <a:t>20</a:t>
                    </a:r>
                  </a:p>
                  <a:p>
                    <a:r>
                      <a:rPr lang="en-US"/>
                      <a:t>agencies</a:t>
                    </a:r>
                  </a:p>
                </c:rich>
              </c:tx>
              <c:showLegendKey val="0"/>
              <c:showVal val="1"/>
              <c:showCatName val="0"/>
              <c:showSerName val="0"/>
              <c:showPercent val="0"/>
              <c:showBubbleSize val="0"/>
              <c:extLst>
                <c:ext xmlns:c15="http://schemas.microsoft.com/office/drawing/2012/chart" uri="{CE6537A1-D6FC-4f65-9D91-7224C49458BB}">
                  <c15:layout>
                    <c:manualLayout>
                      <c:w val="0.30791277780732534"/>
                      <c:h val="0.27004633016058566"/>
                    </c:manualLayout>
                  </c15:layout>
                  <c15:showDataLabelsRange val="0"/>
                </c:ext>
                <c:ext xmlns:c16="http://schemas.microsoft.com/office/drawing/2014/chart" uri="{C3380CC4-5D6E-409C-BE32-E72D297353CC}">
                  <c16:uniqueId val="{00000005-DD61-44EF-B2CD-E14A10CDC826}"/>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Sheet1!$C$2</c:f>
              <c:numCache>
                <c:formatCode>General</c:formatCode>
                <c:ptCount val="1"/>
                <c:pt idx="0">
                  <c:v>11</c:v>
                </c:pt>
              </c:numCache>
            </c:numRef>
          </c:val>
          <c:extLst>
            <c:ext xmlns:c16="http://schemas.microsoft.com/office/drawing/2014/chart" uri="{C3380CC4-5D6E-409C-BE32-E72D297353CC}">
              <c16:uniqueId val="{00000001-DD61-44EF-B2CD-E14A10CDC826}"/>
            </c:ext>
          </c:extLst>
        </c:ser>
        <c:dLbls>
          <c:showLegendKey val="0"/>
          <c:showVal val="0"/>
          <c:showCatName val="0"/>
          <c:showSerName val="0"/>
          <c:showPercent val="0"/>
          <c:showBubbleSize val="0"/>
        </c:dLbls>
        <c:gapWidth val="150"/>
        <c:overlap val="100"/>
        <c:axId val="1278087423"/>
        <c:axId val="1278108639"/>
      </c:barChart>
      <c:catAx>
        <c:axId val="1278087423"/>
        <c:scaling>
          <c:orientation val="minMax"/>
        </c:scaling>
        <c:delete val="1"/>
        <c:axPos val="l"/>
        <c:numFmt formatCode="General" sourceLinked="1"/>
        <c:majorTickMark val="none"/>
        <c:minorTickMark val="none"/>
        <c:tickLblPos val="nextTo"/>
        <c:crossAx val="1278108639"/>
        <c:crosses val="autoZero"/>
        <c:auto val="1"/>
        <c:lblAlgn val="ctr"/>
        <c:lblOffset val="100"/>
        <c:noMultiLvlLbl val="0"/>
      </c:catAx>
      <c:valAx>
        <c:axId val="1278108639"/>
        <c:scaling>
          <c:orientation val="minMax"/>
        </c:scaling>
        <c:delete val="1"/>
        <c:axPos val="b"/>
        <c:numFmt formatCode="General" sourceLinked="1"/>
        <c:majorTickMark val="none"/>
        <c:minorTickMark val="none"/>
        <c:tickLblPos val="nextTo"/>
        <c:crossAx val="127808742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692003246504164"/>
          <c:y val="0.15797029044209485"/>
          <c:w val="0.8555138423092602"/>
          <c:h val="0.53512922933976426"/>
        </c:manualLayout>
      </c:layout>
      <c:barChart>
        <c:barDir val="col"/>
        <c:grouping val="clustered"/>
        <c:varyColors val="0"/>
        <c:ser>
          <c:idx val="0"/>
          <c:order val="0"/>
          <c:tx>
            <c:strRef>
              <c:f>Sheet1!$B$1</c:f>
              <c:strCache>
                <c:ptCount val="1"/>
                <c:pt idx="0">
                  <c:v>Initial PFS</c:v>
                </c:pt>
              </c:strCache>
            </c:strRef>
          </c:tx>
          <c:spPr>
            <a:solidFill>
              <a:srgbClr val="E9D0C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January 2022</c:v>
                </c:pt>
                <c:pt idx="1">
                  <c:v>April 2022</c:v>
                </c:pt>
                <c:pt idx="2">
                  <c:v>July 2022</c:v>
                </c:pt>
                <c:pt idx="3">
                  <c:v>October 2022</c:v>
                </c:pt>
                <c:pt idx="4">
                  <c:v>January 2023</c:v>
                </c:pt>
                <c:pt idx="5">
                  <c:v>April 2023</c:v>
                </c:pt>
              </c:strCache>
            </c:strRef>
          </c:cat>
          <c:val>
            <c:numRef>
              <c:f>Sheet1!$B$2:$B$7</c:f>
              <c:numCache>
                <c:formatCode>General</c:formatCode>
                <c:ptCount val="6"/>
                <c:pt idx="0">
                  <c:v>38</c:v>
                </c:pt>
                <c:pt idx="1">
                  <c:v>69</c:v>
                </c:pt>
                <c:pt idx="2">
                  <c:v>98</c:v>
                </c:pt>
                <c:pt idx="3">
                  <c:v>113</c:v>
                </c:pt>
                <c:pt idx="4">
                  <c:v>130</c:v>
                </c:pt>
                <c:pt idx="5">
                  <c:v>204</c:v>
                </c:pt>
              </c:numCache>
            </c:numRef>
          </c:val>
          <c:extLst>
            <c:ext xmlns:c16="http://schemas.microsoft.com/office/drawing/2014/chart" uri="{C3380CC4-5D6E-409C-BE32-E72D297353CC}">
              <c16:uniqueId val="{00000000-CF69-462B-832D-A39C74F0F353}"/>
            </c:ext>
          </c:extLst>
        </c:ser>
        <c:ser>
          <c:idx val="1"/>
          <c:order val="1"/>
          <c:tx>
            <c:strRef>
              <c:f>Sheet1!$C$1</c:f>
              <c:strCache>
                <c:ptCount val="1"/>
                <c:pt idx="0">
                  <c:v>Post-PFS</c:v>
                </c:pt>
              </c:strCache>
            </c:strRef>
          </c:tx>
          <c:spPr>
            <a:solidFill>
              <a:srgbClr val="9BC2D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January 2022</c:v>
                </c:pt>
                <c:pt idx="1">
                  <c:v>April 2022</c:v>
                </c:pt>
                <c:pt idx="2">
                  <c:v>July 2022</c:v>
                </c:pt>
                <c:pt idx="3">
                  <c:v>October 2022</c:v>
                </c:pt>
                <c:pt idx="4">
                  <c:v>January 2023</c:v>
                </c:pt>
                <c:pt idx="5">
                  <c:v>April 2023</c:v>
                </c:pt>
              </c:strCache>
            </c:strRef>
          </c:cat>
          <c:val>
            <c:numRef>
              <c:f>Sheet1!$C$2:$C$7</c:f>
              <c:numCache>
                <c:formatCode>General</c:formatCode>
                <c:ptCount val="6"/>
                <c:pt idx="0">
                  <c:v>11</c:v>
                </c:pt>
                <c:pt idx="1">
                  <c:v>11</c:v>
                </c:pt>
                <c:pt idx="2">
                  <c:v>15</c:v>
                </c:pt>
                <c:pt idx="3">
                  <c:v>24</c:v>
                </c:pt>
                <c:pt idx="4">
                  <c:v>45</c:v>
                </c:pt>
                <c:pt idx="5">
                  <c:v>53</c:v>
                </c:pt>
              </c:numCache>
            </c:numRef>
          </c:val>
          <c:extLst>
            <c:ext xmlns:c16="http://schemas.microsoft.com/office/drawing/2014/chart" uri="{C3380CC4-5D6E-409C-BE32-E72D297353CC}">
              <c16:uniqueId val="{00000001-CF69-462B-832D-A39C74F0F353}"/>
            </c:ext>
          </c:extLst>
        </c:ser>
        <c:dLbls>
          <c:showLegendKey val="0"/>
          <c:showVal val="0"/>
          <c:showCatName val="0"/>
          <c:showSerName val="0"/>
          <c:showPercent val="0"/>
          <c:showBubbleSize val="0"/>
        </c:dLbls>
        <c:gapWidth val="76"/>
        <c:axId val="949850656"/>
        <c:axId val="949851072"/>
      </c:barChart>
      <c:catAx>
        <c:axId val="949850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49851072"/>
        <c:crosses val="autoZero"/>
        <c:auto val="1"/>
        <c:lblAlgn val="ctr"/>
        <c:lblOffset val="100"/>
        <c:noMultiLvlLbl val="0"/>
      </c:catAx>
      <c:valAx>
        <c:axId val="949851072"/>
        <c:scaling>
          <c:orientation val="minMax"/>
          <c:max val="210"/>
          <c:min val="0"/>
        </c:scaling>
        <c:delete val="0"/>
        <c:axPos val="l"/>
        <c:majorGridlines>
          <c:spPr>
            <a:ln w="9525" cap="flat" cmpd="sng" algn="ctr">
              <a:solidFill>
                <a:schemeClr val="bg1">
                  <a:lumMod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49850656"/>
        <c:crosses val="autoZero"/>
        <c:crossBetween val="between"/>
      </c:valAx>
      <c:spPr>
        <a:noFill/>
        <a:ln>
          <a:noFill/>
        </a:ln>
        <a:effectLst/>
      </c:spPr>
    </c:plotArea>
    <c:legend>
      <c:legendPos val="b"/>
      <c:layout>
        <c:manualLayout>
          <c:xMode val="edge"/>
          <c:yMode val="edge"/>
          <c:x val="0.35332209994779368"/>
          <c:y val="0.87390760294807712"/>
          <c:w val="0.3451527383980969"/>
          <c:h val="7.5114334873362013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tx>
            <c:strRef>
              <c:f>Sheet1!$B$1</c:f>
              <c:strCache>
                <c:ptCount val="1"/>
                <c:pt idx="0">
                  <c:v># of Referrals</c:v>
                </c:pt>
              </c:strCache>
            </c:strRef>
          </c:tx>
          <c:spPr>
            <a:solidFill>
              <a:schemeClr val="bg1">
                <a:lumMod val="65000"/>
              </a:schemeClr>
            </a:solidFill>
            <a:ln>
              <a:noFill/>
            </a:ln>
            <a:effectLst/>
          </c:spPr>
          <c:dLbls>
            <c:dLbl>
              <c:idx val="0"/>
              <c:layout>
                <c:manualLayout>
                  <c:x val="-3.8117043763854407E-2"/>
                  <c:y val="-0.209430006547900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3B1-4826-A191-867018E8AC86}"/>
                </c:ext>
              </c:extLst>
            </c:dLbl>
            <c:dLbl>
              <c:idx val="1"/>
              <c:layout>
                <c:manualLayout>
                  <c:x val="1.8139661970969971E-3"/>
                  <c:y val="-6.63338456695469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3B1-4826-A191-867018E8AC86}"/>
                </c:ext>
              </c:extLst>
            </c:dLbl>
            <c:dLbl>
              <c:idx val="2"/>
              <c:layout>
                <c:manualLayout>
                  <c:x val="0"/>
                  <c:y val="-9.43981649912783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3B1-4826-A191-867018E8AC86}"/>
                </c:ext>
              </c:extLst>
            </c:dLbl>
            <c:dLbl>
              <c:idx val="3"/>
              <c:layout>
                <c:manualLayout>
                  <c:x val="-3.6279323941939942E-3"/>
                  <c:y val="-4.84747333738997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3B1-4826-A191-867018E8AC86}"/>
                </c:ext>
              </c:extLst>
            </c:dLbl>
            <c:dLbl>
              <c:idx val="4"/>
              <c:layout>
                <c:manualLayout>
                  <c:x val="-5.4418618610893154E-3"/>
                  <c:y val="-0.4252254648966453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3B1-4826-A191-867018E8AC86}"/>
                </c:ext>
              </c:extLst>
            </c:dLbl>
            <c:spPr>
              <a:solidFill>
                <a:srgbClr val="A6A6A6"/>
              </a:solidFill>
              <a:ln>
                <a:solidFill>
                  <a:schemeClr val="accent1">
                    <a:shade val="50000"/>
                  </a:schemeClr>
                </a:solidFill>
              </a:ln>
              <a:effectLst/>
            </c:spPr>
            <c:txPr>
              <a:bodyPr rot="0" spcFirstLastPara="1" vertOverflow="ellipsis" vert="horz" wrap="square" lIns="38100" tIns="19050" rIns="38100" bIns="19050" anchor="ctr" anchorCtr="0">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Family Functioning and Resilience</c:v>
                </c:pt>
                <c:pt idx="1">
                  <c:v>Nurturing and Attachment</c:v>
                </c:pt>
                <c:pt idx="2">
                  <c:v>Social Supports</c:v>
                </c:pt>
                <c:pt idx="3">
                  <c:v>Caregiver and Practitioner Relationship</c:v>
                </c:pt>
                <c:pt idx="4">
                  <c:v>Concrete Supports</c:v>
                </c:pt>
              </c:strCache>
            </c:strRef>
          </c:cat>
          <c:val>
            <c:numRef>
              <c:f>Sheet1!$B$2:$B$6</c:f>
              <c:numCache>
                <c:formatCode>0</c:formatCode>
                <c:ptCount val="5"/>
                <c:pt idx="0">
                  <c:v>944</c:v>
                </c:pt>
                <c:pt idx="1">
                  <c:v>274</c:v>
                </c:pt>
                <c:pt idx="2">
                  <c:v>422</c:v>
                </c:pt>
                <c:pt idx="3">
                  <c:v>193</c:v>
                </c:pt>
                <c:pt idx="4">
                  <c:v>1635</c:v>
                </c:pt>
              </c:numCache>
            </c:numRef>
          </c:val>
          <c:extLst>
            <c:ext xmlns:c16="http://schemas.microsoft.com/office/drawing/2014/chart" uri="{C3380CC4-5D6E-409C-BE32-E72D297353CC}">
              <c16:uniqueId val="{00000005-13B1-4826-A191-867018E8AC86}"/>
            </c:ext>
          </c:extLst>
        </c:ser>
        <c:dLbls>
          <c:showLegendKey val="0"/>
          <c:showVal val="0"/>
          <c:showCatName val="0"/>
          <c:showSerName val="0"/>
          <c:showPercent val="0"/>
          <c:showBubbleSize val="0"/>
        </c:dLbls>
        <c:axId val="937097152"/>
        <c:axId val="937098816"/>
      </c:areaChart>
      <c:barChart>
        <c:barDir val="col"/>
        <c:grouping val="clustered"/>
        <c:varyColors val="0"/>
        <c:ser>
          <c:idx val="1"/>
          <c:order val="1"/>
          <c:tx>
            <c:strRef>
              <c:f>Sheet1!$C$1</c:f>
              <c:strCache>
                <c:ptCount val="1"/>
                <c:pt idx="0">
                  <c:v>Average PFS Score (0-4)</c:v>
                </c:pt>
              </c:strCache>
            </c:strRef>
          </c:tx>
          <c:spPr>
            <a:solidFill>
              <a:srgbClr val="43809F">
                <a:alpha val="47000"/>
              </a:srgbClr>
            </a:solidFill>
            <a:ln>
              <a:solidFill>
                <a:srgbClr val="43809F"/>
              </a:solidFill>
            </a:ln>
            <a:effectLst/>
          </c:spPr>
          <c:invertIfNegative val="0"/>
          <c:dLbls>
            <c:dLbl>
              <c:idx val="0"/>
              <c:layout>
                <c:manualLayout>
                  <c:x val="-3.5871754084326277E-3"/>
                  <c:y val="-3.15264069699144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BD5-42A7-8E96-5994C2B6D3A4}"/>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Family Functioning and Resilience</c:v>
                </c:pt>
                <c:pt idx="1">
                  <c:v>Nurturing and Attachment</c:v>
                </c:pt>
                <c:pt idx="2">
                  <c:v>Social Supports</c:v>
                </c:pt>
                <c:pt idx="3">
                  <c:v>Caregiver and Practitioner Relationship</c:v>
                </c:pt>
                <c:pt idx="4">
                  <c:v>Concrete Supports</c:v>
                </c:pt>
              </c:strCache>
            </c:strRef>
          </c:cat>
          <c:val>
            <c:numRef>
              <c:f>Sheet1!$C$2:$C$6</c:f>
              <c:numCache>
                <c:formatCode>General</c:formatCode>
                <c:ptCount val="5"/>
                <c:pt idx="0">
                  <c:v>2.7</c:v>
                </c:pt>
                <c:pt idx="1">
                  <c:v>2.5</c:v>
                </c:pt>
                <c:pt idx="2">
                  <c:v>2.4</c:v>
                </c:pt>
                <c:pt idx="3">
                  <c:v>3.1</c:v>
                </c:pt>
                <c:pt idx="4">
                  <c:v>2.1</c:v>
                </c:pt>
              </c:numCache>
            </c:numRef>
          </c:val>
          <c:extLst>
            <c:ext xmlns:c16="http://schemas.microsoft.com/office/drawing/2014/chart" uri="{C3380CC4-5D6E-409C-BE32-E72D297353CC}">
              <c16:uniqueId val="{0000000B-13B1-4826-A191-867018E8AC86}"/>
            </c:ext>
          </c:extLst>
        </c:ser>
        <c:dLbls>
          <c:showLegendKey val="0"/>
          <c:showVal val="0"/>
          <c:showCatName val="0"/>
          <c:showSerName val="0"/>
          <c:showPercent val="0"/>
          <c:showBubbleSize val="0"/>
        </c:dLbls>
        <c:gapWidth val="182"/>
        <c:axId val="901089248"/>
        <c:axId val="901091328"/>
      </c:barChart>
      <c:catAx>
        <c:axId val="901089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901091328"/>
        <c:crosses val="autoZero"/>
        <c:auto val="1"/>
        <c:lblAlgn val="ctr"/>
        <c:lblOffset val="100"/>
        <c:noMultiLvlLbl val="0"/>
      </c:catAx>
      <c:valAx>
        <c:axId val="901091328"/>
        <c:scaling>
          <c:orientation val="minMax"/>
          <c:max val="4"/>
          <c:min val="1"/>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901089248"/>
        <c:crosses val="autoZero"/>
        <c:crossBetween val="between"/>
        <c:majorUnit val="1"/>
      </c:valAx>
      <c:valAx>
        <c:axId val="937098816"/>
        <c:scaling>
          <c:orientation val="minMax"/>
          <c:max val="1700"/>
          <c:min val="0"/>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937097152"/>
        <c:crosses val="max"/>
        <c:crossBetween val="between"/>
        <c:majorUnit val="100"/>
      </c:valAx>
      <c:catAx>
        <c:axId val="937097152"/>
        <c:scaling>
          <c:orientation val="minMax"/>
        </c:scaling>
        <c:delete val="1"/>
        <c:axPos val="b"/>
        <c:numFmt formatCode="General" sourceLinked="1"/>
        <c:majorTickMark val="out"/>
        <c:minorTickMark val="none"/>
        <c:tickLblPos val="nextTo"/>
        <c:crossAx val="937098816"/>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825368540276119E-2"/>
          <c:y val="8.3663737651599346E-2"/>
          <c:w val="0.98233652059360443"/>
          <c:h val="0.8612602140562553"/>
        </c:manualLayout>
      </c:layout>
      <c:barChart>
        <c:barDir val="bar"/>
        <c:grouping val="stacked"/>
        <c:varyColors val="0"/>
        <c:ser>
          <c:idx val="0"/>
          <c:order val="0"/>
          <c:tx>
            <c:strRef>
              <c:f>Sheet1!$B$1</c:f>
              <c:strCache>
                <c:ptCount val="1"/>
                <c:pt idx="0">
                  <c:v>YTD</c:v>
                </c:pt>
              </c:strCache>
            </c:strRef>
          </c:tx>
          <c:spPr>
            <a:solidFill>
              <a:srgbClr val="FAF1DA"/>
            </a:solidFill>
            <a:ln>
              <a:noFill/>
            </a:ln>
            <a:effectLst/>
          </c:spPr>
          <c:invertIfNegative val="0"/>
          <c:dLbls>
            <c:dLbl>
              <c:idx val="0"/>
              <c:tx>
                <c:rich>
                  <a:bodyPr/>
                  <a:lstStyle/>
                  <a:p>
                    <a:r>
                      <a:rPr lang="en-US" sz="1400" b="1"/>
                      <a:t>49%</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0B47-4890-901A-F1C900D6440E}"/>
                </c:ext>
              </c:extLst>
            </c:dLbl>
            <c:dLbl>
              <c:idx val="1"/>
              <c:tx>
                <c:rich>
                  <a:bodyPr/>
                  <a:lstStyle/>
                  <a:p>
                    <a:r>
                      <a:rPr lang="en-US" sz="1400" b="1"/>
                      <a:t>17%</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0B47-4890-901A-F1C900D6440E}"/>
                </c:ext>
              </c:extLst>
            </c:dLbl>
            <c:dLbl>
              <c:idx val="2"/>
              <c:layout>
                <c:manualLayout>
                  <c:x val="-2.7131280609287871E-2"/>
                  <c:y val="-3.6535281574825982E-3"/>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tx1">
                            <a:lumMod val="75000"/>
                            <a:lumOff val="25000"/>
                          </a:schemeClr>
                        </a:solidFill>
                        <a:latin typeface="+mn-lt"/>
                        <a:ea typeface="+mn-ea"/>
                        <a:cs typeface="+mn-cs"/>
                      </a:defRPr>
                    </a:pPr>
                    <a:r>
                      <a:rPr lang="en-US" sz="1400" b="1"/>
                      <a:t>63%</a:t>
                    </a: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13722335484708628"/>
                      <c:h val="0.18333404294247679"/>
                    </c:manualLayout>
                  </c15:layout>
                  <c15:showDataLabelsRange val="0"/>
                </c:ext>
                <c:ext xmlns:c16="http://schemas.microsoft.com/office/drawing/2014/chart" uri="{C3380CC4-5D6E-409C-BE32-E72D297353CC}">
                  <c16:uniqueId val="{00000003-0B47-4890-901A-F1C900D6440E}"/>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solidFill>
                      <a:round/>
                    </a:ln>
                    <a:effectLst/>
                  </c:spPr>
                </c15:leaderLines>
              </c:ext>
            </c:extLst>
          </c:dLbls>
          <c:cat>
            <c:strRef>
              <c:f>Sheet1!$A$2:$A$4</c:f>
              <c:strCache>
                <c:ptCount val="3"/>
                <c:pt idx="0">
                  <c:v>Community Connections</c:v>
                </c:pt>
                <c:pt idx="1">
                  <c:v>Light Intensity</c:v>
                </c:pt>
                <c:pt idx="2">
                  <c:v>High Intensity</c:v>
                </c:pt>
              </c:strCache>
            </c:strRef>
          </c:cat>
          <c:val>
            <c:numRef>
              <c:f>Sheet1!$B$2:$B$4</c:f>
              <c:numCache>
                <c:formatCode>General</c:formatCode>
                <c:ptCount val="3"/>
                <c:pt idx="0">
                  <c:v>49</c:v>
                </c:pt>
                <c:pt idx="1">
                  <c:v>17</c:v>
                </c:pt>
                <c:pt idx="2">
                  <c:v>47</c:v>
                </c:pt>
              </c:numCache>
            </c:numRef>
          </c:val>
          <c:extLst>
            <c:ext xmlns:c16="http://schemas.microsoft.com/office/drawing/2014/chart" uri="{C3380CC4-5D6E-409C-BE32-E72D297353CC}">
              <c16:uniqueId val="{00000000-0B47-4890-901A-F1C900D6440E}"/>
            </c:ext>
          </c:extLst>
        </c:ser>
        <c:ser>
          <c:idx val="1"/>
          <c:order val="1"/>
          <c:tx>
            <c:strRef>
              <c:f>Sheet1!$C$1</c:f>
              <c:strCache>
                <c:ptCount val="1"/>
                <c:pt idx="0">
                  <c:v>Series 1</c:v>
                </c:pt>
              </c:strCache>
            </c:strRef>
          </c:tx>
          <c:spPr>
            <a:solidFill>
              <a:srgbClr val="E2B23B"/>
            </a:solidFill>
            <a:ln>
              <a:solidFill>
                <a:srgbClr val="E2B23B"/>
              </a:solidFill>
            </a:ln>
            <a:effectLst/>
          </c:spPr>
          <c:invertIfNegative val="0"/>
          <c:cat>
            <c:strRef>
              <c:f>Sheet1!$A$2:$A$4</c:f>
              <c:strCache>
                <c:ptCount val="3"/>
                <c:pt idx="0">
                  <c:v>Community Connections</c:v>
                </c:pt>
                <c:pt idx="1">
                  <c:v>Light Intensity</c:v>
                </c:pt>
                <c:pt idx="2">
                  <c:v>High Intensity</c:v>
                </c:pt>
              </c:strCache>
            </c:strRef>
          </c:cat>
          <c:val>
            <c:numRef>
              <c:f>Sheet1!$C$2:$C$4</c:f>
              <c:numCache>
                <c:formatCode>General</c:formatCode>
                <c:ptCount val="3"/>
                <c:pt idx="0">
                  <c:v>51</c:v>
                </c:pt>
                <c:pt idx="1">
                  <c:v>83</c:v>
                </c:pt>
                <c:pt idx="2">
                  <c:v>28</c:v>
                </c:pt>
              </c:numCache>
            </c:numRef>
          </c:val>
          <c:extLst>
            <c:ext xmlns:c16="http://schemas.microsoft.com/office/drawing/2014/chart" uri="{C3380CC4-5D6E-409C-BE32-E72D297353CC}">
              <c16:uniqueId val="{00000002-0B47-4890-901A-F1C900D6440E}"/>
            </c:ext>
          </c:extLst>
        </c:ser>
        <c:dLbls>
          <c:showLegendKey val="0"/>
          <c:showVal val="0"/>
          <c:showCatName val="0"/>
          <c:showSerName val="0"/>
          <c:showPercent val="0"/>
          <c:showBubbleSize val="0"/>
        </c:dLbls>
        <c:gapWidth val="40"/>
        <c:overlap val="100"/>
        <c:axId val="983062448"/>
        <c:axId val="983046224"/>
      </c:barChart>
      <c:catAx>
        <c:axId val="983062448"/>
        <c:scaling>
          <c:orientation val="minMax"/>
        </c:scaling>
        <c:delete val="1"/>
        <c:axPos val="l"/>
        <c:numFmt formatCode="General" sourceLinked="1"/>
        <c:majorTickMark val="none"/>
        <c:minorTickMark val="none"/>
        <c:tickLblPos val="nextTo"/>
        <c:crossAx val="983046224"/>
        <c:crosses val="autoZero"/>
        <c:auto val="1"/>
        <c:lblAlgn val="ctr"/>
        <c:lblOffset val="100"/>
        <c:noMultiLvlLbl val="0"/>
      </c:catAx>
      <c:valAx>
        <c:axId val="983046224"/>
        <c:scaling>
          <c:orientation val="minMax"/>
        </c:scaling>
        <c:delete val="1"/>
        <c:axPos val="b"/>
        <c:numFmt formatCode="General" sourceLinked="1"/>
        <c:majorTickMark val="none"/>
        <c:minorTickMark val="none"/>
        <c:tickLblPos val="nextTo"/>
        <c:crossAx val="983062448"/>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spPr>
            <a:solidFill>
              <a:schemeClr val="accent1"/>
            </a:solidFill>
            <a:ln>
              <a:solidFill>
                <a:srgbClr val="FFC000"/>
              </a:solidFill>
            </a:ln>
            <a:effectLst/>
          </c:spPr>
          <c:invertIfNegative val="0"/>
          <c:dPt>
            <c:idx val="0"/>
            <c:invertIfNegative val="0"/>
            <c:bubble3D val="0"/>
            <c:spPr>
              <a:solidFill>
                <a:srgbClr val="FFC000"/>
              </a:solidFill>
              <a:ln>
                <a:solidFill>
                  <a:srgbClr val="FFC000"/>
                </a:solidFill>
              </a:ln>
              <a:effectLst/>
            </c:spPr>
            <c:extLst>
              <c:ext xmlns:c16="http://schemas.microsoft.com/office/drawing/2014/chart" uri="{C3380CC4-5D6E-409C-BE32-E72D297353CC}">
                <c16:uniqueId val="{00000001-0850-4B58-92C1-C0FAD5B905FC}"/>
              </c:ext>
            </c:extLst>
          </c:dPt>
          <c:val>
            <c:numRef>
              <c:f>'Sheet 1'!$K$12</c:f>
              <c:numCache>
                <c:formatCode>General</c:formatCode>
                <c:ptCount val="1"/>
                <c:pt idx="0">
                  <c:v>76</c:v>
                </c:pt>
              </c:numCache>
            </c:numRef>
          </c:val>
          <c:extLst>
            <c:ext xmlns:c16="http://schemas.microsoft.com/office/drawing/2014/chart" uri="{C3380CC4-5D6E-409C-BE32-E72D297353CC}">
              <c16:uniqueId val="{00000002-0850-4B58-92C1-C0FAD5B905FC}"/>
            </c:ext>
          </c:extLst>
        </c:ser>
        <c:ser>
          <c:idx val="1"/>
          <c:order val="1"/>
          <c:spPr>
            <a:pattFill prst="dashDnDiag">
              <a:fgClr>
                <a:srgbClr val="FFC000"/>
              </a:fgClr>
              <a:bgClr>
                <a:schemeClr val="bg1"/>
              </a:bgClr>
            </a:pattFill>
            <a:ln>
              <a:solidFill>
                <a:srgbClr val="FFC000"/>
              </a:solidFill>
            </a:ln>
            <a:effectLst/>
          </c:spPr>
          <c:invertIfNegative val="0"/>
          <c:val>
            <c:numRef>
              <c:f>'Sheet 1'!$K$13</c:f>
              <c:numCache>
                <c:formatCode>General</c:formatCode>
                <c:ptCount val="1"/>
                <c:pt idx="0">
                  <c:v>24</c:v>
                </c:pt>
              </c:numCache>
            </c:numRef>
          </c:val>
          <c:extLst>
            <c:ext xmlns:c16="http://schemas.microsoft.com/office/drawing/2014/chart" uri="{C3380CC4-5D6E-409C-BE32-E72D297353CC}">
              <c16:uniqueId val="{00000003-0850-4B58-92C1-C0FAD5B905FC}"/>
            </c:ext>
          </c:extLst>
        </c:ser>
        <c:dLbls>
          <c:showLegendKey val="0"/>
          <c:showVal val="0"/>
          <c:showCatName val="0"/>
          <c:showSerName val="0"/>
          <c:showPercent val="0"/>
          <c:showBubbleSize val="0"/>
        </c:dLbls>
        <c:gapWidth val="182"/>
        <c:overlap val="100"/>
        <c:axId val="538151552"/>
        <c:axId val="538171936"/>
      </c:barChart>
      <c:catAx>
        <c:axId val="538151552"/>
        <c:scaling>
          <c:orientation val="minMax"/>
        </c:scaling>
        <c:delete val="1"/>
        <c:axPos val="l"/>
        <c:majorTickMark val="none"/>
        <c:minorTickMark val="none"/>
        <c:tickLblPos val="nextTo"/>
        <c:crossAx val="538171936"/>
        <c:crosses val="autoZero"/>
        <c:auto val="1"/>
        <c:lblAlgn val="ctr"/>
        <c:lblOffset val="100"/>
        <c:noMultiLvlLbl val="0"/>
      </c:catAx>
      <c:valAx>
        <c:axId val="538171936"/>
        <c:scaling>
          <c:orientation val="minMax"/>
          <c:max val="100"/>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5381515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526998924335121"/>
          <c:y val="8.0283896282662193E-2"/>
          <c:w val="0.69716388553095054"/>
          <c:h val="0.63636593772002226"/>
        </c:manualLayout>
      </c:layout>
      <c:barChart>
        <c:barDir val="bar"/>
        <c:grouping val="clustered"/>
        <c:varyColors val="0"/>
        <c:ser>
          <c:idx val="0"/>
          <c:order val="0"/>
          <c:tx>
            <c:strRef>
              <c:f>Sheet1!$B$1</c:f>
              <c:strCache>
                <c:ptCount val="1"/>
                <c:pt idx="0">
                  <c:v>Referral Episode Tracking Forms</c:v>
                </c:pt>
              </c:strCache>
            </c:strRef>
          </c:tx>
          <c:spPr>
            <a:solidFill>
              <a:srgbClr val="43809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March 2023</c:v>
                </c:pt>
                <c:pt idx="1">
                  <c:v>February 2023</c:v>
                </c:pt>
                <c:pt idx="2">
                  <c:v>January 2023</c:v>
                </c:pt>
                <c:pt idx="3">
                  <c:v>December 2022</c:v>
                </c:pt>
                <c:pt idx="4">
                  <c:v>November 2022</c:v>
                </c:pt>
                <c:pt idx="5">
                  <c:v>October 2022</c:v>
                </c:pt>
              </c:strCache>
            </c:strRef>
          </c:cat>
          <c:val>
            <c:numRef>
              <c:f>Sheet1!$B$2:$B$7</c:f>
              <c:numCache>
                <c:formatCode>General</c:formatCode>
                <c:ptCount val="6"/>
                <c:pt idx="0">
                  <c:v>79</c:v>
                </c:pt>
                <c:pt idx="1">
                  <c:v>71</c:v>
                </c:pt>
                <c:pt idx="2">
                  <c:v>85</c:v>
                </c:pt>
                <c:pt idx="3">
                  <c:v>66</c:v>
                </c:pt>
                <c:pt idx="4">
                  <c:v>70</c:v>
                </c:pt>
                <c:pt idx="5">
                  <c:v>52</c:v>
                </c:pt>
              </c:numCache>
            </c:numRef>
          </c:val>
          <c:extLst>
            <c:ext xmlns:c16="http://schemas.microsoft.com/office/drawing/2014/chart" uri="{C3380CC4-5D6E-409C-BE32-E72D297353CC}">
              <c16:uniqueId val="{00000000-F421-4C39-AFD4-3E5A0D3229E4}"/>
            </c:ext>
          </c:extLst>
        </c:ser>
        <c:ser>
          <c:idx val="1"/>
          <c:order val="1"/>
          <c:tx>
            <c:strRef>
              <c:f>Sheet1!$C$1</c:f>
              <c:strCache>
                <c:ptCount val="1"/>
                <c:pt idx="0">
                  <c:v>Referral Episodes</c:v>
                </c:pt>
              </c:strCache>
            </c:strRef>
          </c:tx>
          <c:spPr>
            <a:solidFill>
              <a:srgbClr val="68B08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March 2023</c:v>
                </c:pt>
                <c:pt idx="1">
                  <c:v>February 2023</c:v>
                </c:pt>
                <c:pt idx="2">
                  <c:v>January 2023</c:v>
                </c:pt>
                <c:pt idx="3">
                  <c:v>December 2022</c:v>
                </c:pt>
                <c:pt idx="4">
                  <c:v>November 2022</c:v>
                </c:pt>
                <c:pt idx="5">
                  <c:v>October 2022</c:v>
                </c:pt>
              </c:strCache>
            </c:strRef>
          </c:cat>
          <c:val>
            <c:numRef>
              <c:f>Sheet1!$C$2:$C$7</c:f>
              <c:numCache>
                <c:formatCode>General</c:formatCode>
                <c:ptCount val="6"/>
                <c:pt idx="0">
                  <c:v>135</c:v>
                </c:pt>
                <c:pt idx="1">
                  <c:v>136</c:v>
                </c:pt>
                <c:pt idx="2">
                  <c:v>156</c:v>
                </c:pt>
                <c:pt idx="3">
                  <c:v>137</c:v>
                </c:pt>
                <c:pt idx="4">
                  <c:v>116</c:v>
                </c:pt>
                <c:pt idx="5">
                  <c:v>92</c:v>
                </c:pt>
              </c:numCache>
            </c:numRef>
          </c:val>
          <c:extLst>
            <c:ext xmlns:c16="http://schemas.microsoft.com/office/drawing/2014/chart" uri="{C3380CC4-5D6E-409C-BE32-E72D297353CC}">
              <c16:uniqueId val="{00000001-3981-4AE6-B3E1-EB16C2B71E33}"/>
            </c:ext>
          </c:extLst>
        </c:ser>
        <c:dLbls>
          <c:showLegendKey val="0"/>
          <c:showVal val="0"/>
          <c:showCatName val="0"/>
          <c:showSerName val="0"/>
          <c:showPercent val="0"/>
          <c:showBubbleSize val="0"/>
        </c:dLbls>
        <c:gapWidth val="76"/>
        <c:axId val="949850656"/>
        <c:axId val="949851072"/>
      </c:barChart>
      <c:catAx>
        <c:axId val="9498506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49851072"/>
        <c:crosses val="autoZero"/>
        <c:auto val="1"/>
        <c:lblAlgn val="ctr"/>
        <c:lblOffset val="100"/>
        <c:noMultiLvlLbl val="0"/>
      </c:catAx>
      <c:valAx>
        <c:axId val="949851072"/>
        <c:scaling>
          <c:orientation val="minMax"/>
          <c:max val="170"/>
          <c:min val="0"/>
        </c:scaling>
        <c:delete val="0"/>
        <c:axPos val="b"/>
        <c:majorGridlines>
          <c:spPr>
            <a:ln w="9525" cap="flat" cmpd="sng" algn="ctr">
              <a:solidFill>
                <a:schemeClr val="bg1">
                  <a:lumMod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49850656"/>
        <c:crosses val="autoZero"/>
        <c:crossBetween val="between"/>
      </c:valAx>
      <c:spPr>
        <a:noFill/>
        <a:ln>
          <a:noFill/>
        </a:ln>
        <a:effectLst/>
      </c:spPr>
    </c:plotArea>
    <c:legend>
      <c:legendPos val="b"/>
      <c:layout>
        <c:manualLayout>
          <c:xMode val="edge"/>
          <c:yMode val="edge"/>
          <c:x val="0.17634273648968291"/>
          <c:y val="0.8188345643592293"/>
          <c:w val="0.70241979279973477"/>
          <c:h val="0.14361543506940533"/>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87493746408047"/>
          <c:y val="0.10648378885203924"/>
          <c:w val="0.87095752056308784"/>
          <c:h val="0.57956991179229578"/>
        </c:manualLayout>
      </c:layout>
      <c:barChart>
        <c:barDir val="col"/>
        <c:grouping val="clustered"/>
        <c:varyColors val="0"/>
        <c:ser>
          <c:idx val="0"/>
          <c:order val="0"/>
          <c:tx>
            <c:strRef>
              <c:f>Sheet1!$B$1</c:f>
              <c:strCache>
                <c:ptCount val="1"/>
                <c:pt idx="0">
                  <c:v>Referral Episode Tracking Forms</c:v>
                </c:pt>
              </c:strCache>
            </c:strRef>
          </c:tx>
          <c:spPr>
            <a:solidFill>
              <a:srgbClr val="43809F"/>
            </a:solidFill>
            <a:ln>
              <a:noFill/>
            </a:ln>
            <a:effectLst/>
          </c:spPr>
          <c:invertIfNegative val="0"/>
          <c:dPt>
            <c:idx val="2"/>
            <c:invertIfNegative val="0"/>
            <c:bubble3D val="0"/>
            <c:spPr>
              <a:solidFill>
                <a:schemeClr val="accent4"/>
              </a:solidFill>
              <a:ln>
                <a:noFill/>
              </a:ln>
              <a:effectLst/>
            </c:spPr>
            <c:extLst>
              <c:ext xmlns:c16="http://schemas.microsoft.com/office/drawing/2014/chart" uri="{C3380CC4-5D6E-409C-BE32-E72D297353CC}">
                <c16:uniqueId val="{00000001-0ECD-4FB9-B76C-26736120D14D}"/>
              </c:ext>
            </c:extLst>
          </c:dPt>
          <c:dPt>
            <c:idx val="3"/>
            <c:invertIfNegative val="0"/>
            <c:bubble3D val="0"/>
            <c:spPr>
              <a:solidFill>
                <a:srgbClr val="FFC000"/>
              </a:solidFill>
              <a:ln>
                <a:noFill/>
              </a:ln>
              <a:effectLst/>
            </c:spPr>
            <c:extLst>
              <c:ext xmlns:c16="http://schemas.microsoft.com/office/drawing/2014/chart" uri="{C3380CC4-5D6E-409C-BE32-E72D297353CC}">
                <c16:uniqueId val="{00000003-0ECD-4FB9-B76C-26736120D14D}"/>
              </c:ext>
            </c:extLst>
          </c:dPt>
          <c:dPt>
            <c:idx val="4"/>
            <c:invertIfNegative val="0"/>
            <c:bubble3D val="0"/>
            <c:spPr>
              <a:solidFill>
                <a:srgbClr val="C98C7B"/>
              </a:solidFill>
              <a:ln>
                <a:noFill/>
              </a:ln>
              <a:effectLst/>
            </c:spPr>
            <c:extLst>
              <c:ext xmlns:c16="http://schemas.microsoft.com/office/drawing/2014/chart" uri="{C3380CC4-5D6E-409C-BE32-E72D297353CC}">
                <c16:uniqueId val="{00000007-0ECD-4FB9-B76C-26736120D14D}"/>
              </c:ext>
            </c:extLst>
          </c:dPt>
          <c:dPt>
            <c:idx val="5"/>
            <c:invertIfNegative val="0"/>
            <c:bubble3D val="0"/>
            <c:spPr>
              <a:solidFill>
                <a:srgbClr val="C98C7B"/>
              </a:solidFill>
              <a:ln>
                <a:noFill/>
              </a:ln>
              <a:effectLst/>
            </c:spPr>
            <c:extLst>
              <c:ext xmlns:c16="http://schemas.microsoft.com/office/drawing/2014/chart" uri="{C3380CC4-5D6E-409C-BE32-E72D297353CC}">
                <c16:uniqueId val="{00000009-0ECD-4FB9-B76C-26736120D14D}"/>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JAN 2022</c:v>
                </c:pt>
                <c:pt idx="1">
                  <c:v>JAN 2023</c:v>
                </c:pt>
                <c:pt idx="2">
                  <c:v>FEB 2022</c:v>
                </c:pt>
                <c:pt idx="3">
                  <c:v>FEB 2023</c:v>
                </c:pt>
                <c:pt idx="4">
                  <c:v>MARCH 2022</c:v>
                </c:pt>
                <c:pt idx="5">
                  <c:v>MARCH 2023</c:v>
                </c:pt>
              </c:strCache>
            </c:strRef>
          </c:cat>
          <c:val>
            <c:numRef>
              <c:f>Sheet1!$B$2:$B$7</c:f>
              <c:numCache>
                <c:formatCode>General</c:formatCode>
                <c:ptCount val="6"/>
                <c:pt idx="0">
                  <c:v>45</c:v>
                </c:pt>
                <c:pt idx="1">
                  <c:v>85</c:v>
                </c:pt>
                <c:pt idx="2">
                  <c:v>53</c:v>
                </c:pt>
                <c:pt idx="3">
                  <c:v>71</c:v>
                </c:pt>
                <c:pt idx="4">
                  <c:v>90</c:v>
                </c:pt>
                <c:pt idx="5">
                  <c:v>79</c:v>
                </c:pt>
              </c:numCache>
            </c:numRef>
          </c:val>
          <c:extLst>
            <c:ext xmlns:c16="http://schemas.microsoft.com/office/drawing/2014/chart" uri="{C3380CC4-5D6E-409C-BE32-E72D297353CC}">
              <c16:uniqueId val="{00000000-F421-4C39-AFD4-3E5A0D3229E4}"/>
            </c:ext>
          </c:extLst>
        </c:ser>
        <c:ser>
          <c:idx val="1"/>
          <c:order val="1"/>
          <c:tx>
            <c:strRef>
              <c:f>Sheet1!$C$1</c:f>
              <c:strCache>
                <c:ptCount val="1"/>
                <c:pt idx="0">
                  <c:v>Referral Episodes</c:v>
                </c:pt>
              </c:strCache>
            </c:strRef>
          </c:tx>
          <c:spPr>
            <a:solidFill>
              <a:srgbClr val="68B08C"/>
            </a:solidFill>
            <a:ln>
              <a:noFill/>
            </a:ln>
            <a:effectLst/>
          </c:spPr>
          <c:invertIfNegative val="0"/>
          <c:dPt>
            <c:idx val="0"/>
            <c:invertIfNegative val="0"/>
            <c:bubble3D val="0"/>
            <c:spPr>
              <a:solidFill>
                <a:srgbClr val="9BC2D5"/>
              </a:solidFill>
              <a:ln>
                <a:noFill/>
              </a:ln>
              <a:effectLst/>
            </c:spPr>
            <c:extLst>
              <c:ext xmlns:c16="http://schemas.microsoft.com/office/drawing/2014/chart" uri="{C3380CC4-5D6E-409C-BE32-E72D297353CC}">
                <c16:uniqueId val="{00000005-0ECD-4FB9-B76C-26736120D14D}"/>
              </c:ext>
            </c:extLst>
          </c:dPt>
          <c:dPt>
            <c:idx val="1"/>
            <c:invertIfNegative val="0"/>
            <c:bubble3D val="0"/>
            <c:spPr>
              <a:solidFill>
                <a:srgbClr val="9BC2D5"/>
              </a:solidFill>
              <a:ln>
                <a:noFill/>
              </a:ln>
              <a:effectLst/>
            </c:spPr>
            <c:extLst>
              <c:ext xmlns:c16="http://schemas.microsoft.com/office/drawing/2014/chart" uri="{C3380CC4-5D6E-409C-BE32-E72D297353CC}">
                <c16:uniqueId val="{00000006-0ECD-4FB9-B76C-26736120D14D}"/>
              </c:ext>
            </c:extLst>
          </c:dPt>
          <c:dPt>
            <c:idx val="2"/>
            <c:invertIfNegative val="0"/>
            <c:bubble3D val="0"/>
            <c:spPr>
              <a:solidFill>
                <a:schemeClr val="accent4">
                  <a:lumMod val="20000"/>
                  <a:lumOff val="80000"/>
                </a:schemeClr>
              </a:solidFill>
              <a:ln>
                <a:noFill/>
              </a:ln>
              <a:effectLst/>
            </c:spPr>
            <c:extLst>
              <c:ext xmlns:c16="http://schemas.microsoft.com/office/drawing/2014/chart" uri="{C3380CC4-5D6E-409C-BE32-E72D297353CC}">
                <c16:uniqueId val="{00000002-0ECD-4FB9-B76C-26736120D14D}"/>
              </c:ext>
            </c:extLst>
          </c:dPt>
          <c:dPt>
            <c:idx val="3"/>
            <c:invertIfNegative val="0"/>
            <c:bubble3D val="0"/>
            <c:spPr>
              <a:solidFill>
                <a:schemeClr val="accent4">
                  <a:lumMod val="20000"/>
                  <a:lumOff val="80000"/>
                </a:schemeClr>
              </a:solidFill>
              <a:ln>
                <a:noFill/>
              </a:ln>
              <a:effectLst/>
            </c:spPr>
            <c:extLst>
              <c:ext xmlns:c16="http://schemas.microsoft.com/office/drawing/2014/chart" uri="{C3380CC4-5D6E-409C-BE32-E72D297353CC}">
                <c16:uniqueId val="{00000004-0ECD-4FB9-B76C-26736120D14D}"/>
              </c:ext>
            </c:extLst>
          </c:dPt>
          <c:dPt>
            <c:idx val="4"/>
            <c:invertIfNegative val="0"/>
            <c:bubble3D val="0"/>
            <c:spPr>
              <a:solidFill>
                <a:srgbClr val="E9D0C9"/>
              </a:solidFill>
              <a:ln>
                <a:noFill/>
              </a:ln>
              <a:effectLst/>
            </c:spPr>
            <c:extLst>
              <c:ext xmlns:c16="http://schemas.microsoft.com/office/drawing/2014/chart" uri="{C3380CC4-5D6E-409C-BE32-E72D297353CC}">
                <c16:uniqueId val="{00000008-0ECD-4FB9-B76C-26736120D14D}"/>
              </c:ext>
            </c:extLst>
          </c:dPt>
          <c:dPt>
            <c:idx val="5"/>
            <c:invertIfNegative val="0"/>
            <c:bubble3D val="0"/>
            <c:spPr>
              <a:solidFill>
                <a:srgbClr val="E9D0C9"/>
              </a:solidFill>
              <a:ln>
                <a:noFill/>
              </a:ln>
              <a:effectLst/>
            </c:spPr>
            <c:extLst>
              <c:ext xmlns:c16="http://schemas.microsoft.com/office/drawing/2014/chart" uri="{C3380CC4-5D6E-409C-BE32-E72D297353CC}">
                <c16:uniqueId val="{0000000A-0ECD-4FB9-B76C-26736120D14D}"/>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JAN 2022</c:v>
                </c:pt>
                <c:pt idx="1">
                  <c:v>JAN 2023</c:v>
                </c:pt>
                <c:pt idx="2">
                  <c:v>FEB 2022</c:v>
                </c:pt>
                <c:pt idx="3">
                  <c:v>FEB 2023</c:v>
                </c:pt>
                <c:pt idx="4">
                  <c:v>MARCH 2022</c:v>
                </c:pt>
                <c:pt idx="5">
                  <c:v>MARCH 2023</c:v>
                </c:pt>
              </c:strCache>
            </c:strRef>
          </c:cat>
          <c:val>
            <c:numRef>
              <c:f>Sheet1!$C$2:$C$7</c:f>
              <c:numCache>
                <c:formatCode>General</c:formatCode>
                <c:ptCount val="6"/>
                <c:pt idx="0">
                  <c:v>71</c:v>
                </c:pt>
                <c:pt idx="1">
                  <c:v>156</c:v>
                </c:pt>
                <c:pt idx="2">
                  <c:v>91</c:v>
                </c:pt>
                <c:pt idx="3">
                  <c:v>136</c:v>
                </c:pt>
                <c:pt idx="4">
                  <c:v>163</c:v>
                </c:pt>
                <c:pt idx="5">
                  <c:v>135</c:v>
                </c:pt>
              </c:numCache>
            </c:numRef>
          </c:val>
          <c:extLst>
            <c:ext xmlns:c16="http://schemas.microsoft.com/office/drawing/2014/chart" uri="{C3380CC4-5D6E-409C-BE32-E72D297353CC}">
              <c16:uniqueId val="{00000001-3981-4AE6-B3E1-EB16C2B71E33}"/>
            </c:ext>
          </c:extLst>
        </c:ser>
        <c:dLbls>
          <c:showLegendKey val="0"/>
          <c:showVal val="0"/>
          <c:showCatName val="0"/>
          <c:showSerName val="0"/>
          <c:showPercent val="0"/>
          <c:showBubbleSize val="0"/>
        </c:dLbls>
        <c:gapWidth val="76"/>
        <c:axId val="949850656"/>
        <c:axId val="949851072"/>
      </c:barChart>
      <c:catAx>
        <c:axId val="949850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949851072"/>
        <c:crosses val="autoZero"/>
        <c:auto val="1"/>
        <c:lblAlgn val="ctr"/>
        <c:lblOffset val="100"/>
        <c:noMultiLvlLbl val="0"/>
      </c:catAx>
      <c:valAx>
        <c:axId val="949851072"/>
        <c:scaling>
          <c:orientation val="minMax"/>
          <c:max val="170"/>
          <c:min val="0"/>
        </c:scaling>
        <c:delete val="0"/>
        <c:axPos val="l"/>
        <c:majorGridlines>
          <c:spPr>
            <a:ln w="9525" cap="flat" cmpd="sng" algn="ctr">
              <a:solidFill>
                <a:schemeClr val="bg1">
                  <a:lumMod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949850656"/>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algn="ctr" defTabSz="457200" rtl="0" eaLnBrk="1" latinLnBrk="0" hangingPunct="1">
              <a:defRPr lang="en-US" sz="1800" b="1" i="0" u="none" strike="noStrike" kern="1200" spc="0" baseline="0" dirty="0">
                <a:solidFill>
                  <a:srgbClr val="43809F"/>
                </a:solidFill>
                <a:latin typeface="Bahnschrift" panose="020B0502040204020203" pitchFamily="34" charset="0"/>
                <a:ea typeface="+mn-ea"/>
                <a:cs typeface="+mn-cs"/>
              </a:defRPr>
            </a:pPr>
            <a:r>
              <a:rPr lang="en-US" sz="1800" b="1" kern="1200">
                <a:solidFill>
                  <a:srgbClr val="43809F"/>
                </a:solidFill>
                <a:latin typeface="Bahnschrift" panose="020B0502040204020203" pitchFamily="34" charset="0"/>
                <a:ea typeface="+mn-ea"/>
                <a:cs typeface="+mn-cs"/>
              </a:rPr>
              <a:t>Number of RETs by Zip Code Since Expansion</a:t>
            </a:r>
          </a:p>
        </c:rich>
      </c:tx>
      <c:overlay val="0"/>
      <c:spPr>
        <a:noFill/>
        <a:ln>
          <a:noFill/>
        </a:ln>
        <a:effectLst/>
      </c:spPr>
      <c:txPr>
        <a:bodyPr rot="0" spcFirstLastPara="1" vertOverflow="ellipsis" vert="horz" wrap="square" anchor="ctr" anchorCtr="1"/>
        <a:lstStyle/>
        <a:p>
          <a:pPr marL="0" algn="ctr" defTabSz="457200" rtl="0" eaLnBrk="1" latinLnBrk="0" hangingPunct="1">
            <a:defRPr lang="en-US" sz="1800" b="1" i="0" u="none" strike="noStrike" kern="1200" spc="0" baseline="0" dirty="0">
              <a:solidFill>
                <a:srgbClr val="43809F"/>
              </a:solidFill>
              <a:latin typeface="Bahnschrift" panose="020B0502040204020203" pitchFamily="34" charset="0"/>
              <a:ea typeface="+mn-ea"/>
              <a:cs typeface="+mn-cs"/>
            </a:defRPr>
          </a:pPr>
          <a:endParaRPr lang="en-US"/>
        </a:p>
      </c:txPr>
    </c:title>
    <c:autoTitleDeleted val="0"/>
    <c:plotArea>
      <c:layout>
        <c:manualLayout>
          <c:layoutTarget val="inner"/>
          <c:xMode val="edge"/>
          <c:yMode val="edge"/>
          <c:x val="0.27605710640701264"/>
          <c:y val="6.114625330424598E-2"/>
          <c:w val="0.689252865560672"/>
          <c:h val="0.82768806383220672"/>
        </c:manualLayout>
      </c:layout>
      <c:barChart>
        <c:barDir val="bar"/>
        <c:grouping val="stacked"/>
        <c:varyColors val="0"/>
        <c:ser>
          <c:idx val="0"/>
          <c:order val="0"/>
          <c:tx>
            <c:strRef>
              <c:f>Sheet1!$B$1</c:f>
              <c:strCache>
                <c:ptCount val="1"/>
                <c:pt idx="0">
                  <c:v>January RET #</c:v>
                </c:pt>
              </c:strCache>
            </c:strRef>
          </c:tx>
          <c:spPr>
            <a:solidFill>
              <a:schemeClr val="accent4">
                <a:lumMod val="75000"/>
              </a:schemeClr>
            </a:solidFill>
            <a:ln>
              <a:noFill/>
            </a:ln>
            <a:effectLst/>
          </c:spPr>
          <c:invertIfNegative val="0"/>
          <c:dPt>
            <c:idx val="6"/>
            <c:invertIfNegative val="0"/>
            <c:bubble3D val="0"/>
            <c:spPr>
              <a:solidFill>
                <a:schemeClr val="accent4">
                  <a:lumMod val="75000"/>
                </a:schemeClr>
              </a:solidFill>
              <a:ln>
                <a:noFill/>
              </a:ln>
              <a:effectLst/>
            </c:spPr>
            <c:extLst>
              <c:ext xmlns:c16="http://schemas.microsoft.com/office/drawing/2014/chart" uri="{C3380CC4-5D6E-409C-BE32-E72D297353CC}">
                <c16:uniqueId val="{00000001-85E0-42C3-9361-D6E506EC1FD5}"/>
              </c:ext>
            </c:extLst>
          </c:dPt>
          <c:dPt>
            <c:idx val="12"/>
            <c:invertIfNegative val="0"/>
            <c:bubble3D val="0"/>
            <c:spPr>
              <a:solidFill>
                <a:schemeClr val="accent4">
                  <a:lumMod val="75000"/>
                </a:schemeClr>
              </a:solidFill>
              <a:ln>
                <a:noFill/>
              </a:ln>
              <a:effectLst/>
            </c:spPr>
            <c:extLst>
              <c:ext xmlns:c16="http://schemas.microsoft.com/office/drawing/2014/chart" uri="{C3380CC4-5D6E-409C-BE32-E72D297353CC}">
                <c16:uniqueId val="{00000003-85E0-42C3-9361-D6E506EC1FD5}"/>
              </c:ext>
            </c:extLst>
          </c:dPt>
          <c:dLbls>
            <c:dLbl>
              <c:idx val="0"/>
              <c:layout>
                <c:manualLayout>
                  <c:x val="2.4826388210127181E-2"/>
                  <c:y val="-1.6243435540526826E-16"/>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6-2D71-4BA9-9B0B-5B9B17A5ED76}"/>
                </c:ext>
              </c:extLst>
            </c:dLbl>
            <c:dLbl>
              <c:idx val="2"/>
              <c:layout>
                <c:manualLayout>
                  <c:x val="1.5277777360078265E-2"/>
                  <c:y val="1.1075197626872922E-3"/>
                </c:manualLayout>
              </c:layout>
              <c:spPr>
                <a:noFill/>
                <a:ln>
                  <a:noFill/>
                </a:ln>
                <a:effectLst/>
              </c:spPr>
              <c:txPr>
                <a:bodyPr rot="0" spcFirstLastPara="1" vertOverflow="ellipsis" vert="horz" wrap="square" lIns="38100" tIns="19050" rIns="38100" bIns="19050" anchor="ctr" anchorCtr="1">
                  <a:noAutofit/>
                </a:bodyPr>
                <a:lstStyle/>
                <a:p>
                  <a:pPr>
                    <a:defRPr sz="1197" b="0" i="1"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4.6081595962336068E-2"/>
                      <c:h val="3.2361727465722696E-2"/>
                    </c:manualLayout>
                  </c15:layout>
                </c:ext>
                <c:ext xmlns:c16="http://schemas.microsoft.com/office/drawing/2014/chart" uri="{C3380CC4-5D6E-409C-BE32-E72D297353CC}">
                  <c16:uniqueId val="{00000024-2D71-4BA9-9B0B-5B9B17A5ED76}"/>
                </c:ext>
              </c:extLst>
            </c:dLbl>
            <c:dLbl>
              <c:idx val="7"/>
              <c:layout>
                <c:manualLayout>
                  <c:x val="3.4374999060176131E-2"/>
                  <c:y val="-8.1217177702634128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2D71-4BA9-9B0B-5B9B17A5ED76}"/>
                </c:ext>
              </c:extLst>
            </c:dLbl>
            <c:dLbl>
              <c:idx val="9"/>
              <c:layout>
                <c:manualLayout>
                  <c:x val="-2.1006943870107615E-2"/>
                  <c:y val="6.645118576123757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2D71-4BA9-9B0B-5B9B17A5ED76}"/>
                </c:ext>
              </c:extLst>
            </c:dLbl>
            <c:dLbl>
              <c:idx val="10"/>
              <c:layout>
                <c:manualLayout>
                  <c:x val="-2.2916666040117398E-2"/>
                  <c:y val="-2.215039525374585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2D71-4BA9-9B0B-5B9B17A5ED76}"/>
                </c:ext>
              </c:extLst>
            </c:dLbl>
            <c:dLbl>
              <c:idx val="11"/>
              <c:delete val="1"/>
              <c:extLst>
                <c:ext xmlns:c15="http://schemas.microsoft.com/office/drawing/2012/chart" uri="{CE6537A1-D6FC-4f65-9D91-7224C49458BB}"/>
                <c:ext xmlns:c16="http://schemas.microsoft.com/office/drawing/2014/chart" uri="{C3380CC4-5D6E-409C-BE32-E72D297353CC}">
                  <c16:uniqueId val="{00000019-2D71-4BA9-9B0B-5B9B17A5ED76}"/>
                </c:ext>
              </c:extLst>
            </c:dLbl>
            <c:dLbl>
              <c:idx val="14"/>
              <c:layout>
                <c:manualLayout>
                  <c:x val="-1.7187499530088083E-2"/>
                  <c:y val="-4.430079050749171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2D71-4BA9-9B0B-5B9B17A5ED76}"/>
                </c:ext>
              </c:extLst>
            </c:dLbl>
            <c:dLbl>
              <c:idx val="15"/>
              <c:layout>
                <c:manualLayout>
                  <c:x val="-2.1006943870107649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2D71-4BA9-9B0B-5B9B17A5ED76}"/>
                </c:ext>
              </c:extLst>
            </c:dLbl>
            <c:dLbl>
              <c:idx val="16"/>
              <c:layout>
                <c:manualLayout>
                  <c:x val="2.8645832550146712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2D71-4BA9-9B0B-5B9B17A5ED76}"/>
                </c:ext>
              </c:extLst>
            </c:dLbl>
            <c:spPr>
              <a:noFill/>
              <a:ln>
                <a:noFill/>
              </a:ln>
              <a:effectLst/>
            </c:spPr>
            <c:txPr>
              <a:bodyPr rot="0" spcFirstLastPara="1" vertOverflow="ellipsis" vert="horz" wrap="square" lIns="38100" tIns="19050" rIns="38100" bIns="19050" anchor="ctr" anchorCtr="1">
                <a:spAutoFit/>
              </a:bodyPr>
              <a:lstStyle/>
              <a:p>
                <a:pPr>
                  <a:defRPr sz="1197" b="0" i="1"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Sheet1!$A$2:$A$18</c:f>
              <c:strCache>
                <c:ptCount val="17"/>
                <c:pt idx="0">
                  <c:v>80512 (Bellvue)</c:v>
                </c:pt>
                <c:pt idx="1">
                  <c:v>80513 (Berthoud)</c:v>
                </c:pt>
                <c:pt idx="2">
                  <c:v>80517 (Estes Park)</c:v>
                </c:pt>
                <c:pt idx="3">
                  <c:v>80521 (FC)</c:v>
                </c:pt>
                <c:pt idx="4">
                  <c:v>80524 (FC)</c:v>
                </c:pt>
                <c:pt idx="5">
                  <c:v>80525 (FC)</c:v>
                </c:pt>
                <c:pt idx="6">
                  <c:v>80526 (FC)</c:v>
                </c:pt>
                <c:pt idx="7">
                  <c:v>80527 (FC)</c:v>
                </c:pt>
                <c:pt idx="8">
                  <c:v>80528 (LV/FC)</c:v>
                </c:pt>
                <c:pt idx="9">
                  <c:v>80534 (Berthoud)</c:v>
                </c:pt>
                <c:pt idx="10">
                  <c:v>80535 (Laporte)</c:v>
                </c:pt>
                <c:pt idx="11">
                  <c:v>80536 (Livermore)</c:v>
                </c:pt>
                <c:pt idx="12">
                  <c:v>80537 (LV)</c:v>
                </c:pt>
                <c:pt idx="13">
                  <c:v>80538 (LV)</c:v>
                </c:pt>
                <c:pt idx="14">
                  <c:v>80547 (Timnath)</c:v>
                </c:pt>
                <c:pt idx="15">
                  <c:v>80549 (Wellington)</c:v>
                </c:pt>
                <c:pt idx="16">
                  <c:v>80553 (FC)</c:v>
                </c:pt>
              </c:strCache>
            </c:strRef>
          </c:cat>
          <c:val>
            <c:numRef>
              <c:f>Sheet1!$B$2:$B$18</c:f>
              <c:numCache>
                <c:formatCode>General</c:formatCode>
                <c:ptCount val="17"/>
                <c:pt idx="0">
                  <c:v>1</c:v>
                </c:pt>
                <c:pt idx="1">
                  <c:v>141</c:v>
                </c:pt>
                <c:pt idx="2">
                  <c:v>20</c:v>
                </c:pt>
                <c:pt idx="3">
                  <c:v>67</c:v>
                </c:pt>
                <c:pt idx="4">
                  <c:v>97</c:v>
                </c:pt>
                <c:pt idx="5">
                  <c:v>142</c:v>
                </c:pt>
                <c:pt idx="6">
                  <c:v>133</c:v>
                </c:pt>
                <c:pt idx="7">
                  <c:v>6</c:v>
                </c:pt>
                <c:pt idx="8">
                  <c:v>28</c:v>
                </c:pt>
                <c:pt idx="9">
                  <c:v>6</c:v>
                </c:pt>
                <c:pt idx="10">
                  <c:v>9</c:v>
                </c:pt>
                <c:pt idx="11">
                  <c:v>5</c:v>
                </c:pt>
                <c:pt idx="12">
                  <c:v>115</c:v>
                </c:pt>
                <c:pt idx="13">
                  <c:v>183</c:v>
                </c:pt>
                <c:pt idx="14">
                  <c:v>4</c:v>
                </c:pt>
                <c:pt idx="15">
                  <c:v>8</c:v>
                </c:pt>
                <c:pt idx="16">
                  <c:v>1</c:v>
                </c:pt>
              </c:numCache>
            </c:numRef>
          </c:val>
          <c:extLst>
            <c:ext xmlns:c16="http://schemas.microsoft.com/office/drawing/2014/chart" uri="{C3380CC4-5D6E-409C-BE32-E72D297353CC}">
              <c16:uniqueId val="{00000000-1F97-4063-A3C9-98CA7EE6F936}"/>
            </c:ext>
          </c:extLst>
        </c:ser>
        <c:ser>
          <c:idx val="1"/>
          <c:order val="1"/>
          <c:tx>
            <c:strRef>
              <c:f>Sheet1!$C$1</c:f>
              <c:strCache>
                <c:ptCount val="1"/>
                <c:pt idx="0">
                  <c:v>March RET #</c:v>
                </c:pt>
              </c:strCache>
            </c:strRef>
          </c:tx>
          <c:spPr>
            <a:solidFill>
              <a:schemeClr val="accent4">
                <a:lumMod val="60000"/>
                <a:lumOff val="40000"/>
              </a:schemeClr>
            </a:solidFill>
            <a:ln>
              <a:noFill/>
            </a:ln>
            <a:effectLst/>
          </c:spPr>
          <c:invertIfNegative val="0"/>
          <c:dPt>
            <c:idx val="2"/>
            <c:invertIfNegative val="0"/>
            <c:bubble3D val="0"/>
            <c:spPr>
              <a:solidFill>
                <a:schemeClr val="accent4">
                  <a:lumMod val="75000"/>
                </a:schemeClr>
              </a:solidFill>
              <a:ln>
                <a:noFill/>
              </a:ln>
              <a:effectLst/>
            </c:spPr>
            <c:extLst>
              <c:ext xmlns:c16="http://schemas.microsoft.com/office/drawing/2014/chart" uri="{C3380CC4-5D6E-409C-BE32-E72D297353CC}">
                <c16:uniqueId val="{00000023-2D71-4BA9-9B0B-5B9B17A5ED76}"/>
              </c:ext>
            </c:extLst>
          </c:dPt>
          <c:dPt>
            <c:idx val="7"/>
            <c:invertIfNegative val="0"/>
            <c:bubble3D val="0"/>
            <c:spPr>
              <a:solidFill>
                <a:schemeClr val="accent4">
                  <a:lumMod val="75000"/>
                </a:schemeClr>
              </a:solidFill>
              <a:ln>
                <a:noFill/>
              </a:ln>
              <a:effectLst/>
            </c:spPr>
            <c:extLst>
              <c:ext xmlns:c16="http://schemas.microsoft.com/office/drawing/2014/chart" uri="{C3380CC4-5D6E-409C-BE32-E72D297353CC}">
                <c16:uniqueId val="{00000022-2D71-4BA9-9B0B-5B9B17A5ED76}"/>
              </c:ext>
            </c:extLst>
          </c:dPt>
          <c:dPt>
            <c:idx val="11"/>
            <c:invertIfNegative val="0"/>
            <c:bubble3D val="0"/>
            <c:spPr>
              <a:solidFill>
                <a:schemeClr val="accent4">
                  <a:lumMod val="75000"/>
                </a:schemeClr>
              </a:solidFill>
              <a:ln>
                <a:noFill/>
              </a:ln>
              <a:effectLst/>
            </c:spPr>
            <c:extLst>
              <c:ext xmlns:c16="http://schemas.microsoft.com/office/drawing/2014/chart" uri="{C3380CC4-5D6E-409C-BE32-E72D297353CC}">
                <c16:uniqueId val="{00000018-2D71-4BA9-9B0B-5B9B17A5ED76}"/>
              </c:ext>
            </c:extLst>
          </c:dPt>
          <c:dLbls>
            <c:dLbl>
              <c:idx val="0"/>
              <c:delete val="1"/>
              <c:extLst>
                <c:ext xmlns:c15="http://schemas.microsoft.com/office/drawing/2012/chart" uri="{CE6537A1-D6FC-4f65-9D91-7224C49458BB}"/>
                <c:ext xmlns:c16="http://schemas.microsoft.com/office/drawing/2014/chart" uri="{C3380CC4-5D6E-409C-BE32-E72D297353CC}">
                  <c16:uniqueId val="{00000025-2D71-4BA9-9B0B-5B9B17A5ED76}"/>
                </c:ext>
              </c:extLst>
            </c:dLbl>
            <c:dLbl>
              <c:idx val="2"/>
              <c:delete val="1"/>
              <c:extLst>
                <c:ext xmlns:c15="http://schemas.microsoft.com/office/drawing/2012/chart" uri="{CE6537A1-D6FC-4f65-9D91-7224C49458BB}"/>
                <c:ext xmlns:c16="http://schemas.microsoft.com/office/drawing/2014/chart" uri="{C3380CC4-5D6E-409C-BE32-E72D297353CC}">
                  <c16:uniqueId val="{00000023-2D71-4BA9-9B0B-5B9B17A5ED76}"/>
                </c:ext>
              </c:extLst>
            </c:dLbl>
            <c:dLbl>
              <c:idx val="7"/>
              <c:delete val="1"/>
              <c:extLst>
                <c:ext xmlns:c15="http://schemas.microsoft.com/office/drawing/2012/chart" uri="{CE6537A1-D6FC-4f65-9D91-7224C49458BB}"/>
                <c:ext xmlns:c16="http://schemas.microsoft.com/office/drawing/2014/chart" uri="{C3380CC4-5D6E-409C-BE32-E72D297353CC}">
                  <c16:uniqueId val="{00000022-2D71-4BA9-9B0B-5B9B17A5ED76}"/>
                </c:ext>
              </c:extLst>
            </c:dLbl>
            <c:dLbl>
              <c:idx val="9"/>
              <c:layout>
                <c:manualLayout>
                  <c:x val="3.7228003684711151E-2"/>
                  <c:y val="6.645118576123757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2D71-4BA9-9B0B-5B9B17A5ED76}"/>
                </c:ext>
              </c:extLst>
            </c:dLbl>
            <c:dLbl>
              <c:idx val="10"/>
              <c:layout>
                <c:manualLayout>
                  <c:x val="3.037435667174225E-2"/>
                  <c:y val="-4.430079050749171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2D71-4BA9-9B0B-5B9B17A5ED76}"/>
                </c:ext>
              </c:extLst>
            </c:dLbl>
            <c:dLbl>
              <c:idx val="11"/>
              <c:layout>
                <c:manualLayout>
                  <c:x val="2.8210506118479164E-2"/>
                  <c:y val="0"/>
                </c:manualLayout>
              </c:layout>
              <c:tx>
                <c:rich>
                  <a:bodyPr/>
                  <a:lstStyle/>
                  <a:p>
                    <a:fld id="{A12CD0BE-39FE-4616-A8FD-6956D6381384}" type="VALUE">
                      <a:rPr lang="en-US" b="0" i="1"/>
                      <a:pPr/>
                      <a:t>[VALUE]</a:t>
                    </a:fld>
                    <a:endParaRPr lang="en-US"/>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8-2D71-4BA9-9B0B-5B9B17A5ED76}"/>
                </c:ext>
              </c:extLst>
            </c:dLbl>
            <c:dLbl>
              <c:idx val="14"/>
              <c:layout>
                <c:manualLayout>
                  <c:x val="3.0053463198450776E-2"/>
                  <c:y val="-2.215039525374585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2D71-4BA9-9B0B-5B9B17A5ED76}"/>
                </c:ext>
              </c:extLst>
            </c:dLbl>
            <c:dLbl>
              <c:idx val="15"/>
              <c:layout>
                <c:manualLayout>
                  <c:x val="3.79840732178457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2D71-4BA9-9B0B-5B9B17A5ED76}"/>
                </c:ext>
              </c:extLst>
            </c:dLbl>
            <c:dLbl>
              <c:idx val="16"/>
              <c:delete val="1"/>
              <c:extLst>
                <c:ext xmlns:c15="http://schemas.microsoft.com/office/drawing/2012/chart" uri="{CE6537A1-D6FC-4f65-9D91-7224C49458BB}"/>
                <c:ext xmlns:c16="http://schemas.microsoft.com/office/drawing/2014/chart" uri="{C3380CC4-5D6E-409C-BE32-E72D297353CC}">
                  <c16:uniqueId val="{00000010-2D71-4BA9-9B0B-5B9B17A5ED76}"/>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Sheet1!$A$2:$A$18</c:f>
              <c:strCache>
                <c:ptCount val="17"/>
                <c:pt idx="0">
                  <c:v>80512 (Bellvue)</c:v>
                </c:pt>
                <c:pt idx="1">
                  <c:v>80513 (Berthoud)</c:v>
                </c:pt>
                <c:pt idx="2">
                  <c:v>80517 (Estes Park)</c:v>
                </c:pt>
                <c:pt idx="3">
                  <c:v>80521 (FC)</c:v>
                </c:pt>
                <c:pt idx="4">
                  <c:v>80524 (FC)</c:v>
                </c:pt>
                <c:pt idx="5">
                  <c:v>80525 (FC)</c:v>
                </c:pt>
                <c:pt idx="6">
                  <c:v>80526 (FC)</c:v>
                </c:pt>
                <c:pt idx="7">
                  <c:v>80527 (FC)</c:v>
                </c:pt>
                <c:pt idx="8">
                  <c:v>80528 (LV/FC)</c:v>
                </c:pt>
                <c:pt idx="9">
                  <c:v>80534 (Berthoud)</c:v>
                </c:pt>
                <c:pt idx="10">
                  <c:v>80535 (Laporte)</c:v>
                </c:pt>
                <c:pt idx="11">
                  <c:v>80536 (Livermore)</c:v>
                </c:pt>
                <c:pt idx="12">
                  <c:v>80537 (LV)</c:v>
                </c:pt>
                <c:pt idx="13">
                  <c:v>80538 (LV)</c:v>
                </c:pt>
                <c:pt idx="14">
                  <c:v>80547 (Timnath)</c:v>
                </c:pt>
                <c:pt idx="15">
                  <c:v>80549 (Wellington)</c:v>
                </c:pt>
                <c:pt idx="16">
                  <c:v>80553 (FC)</c:v>
                </c:pt>
              </c:strCache>
            </c:strRef>
          </c:cat>
          <c:val>
            <c:numRef>
              <c:f>Sheet1!$C$2:$C$18</c:f>
              <c:numCache>
                <c:formatCode>General</c:formatCode>
                <c:ptCount val="17"/>
                <c:pt idx="0">
                  <c:v>1</c:v>
                </c:pt>
                <c:pt idx="1">
                  <c:v>175</c:v>
                </c:pt>
                <c:pt idx="2">
                  <c:v>20</c:v>
                </c:pt>
                <c:pt idx="3">
                  <c:v>102</c:v>
                </c:pt>
                <c:pt idx="4">
                  <c:v>144</c:v>
                </c:pt>
                <c:pt idx="5">
                  <c:v>180</c:v>
                </c:pt>
                <c:pt idx="6">
                  <c:v>160</c:v>
                </c:pt>
                <c:pt idx="7">
                  <c:v>6</c:v>
                </c:pt>
                <c:pt idx="8">
                  <c:v>32</c:v>
                </c:pt>
                <c:pt idx="9">
                  <c:v>7</c:v>
                </c:pt>
                <c:pt idx="10">
                  <c:v>11</c:v>
                </c:pt>
                <c:pt idx="11">
                  <c:v>5</c:v>
                </c:pt>
                <c:pt idx="12">
                  <c:v>127</c:v>
                </c:pt>
                <c:pt idx="13">
                  <c:v>212</c:v>
                </c:pt>
                <c:pt idx="14">
                  <c:v>5</c:v>
                </c:pt>
                <c:pt idx="15">
                  <c:v>14</c:v>
                </c:pt>
                <c:pt idx="16">
                  <c:v>1</c:v>
                </c:pt>
              </c:numCache>
            </c:numRef>
          </c:val>
          <c:extLst>
            <c:ext xmlns:c16="http://schemas.microsoft.com/office/drawing/2014/chart" uri="{C3380CC4-5D6E-409C-BE32-E72D297353CC}">
              <c16:uniqueId val="{00000004-2D71-4BA9-9B0B-5B9B17A5ED76}"/>
            </c:ext>
          </c:extLst>
        </c:ser>
        <c:dLbls>
          <c:showLegendKey val="0"/>
          <c:showVal val="0"/>
          <c:showCatName val="0"/>
          <c:showSerName val="0"/>
          <c:showPercent val="0"/>
          <c:showBubbleSize val="0"/>
        </c:dLbls>
        <c:gapWidth val="29"/>
        <c:overlap val="100"/>
        <c:axId val="1005552991"/>
        <c:axId val="1005542591"/>
      </c:barChart>
      <c:catAx>
        <c:axId val="100555299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005542591"/>
        <c:crosses val="autoZero"/>
        <c:auto val="1"/>
        <c:lblAlgn val="l"/>
        <c:lblOffset val="100"/>
        <c:noMultiLvlLbl val="0"/>
      </c:catAx>
      <c:valAx>
        <c:axId val="100554259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00555299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653292849917894"/>
          <c:y val="2.5495544553213165E-2"/>
          <c:w val="0.60693414300164217"/>
          <c:h val="0.85977450495732755"/>
        </c:manualLayout>
      </c:layout>
      <c:doughnutChart>
        <c:varyColors val="1"/>
        <c:ser>
          <c:idx val="0"/>
          <c:order val="0"/>
          <c:tx>
            <c:strRef>
              <c:f>Sheet1!$B$1</c:f>
              <c:strCache>
                <c:ptCount val="1"/>
                <c:pt idx="0">
                  <c:v>% Onboarded Agencies</c:v>
                </c:pt>
              </c:strCache>
            </c:strRef>
          </c:tx>
          <c:dPt>
            <c:idx val="0"/>
            <c:bubble3D val="0"/>
            <c:spPr>
              <a:solidFill>
                <a:srgbClr val="43809F"/>
              </a:solidFill>
              <a:ln w="19050">
                <a:solidFill>
                  <a:schemeClr val="lt1"/>
                </a:solidFill>
              </a:ln>
              <a:effectLst/>
            </c:spPr>
            <c:extLst>
              <c:ext xmlns:c16="http://schemas.microsoft.com/office/drawing/2014/chart" uri="{C3380CC4-5D6E-409C-BE32-E72D297353CC}">
                <c16:uniqueId val="{00000001-3942-4E46-9900-4C0E0AF895C1}"/>
              </c:ext>
            </c:extLst>
          </c:dPt>
          <c:dPt>
            <c:idx val="1"/>
            <c:bubble3D val="0"/>
            <c:spPr>
              <a:solidFill>
                <a:schemeClr val="accent5">
                  <a:lumMod val="20000"/>
                  <a:lumOff val="80000"/>
                </a:schemeClr>
              </a:solidFill>
              <a:ln w="19050">
                <a:solidFill>
                  <a:schemeClr val="lt1"/>
                </a:solidFill>
              </a:ln>
              <a:effectLst/>
            </c:spPr>
            <c:extLst>
              <c:ext xmlns:c16="http://schemas.microsoft.com/office/drawing/2014/chart" uri="{C3380CC4-5D6E-409C-BE32-E72D297353CC}">
                <c16:uniqueId val="{00000003-3942-4E46-9900-4C0E0AF895C1}"/>
              </c:ext>
            </c:extLst>
          </c:dPt>
          <c:cat>
            <c:strRef>
              <c:f>Sheet1!$A$2:$A$3</c:f>
              <c:strCache>
                <c:ptCount val="2"/>
                <c:pt idx="0">
                  <c:v>Submitted</c:v>
                </c:pt>
                <c:pt idx="1">
                  <c:v>Not Submitted</c:v>
                </c:pt>
              </c:strCache>
            </c:strRef>
          </c:cat>
          <c:val>
            <c:numRef>
              <c:f>Sheet1!$B$2:$B$3</c:f>
              <c:numCache>
                <c:formatCode>General</c:formatCode>
                <c:ptCount val="2"/>
                <c:pt idx="0">
                  <c:v>22</c:v>
                </c:pt>
                <c:pt idx="1">
                  <c:v>4</c:v>
                </c:pt>
              </c:numCache>
            </c:numRef>
          </c:val>
          <c:extLst>
            <c:ext xmlns:c16="http://schemas.microsoft.com/office/drawing/2014/chart" uri="{C3380CC4-5D6E-409C-BE32-E72D297353CC}">
              <c16:uniqueId val="{00000004-3942-4E46-9900-4C0E0AF895C1}"/>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 Onboarded Agencies</c:v>
                </c:pt>
              </c:strCache>
            </c:strRef>
          </c:tx>
          <c:dPt>
            <c:idx val="0"/>
            <c:bubble3D val="0"/>
            <c:spPr>
              <a:solidFill>
                <a:srgbClr val="43809F"/>
              </a:solidFill>
              <a:ln w="19050">
                <a:solidFill>
                  <a:schemeClr val="lt1"/>
                </a:solidFill>
              </a:ln>
              <a:effectLst/>
            </c:spPr>
            <c:extLst>
              <c:ext xmlns:c16="http://schemas.microsoft.com/office/drawing/2014/chart" uri="{C3380CC4-5D6E-409C-BE32-E72D297353CC}">
                <c16:uniqueId val="{00000001-B38A-44C0-A7B1-148EBC9A4C5E}"/>
              </c:ext>
            </c:extLst>
          </c:dPt>
          <c:dPt>
            <c:idx val="1"/>
            <c:bubble3D val="0"/>
            <c:spPr>
              <a:solidFill>
                <a:schemeClr val="accent5">
                  <a:lumMod val="20000"/>
                  <a:lumOff val="80000"/>
                </a:schemeClr>
              </a:solidFill>
              <a:ln w="19050">
                <a:solidFill>
                  <a:schemeClr val="lt1"/>
                </a:solidFill>
              </a:ln>
              <a:effectLst/>
            </c:spPr>
            <c:extLst>
              <c:ext xmlns:c16="http://schemas.microsoft.com/office/drawing/2014/chart" uri="{C3380CC4-5D6E-409C-BE32-E72D297353CC}">
                <c16:uniqueId val="{00000003-B38A-44C0-A7B1-148EBC9A4C5E}"/>
              </c:ext>
            </c:extLst>
          </c:dPt>
          <c:cat>
            <c:strRef>
              <c:f>Sheet1!$A$2:$A$3</c:f>
              <c:strCache>
                <c:ptCount val="2"/>
                <c:pt idx="0">
                  <c:v>Submitted</c:v>
                </c:pt>
                <c:pt idx="1">
                  <c:v>Not Submitted</c:v>
                </c:pt>
              </c:strCache>
            </c:strRef>
          </c:cat>
          <c:val>
            <c:numRef>
              <c:f>Sheet1!$B$2:$B$3</c:f>
              <c:numCache>
                <c:formatCode>General</c:formatCode>
                <c:ptCount val="2"/>
                <c:pt idx="0">
                  <c:v>18</c:v>
                </c:pt>
                <c:pt idx="1">
                  <c:v>8</c:v>
                </c:pt>
              </c:numCache>
            </c:numRef>
          </c:val>
          <c:extLst>
            <c:ext xmlns:c16="http://schemas.microsoft.com/office/drawing/2014/chart" uri="{C3380CC4-5D6E-409C-BE32-E72D297353CC}">
              <c16:uniqueId val="{00000004-B38A-44C0-A7B1-148EBC9A4C5E}"/>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825368540276119E-2"/>
          <c:y val="8.3663737651599346E-2"/>
          <c:w val="0.9317376054448423"/>
          <c:h val="0.73705682452354493"/>
        </c:manualLayout>
      </c:layout>
      <c:barChart>
        <c:barDir val="bar"/>
        <c:grouping val="stacked"/>
        <c:varyColors val="0"/>
        <c:ser>
          <c:idx val="0"/>
          <c:order val="0"/>
          <c:tx>
            <c:strRef>
              <c:f>Sheet1!$B$1</c:f>
              <c:strCache>
                <c:ptCount val="1"/>
                <c:pt idx="0">
                  <c:v>Series 1</c:v>
                </c:pt>
              </c:strCache>
            </c:strRef>
          </c:tx>
          <c:spPr>
            <a:solidFill>
              <a:srgbClr val="00B0F0"/>
            </a:solidFill>
            <a:ln>
              <a:solidFill>
                <a:srgbClr val="E2B23B"/>
              </a:solidFill>
            </a:ln>
            <a:effectLst/>
          </c:spPr>
          <c:invertIfNegative val="0"/>
          <c:dPt>
            <c:idx val="0"/>
            <c:invertIfNegative val="0"/>
            <c:bubble3D val="0"/>
            <c:spPr>
              <a:solidFill>
                <a:srgbClr val="E2B23B"/>
              </a:solidFill>
              <a:ln>
                <a:solidFill>
                  <a:srgbClr val="E2B23B"/>
                </a:solidFill>
              </a:ln>
              <a:effectLst/>
            </c:spPr>
            <c:extLst>
              <c:ext xmlns:c16="http://schemas.microsoft.com/office/drawing/2014/chart" uri="{C3380CC4-5D6E-409C-BE32-E72D297353CC}">
                <c16:uniqueId val="{00000001-AA09-4D99-BF60-AF61CA1C6BA0}"/>
              </c:ext>
            </c:extLst>
          </c:dPt>
          <c:dLbls>
            <c:dLbl>
              <c:idx val="0"/>
              <c:tx>
                <c:rich>
                  <a:bodyPr/>
                  <a:lstStyle/>
                  <a:p>
                    <a:r>
                      <a:rPr lang="en-US"/>
                      <a:t>17</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AA09-4D99-BF60-AF61CA1C6BA0}"/>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Sheet1!$B$2</c:f>
              <c:numCache>
                <c:formatCode>General</c:formatCode>
                <c:ptCount val="1"/>
                <c:pt idx="0">
                  <c:v>18</c:v>
                </c:pt>
              </c:numCache>
            </c:numRef>
          </c:val>
          <c:extLst>
            <c:ext xmlns:c16="http://schemas.microsoft.com/office/drawing/2014/chart" uri="{C3380CC4-5D6E-409C-BE32-E72D297353CC}">
              <c16:uniqueId val="{00000002-AA09-4D99-BF60-AF61CA1C6BA0}"/>
            </c:ext>
          </c:extLst>
        </c:ser>
        <c:ser>
          <c:idx val="1"/>
          <c:order val="1"/>
          <c:tx>
            <c:strRef>
              <c:f>Sheet1!$C$1</c:f>
              <c:strCache>
                <c:ptCount val="1"/>
                <c:pt idx="0">
                  <c:v>Series 2</c:v>
                </c:pt>
              </c:strCache>
            </c:strRef>
          </c:tx>
          <c:spPr>
            <a:solidFill>
              <a:srgbClr val="FAF1DA"/>
            </a:solidFill>
            <a:ln>
              <a:solidFill>
                <a:srgbClr val="E2B23B"/>
              </a:solidFill>
            </a:ln>
            <a:effectLst/>
          </c:spPr>
          <c:invertIfNegative val="0"/>
          <c:dLbls>
            <c:dLbl>
              <c:idx val="0"/>
              <c:tx>
                <c:rich>
                  <a:bodyPr/>
                  <a:lstStyle/>
                  <a:p>
                    <a:r>
                      <a:rPr lang="en-US"/>
                      <a:t>7</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E740-45B7-BE2D-1D83C097EFDE}"/>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Sheet1!$C$2</c:f>
              <c:numCache>
                <c:formatCode>General</c:formatCode>
                <c:ptCount val="1"/>
                <c:pt idx="0">
                  <c:v>8</c:v>
                </c:pt>
              </c:numCache>
            </c:numRef>
          </c:val>
          <c:extLst>
            <c:ext xmlns:c16="http://schemas.microsoft.com/office/drawing/2014/chart" uri="{C3380CC4-5D6E-409C-BE32-E72D297353CC}">
              <c16:uniqueId val="{00000003-AA09-4D99-BF60-AF61CA1C6BA0}"/>
            </c:ext>
          </c:extLst>
        </c:ser>
        <c:dLbls>
          <c:showLegendKey val="0"/>
          <c:showVal val="0"/>
          <c:showCatName val="0"/>
          <c:showSerName val="0"/>
          <c:showPercent val="0"/>
          <c:showBubbleSize val="0"/>
        </c:dLbls>
        <c:gapWidth val="150"/>
        <c:overlap val="100"/>
        <c:axId val="983062448"/>
        <c:axId val="983046224"/>
      </c:barChart>
      <c:catAx>
        <c:axId val="983062448"/>
        <c:scaling>
          <c:orientation val="minMax"/>
        </c:scaling>
        <c:delete val="1"/>
        <c:axPos val="l"/>
        <c:numFmt formatCode="General" sourceLinked="1"/>
        <c:majorTickMark val="none"/>
        <c:minorTickMark val="none"/>
        <c:tickLblPos val="nextTo"/>
        <c:crossAx val="983046224"/>
        <c:crosses val="autoZero"/>
        <c:auto val="1"/>
        <c:lblAlgn val="ctr"/>
        <c:lblOffset val="100"/>
        <c:noMultiLvlLbl val="0"/>
      </c:catAx>
      <c:valAx>
        <c:axId val="983046224"/>
        <c:scaling>
          <c:orientation val="minMax"/>
        </c:scaling>
        <c:delete val="1"/>
        <c:axPos val="b"/>
        <c:numFmt formatCode="General" sourceLinked="1"/>
        <c:majorTickMark val="none"/>
        <c:minorTickMark val="none"/>
        <c:tickLblPos val="nextTo"/>
        <c:crossAx val="9830624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845638754989421E-2"/>
          <c:y val="7.7294685990338161E-2"/>
          <c:w val="0.89885823136373877"/>
          <c:h val="0.78172315417094607"/>
        </c:manualLayout>
      </c:layout>
      <c:barChart>
        <c:barDir val="col"/>
        <c:grouping val="clustered"/>
        <c:varyColors val="0"/>
        <c:ser>
          <c:idx val="1"/>
          <c:order val="0"/>
          <c:tx>
            <c:strRef>
              <c:f>Sheet1!$B$1</c:f>
              <c:strCache>
                <c:ptCount val="1"/>
                <c:pt idx="0">
                  <c:v>Average Pre Score</c:v>
                </c:pt>
              </c:strCache>
            </c:strRef>
          </c:tx>
          <c:spPr>
            <a:solidFill>
              <a:srgbClr val="43809F"/>
            </a:solidFill>
            <a:ln>
              <a:solidFill>
                <a:srgbClr val="43809F"/>
              </a:solidFill>
            </a:ln>
            <a:effectLst/>
          </c:spPr>
          <c:invertIfNegative val="0"/>
          <c:dLbls>
            <c:dLbl>
              <c:idx val="0"/>
              <c:layout>
                <c:manualLayout>
                  <c:x val="-1.9607843137255084E-3"/>
                  <c:y val="1.1769983297542353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3B1-4826-A191-867018E8AC86}"/>
                </c:ext>
              </c:extLst>
            </c:dLbl>
            <c:dLbl>
              <c:idx val="1"/>
              <c:layout>
                <c:manualLayout>
                  <c:x val="-1.9607843137255622E-3"/>
                  <c:y val="1.2560248150799333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3B1-4826-A191-867018E8AC86}"/>
                </c:ext>
              </c:extLst>
            </c:dLbl>
            <c:dLbl>
              <c:idx val="2"/>
              <c:layout>
                <c:manualLayout>
                  <c:x val="-1.9607843137254902E-3"/>
                  <c:y val="8.5198441103952922E-3"/>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3B1-4826-A191-867018E8AC86}"/>
                </c:ext>
              </c:extLst>
            </c:dLbl>
            <c:dLbl>
              <c:idx val="3"/>
              <c:layout>
                <c:manualLayout>
                  <c:x val="0"/>
                  <c:y val="1.501980434263897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3B1-4826-A191-867018E8AC86}"/>
                </c:ext>
              </c:extLst>
            </c:dLbl>
            <c:dLbl>
              <c:idx val="4"/>
              <c:layout>
                <c:manualLayout>
                  <c:x val="0"/>
                  <c:y val="6.9389962618309079E-3"/>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3B1-4826-A191-867018E8AC86}"/>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Family Functioning and Resilience</c:v>
                </c:pt>
                <c:pt idx="1">
                  <c:v>Nurturing and Attachment</c:v>
                </c:pt>
                <c:pt idx="2">
                  <c:v>Social Supports</c:v>
                </c:pt>
                <c:pt idx="3">
                  <c:v>Caregiver and Practitioner Relationship</c:v>
                </c:pt>
                <c:pt idx="4">
                  <c:v>Concrete Supports</c:v>
                </c:pt>
              </c:strCache>
            </c:strRef>
          </c:cat>
          <c:val>
            <c:numRef>
              <c:f>Sheet1!$B$2:$B$6</c:f>
              <c:numCache>
                <c:formatCode>0.0</c:formatCode>
                <c:ptCount val="5"/>
                <c:pt idx="0">
                  <c:v>2.7</c:v>
                </c:pt>
                <c:pt idx="1">
                  <c:v>2.4</c:v>
                </c:pt>
                <c:pt idx="2">
                  <c:v>2.5</c:v>
                </c:pt>
                <c:pt idx="3">
                  <c:v>3</c:v>
                </c:pt>
                <c:pt idx="4">
                  <c:v>2.2000000000000002</c:v>
                </c:pt>
              </c:numCache>
            </c:numRef>
          </c:val>
          <c:extLst>
            <c:ext xmlns:c16="http://schemas.microsoft.com/office/drawing/2014/chart" uri="{C3380CC4-5D6E-409C-BE32-E72D297353CC}">
              <c16:uniqueId val="{0000000B-13B1-4826-A191-867018E8AC86}"/>
            </c:ext>
          </c:extLst>
        </c:ser>
        <c:ser>
          <c:idx val="0"/>
          <c:order val="1"/>
          <c:tx>
            <c:strRef>
              <c:f>Sheet1!$C$1</c:f>
              <c:strCache>
                <c:ptCount val="1"/>
                <c:pt idx="0">
                  <c:v>Average Post Score</c:v>
                </c:pt>
              </c:strCache>
            </c:strRef>
          </c:tx>
          <c:spPr>
            <a:solidFill>
              <a:srgbClr val="68B08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Family Functioning and Resilience</c:v>
                </c:pt>
                <c:pt idx="1">
                  <c:v>Nurturing and Attachment</c:v>
                </c:pt>
                <c:pt idx="2">
                  <c:v>Social Supports</c:v>
                </c:pt>
                <c:pt idx="3">
                  <c:v>Caregiver and Practitioner Relationship</c:v>
                </c:pt>
                <c:pt idx="4">
                  <c:v>Concrete Supports</c:v>
                </c:pt>
              </c:strCache>
            </c:strRef>
          </c:cat>
          <c:val>
            <c:numRef>
              <c:f>Sheet1!$C$2:$C$6</c:f>
              <c:numCache>
                <c:formatCode>0.0</c:formatCode>
                <c:ptCount val="5"/>
                <c:pt idx="0">
                  <c:v>3</c:v>
                </c:pt>
                <c:pt idx="1">
                  <c:v>2.4</c:v>
                </c:pt>
                <c:pt idx="2">
                  <c:v>2.8</c:v>
                </c:pt>
                <c:pt idx="3">
                  <c:v>3.3</c:v>
                </c:pt>
                <c:pt idx="4">
                  <c:v>2.4</c:v>
                </c:pt>
              </c:numCache>
            </c:numRef>
          </c:val>
          <c:extLst>
            <c:ext xmlns:c16="http://schemas.microsoft.com/office/drawing/2014/chart" uri="{C3380CC4-5D6E-409C-BE32-E72D297353CC}">
              <c16:uniqueId val="{00000001-99E2-4B16-9573-DDAC9FFE34EF}"/>
            </c:ext>
          </c:extLst>
        </c:ser>
        <c:dLbls>
          <c:showLegendKey val="0"/>
          <c:showVal val="0"/>
          <c:showCatName val="0"/>
          <c:showSerName val="0"/>
          <c:showPercent val="0"/>
          <c:showBubbleSize val="0"/>
        </c:dLbls>
        <c:gapWidth val="182"/>
        <c:axId val="901089248"/>
        <c:axId val="901091328"/>
      </c:barChart>
      <c:catAx>
        <c:axId val="901089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901091328"/>
        <c:crosses val="autoZero"/>
        <c:auto val="1"/>
        <c:lblAlgn val="ctr"/>
        <c:lblOffset val="100"/>
        <c:noMultiLvlLbl val="0"/>
      </c:catAx>
      <c:valAx>
        <c:axId val="901091328"/>
        <c:scaling>
          <c:orientation val="minMax"/>
          <c:max val="4"/>
          <c:min val="1"/>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crossAx val="901089248"/>
        <c:crosses val="autoZero"/>
        <c:crossBetween val="between"/>
      </c:valAx>
      <c:spPr>
        <a:noFill/>
        <a:ln w="25400">
          <a:noFill/>
        </a:ln>
        <a:effectLst/>
      </c:spPr>
    </c:plotArea>
    <c:legend>
      <c:legendPos val="r"/>
      <c:layout>
        <c:manualLayout>
          <c:xMode val="edge"/>
          <c:yMode val="edge"/>
          <c:x val="0.79433620252529202"/>
          <c:y val="9.2381576807493496E-2"/>
          <c:w val="0.19841999563090376"/>
          <c:h val="0.2224068044737000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0.05543</cdr:x>
      <cdr:y>0.82232</cdr:y>
    </cdr:from>
    <cdr:to>
      <cdr:x>0.95994</cdr:x>
      <cdr:y>0.98555</cdr:y>
    </cdr:to>
    <cdr:sp macro="" textlink="">
      <cdr:nvSpPr>
        <cdr:cNvPr id="2" name="TextBox 1">
          <a:extLst xmlns:a="http://schemas.openxmlformats.org/drawingml/2006/main">
            <a:ext uri="{FF2B5EF4-FFF2-40B4-BE49-F238E27FC236}">
              <a16:creationId xmlns:a16="http://schemas.microsoft.com/office/drawing/2014/main" id="{965DE899-6226-4849-84BE-2498E68F97D2}"/>
            </a:ext>
          </a:extLst>
        </cdr:cNvPr>
        <cdr:cNvSpPr txBox="1"/>
      </cdr:nvSpPr>
      <cdr:spPr>
        <a:xfrm xmlns:a="http://schemas.openxmlformats.org/drawingml/2006/main">
          <a:off x="399181" y="4906911"/>
          <a:ext cx="6514155" cy="97402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800" dirty="0"/>
            <a:t>In each grouping the </a:t>
          </a:r>
          <a:r>
            <a:rPr lang="en-US" sz="1800" b="1" dirty="0">
              <a:solidFill>
                <a:srgbClr val="43809F"/>
              </a:solidFill>
            </a:rPr>
            <a:t>darker color </a:t>
          </a:r>
          <a:r>
            <a:rPr lang="en-US" sz="1800" dirty="0"/>
            <a:t>represents number of </a:t>
          </a:r>
        </a:p>
        <a:p xmlns:a="http://schemas.openxmlformats.org/drawingml/2006/main">
          <a:pPr algn="ctr"/>
          <a:r>
            <a:rPr lang="en-US" sz="1800" dirty="0"/>
            <a:t>Referral Episode Tracking (RET) forms submitted and </a:t>
          </a:r>
          <a:r>
            <a:rPr lang="en-US" sz="1800" b="1" dirty="0">
              <a:solidFill>
                <a:srgbClr val="9BC2D5"/>
              </a:solidFill>
            </a:rPr>
            <a:t>lighter color</a:t>
          </a:r>
          <a:r>
            <a:rPr lang="en-US" sz="1800" dirty="0">
              <a:solidFill>
                <a:srgbClr val="E9D0C9"/>
              </a:solidFill>
            </a:rPr>
            <a:t> </a:t>
          </a:r>
        </a:p>
        <a:p xmlns:a="http://schemas.openxmlformats.org/drawingml/2006/main">
          <a:pPr algn="ctr"/>
          <a:r>
            <a:rPr lang="en-US" sz="1800" dirty="0"/>
            <a:t>represents number of Referrals captured in the forms</a:t>
          </a:r>
        </a:p>
      </cdr:txBody>
    </cdr:sp>
  </cdr:relSizeAnchor>
</c:userShapes>
</file>

<file path=ppt/drawings/drawing2.xml><?xml version="1.0" encoding="utf-8"?>
<c:userShapes xmlns:c="http://schemas.openxmlformats.org/drawingml/2006/chart">
  <cdr:relSizeAnchor xmlns:cdr="http://schemas.openxmlformats.org/drawingml/2006/chartDrawing">
    <cdr:from>
      <cdr:x>0.09986</cdr:x>
      <cdr:y>0.54427</cdr:y>
    </cdr:from>
    <cdr:to>
      <cdr:x>0.25897</cdr:x>
      <cdr:y>0.59087</cdr:y>
    </cdr:to>
    <cdr:sp macro="" textlink="">
      <cdr:nvSpPr>
        <cdr:cNvPr id="2" name="Rectangle 1">
          <a:extLst xmlns:a="http://schemas.openxmlformats.org/drawingml/2006/main">
            <a:ext uri="{FF2B5EF4-FFF2-40B4-BE49-F238E27FC236}">
              <a16:creationId xmlns:a16="http://schemas.microsoft.com/office/drawing/2014/main" id="{09C324E1-B3A3-4A85-6273-5312D61B7E1F}"/>
            </a:ext>
          </a:extLst>
        </cdr:cNvPr>
        <cdr:cNvSpPr/>
      </cdr:nvSpPr>
      <cdr:spPr>
        <a:xfrm xmlns:a="http://schemas.openxmlformats.org/drawingml/2006/main">
          <a:off x="664055" y="3120607"/>
          <a:ext cx="1058110" cy="267182"/>
        </a:xfrm>
        <a:prstGeom xmlns:a="http://schemas.openxmlformats.org/drawingml/2006/main" prst="rect">
          <a:avLst/>
        </a:prstGeom>
        <a:solidFill xmlns:a="http://schemas.openxmlformats.org/drawingml/2006/main">
          <a:srgbClr val="43809F">
            <a:alpha val="38000"/>
          </a:srgb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0.23858</cdr:x>
      <cdr:y>0.01601</cdr:y>
    </cdr:from>
    <cdr:to>
      <cdr:x>0.80005</cdr:x>
      <cdr:y>0.11118</cdr:y>
    </cdr:to>
    <cdr:sp macro="" textlink="">
      <cdr:nvSpPr>
        <cdr:cNvPr id="2" name="TextBox 1">
          <a:extLst xmlns:a="http://schemas.openxmlformats.org/drawingml/2006/main">
            <a:ext uri="{FF2B5EF4-FFF2-40B4-BE49-F238E27FC236}">
              <a16:creationId xmlns:a16="http://schemas.microsoft.com/office/drawing/2014/main" id="{CF9A783E-8B40-07CB-978D-6F6A737D83D7}"/>
            </a:ext>
          </a:extLst>
        </cdr:cNvPr>
        <cdr:cNvSpPr txBox="1"/>
      </cdr:nvSpPr>
      <cdr:spPr>
        <a:xfrm xmlns:a="http://schemas.openxmlformats.org/drawingml/2006/main">
          <a:off x="1626455" y="68598"/>
          <a:ext cx="3827599" cy="4076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b="1" dirty="0"/>
            <a:t>Trends in PFS Submissions Since Expansion</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D1DBE5-4724-44B6-96E6-D41DF672DB2D}" type="datetimeFigureOut">
              <a:rPr lang="en-US" smtClean="0"/>
              <a:t>4/24/2023</a:t>
            </a:fld>
            <a:endParaRPr lang="en-US"/>
          </a:p>
        </p:txBody>
      </p:sp>
      <p:sp>
        <p:nvSpPr>
          <p:cNvPr id="4" name="Slide Image Placeholder 3"/>
          <p:cNvSpPr>
            <a:spLocks noGrp="1" noRot="1" noChangeAspect="1"/>
          </p:cNvSpPr>
          <p:nvPr>
            <p:ph type="sldImg" idx="2"/>
          </p:nvPr>
        </p:nvSpPr>
        <p:spPr>
          <a:xfrm>
            <a:off x="2306638" y="1143000"/>
            <a:ext cx="22447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ED6ACD-4D20-434E-AD98-50F3B949EDF9}" type="slidenum">
              <a:rPr lang="en-US" smtClean="0"/>
              <a:t>‹#›</a:t>
            </a:fld>
            <a:endParaRPr lang="en-US"/>
          </a:p>
        </p:txBody>
      </p:sp>
    </p:spTree>
    <p:extLst>
      <p:ext uri="{BB962C8B-B14F-4D97-AF65-F5344CB8AC3E}">
        <p14:creationId xmlns:p14="http://schemas.microsoft.com/office/powerpoint/2010/main" val="2526169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7ED6ACD-4D20-434E-AD98-50F3B949EDF9}" type="slidenum">
              <a:rPr lang="en-US" smtClean="0"/>
              <a:t>1</a:t>
            </a:fld>
            <a:endParaRPr lang="en-US"/>
          </a:p>
        </p:txBody>
      </p:sp>
    </p:spTree>
    <p:extLst>
      <p:ext uri="{BB962C8B-B14F-4D97-AF65-F5344CB8AC3E}">
        <p14:creationId xmlns:p14="http://schemas.microsoft.com/office/powerpoint/2010/main" val="22593566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7ED6ACD-4D20-434E-AD98-50F3B949EDF9}" type="slidenum">
              <a:rPr lang="en-US" smtClean="0"/>
              <a:t>14</a:t>
            </a:fld>
            <a:endParaRPr lang="en-US"/>
          </a:p>
        </p:txBody>
      </p:sp>
    </p:spTree>
    <p:extLst>
      <p:ext uri="{BB962C8B-B14F-4D97-AF65-F5344CB8AC3E}">
        <p14:creationId xmlns:p14="http://schemas.microsoft.com/office/powerpoint/2010/main" val="29810383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7ED6ACD-4D20-434E-AD98-50F3B949EDF9}" type="slidenum">
              <a:rPr lang="en-US" smtClean="0"/>
              <a:t>15</a:t>
            </a:fld>
            <a:endParaRPr lang="en-US"/>
          </a:p>
        </p:txBody>
      </p:sp>
    </p:spTree>
    <p:extLst>
      <p:ext uri="{BB962C8B-B14F-4D97-AF65-F5344CB8AC3E}">
        <p14:creationId xmlns:p14="http://schemas.microsoft.com/office/powerpoint/2010/main" val="968987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7ED6ACD-4D20-434E-AD98-50F3B949EDF9}" type="slidenum">
              <a:rPr lang="en-US" smtClean="0"/>
              <a:t>2</a:t>
            </a:fld>
            <a:endParaRPr lang="en-US"/>
          </a:p>
        </p:txBody>
      </p:sp>
    </p:spTree>
    <p:extLst>
      <p:ext uri="{BB962C8B-B14F-4D97-AF65-F5344CB8AC3E}">
        <p14:creationId xmlns:p14="http://schemas.microsoft.com/office/powerpoint/2010/main" val="3054538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have reached and exceeded the goal of 560 annual referral episodes this year.</a:t>
            </a:r>
          </a:p>
        </p:txBody>
      </p:sp>
      <p:sp>
        <p:nvSpPr>
          <p:cNvPr id="4" name="Slide Number Placeholder 3"/>
          <p:cNvSpPr>
            <a:spLocks noGrp="1"/>
          </p:cNvSpPr>
          <p:nvPr>
            <p:ph type="sldNum" sz="quarter" idx="5"/>
          </p:nvPr>
        </p:nvSpPr>
        <p:spPr/>
        <p:txBody>
          <a:bodyPr/>
          <a:lstStyle/>
          <a:p>
            <a:fld id="{07ED6ACD-4D20-434E-AD98-50F3B949EDF9}" type="slidenum">
              <a:rPr lang="en-US" smtClean="0"/>
              <a:t>3</a:t>
            </a:fld>
            <a:endParaRPr lang="en-US"/>
          </a:p>
        </p:txBody>
      </p:sp>
    </p:spTree>
    <p:extLst>
      <p:ext uri="{BB962C8B-B14F-4D97-AF65-F5344CB8AC3E}">
        <p14:creationId xmlns:p14="http://schemas.microsoft.com/office/powerpoint/2010/main" val="2075993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Zip codes with largest increase in forms submitted (&gt;30 increase from Jan to March): 80513 (Berthoud), 80524 (FC), 80521 (FC), 80525 (FC) </a:t>
            </a:r>
            <a:endParaRPr lang="en-US">
              <a:cs typeface="Calibri"/>
            </a:endParaRPr>
          </a:p>
        </p:txBody>
      </p:sp>
      <p:sp>
        <p:nvSpPr>
          <p:cNvPr id="4" name="Slide Number Placeholder 3"/>
          <p:cNvSpPr>
            <a:spLocks noGrp="1"/>
          </p:cNvSpPr>
          <p:nvPr>
            <p:ph type="sldNum" sz="quarter" idx="5"/>
          </p:nvPr>
        </p:nvSpPr>
        <p:spPr/>
        <p:txBody>
          <a:bodyPr/>
          <a:lstStyle/>
          <a:p>
            <a:fld id="{07ED6ACD-4D20-434E-AD98-50F3B949EDF9}" type="slidenum">
              <a:rPr lang="en-US" smtClean="0"/>
              <a:t>6</a:t>
            </a:fld>
            <a:endParaRPr lang="en-US"/>
          </a:p>
        </p:txBody>
      </p:sp>
    </p:spTree>
    <p:extLst>
      <p:ext uri="{BB962C8B-B14F-4D97-AF65-F5344CB8AC3E}">
        <p14:creationId xmlns:p14="http://schemas.microsoft.com/office/powerpoint/2010/main" val="3603889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a:solidFill>
                  <a:srgbClr val="000000"/>
                </a:solidFill>
                <a:effectLst/>
                <a:latin typeface="Calibri" panose="020F0502020204030204" pitchFamily="34" charset="0"/>
              </a:rPr>
              <a:t>Note – in January assumed denominator was 26 but it was communicated 2 of the programs hadn’t been onboarded and therefore didn’t count toward the totals (Boys and Girls Club and Safe Families). This month, total onboarded agencies number is 24. </a:t>
            </a:r>
          </a:p>
          <a:p>
            <a:endParaRPr lang="en-US" sz="1800" b="0" i="0" u="none" strike="noStrike">
              <a:solidFill>
                <a:srgbClr val="000000"/>
              </a:solidFill>
              <a:effectLst/>
              <a:latin typeface="Calibri" panose="020F0502020204030204" pitchFamily="34" charset="0"/>
            </a:endParaRPr>
          </a:p>
          <a:p>
            <a:r>
              <a:rPr lang="en-US" sz="1800" b="0" i="0" u="none" strike="noStrike">
                <a:solidFill>
                  <a:srgbClr val="000000"/>
                </a:solidFill>
                <a:effectLst/>
                <a:latin typeface="Calibri" panose="020F0502020204030204" pitchFamily="34" charset="0"/>
              </a:rPr>
              <a:t>Aspire 3D – no submissions since launch</a:t>
            </a:r>
            <a:r>
              <a:rPr lang="en-US"/>
              <a:t> </a:t>
            </a:r>
          </a:p>
          <a:p>
            <a:r>
              <a:rPr lang="en-US" sz="1800" b="0" i="0" u="none" strike="noStrike">
                <a:solidFill>
                  <a:srgbClr val="000000"/>
                </a:solidFill>
                <a:effectLst/>
                <a:latin typeface="Calibri" panose="020F0502020204030204" pitchFamily="34" charset="0"/>
              </a:rPr>
              <a:t>Care Housing</a:t>
            </a:r>
            <a:r>
              <a:rPr lang="en-US"/>
              <a:t> </a:t>
            </a:r>
          </a:p>
          <a:p>
            <a:r>
              <a:rPr lang="en-US" sz="1800" b="0" i="0" u="none" strike="noStrike">
                <a:solidFill>
                  <a:srgbClr val="000000"/>
                </a:solidFill>
                <a:effectLst/>
                <a:latin typeface="Calibri" panose="020F0502020204030204" pitchFamily="34" charset="0"/>
              </a:rPr>
              <a:t>Catholic Charities</a:t>
            </a:r>
            <a:r>
              <a:rPr lang="en-US"/>
              <a:t> </a:t>
            </a:r>
          </a:p>
          <a:p>
            <a:r>
              <a:rPr lang="en-US" sz="1800" b="0" i="0" u="none" strike="noStrike">
                <a:solidFill>
                  <a:srgbClr val="000000"/>
                </a:solidFill>
                <a:effectLst/>
                <a:latin typeface="Calibri" panose="020F0502020204030204" pitchFamily="34" charset="0"/>
              </a:rPr>
              <a:t>CAYAC</a:t>
            </a:r>
            <a:r>
              <a:rPr lang="en-US"/>
              <a:t> </a:t>
            </a:r>
          </a:p>
          <a:p>
            <a:r>
              <a:rPr lang="en-US" sz="1800" b="0" i="0" u="none" strike="noStrike">
                <a:solidFill>
                  <a:srgbClr val="000000"/>
                </a:solidFill>
                <a:effectLst/>
                <a:latin typeface="Calibri" panose="020F0502020204030204" pitchFamily="34" charset="0"/>
              </a:rPr>
              <a:t>Family and Intercultural Resource Center</a:t>
            </a:r>
            <a:r>
              <a:rPr lang="en-US"/>
              <a:t> </a:t>
            </a:r>
          </a:p>
          <a:p>
            <a:r>
              <a:rPr lang="en-US" sz="1800" b="0" i="0" u="none" strike="noStrike">
                <a:solidFill>
                  <a:srgbClr val="000000"/>
                </a:solidFill>
                <a:effectLst/>
                <a:latin typeface="Calibri" panose="020F0502020204030204" pitchFamily="34" charset="0"/>
              </a:rPr>
              <a:t>Foothills Gateway</a:t>
            </a:r>
            <a:r>
              <a:rPr lang="en-US" sz="1800" b="0" i="0" u="none" strike="noStrike">
                <a:solidFill>
                  <a:srgbClr val="000000"/>
                </a:solidFill>
                <a:effectLst/>
                <a:latin typeface="Symbol" panose="05050102010706020507" pitchFamily="18" charset="2"/>
              </a:rPr>
              <a:t> - </a:t>
            </a:r>
            <a:r>
              <a:rPr lang="en-US" sz="1800" b="0" i="0" u="none" strike="noStrike">
                <a:solidFill>
                  <a:srgbClr val="000000"/>
                </a:solidFill>
                <a:effectLst/>
                <a:latin typeface="Calibri" panose="020F0502020204030204" pitchFamily="34" charset="0"/>
              </a:rPr>
              <a:t>no submissions in FY2022</a:t>
            </a:r>
            <a:r>
              <a:rPr lang="en-US"/>
              <a:t> </a:t>
            </a:r>
          </a:p>
          <a:p>
            <a:r>
              <a:rPr lang="en-US" sz="1800" b="0" i="0" u="none" strike="noStrike">
                <a:solidFill>
                  <a:srgbClr val="000000"/>
                </a:solidFill>
                <a:effectLst/>
                <a:latin typeface="Calibri" panose="020F0502020204030204" pitchFamily="34" charset="0"/>
              </a:rPr>
              <a:t>Homeward Alliance – no submissions since launch</a:t>
            </a:r>
            <a:r>
              <a:rPr lang="en-US"/>
              <a:t> </a:t>
            </a:r>
          </a:p>
          <a:p>
            <a:r>
              <a:rPr lang="en-US" sz="1800" b="0" i="0" u="none" strike="noStrike">
                <a:solidFill>
                  <a:srgbClr val="000000"/>
                </a:solidFill>
                <a:effectLst/>
                <a:latin typeface="Calibri" panose="020F0502020204030204" pitchFamily="34" charset="0"/>
              </a:rPr>
              <a:t>House of Neighborly Services</a:t>
            </a:r>
            <a:r>
              <a:rPr lang="en-US"/>
              <a:t> </a:t>
            </a:r>
          </a:p>
          <a:p>
            <a:r>
              <a:rPr lang="en-US" sz="1800" b="0" i="0" u="none" strike="noStrike">
                <a:solidFill>
                  <a:srgbClr val="000000"/>
                </a:solidFill>
                <a:effectLst/>
                <a:latin typeface="Calibri" panose="020F0502020204030204" pitchFamily="34" charset="0"/>
              </a:rPr>
              <a:t>Housing Catalyst</a:t>
            </a:r>
            <a:r>
              <a:rPr lang="en-US"/>
              <a:t> </a:t>
            </a:r>
          </a:p>
          <a:p>
            <a:r>
              <a:rPr lang="en-US" sz="1800" b="0" i="0" u="none" strike="noStrike">
                <a:solidFill>
                  <a:srgbClr val="000000"/>
                </a:solidFill>
                <a:effectLst/>
                <a:latin typeface="Calibri" panose="020F0502020204030204" pitchFamily="34" charset="0"/>
              </a:rPr>
              <a:t>Larimer County Benefits</a:t>
            </a:r>
            <a:r>
              <a:rPr lang="en-US"/>
              <a:t> </a:t>
            </a:r>
          </a:p>
          <a:p>
            <a:r>
              <a:rPr lang="en-US" sz="1800" b="0" i="0" u="none" strike="noStrike">
                <a:solidFill>
                  <a:srgbClr val="000000"/>
                </a:solidFill>
                <a:effectLst/>
                <a:latin typeface="Calibri" panose="020F0502020204030204" pitchFamily="34" charset="0"/>
              </a:rPr>
              <a:t>Larimer County DHS - Administrative Specialist and Lobby leads</a:t>
            </a:r>
            <a:r>
              <a:rPr lang="en-US"/>
              <a:t> </a:t>
            </a:r>
          </a:p>
          <a:p>
            <a:r>
              <a:rPr lang="en-US" sz="1800" b="0" i="0" u="none" strike="noStrike">
                <a:solidFill>
                  <a:srgbClr val="000000"/>
                </a:solidFill>
                <a:effectLst/>
                <a:latin typeface="Calibri" panose="020F0502020204030204" pitchFamily="34" charset="0"/>
              </a:rPr>
              <a:t>Larimer County Works Program</a:t>
            </a:r>
            <a:r>
              <a:rPr lang="en-US"/>
              <a:t> </a:t>
            </a:r>
          </a:p>
          <a:p>
            <a:r>
              <a:rPr lang="en-US" sz="1800" b="0" i="0" u="none" strike="noStrike">
                <a:solidFill>
                  <a:srgbClr val="000000"/>
                </a:solidFill>
                <a:effectLst/>
                <a:latin typeface="Calibri" panose="020F0502020204030204" pitchFamily="34" charset="0"/>
              </a:rPr>
              <a:t>LCDHS - Child Welfare</a:t>
            </a:r>
            <a:r>
              <a:rPr lang="en-US"/>
              <a:t> </a:t>
            </a:r>
          </a:p>
          <a:p>
            <a:r>
              <a:rPr lang="en-US" sz="1800" b="0" i="0" u="none" strike="noStrike">
                <a:solidFill>
                  <a:srgbClr val="000000"/>
                </a:solidFill>
                <a:effectLst/>
                <a:latin typeface="Calibri" panose="020F0502020204030204" pitchFamily="34" charset="0"/>
              </a:rPr>
              <a:t>LDPHE</a:t>
            </a:r>
            <a:r>
              <a:rPr lang="en-US"/>
              <a:t> </a:t>
            </a:r>
          </a:p>
          <a:p>
            <a:r>
              <a:rPr lang="en-US" sz="1800" b="0" i="0" u="none" strike="noStrike">
                <a:solidFill>
                  <a:srgbClr val="000000"/>
                </a:solidFill>
                <a:effectLst/>
                <a:latin typeface="Calibri" panose="020F0502020204030204" pitchFamily="34" charset="0"/>
              </a:rPr>
              <a:t>Northpoint Colorado – no submissions since launch</a:t>
            </a:r>
            <a:r>
              <a:rPr lang="en-US"/>
              <a:t> </a:t>
            </a:r>
          </a:p>
          <a:p>
            <a:r>
              <a:rPr lang="en-US" sz="1800" b="0" i="0" u="none" strike="noStrike">
                <a:solidFill>
                  <a:srgbClr val="000000"/>
                </a:solidFill>
                <a:effectLst/>
                <a:latin typeface="Calibri" panose="020F0502020204030204" pitchFamily="34" charset="0"/>
              </a:rPr>
              <a:t>Poudre School District</a:t>
            </a:r>
            <a:r>
              <a:rPr lang="en-US"/>
              <a:t> </a:t>
            </a:r>
          </a:p>
          <a:p>
            <a:r>
              <a:rPr lang="en-US" sz="1800" b="0" i="0" u="none" strike="noStrike">
                <a:solidFill>
                  <a:srgbClr val="000000"/>
                </a:solidFill>
                <a:effectLst/>
                <a:latin typeface="Calibri" panose="020F0502020204030204" pitchFamily="34" charset="0"/>
              </a:rPr>
              <a:t>Rocky Mountain Health Plans – no submissions since launch </a:t>
            </a:r>
            <a:r>
              <a:rPr lang="en-US"/>
              <a:t> </a:t>
            </a:r>
          </a:p>
          <a:p>
            <a:r>
              <a:rPr lang="en-US" sz="1800" b="0" i="0" u="none" strike="noStrike">
                <a:solidFill>
                  <a:srgbClr val="000000"/>
                </a:solidFill>
                <a:effectLst/>
                <a:latin typeface="Calibri" panose="020F0502020204030204" pitchFamily="34" charset="0"/>
              </a:rPr>
              <a:t>Salvation Army</a:t>
            </a:r>
            <a:r>
              <a:rPr lang="en-US" sz="1800" b="0" i="0" u="none" strike="noStrike">
                <a:solidFill>
                  <a:srgbClr val="000000"/>
                </a:solidFill>
                <a:effectLst/>
                <a:latin typeface="Symbol" panose="05050102010706020507" pitchFamily="18" charset="2"/>
              </a:rPr>
              <a:t>  - </a:t>
            </a:r>
            <a:r>
              <a:rPr lang="en-US" sz="1800" b="0" i="0" u="none" strike="noStrike">
                <a:solidFill>
                  <a:srgbClr val="000000"/>
                </a:solidFill>
                <a:effectLst/>
                <a:latin typeface="Calibri" panose="020F0502020204030204" pitchFamily="34" charset="0"/>
              </a:rPr>
              <a:t>no submissions in FY2022</a:t>
            </a:r>
            <a:r>
              <a:rPr lang="en-US"/>
              <a:t> </a:t>
            </a:r>
          </a:p>
          <a:p>
            <a:r>
              <a:rPr lang="en-US" sz="1800" b="0" i="0" u="none" strike="noStrike">
                <a:solidFill>
                  <a:srgbClr val="000000"/>
                </a:solidFill>
                <a:effectLst/>
                <a:latin typeface="Calibri" panose="020F0502020204030204" pitchFamily="34" charset="0"/>
              </a:rPr>
              <a:t>SFSC Community Navigation Team</a:t>
            </a:r>
            <a:r>
              <a:rPr lang="en-US"/>
              <a:t> </a:t>
            </a:r>
          </a:p>
          <a:p>
            <a:r>
              <a:rPr lang="en-US" sz="1800" b="0" i="0" u="none" strike="noStrike" err="1">
                <a:solidFill>
                  <a:srgbClr val="000000"/>
                </a:solidFill>
                <a:effectLst/>
                <a:latin typeface="Calibri" panose="020F0502020204030204" pitchFamily="34" charset="0"/>
              </a:rPr>
              <a:t>Summitstone</a:t>
            </a:r>
            <a:r>
              <a:rPr lang="en-US"/>
              <a:t> </a:t>
            </a:r>
          </a:p>
          <a:p>
            <a:r>
              <a:rPr lang="en-US" sz="1800" b="0" i="0" u="none" strike="noStrike">
                <a:solidFill>
                  <a:srgbClr val="000000"/>
                </a:solidFill>
                <a:effectLst/>
                <a:latin typeface="Calibri" panose="020F0502020204030204" pitchFamily="34" charset="0"/>
              </a:rPr>
              <a:t>The Jacob Center</a:t>
            </a:r>
            <a:r>
              <a:rPr lang="en-US" sz="1800" b="0" i="0" u="none" strike="noStrike">
                <a:solidFill>
                  <a:srgbClr val="000000"/>
                </a:solidFill>
                <a:effectLst/>
                <a:latin typeface="Symbol" panose="05050102010706020507" pitchFamily="18" charset="2"/>
              </a:rPr>
              <a:t>  -</a:t>
            </a:r>
            <a:r>
              <a:rPr lang="en-US" sz="1800" b="0" i="0" u="none" strike="noStrike">
                <a:solidFill>
                  <a:srgbClr val="000000"/>
                </a:solidFill>
                <a:effectLst/>
                <a:latin typeface="Calibri" panose="020F0502020204030204" pitchFamily="34" charset="0"/>
              </a:rPr>
              <a:t> no submissions in FY2022</a:t>
            </a:r>
            <a:r>
              <a:rPr lang="en-US"/>
              <a:t> </a:t>
            </a:r>
          </a:p>
          <a:p>
            <a:r>
              <a:rPr lang="en-US" sz="1800" b="0" i="0" u="none" strike="noStrike">
                <a:solidFill>
                  <a:srgbClr val="000000"/>
                </a:solidFill>
                <a:effectLst/>
                <a:latin typeface="Calibri" panose="020F0502020204030204" pitchFamily="34" charset="0"/>
              </a:rPr>
              <a:t>The Matthews House</a:t>
            </a:r>
            <a:r>
              <a:rPr lang="en-US"/>
              <a:t> </a:t>
            </a:r>
          </a:p>
          <a:p>
            <a:r>
              <a:rPr lang="en-US" sz="1800" b="0" i="0" u="none" strike="noStrike">
                <a:solidFill>
                  <a:srgbClr val="000000"/>
                </a:solidFill>
                <a:effectLst/>
                <a:latin typeface="Calibri" panose="020F0502020204030204" pitchFamily="34" charset="0"/>
              </a:rPr>
              <a:t>Thompson School District</a:t>
            </a:r>
            <a:r>
              <a:rPr lang="en-US"/>
              <a:t> </a:t>
            </a:r>
          </a:p>
          <a:p>
            <a:r>
              <a:rPr lang="en-US" sz="1800" b="0" i="0" u="none" strike="noStrike">
                <a:solidFill>
                  <a:srgbClr val="000000"/>
                </a:solidFill>
                <a:effectLst/>
                <a:latin typeface="Calibri" panose="020F0502020204030204" pitchFamily="34" charset="0"/>
              </a:rPr>
              <a:t>WIC -- LDPHE</a:t>
            </a:r>
            <a:r>
              <a:rPr lang="en-US"/>
              <a:t> </a:t>
            </a:r>
          </a:p>
        </p:txBody>
      </p:sp>
      <p:sp>
        <p:nvSpPr>
          <p:cNvPr id="4" name="Slide Number Placeholder 3"/>
          <p:cNvSpPr>
            <a:spLocks noGrp="1"/>
          </p:cNvSpPr>
          <p:nvPr>
            <p:ph type="sldNum" sz="quarter" idx="5"/>
          </p:nvPr>
        </p:nvSpPr>
        <p:spPr/>
        <p:txBody>
          <a:bodyPr/>
          <a:lstStyle/>
          <a:p>
            <a:fld id="{07ED6ACD-4D20-434E-AD98-50F3B949EDF9}" type="slidenum">
              <a:rPr lang="en-US" smtClean="0"/>
              <a:t>7</a:t>
            </a:fld>
            <a:endParaRPr lang="en-US"/>
          </a:p>
        </p:txBody>
      </p:sp>
    </p:spTree>
    <p:extLst>
      <p:ext uri="{BB962C8B-B14F-4D97-AF65-F5344CB8AC3E}">
        <p14:creationId xmlns:p14="http://schemas.microsoft.com/office/powerpoint/2010/main" val="2570794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January, 130 initial PFS forms had been submitted. Since then, this number has jumped to 204!</a:t>
            </a:r>
          </a:p>
          <a:p>
            <a:endParaRPr lang="en-US"/>
          </a:p>
          <a:p>
            <a:pPr marL="0" marR="0">
              <a:spcBef>
                <a:spcPts val="0"/>
              </a:spcBef>
              <a:spcAft>
                <a:spcPts val="0"/>
              </a:spcAft>
            </a:pPr>
            <a:r>
              <a:rPr lang="en-US"/>
              <a:t>13 agencies that submitted: </a:t>
            </a:r>
          </a:p>
          <a:p>
            <a:pPr marL="0" marR="0">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rPr>
              <a:t>Foothills Gateway </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rPr>
              <a:t>Homeward Alliance </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rPr>
              <a:t>House of Neighborly Services </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rPr>
              <a:t>Housing Catalyst </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rPr>
              <a:t>Larimer County Department of Health and Environment </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rPr>
              <a:t>Larimer County Works Program </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rPr>
              <a:t>Poudre School District </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rPr>
              <a:t>SFSC Community Navigation Team </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err="1">
                <a:solidFill>
                  <a:srgbClr val="000000"/>
                </a:solidFill>
                <a:effectLst/>
                <a:latin typeface="Calibri" panose="020F0502020204030204" pitchFamily="34" charset="0"/>
                <a:ea typeface="Times New Roman" panose="02020603050405020304" pitchFamily="18" charset="0"/>
              </a:rPr>
              <a:t>Summitstone</a:t>
            </a:r>
            <a:r>
              <a:rPr lang="en-US" sz="1800">
                <a:solidFill>
                  <a:srgbClr val="000000"/>
                </a:solidFill>
                <a:effectLst/>
                <a:latin typeface="Calibri" panose="020F0502020204030204" pitchFamily="34" charset="0"/>
                <a:ea typeface="Times New Roman" panose="02020603050405020304" pitchFamily="18" charset="0"/>
              </a:rPr>
              <a:t> </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rPr>
              <a:t>The Matthews House</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rPr>
              <a:t>Thompson School District</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rPr>
              <a:t>Family Housing Network </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rPr>
              <a:t>Catholic Charities</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rPr>
              <a:t>Irish Elementary School</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rPr>
              <a:t>The Jacob Center</a:t>
            </a:r>
            <a:endParaRPr lang="en-US" sz="1800">
              <a:effectLst/>
              <a:latin typeface="Calibri" panose="020F0502020204030204" pitchFamily="34" charset="0"/>
              <a:ea typeface="Calibri" panose="020F0502020204030204" pitchFamily="34" charset="0"/>
            </a:endParaRPr>
          </a:p>
          <a:p>
            <a:endParaRPr lang="en-US"/>
          </a:p>
        </p:txBody>
      </p:sp>
      <p:sp>
        <p:nvSpPr>
          <p:cNvPr id="4" name="Slide Number Placeholder 3"/>
          <p:cNvSpPr>
            <a:spLocks noGrp="1"/>
          </p:cNvSpPr>
          <p:nvPr>
            <p:ph type="sldNum" sz="quarter" idx="5"/>
          </p:nvPr>
        </p:nvSpPr>
        <p:spPr/>
        <p:txBody>
          <a:bodyPr/>
          <a:lstStyle/>
          <a:p>
            <a:fld id="{07ED6ACD-4D20-434E-AD98-50F3B949EDF9}" type="slidenum">
              <a:rPr lang="en-US" smtClean="0"/>
              <a:t>9</a:t>
            </a:fld>
            <a:endParaRPr lang="en-US"/>
          </a:p>
        </p:txBody>
      </p:sp>
    </p:spTree>
    <p:extLst>
      <p:ext uri="{BB962C8B-B14F-4D97-AF65-F5344CB8AC3E}">
        <p14:creationId xmlns:p14="http://schemas.microsoft.com/office/powerpoint/2010/main" val="14414432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January, 130 initial PFS forms had been submitted. Since then, this number has jumped to 204!</a:t>
            </a:r>
          </a:p>
          <a:p>
            <a:endParaRPr lang="en-US"/>
          </a:p>
          <a:p>
            <a:pPr marL="0" marR="0">
              <a:spcBef>
                <a:spcPts val="0"/>
              </a:spcBef>
              <a:spcAft>
                <a:spcPts val="0"/>
              </a:spcAft>
            </a:pPr>
            <a:r>
              <a:rPr lang="en-US"/>
              <a:t>Agencies that submitted any PFS from Oct-March: </a:t>
            </a:r>
          </a:p>
          <a:p>
            <a:pPr marL="0" marR="0">
              <a:spcBef>
                <a:spcPts val="0"/>
              </a:spcBef>
              <a:spcAft>
                <a:spcPts val="0"/>
              </a:spcAft>
            </a:pPr>
            <a:r>
              <a:rPr lang="en-US" sz="1800" b="1">
                <a:solidFill>
                  <a:srgbClr val="000000"/>
                </a:solidFill>
                <a:effectLst/>
                <a:latin typeface="Calibri" panose="020F0502020204030204" pitchFamily="34" charset="0"/>
                <a:ea typeface="Times New Roman" panose="02020603050405020304" pitchFamily="18" charset="0"/>
              </a:rPr>
              <a:t>House of Neighborly Services </a:t>
            </a:r>
            <a:endParaRPr lang="en-US" sz="1800" b="1">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a:solidFill>
                  <a:srgbClr val="000000"/>
                </a:solidFill>
                <a:effectLst/>
                <a:latin typeface="Calibri" panose="020F0502020204030204" pitchFamily="34" charset="0"/>
                <a:ea typeface="Times New Roman" panose="02020603050405020304" pitchFamily="18" charset="0"/>
              </a:rPr>
              <a:t>Housing Catalyst </a:t>
            </a:r>
            <a:endParaRPr lang="en-US" sz="1800" b="1">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a:solidFill>
                  <a:srgbClr val="000000"/>
                </a:solidFill>
                <a:effectLst/>
                <a:latin typeface="Calibri" panose="020F0502020204030204" pitchFamily="34" charset="0"/>
                <a:ea typeface="Times New Roman" panose="02020603050405020304" pitchFamily="18" charset="0"/>
              </a:rPr>
              <a:t>SFSC Community Navigation Team </a:t>
            </a:r>
            <a:endParaRPr lang="en-US" sz="1800" b="1">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a:solidFill>
                  <a:srgbClr val="000000"/>
                </a:solidFill>
                <a:effectLst/>
                <a:latin typeface="Calibri" panose="020F0502020204030204" pitchFamily="34" charset="0"/>
                <a:ea typeface="Times New Roman" panose="02020603050405020304" pitchFamily="18" charset="0"/>
              </a:rPr>
              <a:t>The Matthews House</a:t>
            </a:r>
            <a:endParaRPr lang="en-US" sz="1800" b="1">
              <a:effectLst/>
              <a:latin typeface="Calibri" panose="020F0502020204030204" pitchFamily="34" charset="0"/>
              <a:ea typeface="Calibri" panose="020F0502020204030204" pitchFamily="34" charset="0"/>
            </a:endParaRPr>
          </a:p>
          <a:p>
            <a:endParaRPr lang="en-US"/>
          </a:p>
        </p:txBody>
      </p:sp>
      <p:sp>
        <p:nvSpPr>
          <p:cNvPr id="4" name="Slide Number Placeholder 3"/>
          <p:cNvSpPr>
            <a:spLocks noGrp="1"/>
          </p:cNvSpPr>
          <p:nvPr>
            <p:ph type="sldNum" sz="quarter" idx="5"/>
          </p:nvPr>
        </p:nvSpPr>
        <p:spPr/>
        <p:txBody>
          <a:bodyPr/>
          <a:lstStyle/>
          <a:p>
            <a:fld id="{07ED6ACD-4D20-434E-AD98-50F3B949EDF9}" type="slidenum">
              <a:rPr lang="en-US" smtClean="0"/>
              <a:t>10</a:t>
            </a:fld>
            <a:endParaRPr lang="en-US"/>
          </a:p>
        </p:txBody>
      </p:sp>
    </p:spTree>
    <p:extLst>
      <p:ext uri="{BB962C8B-B14F-4D97-AF65-F5344CB8AC3E}">
        <p14:creationId xmlns:p14="http://schemas.microsoft.com/office/powerpoint/2010/main" val="1976236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7ED6ACD-4D20-434E-AD98-50F3B949EDF9}" type="slidenum">
              <a:rPr lang="en-US" smtClean="0"/>
              <a:t>11</a:t>
            </a:fld>
            <a:endParaRPr lang="en-US"/>
          </a:p>
        </p:txBody>
      </p:sp>
    </p:spTree>
    <p:extLst>
      <p:ext uri="{BB962C8B-B14F-4D97-AF65-F5344CB8AC3E}">
        <p14:creationId xmlns:p14="http://schemas.microsoft.com/office/powerpoint/2010/main" val="24009846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7ED6ACD-4D20-434E-AD98-50F3B949EDF9}" type="slidenum">
              <a:rPr lang="en-US" smtClean="0"/>
              <a:t>13</a:t>
            </a:fld>
            <a:endParaRPr lang="en-US"/>
          </a:p>
        </p:txBody>
      </p:sp>
    </p:spTree>
    <p:extLst>
      <p:ext uri="{BB962C8B-B14F-4D97-AF65-F5344CB8AC3E}">
        <p14:creationId xmlns:p14="http://schemas.microsoft.com/office/powerpoint/2010/main" val="2839300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646133"/>
            <a:ext cx="6217920" cy="3501813"/>
          </a:xfrm>
        </p:spPr>
        <p:txBody>
          <a:bodyPr anchor="b"/>
          <a:lstStyle>
            <a:lvl1pPr algn="ctr">
              <a:defRPr sz="4800"/>
            </a:lvl1pPr>
          </a:lstStyle>
          <a:p>
            <a:r>
              <a:rPr lang="en-US"/>
              <a:t>Click to edit Master title style</a:t>
            </a:r>
          </a:p>
        </p:txBody>
      </p:sp>
      <p:sp>
        <p:nvSpPr>
          <p:cNvPr id="3" name="Subtitle 2"/>
          <p:cNvSpPr>
            <a:spLocks noGrp="1"/>
          </p:cNvSpPr>
          <p:nvPr>
            <p:ph type="subTitle" idx="1"/>
          </p:nvPr>
        </p:nvSpPr>
        <p:spPr>
          <a:xfrm>
            <a:off x="914400" y="5282989"/>
            <a:ext cx="5486400" cy="2428451"/>
          </a:xfrm>
        </p:spPr>
        <p:txBody>
          <a:bodyPr/>
          <a:lstStyle>
            <a:lvl1pPr marL="0" indent="0" algn="ctr">
              <a:buNone/>
              <a:defRPr sz="1920"/>
            </a:lvl1pPr>
            <a:lvl2pPr marL="365760" indent="0" algn="ctr">
              <a:buNone/>
              <a:defRPr sz="1600"/>
            </a:lvl2pPr>
            <a:lvl3pPr marL="731520" indent="0" algn="ctr">
              <a:buNone/>
              <a:defRPr sz="1440"/>
            </a:lvl3pPr>
            <a:lvl4pPr marL="1097280" indent="0" algn="ctr">
              <a:buNone/>
              <a:defRPr sz="1280"/>
            </a:lvl4pPr>
            <a:lvl5pPr marL="1463040" indent="0" algn="ctr">
              <a:buNone/>
              <a:defRPr sz="1280"/>
            </a:lvl5pPr>
            <a:lvl6pPr marL="1828800" indent="0" algn="ctr">
              <a:buNone/>
              <a:defRPr sz="1280"/>
            </a:lvl6pPr>
            <a:lvl7pPr marL="2194560" indent="0" algn="ctr">
              <a:buNone/>
              <a:defRPr sz="1280"/>
            </a:lvl7pPr>
            <a:lvl8pPr marL="2560320" indent="0" algn="ctr">
              <a:buNone/>
              <a:defRPr sz="1280"/>
            </a:lvl8pPr>
            <a:lvl9pPr marL="2926080" indent="0" algn="ctr">
              <a:buNone/>
              <a:defRPr sz="1280"/>
            </a:lvl9pPr>
          </a:lstStyle>
          <a:p>
            <a:r>
              <a:rPr lang="en-US"/>
              <a:t>Click to edit Master subtitle style</a:t>
            </a:r>
          </a:p>
        </p:txBody>
      </p:sp>
      <p:sp>
        <p:nvSpPr>
          <p:cNvPr id="4" name="Date Placeholder 3"/>
          <p:cNvSpPr>
            <a:spLocks noGrp="1"/>
          </p:cNvSpPr>
          <p:nvPr>
            <p:ph type="dt" sz="half" idx="10"/>
          </p:nvPr>
        </p:nvSpPr>
        <p:spPr/>
        <p:txBody>
          <a:bodyPr/>
          <a:lstStyle/>
          <a:p>
            <a:fld id="{7883BCB8-366B-4EAB-9239-CF9EEDC6037F}" type="datetimeFigureOut">
              <a:rPr lang="en-US" smtClean="0"/>
              <a:t>4/24/2023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1937585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83BCB8-366B-4EAB-9239-CF9EEDC6037F}" type="datetimeFigureOut">
              <a:rPr lang="en-US" smtClean="0"/>
              <a:t>4/24/2023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771214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535517"/>
            <a:ext cx="1577340"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83BCB8-366B-4EAB-9239-CF9EEDC6037F}" type="datetimeFigureOut">
              <a:rPr lang="en-US" smtClean="0"/>
              <a:t>4/24/2023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228379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83BCB8-366B-4EAB-9239-CF9EEDC6037F}" type="datetimeFigureOut">
              <a:rPr lang="en-US" smtClean="0"/>
              <a:t>4/24/2023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2064797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507618"/>
            <a:ext cx="6309360" cy="4184014"/>
          </a:xfrm>
        </p:spPr>
        <p:txBody>
          <a:bodyPr anchor="b"/>
          <a:lstStyle>
            <a:lvl1pPr>
              <a:defRPr sz="4800"/>
            </a:lvl1pPr>
          </a:lstStyle>
          <a:p>
            <a:r>
              <a:rPr lang="en-US"/>
              <a:t>Click to edit Master title style</a:t>
            </a:r>
          </a:p>
        </p:txBody>
      </p:sp>
      <p:sp>
        <p:nvSpPr>
          <p:cNvPr id="3" name="Text Placeholder 2"/>
          <p:cNvSpPr>
            <a:spLocks noGrp="1"/>
          </p:cNvSpPr>
          <p:nvPr>
            <p:ph type="body" idx="1"/>
          </p:nvPr>
        </p:nvSpPr>
        <p:spPr>
          <a:xfrm>
            <a:off x="499110" y="6731215"/>
            <a:ext cx="6309360" cy="2200274"/>
          </a:xfrm>
        </p:spPr>
        <p:txBody>
          <a:bodyPr/>
          <a:lstStyle>
            <a:lvl1pPr marL="0" indent="0">
              <a:buNone/>
              <a:defRPr sz="1920">
                <a:solidFill>
                  <a:schemeClr val="tx1"/>
                </a:solidFill>
              </a:defRPr>
            </a:lvl1pPr>
            <a:lvl2pPr marL="365760" indent="0">
              <a:buNone/>
              <a:defRPr sz="1600">
                <a:solidFill>
                  <a:schemeClr val="tx1">
                    <a:tint val="75000"/>
                  </a:schemeClr>
                </a:solidFill>
              </a:defRPr>
            </a:lvl2pPr>
            <a:lvl3pPr marL="731520" indent="0">
              <a:buNone/>
              <a:defRPr sz="1440">
                <a:solidFill>
                  <a:schemeClr val="tx1">
                    <a:tint val="75000"/>
                  </a:schemeClr>
                </a:solidFill>
              </a:defRPr>
            </a:lvl3pPr>
            <a:lvl4pPr marL="1097280" indent="0">
              <a:buNone/>
              <a:defRPr sz="1280">
                <a:solidFill>
                  <a:schemeClr val="tx1">
                    <a:tint val="75000"/>
                  </a:schemeClr>
                </a:solidFill>
              </a:defRPr>
            </a:lvl4pPr>
            <a:lvl5pPr marL="1463040" indent="0">
              <a:buNone/>
              <a:defRPr sz="1280">
                <a:solidFill>
                  <a:schemeClr val="tx1">
                    <a:tint val="75000"/>
                  </a:schemeClr>
                </a:solidFill>
              </a:defRPr>
            </a:lvl5pPr>
            <a:lvl6pPr marL="1828800" indent="0">
              <a:buNone/>
              <a:defRPr sz="1280">
                <a:solidFill>
                  <a:schemeClr val="tx1">
                    <a:tint val="75000"/>
                  </a:schemeClr>
                </a:solidFill>
              </a:defRPr>
            </a:lvl6pPr>
            <a:lvl7pPr marL="2194560" indent="0">
              <a:buNone/>
              <a:defRPr sz="1280">
                <a:solidFill>
                  <a:schemeClr val="tx1">
                    <a:tint val="75000"/>
                  </a:schemeClr>
                </a:solidFill>
              </a:defRPr>
            </a:lvl7pPr>
            <a:lvl8pPr marL="2560320" indent="0">
              <a:buNone/>
              <a:defRPr sz="1280">
                <a:solidFill>
                  <a:schemeClr val="tx1">
                    <a:tint val="75000"/>
                  </a:schemeClr>
                </a:solidFill>
              </a:defRPr>
            </a:lvl8pPr>
            <a:lvl9pPr marL="2926080" indent="0">
              <a:buNone/>
              <a:defRPr sz="12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883BCB8-366B-4EAB-9239-CF9EEDC6037F}" type="datetimeFigureOut">
              <a:rPr lang="en-US" smtClean="0"/>
              <a:t>4/24/2023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2117820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2920" y="2677584"/>
            <a:ext cx="310896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703320" y="2677584"/>
            <a:ext cx="310896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883BCB8-366B-4EAB-9239-CF9EEDC6037F}" type="datetimeFigureOut">
              <a:rPr lang="en-US" smtClean="0"/>
              <a:t>4/24/2023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3332130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9"/>
            <a:ext cx="6309360" cy="1944159"/>
          </a:xfrm>
        </p:spPr>
        <p:txBody>
          <a:bodyPr/>
          <a:lstStyle/>
          <a:p>
            <a:r>
              <a:rPr lang="en-US"/>
              <a:t>Click to edit Master title style</a:t>
            </a:r>
          </a:p>
        </p:txBody>
      </p:sp>
      <p:sp>
        <p:nvSpPr>
          <p:cNvPr id="3" name="Text Placeholder 2"/>
          <p:cNvSpPr>
            <a:spLocks noGrp="1"/>
          </p:cNvSpPr>
          <p:nvPr>
            <p:ph type="body" idx="1"/>
          </p:nvPr>
        </p:nvSpPr>
        <p:spPr>
          <a:xfrm>
            <a:off x="503874" y="2465706"/>
            <a:ext cx="3094672" cy="1208404"/>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Edit Master text styles</a:t>
            </a:r>
          </a:p>
        </p:txBody>
      </p:sp>
      <p:sp>
        <p:nvSpPr>
          <p:cNvPr id="4" name="Content Placeholder 3"/>
          <p:cNvSpPr>
            <a:spLocks noGrp="1"/>
          </p:cNvSpPr>
          <p:nvPr>
            <p:ph sz="half" idx="2"/>
          </p:nvPr>
        </p:nvSpPr>
        <p:spPr>
          <a:xfrm>
            <a:off x="503874" y="3674110"/>
            <a:ext cx="309467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703320" y="2465706"/>
            <a:ext cx="3109913" cy="1208404"/>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Edit Master text styles</a:t>
            </a:r>
          </a:p>
        </p:txBody>
      </p:sp>
      <p:sp>
        <p:nvSpPr>
          <p:cNvPr id="6" name="Content Placeholder 5"/>
          <p:cNvSpPr>
            <a:spLocks noGrp="1"/>
          </p:cNvSpPr>
          <p:nvPr>
            <p:ph sz="quarter" idx="4"/>
          </p:nvPr>
        </p:nvSpPr>
        <p:spPr>
          <a:xfrm>
            <a:off x="3703320" y="3674110"/>
            <a:ext cx="3109913"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883BCB8-366B-4EAB-9239-CF9EEDC6037F}" type="datetimeFigureOut">
              <a:rPr lang="en-US" smtClean="0"/>
              <a:t>4/24/2023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4243461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83BCB8-366B-4EAB-9239-CF9EEDC6037F}" type="datetimeFigureOut">
              <a:rPr lang="en-US" smtClean="0"/>
              <a:t>4/24/2023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2695466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83BCB8-366B-4EAB-9239-CF9EEDC6037F}" type="datetimeFigureOut">
              <a:rPr lang="en-US" smtClean="0"/>
              <a:t>4/24/2023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3968648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a:t>Click to edit Master title style</a:t>
            </a:r>
          </a:p>
        </p:txBody>
      </p:sp>
      <p:sp>
        <p:nvSpPr>
          <p:cNvPr id="3" name="Content Placeholder 2"/>
          <p:cNvSpPr>
            <a:spLocks noGrp="1"/>
          </p:cNvSpPr>
          <p:nvPr>
            <p:ph idx="1"/>
          </p:nvPr>
        </p:nvSpPr>
        <p:spPr>
          <a:xfrm>
            <a:off x="3109913" y="1448226"/>
            <a:ext cx="3703320" cy="7147983"/>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3873" y="3017520"/>
            <a:ext cx="2359342" cy="5590329"/>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Edit Master text styles</a:t>
            </a:r>
          </a:p>
        </p:txBody>
      </p:sp>
      <p:sp>
        <p:nvSpPr>
          <p:cNvPr id="5" name="Date Placeholder 4"/>
          <p:cNvSpPr>
            <a:spLocks noGrp="1"/>
          </p:cNvSpPr>
          <p:nvPr>
            <p:ph type="dt" sz="half" idx="10"/>
          </p:nvPr>
        </p:nvSpPr>
        <p:spPr/>
        <p:txBody>
          <a:bodyPr/>
          <a:lstStyle/>
          <a:p>
            <a:fld id="{7883BCB8-366B-4EAB-9239-CF9EEDC6037F}" type="datetimeFigureOut">
              <a:rPr lang="en-US" smtClean="0"/>
              <a:t>4/24/2023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230964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a:t>Click to edit Master title style</a:t>
            </a:r>
          </a:p>
        </p:txBody>
      </p:sp>
      <p:sp>
        <p:nvSpPr>
          <p:cNvPr id="3" name="Picture Placeholder 2"/>
          <p:cNvSpPr>
            <a:spLocks noGrp="1" noChangeAspect="1"/>
          </p:cNvSpPr>
          <p:nvPr>
            <p:ph type="pic" idx="1"/>
          </p:nvPr>
        </p:nvSpPr>
        <p:spPr>
          <a:xfrm>
            <a:off x="3109913" y="1448226"/>
            <a:ext cx="3703320" cy="7147983"/>
          </a:xfrm>
        </p:spPr>
        <p:txBody>
          <a:bodyPr anchor="t"/>
          <a:lstStyle>
            <a:lvl1pPr marL="0" indent="0">
              <a:buNone/>
              <a:defRPr sz="2560"/>
            </a:lvl1pPr>
            <a:lvl2pPr marL="365760" indent="0">
              <a:buNone/>
              <a:defRPr sz="2240"/>
            </a:lvl2pPr>
            <a:lvl3pPr marL="731520" indent="0">
              <a:buNone/>
              <a:defRPr sz="1920"/>
            </a:lvl3pPr>
            <a:lvl4pPr marL="1097280" indent="0">
              <a:buNone/>
              <a:defRPr sz="1600"/>
            </a:lvl4pPr>
            <a:lvl5pPr marL="1463040" indent="0">
              <a:buNone/>
              <a:defRPr sz="1600"/>
            </a:lvl5pPr>
            <a:lvl6pPr marL="1828800" indent="0">
              <a:buNone/>
              <a:defRPr sz="1600"/>
            </a:lvl6pPr>
            <a:lvl7pPr marL="2194560" indent="0">
              <a:buNone/>
              <a:defRPr sz="1600"/>
            </a:lvl7pPr>
            <a:lvl8pPr marL="2560320" indent="0">
              <a:buNone/>
              <a:defRPr sz="1600"/>
            </a:lvl8pPr>
            <a:lvl9pPr marL="2926080" indent="0">
              <a:buNone/>
              <a:defRPr sz="1600"/>
            </a:lvl9pPr>
          </a:lstStyle>
          <a:p>
            <a:r>
              <a:rPr lang="en-US"/>
              <a:t>Click icon to add picture</a:t>
            </a:r>
          </a:p>
        </p:txBody>
      </p:sp>
      <p:sp>
        <p:nvSpPr>
          <p:cNvPr id="4" name="Text Placeholder 3"/>
          <p:cNvSpPr>
            <a:spLocks noGrp="1"/>
          </p:cNvSpPr>
          <p:nvPr>
            <p:ph type="body" sz="half" idx="2"/>
          </p:nvPr>
        </p:nvSpPr>
        <p:spPr>
          <a:xfrm>
            <a:off x="503873" y="3017520"/>
            <a:ext cx="2359342" cy="5590329"/>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Edit Master text styles</a:t>
            </a:r>
          </a:p>
        </p:txBody>
      </p:sp>
      <p:sp>
        <p:nvSpPr>
          <p:cNvPr id="5" name="Date Placeholder 4"/>
          <p:cNvSpPr>
            <a:spLocks noGrp="1"/>
          </p:cNvSpPr>
          <p:nvPr>
            <p:ph type="dt" sz="half" idx="10"/>
          </p:nvPr>
        </p:nvSpPr>
        <p:spPr/>
        <p:txBody>
          <a:bodyPr/>
          <a:lstStyle/>
          <a:p>
            <a:fld id="{7883BCB8-366B-4EAB-9239-CF9EEDC6037F}" type="datetimeFigureOut">
              <a:rPr lang="en-US" smtClean="0"/>
              <a:t>4/24/2023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1664776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35519"/>
            <a:ext cx="6309360"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02920" y="2677584"/>
            <a:ext cx="6309360"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9322649"/>
            <a:ext cx="1645920" cy="535517"/>
          </a:xfrm>
          <a:prstGeom prst="rect">
            <a:avLst/>
          </a:prstGeom>
        </p:spPr>
        <p:txBody>
          <a:bodyPr vert="horz" lIns="91440" tIns="45720" rIns="91440" bIns="45720" rtlCol="0" anchor="ctr"/>
          <a:lstStyle>
            <a:lvl1pPr algn="l">
              <a:defRPr sz="960">
                <a:solidFill>
                  <a:schemeClr val="tx1">
                    <a:tint val="75000"/>
                  </a:schemeClr>
                </a:solidFill>
              </a:defRPr>
            </a:lvl1pPr>
          </a:lstStyle>
          <a:p>
            <a:fld id="{7883BCB8-366B-4EAB-9239-CF9EEDC6037F}" type="datetimeFigureOut">
              <a:rPr lang="en-US" smtClean="0"/>
              <a:t>4/24/2023</a:t>
            </a:fld>
            <a:endParaRPr lang="en-US"/>
          </a:p>
        </p:txBody>
      </p:sp>
      <p:sp>
        <p:nvSpPr>
          <p:cNvPr id="5" name="Footer Placeholder 4"/>
          <p:cNvSpPr>
            <a:spLocks noGrp="1"/>
          </p:cNvSpPr>
          <p:nvPr>
            <p:ph type="ftr" sz="quarter" idx="3"/>
          </p:nvPr>
        </p:nvSpPr>
        <p:spPr>
          <a:xfrm>
            <a:off x="2423160" y="9322649"/>
            <a:ext cx="2468880" cy="535517"/>
          </a:xfrm>
          <a:prstGeom prst="rect">
            <a:avLst/>
          </a:prstGeom>
        </p:spPr>
        <p:txBody>
          <a:bodyPr vert="horz" lIns="91440" tIns="45720" rIns="91440" bIns="45720" rtlCol="0" anchor="ctr"/>
          <a:lstStyle>
            <a:lvl1pPr algn="ctr">
              <a:defRPr sz="9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66360" y="9322649"/>
            <a:ext cx="1645920" cy="535517"/>
          </a:xfrm>
          <a:prstGeom prst="rect">
            <a:avLst/>
          </a:prstGeom>
        </p:spPr>
        <p:txBody>
          <a:bodyPr vert="horz" lIns="91440" tIns="45720" rIns="91440" bIns="45720" rtlCol="0" anchor="ctr"/>
          <a:lstStyle>
            <a:lvl1pPr algn="r">
              <a:defRPr sz="960">
                <a:solidFill>
                  <a:schemeClr val="tx1">
                    <a:tint val="75000"/>
                  </a:schemeClr>
                </a:solidFill>
              </a:defRPr>
            </a:lvl1pPr>
          </a:lstStyle>
          <a:p>
            <a:fld id="{E671FFDF-952A-4835-8B40-5C4B860B924D}" type="slidenum">
              <a:rPr lang="en-US" smtClean="0"/>
              <a:t>‹#›</a:t>
            </a:fld>
            <a:endParaRPr lang="en-US"/>
          </a:p>
        </p:txBody>
      </p:sp>
    </p:spTree>
    <p:extLst>
      <p:ext uri="{BB962C8B-B14F-4D97-AF65-F5344CB8AC3E}">
        <p14:creationId xmlns:p14="http://schemas.microsoft.com/office/powerpoint/2010/main" val="30182455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31520"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80" indent="-182880" algn="l" defTabSz="731520"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640" indent="-182880" algn="l" defTabSz="731520"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400" indent="-182880" algn="l" defTabSz="73152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1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92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68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44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320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9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520" rtl="0" eaLnBrk="1" latinLnBrk="0" hangingPunct="1">
        <a:defRPr sz="1440" kern="1200">
          <a:solidFill>
            <a:schemeClr val="tx1"/>
          </a:solidFill>
          <a:latin typeface="+mn-lt"/>
          <a:ea typeface="+mn-ea"/>
          <a:cs typeface="+mn-cs"/>
        </a:defRPr>
      </a:lvl1pPr>
      <a:lvl2pPr marL="365760" algn="l" defTabSz="731520" rtl="0" eaLnBrk="1" latinLnBrk="0" hangingPunct="1">
        <a:defRPr sz="1440" kern="1200">
          <a:solidFill>
            <a:schemeClr val="tx1"/>
          </a:solidFill>
          <a:latin typeface="+mn-lt"/>
          <a:ea typeface="+mn-ea"/>
          <a:cs typeface="+mn-cs"/>
        </a:defRPr>
      </a:lvl2pPr>
      <a:lvl3pPr marL="731520" algn="l" defTabSz="731520" rtl="0" eaLnBrk="1" latinLnBrk="0" hangingPunct="1">
        <a:defRPr sz="1440" kern="1200">
          <a:solidFill>
            <a:schemeClr val="tx1"/>
          </a:solidFill>
          <a:latin typeface="+mn-lt"/>
          <a:ea typeface="+mn-ea"/>
          <a:cs typeface="+mn-cs"/>
        </a:defRPr>
      </a:lvl3pPr>
      <a:lvl4pPr marL="1097280" algn="l" defTabSz="731520" rtl="0" eaLnBrk="1" latinLnBrk="0" hangingPunct="1">
        <a:defRPr sz="1440" kern="1200">
          <a:solidFill>
            <a:schemeClr val="tx1"/>
          </a:solidFill>
          <a:latin typeface="+mn-lt"/>
          <a:ea typeface="+mn-ea"/>
          <a:cs typeface="+mn-cs"/>
        </a:defRPr>
      </a:lvl4pPr>
      <a:lvl5pPr marL="1463040" algn="l" defTabSz="731520" rtl="0" eaLnBrk="1" latinLnBrk="0" hangingPunct="1">
        <a:defRPr sz="1440" kern="1200">
          <a:solidFill>
            <a:schemeClr val="tx1"/>
          </a:solidFill>
          <a:latin typeface="+mn-lt"/>
          <a:ea typeface="+mn-ea"/>
          <a:cs typeface="+mn-cs"/>
        </a:defRPr>
      </a:lvl5pPr>
      <a:lvl6pPr marL="1828800" algn="l" defTabSz="731520" rtl="0" eaLnBrk="1" latinLnBrk="0" hangingPunct="1">
        <a:defRPr sz="1440" kern="1200">
          <a:solidFill>
            <a:schemeClr val="tx1"/>
          </a:solidFill>
          <a:latin typeface="+mn-lt"/>
          <a:ea typeface="+mn-ea"/>
          <a:cs typeface="+mn-cs"/>
        </a:defRPr>
      </a:lvl6pPr>
      <a:lvl7pPr marL="2194560" algn="l" defTabSz="731520" rtl="0" eaLnBrk="1" latinLnBrk="0" hangingPunct="1">
        <a:defRPr sz="1440" kern="1200">
          <a:solidFill>
            <a:schemeClr val="tx1"/>
          </a:solidFill>
          <a:latin typeface="+mn-lt"/>
          <a:ea typeface="+mn-ea"/>
          <a:cs typeface="+mn-cs"/>
        </a:defRPr>
      </a:lvl7pPr>
      <a:lvl8pPr marL="2560320" algn="l" defTabSz="731520" rtl="0" eaLnBrk="1" latinLnBrk="0" hangingPunct="1">
        <a:defRPr sz="1440" kern="1200">
          <a:solidFill>
            <a:schemeClr val="tx1"/>
          </a:solidFill>
          <a:latin typeface="+mn-lt"/>
          <a:ea typeface="+mn-ea"/>
          <a:cs typeface="+mn-cs"/>
        </a:defRPr>
      </a:lvl8pPr>
      <a:lvl9pPr marL="2926080" algn="l" defTabSz="731520"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chart" Target="../charts/chart1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14.xml"/></Relationships>
</file>

<file path=ppt/slides/_rels/slide15.xml.rels><?xml version="1.0" encoding="UTF-8" standalone="yes"?>
<Relationships xmlns="http://schemas.openxmlformats.org/package/2006/relationships"><Relationship Id="rId3" Type="http://schemas.openxmlformats.org/officeDocument/2006/relationships/hyperlink" Target="https://www.larimer.gov/humanservices/cyf/supported-families-stronger-community"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chart" Target="../charts/char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393245" y="2303421"/>
            <a:ext cx="1163783" cy="260353"/>
          </a:xfrm>
          <a:prstGeom prst="rect">
            <a:avLst/>
          </a:prstGeom>
          <a:solidFill>
            <a:srgbClr val="C98C7B"/>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274320" rtlCol="0" anchor="b" anchorCtr="0"/>
          <a:lstStyle/>
          <a:p>
            <a:pPr algn="ctr"/>
            <a:endParaRPr lang="en-US">
              <a:latin typeface="Bahnschrift Light" panose="020B0502040204020203" pitchFamily="34" charset="0"/>
            </a:endParaRPr>
          </a:p>
        </p:txBody>
      </p:sp>
      <p:pic>
        <p:nvPicPr>
          <p:cNvPr id="5" name="Picture 4">
            <a:extLst>
              <a:ext uri="{FF2B5EF4-FFF2-40B4-BE49-F238E27FC236}">
                <a16:creationId xmlns:a16="http://schemas.microsoft.com/office/drawing/2014/main" id="{1390E7D1-58AC-4F62-9230-88AC5D4F68B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7776" t="7440" r="7461" b="7909"/>
          <a:stretch/>
        </p:blipFill>
        <p:spPr>
          <a:xfrm>
            <a:off x="2508989" y="8949357"/>
            <a:ext cx="1643468" cy="1105827"/>
          </a:xfrm>
          <a:prstGeom prst="rect">
            <a:avLst/>
          </a:prstGeom>
        </p:spPr>
      </p:pic>
      <p:sp>
        <p:nvSpPr>
          <p:cNvPr id="8" name="TextBox 7"/>
          <p:cNvSpPr txBox="1"/>
          <p:nvPr/>
        </p:nvSpPr>
        <p:spPr>
          <a:xfrm>
            <a:off x="1123723" y="329144"/>
            <a:ext cx="5743421" cy="1323439"/>
          </a:xfrm>
          <a:prstGeom prst="rect">
            <a:avLst/>
          </a:prstGeom>
          <a:noFill/>
        </p:spPr>
        <p:txBody>
          <a:bodyPr wrap="square" rtlCol="0">
            <a:spAutoFit/>
          </a:bodyPr>
          <a:lstStyle/>
          <a:p>
            <a:pPr algn="r"/>
            <a:r>
              <a:rPr lang="en-US" sz="2000">
                <a:latin typeface="Bahnschrift Light" panose="020B0502040204020203" pitchFamily="34" charset="0"/>
              </a:rPr>
              <a:t>SUPPORTED FAMILIES, </a:t>
            </a:r>
          </a:p>
          <a:p>
            <a:pPr algn="r"/>
            <a:r>
              <a:rPr lang="en-US" sz="2000">
                <a:latin typeface="Bahnschrift Light" panose="020B0502040204020203" pitchFamily="34" charset="0"/>
              </a:rPr>
              <a:t>STRONGER COMMUNITY</a:t>
            </a:r>
          </a:p>
          <a:p>
            <a:pPr algn="r"/>
            <a:r>
              <a:rPr lang="en-US" sz="2000" b="1">
                <a:solidFill>
                  <a:srgbClr val="43809F"/>
                </a:solidFill>
                <a:latin typeface="Bahnschrift" panose="020B0502040204020203" pitchFamily="34" charset="0"/>
              </a:rPr>
              <a:t>QUARTERLY EVALUATION UPDATES</a:t>
            </a:r>
          </a:p>
          <a:p>
            <a:pPr algn="r"/>
            <a:endParaRPr lang="en-US" sz="2000">
              <a:latin typeface="Bahnschrift Light" panose="020B0502040204020203" pitchFamily="34" charset="0"/>
            </a:endParaRP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0253" y="8863602"/>
            <a:ext cx="1435219" cy="1258806"/>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33721" y="9119299"/>
            <a:ext cx="775268" cy="775268"/>
          </a:xfrm>
          <a:prstGeom prst="rect">
            <a:avLst/>
          </a:prstGeom>
        </p:spPr>
      </p:pic>
      <p:sp>
        <p:nvSpPr>
          <p:cNvPr id="15" name="Rectangle 14"/>
          <p:cNvSpPr/>
          <p:nvPr/>
        </p:nvSpPr>
        <p:spPr>
          <a:xfrm>
            <a:off x="1773937" y="1486110"/>
            <a:ext cx="5093207" cy="1472990"/>
          </a:xfrm>
          <a:prstGeom prst="rect">
            <a:avLst/>
          </a:prstGeom>
          <a:solidFill>
            <a:schemeClr val="bg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r"/>
            <a:r>
              <a:rPr lang="en-US" sz="2000" b="1" u="sng">
                <a:solidFill>
                  <a:srgbClr val="43809F"/>
                </a:solidFill>
              </a:rPr>
              <a:t>Contact Us</a:t>
            </a:r>
          </a:p>
          <a:p>
            <a:pPr algn="r"/>
            <a:endParaRPr lang="en-US" sz="700" b="1" u="sng">
              <a:solidFill>
                <a:schemeClr val="tx1"/>
              </a:solidFill>
            </a:endParaRPr>
          </a:p>
          <a:p>
            <a:pPr algn="r"/>
            <a:r>
              <a:rPr lang="en-US" sz="1600">
                <a:solidFill>
                  <a:schemeClr val="tx1"/>
                </a:solidFill>
              </a:rPr>
              <a:t>Deb DeLuca-</a:t>
            </a:r>
            <a:r>
              <a:rPr lang="en-US" sz="1600" err="1">
                <a:solidFill>
                  <a:schemeClr val="tx1"/>
                </a:solidFill>
              </a:rPr>
              <a:t>Forzley</a:t>
            </a:r>
            <a:r>
              <a:rPr lang="en-US" sz="1600">
                <a:solidFill>
                  <a:schemeClr val="tx1"/>
                </a:solidFill>
              </a:rPr>
              <a:t> &amp; the Larimer County Prevention Team</a:t>
            </a:r>
          </a:p>
          <a:p>
            <a:pPr algn="r"/>
            <a:r>
              <a:rPr lang="en-US" sz="1600">
                <a:solidFill>
                  <a:schemeClr val="tx1"/>
                </a:solidFill>
              </a:rPr>
              <a:t>delucadr@co.Larimer.co.us</a:t>
            </a:r>
          </a:p>
          <a:p>
            <a:pPr algn="r"/>
            <a:r>
              <a:rPr lang="en-US" sz="1600">
                <a:solidFill>
                  <a:schemeClr val="tx1"/>
                </a:solidFill>
              </a:rPr>
              <a:t>Katie Golieb &amp; the CSU Social Work Research Center</a:t>
            </a:r>
          </a:p>
          <a:p>
            <a:pPr algn="r"/>
            <a:r>
              <a:rPr lang="en-US" sz="1600">
                <a:solidFill>
                  <a:schemeClr val="tx1"/>
                </a:solidFill>
              </a:rPr>
              <a:t>Katie.Golieb@colostate.edu</a:t>
            </a:r>
          </a:p>
        </p:txBody>
      </p:sp>
      <p:sp>
        <p:nvSpPr>
          <p:cNvPr id="17" name="TextBox 16"/>
          <p:cNvSpPr txBox="1"/>
          <p:nvPr/>
        </p:nvSpPr>
        <p:spPr>
          <a:xfrm>
            <a:off x="362882" y="3601577"/>
            <a:ext cx="6856759" cy="3077766"/>
          </a:xfrm>
          <a:prstGeom prst="rect">
            <a:avLst/>
          </a:prstGeom>
          <a:noFill/>
        </p:spPr>
        <p:txBody>
          <a:bodyPr wrap="square" lIns="91440" tIns="45720" rIns="91440" bIns="45720" rtlCol="0" anchor="t">
            <a:spAutoFit/>
          </a:bodyPr>
          <a:lstStyle/>
          <a:p>
            <a:r>
              <a:rPr lang="en-US">
                <a:solidFill>
                  <a:schemeClr val="bg2">
                    <a:lumMod val="25000"/>
                  </a:schemeClr>
                </a:solidFill>
                <a:latin typeface="Bahnschrift Light" panose="020B0502040204020203" pitchFamily="34" charset="0"/>
              </a:rPr>
              <a:t>Referral Tracking:</a:t>
            </a:r>
          </a:p>
          <a:p>
            <a:pPr marL="742950" lvl="1" indent="-285750">
              <a:buFont typeface="Arial" panose="020B0604020202020204" pitchFamily="34" charset="0"/>
              <a:buChar char="•"/>
            </a:pPr>
            <a:r>
              <a:rPr lang="en-US" sz="1400">
                <a:solidFill>
                  <a:schemeClr val="bg2">
                    <a:lumMod val="25000"/>
                  </a:schemeClr>
                </a:solidFill>
                <a:latin typeface="Bahnschrift Light" panose="020B0502040204020203" pitchFamily="34" charset="0"/>
              </a:rPr>
              <a:t># of referrals since launch and expansion</a:t>
            </a:r>
          </a:p>
          <a:p>
            <a:pPr marL="742950" lvl="1" indent="-285750">
              <a:buFont typeface="Arial" panose="020B0604020202020204" pitchFamily="34" charset="0"/>
              <a:buChar char="•"/>
            </a:pPr>
            <a:r>
              <a:rPr lang="en-US" sz="1400">
                <a:solidFill>
                  <a:schemeClr val="bg2">
                    <a:lumMod val="25000"/>
                  </a:schemeClr>
                </a:solidFill>
                <a:latin typeface="Bahnschrift Light" panose="020B0502040204020203" pitchFamily="34" charset="0"/>
              </a:rPr>
              <a:t># of referrals this fiscal year</a:t>
            </a:r>
          </a:p>
          <a:p>
            <a:pPr marL="742950" lvl="1" indent="-285750">
              <a:buFont typeface="Arial" panose="020B0604020202020204" pitchFamily="34" charset="0"/>
              <a:buChar char="•"/>
            </a:pPr>
            <a:r>
              <a:rPr lang="en-US" sz="1400">
                <a:solidFill>
                  <a:schemeClr val="bg2">
                    <a:lumMod val="25000"/>
                  </a:schemeClr>
                </a:solidFill>
                <a:latin typeface="Bahnschrift Light" panose="020B0502040204020203" pitchFamily="34" charset="0"/>
              </a:rPr>
              <a:t>Comparison of 2022-2023 Quarterly RET’s and Referrals</a:t>
            </a:r>
          </a:p>
          <a:p>
            <a:pPr marL="742950" lvl="1" indent="-285750">
              <a:buFont typeface="Arial" panose="020B0604020202020204" pitchFamily="34" charset="0"/>
              <a:buChar char="•"/>
            </a:pPr>
            <a:r>
              <a:rPr lang="en-US" sz="1400">
                <a:solidFill>
                  <a:schemeClr val="bg2">
                    <a:lumMod val="25000"/>
                  </a:schemeClr>
                </a:solidFill>
                <a:latin typeface="Bahnschrift Light" panose="020B0502040204020203" pitchFamily="34" charset="0"/>
              </a:rPr>
              <a:t># of referrals by zip code </a:t>
            </a:r>
          </a:p>
          <a:p>
            <a:pPr marL="742950" lvl="1" indent="-285750">
              <a:buFont typeface="Arial" panose="020B0604020202020204" pitchFamily="34" charset="0"/>
              <a:buChar char="•"/>
            </a:pPr>
            <a:r>
              <a:rPr lang="en-US" sz="1400">
                <a:solidFill>
                  <a:schemeClr val="bg2">
                    <a:lumMod val="25000"/>
                  </a:schemeClr>
                </a:solidFill>
                <a:latin typeface="Bahnschrift Light" panose="020B0502040204020203" pitchFamily="34" charset="0"/>
              </a:rPr>
              <a:t># of referrals by agency – since launch and fiscal year</a:t>
            </a:r>
          </a:p>
          <a:p>
            <a:pPr marL="742950" lvl="1" indent="-285750">
              <a:buFont typeface="Arial" panose="020B0604020202020204" pitchFamily="34" charset="0"/>
              <a:buChar char="•"/>
            </a:pPr>
            <a:r>
              <a:rPr lang="en-US" sz="1400">
                <a:solidFill>
                  <a:schemeClr val="bg2">
                    <a:lumMod val="25000"/>
                  </a:schemeClr>
                </a:solidFill>
                <a:latin typeface="Bahnschrift Light" panose="020B0502040204020203" pitchFamily="34" charset="0"/>
              </a:rPr>
              <a:t># of referrals by family need &amp; Interactive service map</a:t>
            </a:r>
          </a:p>
          <a:p>
            <a:r>
              <a:rPr lang="en-US">
                <a:solidFill>
                  <a:schemeClr val="bg2">
                    <a:lumMod val="25000"/>
                  </a:schemeClr>
                </a:solidFill>
                <a:latin typeface="Bahnschrift Light" panose="020B0502040204020203" pitchFamily="34" charset="0"/>
              </a:rPr>
              <a:t>Protective Factors Survey Results:</a:t>
            </a:r>
          </a:p>
          <a:p>
            <a:pPr marL="742950" lvl="1" indent="-285750">
              <a:buFont typeface="Arial" panose="020B0604020202020204" pitchFamily="34" charset="0"/>
              <a:buChar char="•"/>
            </a:pPr>
            <a:r>
              <a:rPr lang="en-US" sz="1400">
                <a:solidFill>
                  <a:schemeClr val="bg2">
                    <a:lumMod val="25000"/>
                  </a:schemeClr>
                </a:solidFill>
                <a:latin typeface="Bahnschrift Light"/>
              </a:rPr>
              <a:t># pre- and follow-up-PFS submitted – since launch and fiscal year</a:t>
            </a:r>
            <a:endParaRPr lang="en-US" sz="1400">
              <a:solidFill>
                <a:schemeClr val="bg2">
                  <a:lumMod val="25000"/>
                </a:schemeClr>
              </a:solidFill>
              <a:latin typeface="Bahnschrift Light" panose="020B0502040204020203" pitchFamily="34" charset="0"/>
            </a:endParaRPr>
          </a:p>
          <a:p>
            <a:pPr marL="742950" lvl="1" indent="-285750">
              <a:buFont typeface="Arial" panose="020B0604020202020204" pitchFamily="34" charset="0"/>
              <a:buChar char="•"/>
            </a:pPr>
            <a:r>
              <a:rPr lang="en-US" sz="1400">
                <a:solidFill>
                  <a:schemeClr val="bg2">
                    <a:lumMod val="25000"/>
                  </a:schemeClr>
                </a:solidFill>
                <a:latin typeface="Bahnschrift Light" panose="020B0502040204020203" pitchFamily="34" charset="0"/>
              </a:rPr>
              <a:t>Average survey scores by protective factor</a:t>
            </a:r>
          </a:p>
          <a:p>
            <a:pPr marL="742950" lvl="1" indent="-285750">
              <a:buFont typeface="Arial" panose="020B0604020202020204" pitchFamily="34" charset="0"/>
              <a:buChar char="•"/>
            </a:pPr>
            <a:r>
              <a:rPr lang="en-US" sz="1400">
                <a:solidFill>
                  <a:schemeClr val="bg2">
                    <a:lumMod val="25000"/>
                  </a:schemeClr>
                </a:solidFill>
                <a:latin typeface="Bahnschrift Light" panose="020B0502040204020203" pitchFamily="34" charset="0"/>
              </a:rPr>
              <a:t>Referral alignment with PFS scores</a:t>
            </a:r>
          </a:p>
          <a:p>
            <a:r>
              <a:rPr lang="en-US">
                <a:solidFill>
                  <a:schemeClr val="bg2">
                    <a:lumMod val="25000"/>
                  </a:schemeClr>
                </a:solidFill>
                <a:latin typeface="Bahnschrift Light" panose="020B0502040204020203" pitchFamily="34" charset="0"/>
              </a:rPr>
              <a:t>Navigation Team Case Management:</a:t>
            </a:r>
          </a:p>
          <a:p>
            <a:pPr marL="742950" lvl="1" indent="-285750">
              <a:buFont typeface="Arial" panose="020B0604020202020204" pitchFamily="34" charset="0"/>
              <a:buChar char="•"/>
            </a:pPr>
            <a:r>
              <a:rPr lang="en-US" sz="1400">
                <a:solidFill>
                  <a:schemeClr val="bg2">
                    <a:lumMod val="25000"/>
                  </a:schemeClr>
                </a:solidFill>
                <a:latin typeface="Bahnschrift Light" panose="020B0502040204020203" pitchFamily="34" charset="0"/>
              </a:rPr>
              <a:t># of referrals and families served - since launch and fiscal year</a:t>
            </a:r>
          </a:p>
        </p:txBody>
      </p:sp>
      <p:sp>
        <p:nvSpPr>
          <p:cNvPr id="7" name="Rectangle 6"/>
          <p:cNvSpPr/>
          <p:nvPr/>
        </p:nvSpPr>
        <p:spPr>
          <a:xfrm>
            <a:off x="394235" y="2"/>
            <a:ext cx="1163782" cy="2455876"/>
          </a:xfrm>
          <a:prstGeom prst="rect">
            <a:avLst/>
          </a:prstGeom>
          <a:solidFill>
            <a:srgbClr val="43809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274320" rtlCol="0" anchor="b" anchorCtr="0"/>
          <a:lstStyle/>
          <a:p>
            <a:pPr algn="ctr"/>
            <a:endParaRPr lang="en-US">
              <a:latin typeface="Bahnschrift Light" panose="020B0502040204020203" pitchFamily="34" charset="0"/>
            </a:endParaRPr>
          </a:p>
        </p:txBody>
      </p:sp>
      <p:pic>
        <p:nvPicPr>
          <p:cNvPr id="4" name="Picture 3">
            <a:extLst>
              <a:ext uri="{FF2B5EF4-FFF2-40B4-BE49-F238E27FC236}">
                <a16:creationId xmlns:a16="http://schemas.microsoft.com/office/drawing/2014/main" id="{9D64CF54-E3CC-4FF1-9B4D-BFF2DAC7FBF7}"/>
              </a:ext>
            </a:extLst>
          </p:cNvPr>
          <p:cNvPicPr>
            <a:picLocks noChangeAspect="1"/>
          </p:cNvPicPr>
          <p:nvPr/>
        </p:nvPicPr>
        <p:blipFill rotWithShape="1">
          <a:blip r:embed="rId6"/>
          <a:srcRect b="756"/>
          <a:stretch/>
        </p:blipFill>
        <p:spPr>
          <a:xfrm>
            <a:off x="4152457" y="9193044"/>
            <a:ext cx="3067184" cy="667613"/>
          </a:xfrm>
          <a:prstGeom prst="rect">
            <a:avLst/>
          </a:prstGeom>
        </p:spPr>
      </p:pic>
      <p:sp>
        <p:nvSpPr>
          <p:cNvPr id="22" name="Rectangle 21"/>
          <p:cNvSpPr/>
          <p:nvPr/>
        </p:nvSpPr>
        <p:spPr>
          <a:xfrm rot="5400000">
            <a:off x="-1421570" y="5437986"/>
            <a:ext cx="3517626" cy="51278"/>
          </a:xfrm>
          <a:prstGeom prst="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163239" y="3255261"/>
            <a:ext cx="1664387" cy="477054"/>
          </a:xfrm>
          <a:prstGeom prst="rect">
            <a:avLst/>
          </a:prstGeom>
        </p:spPr>
        <p:txBody>
          <a:bodyPr wrap="square">
            <a:spAutoFit/>
          </a:bodyPr>
          <a:lstStyle/>
          <a:p>
            <a:r>
              <a:rPr lang="en-US" sz="2500" b="1">
                <a:solidFill>
                  <a:srgbClr val="43809F"/>
                </a:solidFill>
                <a:latin typeface="Bahnschrift Light" panose="020B0502040204020203" pitchFamily="34" charset="0"/>
              </a:rPr>
              <a:t>AGENDA</a:t>
            </a:r>
          </a:p>
        </p:txBody>
      </p:sp>
      <p:sp>
        <p:nvSpPr>
          <p:cNvPr id="25" name="Rectangle 24"/>
          <p:cNvSpPr/>
          <p:nvPr/>
        </p:nvSpPr>
        <p:spPr>
          <a:xfrm rot="10800000" flipV="1">
            <a:off x="393244" y="2568015"/>
            <a:ext cx="1156651" cy="687246"/>
          </a:xfrm>
          <a:prstGeom prst="rect">
            <a:avLst/>
          </a:prstGeom>
          <a:solidFill>
            <a:srgbClr val="68B08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US" b="1">
                <a:latin typeface="Bahnschrift" panose="020B0502040204020203" pitchFamily="34" charset="0"/>
              </a:rPr>
              <a:t>APRIL 2023</a:t>
            </a:r>
          </a:p>
        </p:txBody>
      </p:sp>
      <p:sp>
        <p:nvSpPr>
          <p:cNvPr id="14" name="Rectangle 13">
            <a:extLst>
              <a:ext uri="{FF2B5EF4-FFF2-40B4-BE49-F238E27FC236}">
                <a16:creationId xmlns:a16="http://schemas.microsoft.com/office/drawing/2014/main" id="{C003FC7F-207B-4850-AA92-115D5B2AE83A}"/>
              </a:ext>
            </a:extLst>
          </p:cNvPr>
          <p:cNvSpPr/>
          <p:nvPr/>
        </p:nvSpPr>
        <p:spPr>
          <a:xfrm>
            <a:off x="1" y="7458168"/>
            <a:ext cx="7315200" cy="1469886"/>
          </a:xfrm>
          <a:prstGeom prst="rect">
            <a:avLst/>
          </a:prstGeom>
          <a:solidFill>
            <a:srgbClr val="43809F"/>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rIns="91440" rtlCol="0" anchor="ctr"/>
          <a:lstStyle/>
          <a:p>
            <a:pPr algn="ctr"/>
            <a:r>
              <a:rPr lang="en-US" sz="1600">
                <a:solidFill>
                  <a:schemeClr val="accent2">
                    <a:lumMod val="40000"/>
                    <a:lumOff val="60000"/>
                  </a:schemeClr>
                </a:solidFill>
              </a:rPr>
              <a:t>‘</a:t>
            </a:r>
            <a:r>
              <a:rPr lang="en-US" sz="1600" b="1">
                <a:solidFill>
                  <a:schemeClr val="accent2">
                    <a:lumMod val="40000"/>
                    <a:lumOff val="60000"/>
                  </a:schemeClr>
                </a:solidFill>
              </a:rPr>
              <a:t>Since launch</a:t>
            </a:r>
            <a:r>
              <a:rPr lang="en-US" sz="1600">
                <a:solidFill>
                  <a:schemeClr val="accent2">
                    <a:lumMod val="40000"/>
                    <a:lumOff val="60000"/>
                  </a:schemeClr>
                </a:solidFill>
              </a:rPr>
              <a:t>’ refers to all data collected since launch on </a:t>
            </a:r>
            <a:r>
              <a:rPr lang="en-US" sz="1600" b="1">
                <a:solidFill>
                  <a:schemeClr val="accent2">
                    <a:lumMod val="40000"/>
                    <a:lumOff val="60000"/>
                  </a:schemeClr>
                </a:solidFill>
              </a:rPr>
              <a:t>April 1, 2021</a:t>
            </a:r>
            <a:r>
              <a:rPr lang="en-US" sz="1600">
                <a:solidFill>
                  <a:schemeClr val="bg1"/>
                </a:solidFill>
              </a:rPr>
              <a:t>; </a:t>
            </a:r>
          </a:p>
          <a:p>
            <a:pPr algn="ctr"/>
            <a:r>
              <a:rPr lang="en-US" sz="1600">
                <a:solidFill>
                  <a:srgbClr val="FFC000"/>
                </a:solidFill>
              </a:rPr>
              <a:t>‘</a:t>
            </a:r>
            <a:r>
              <a:rPr lang="en-US" sz="1600" b="1">
                <a:solidFill>
                  <a:srgbClr val="FFC000"/>
                </a:solidFill>
              </a:rPr>
              <a:t>Since expansion</a:t>
            </a:r>
            <a:r>
              <a:rPr lang="en-US" sz="1600">
                <a:solidFill>
                  <a:srgbClr val="FFC000"/>
                </a:solidFill>
              </a:rPr>
              <a:t>’</a:t>
            </a:r>
            <a:r>
              <a:rPr lang="en-US" sz="1600">
                <a:solidFill>
                  <a:schemeClr val="bg1"/>
                </a:solidFill>
              </a:rPr>
              <a:t> </a:t>
            </a:r>
            <a:r>
              <a:rPr lang="en-US" sz="1600">
                <a:solidFill>
                  <a:srgbClr val="E2B23B"/>
                </a:solidFill>
              </a:rPr>
              <a:t>refers to all data collected since the expansion of the eligibility criteria on </a:t>
            </a:r>
            <a:r>
              <a:rPr lang="en-US" sz="1600" b="1">
                <a:solidFill>
                  <a:srgbClr val="E2B23B"/>
                </a:solidFill>
              </a:rPr>
              <a:t>January 1, 2022</a:t>
            </a:r>
            <a:r>
              <a:rPr lang="en-US" sz="1600">
                <a:solidFill>
                  <a:schemeClr val="bg1"/>
                </a:solidFill>
              </a:rPr>
              <a:t>; </a:t>
            </a:r>
          </a:p>
          <a:p>
            <a:pPr algn="ctr"/>
            <a:r>
              <a:rPr lang="en-US" sz="1600">
                <a:solidFill>
                  <a:srgbClr val="92D050"/>
                </a:solidFill>
              </a:rPr>
              <a:t>‘</a:t>
            </a:r>
            <a:r>
              <a:rPr lang="en-US" sz="1600" b="1">
                <a:solidFill>
                  <a:srgbClr val="92D050"/>
                </a:solidFill>
              </a:rPr>
              <a:t>This fiscal year</a:t>
            </a:r>
            <a:r>
              <a:rPr lang="en-US" sz="1600">
                <a:solidFill>
                  <a:srgbClr val="92D050"/>
                </a:solidFill>
              </a:rPr>
              <a:t>’ refers to all data collected </a:t>
            </a:r>
            <a:r>
              <a:rPr lang="en-US" sz="1600" b="1">
                <a:solidFill>
                  <a:srgbClr val="92D050"/>
                </a:solidFill>
              </a:rPr>
              <a:t>since October 1, 2022</a:t>
            </a:r>
            <a:r>
              <a:rPr lang="en-US" sz="1600">
                <a:solidFill>
                  <a:srgbClr val="92D050"/>
                </a:solidFill>
              </a:rPr>
              <a:t>. </a:t>
            </a:r>
          </a:p>
          <a:p>
            <a:pPr algn="ctr"/>
            <a:r>
              <a:rPr lang="en-US" sz="1600">
                <a:solidFill>
                  <a:schemeClr val="bg1"/>
                </a:solidFill>
              </a:rPr>
              <a:t>All data is reported as of </a:t>
            </a:r>
            <a:r>
              <a:rPr lang="en-US" sz="1600" b="1">
                <a:solidFill>
                  <a:schemeClr val="bg1"/>
                </a:solidFill>
              </a:rPr>
              <a:t>March 31, 2023</a:t>
            </a:r>
          </a:p>
        </p:txBody>
      </p:sp>
      <p:sp>
        <p:nvSpPr>
          <p:cNvPr id="19" name="Rectangle 18">
            <a:extLst>
              <a:ext uri="{FF2B5EF4-FFF2-40B4-BE49-F238E27FC236}">
                <a16:creationId xmlns:a16="http://schemas.microsoft.com/office/drawing/2014/main" id="{EDBAD83B-E08E-4673-831F-5480F328EF93}"/>
              </a:ext>
            </a:extLst>
          </p:cNvPr>
          <p:cNvSpPr/>
          <p:nvPr/>
        </p:nvSpPr>
        <p:spPr>
          <a:xfrm>
            <a:off x="7219641" y="7458168"/>
            <a:ext cx="95558" cy="1469886"/>
          </a:xfrm>
          <a:prstGeom prst="rect">
            <a:avLst/>
          </a:prstGeom>
          <a:solidFill>
            <a:srgbClr val="C98C7B"/>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274320" rtlCol="0" anchor="b" anchorCtr="0"/>
          <a:lstStyle/>
          <a:p>
            <a:pPr algn="ctr"/>
            <a:endParaRPr lang="en-US">
              <a:latin typeface="Bahnschrift Light" panose="020B0502040204020203" pitchFamily="34" charset="0"/>
            </a:endParaRPr>
          </a:p>
        </p:txBody>
      </p:sp>
      <p:sp>
        <p:nvSpPr>
          <p:cNvPr id="20" name="Rectangle 19">
            <a:extLst>
              <a:ext uri="{FF2B5EF4-FFF2-40B4-BE49-F238E27FC236}">
                <a16:creationId xmlns:a16="http://schemas.microsoft.com/office/drawing/2014/main" id="{C9302BA2-C548-4B25-99C2-413EBF7AB10A}"/>
              </a:ext>
            </a:extLst>
          </p:cNvPr>
          <p:cNvSpPr/>
          <p:nvPr/>
        </p:nvSpPr>
        <p:spPr>
          <a:xfrm>
            <a:off x="2274" y="7458168"/>
            <a:ext cx="87979" cy="1469886"/>
          </a:xfrm>
          <a:prstGeom prst="rect">
            <a:avLst/>
          </a:prstGeom>
          <a:solidFill>
            <a:srgbClr val="C98C7B"/>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274320" rtlCol="0" anchor="b" anchorCtr="0"/>
          <a:lstStyle/>
          <a:p>
            <a:pPr algn="ctr"/>
            <a:endParaRPr lang="en-US">
              <a:latin typeface="Bahnschrift Light" panose="020B0502040204020203" pitchFamily="34" charset="0"/>
            </a:endParaRPr>
          </a:p>
        </p:txBody>
      </p:sp>
    </p:spTree>
    <p:extLst>
      <p:ext uri="{BB962C8B-B14F-4D97-AF65-F5344CB8AC3E}">
        <p14:creationId xmlns:p14="http://schemas.microsoft.com/office/powerpoint/2010/main" val="2295699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ound Diagonal Corner Rectangle 38">
            <a:extLst>
              <a:ext uri="{FF2B5EF4-FFF2-40B4-BE49-F238E27FC236}">
                <a16:creationId xmlns:a16="http://schemas.microsoft.com/office/drawing/2014/main" id="{A251A2DF-E2E9-4C42-9313-D349F99064EC}"/>
              </a:ext>
            </a:extLst>
          </p:cNvPr>
          <p:cNvSpPr/>
          <p:nvPr/>
        </p:nvSpPr>
        <p:spPr>
          <a:xfrm>
            <a:off x="3613251" y="2171028"/>
            <a:ext cx="3603743" cy="3062179"/>
          </a:xfrm>
          <a:prstGeom prst="roundRect">
            <a:avLst>
              <a:gd name="adj" fmla="val 12793"/>
            </a:avLst>
          </a:prstGeom>
          <a:solidFill>
            <a:schemeClr val="bg1">
              <a:lumMod val="9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a:p>
        </p:txBody>
      </p:sp>
      <p:sp>
        <p:nvSpPr>
          <p:cNvPr id="86" name="Round Diagonal Corner Rectangle 38">
            <a:extLst>
              <a:ext uri="{FF2B5EF4-FFF2-40B4-BE49-F238E27FC236}">
                <a16:creationId xmlns:a16="http://schemas.microsoft.com/office/drawing/2014/main" id="{4C79259C-9032-44AE-8C5E-1E5E780C8BB3}"/>
              </a:ext>
            </a:extLst>
          </p:cNvPr>
          <p:cNvSpPr/>
          <p:nvPr/>
        </p:nvSpPr>
        <p:spPr>
          <a:xfrm>
            <a:off x="262281" y="2171028"/>
            <a:ext cx="3303161" cy="3062179"/>
          </a:xfrm>
          <a:prstGeom prst="roundRect">
            <a:avLst>
              <a:gd name="adj" fmla="val 12793"/>
            </a:avLst>
          </a:prstGeom>
          <a:solidFill>
            <a:schemeClr val="bg1">
              <a:lumMod val="9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a:p>
        </p:txBody>
      </p:sp>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7507" y="9774291"/>
            <a:ext cx="715260" cy="276999"/>
          </a:xfrm>
          <a:prstGeom prst="rect">
            <a:avLst/>
          </a:prstGeom>
          <a:ln>
            <a:noFill/>
          </a:ln>
        </p:spPr>
        <p:txBody>
          <a:bodyPr wrap="none">
            <a:spAutoFit/>
          </a:bodyPr>
          <a:lstStyle/>
          <a:p>
            <a:r>
              <a:rPr lang="en-US" sz="1200">
                <a:solidFill>
                  <a:schemeClr val="bg1"/>
                </a:solidFill>
                <a:latin typeface="Bahnschrift Light" panose="020B0502040204020203" pitchFamily="34" charset="0"/>
              </a:rPr>
              <a:t>PAGE 9</a:t>
            </a:r>
            <a:endParaRPr lang="en-US" sz="1200">
              <a:solidFill>
                <a:schemeClr val="bg1"/>
              </a:solidFill>
            </a:endParaRPr>
          </a:p>
        </p:txBody>
      </p:sp>
      <p:sp>
        <p:nvSpPr>
          <p:cNvPr id="8" name="Rounded Rectangle 7"/>
          <p:cNvSpPr/>
          <p:nvPr/>
        </p:nvSpPr>
        <p:spPr>
          <a:xfrm>
            <a:off x="333051" y="1361300"/>
            <a:ext cx="6738588" cy="136374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01429" y="1334367"/>
            <a:ext cx="6826785" cy="2197289"/>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endParaRPr lang="en-US" sz="5400" b="1">
              <a:solidFill>
                <a:srgbClr val="43809F"/>
              </a:solidFill>
            </a:endParaRPr>
          </a:p>
        </p:txBody>
      </p:sp>
      <p:sp>
        <p:nvSpPr>
          <p:cNvPr id="41" name="Rectangle 40"/>
          <p:cNvSpPr/>
          <p:nvPr/>
        </p:nvSpPr>
        <p:spPr>
          <a:xfrm>
            <a:off x="190765" y="193014"/>
            <a:ext cx="6944997" cy="954107"/>
          </a:xfrm>
          <a:prstGeom prst="rect">
            <a:avLst/>
          </a:prstGeom>
        </p:spPr>
        <p:txBody>
          <a:bodyPr wrap="square">
            <a:spAutoFit/>
          </a:bodyPr>
          <a:lstStyle/>
          <a:p>
            <a:pPr algn="ctr"/>
            <a:r>
              <a:rPr lang="en-US" sz="2800">
                <a:latin typeface="Bahnschrift Light" panose="020B0502040204020203" pitchFamily="34" charset="0"/>
              </a:rPr>
              <a:t>How many PFS have been submitted </a:t>
            </a:r>
            <a:r>
              <a:rPr lang="en-US" sz="2800" i="1">
                <a:latin typeface="Bahnschrift Light" panose="020B0502040204020203" pitchFamily="34" charset="0"/>
              </a:rPr>
              <a:t>this fiscal year</a:t>
            </a:r>
            <a:r>
              <a:rPr lang="en-US" sz="2800">
                <a:latin typeface="Bahnschrift Light" panose="020B0502040204020203" pitchFamily="34" charset="0"/>
              </a:rPr>
              <a:t>?</a:t>
            </a:r>
          </a:p>
        </p:txBody>
      </p:sp>
      <p:sp>
        <p:nvSpPr>
          <p:cNvPr id="42" name="Rectangle 41"/>
          <p:cNvSpPr/>
          <p:nvPr/>
        </p:nvSpPr>
        <p:spPr>
          <a:xfrm>
            <a:off x="374923" y="1228854"/>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hart 6">
            <a:extLst>
              <a:ext uri="{FF2B5EF4-FFF2-40B4-BE49-F238E27FC236}">
                <a16:creationId xmlns:a16="http://schemas.microsoft.com/office/drawing/2014/main" id="{103A082F-D4CE-40BD-BC7B-901C74A4DAFF}"/>
              </a:ext>
            </a:extLst>
          </p:cNvPr>
          <p:cNvGraphicFramePr/>
          <p:nvPr>
            <p:extLst>
              <p:ext uri="{D42A27DB-BD31-4B8C-83A1-F6EECF244321}">
                <p14:modId xmlns:p14="http://schemas.microsoft.com/office/powerpoint/2010/main" val="3008376527"/>
              </p:ext>
            </p:extLst>
          </p:nvPr>
        </p:nvGraphicFramePr>
        <p:xfrm>
          <a:off x="308805" y="2824652"/>
          <a:ext cx="3722814" cy="1748537"/>
        </p:xfrm>
        <a:graphic>
          <a:graphicData uri="http://schemas.openxmlformats.org/drawingml/2006/chart">
            <c:chart xmlns:c="http://schemas.openxmlformats.org/drawingml/2006/chart" xmlns:r="http://schemas.openxmlformats.org/officeDocument/2006/relationships" r:id="rId3"/>
          </a:graphicData>
        </a:graphic>
      </p:graphicFrame>
      <p:sp>
        <p:nvSpPr>
          <p:cNvPr id="57" name="Rectangle 56">
            <a:extLst>
              <a:ext uri="{FF2B5EF4-FFF2-40B4-BE49-F238E27FC236}">
                <a16:creationId xmlns:a16="http://schemas.microsoft.com/office/drawing/2014/main" id="{8AD6B34D-F7CC-4EEA-926D-D1B4FA290B77}"/>
              </a:ext>
            </a:extLst>
          </p:cNvPr>
          <p:cNvSpPr/>
          <p:nvPr/>
        </p:nvSpPr>
        <p:spPr>
          <a:xfrm>
            <a:off x="374923" y="2183522"/>
            <a:ext cx="2258436" cy="1231106"/>
          </a:xfrm>
          <a:prstGeom prst="rect">
            <a:avLst/>
          </a:prstGeom>
          <a:noFill/>
          <a:ln>
            <a:noFill/>
          </a:ln>
        </p:spPr>
        <p:txBody>
          <a:bodyPr wrap="square">
            <a:spAutoFit/>
          </a:bodyPr>
          <a:lstStyle/>
          <a:p>
            <a:r>
              <a:rPr lang="en-US" sz="4400" b="1">
                <a:solidFill>
                  <a:srgbClr val="43809F"/>
                </a:solidFill>
              </a:rPr>
              <a:t>17%</a:t>
            </a:r>
          </a:p>
          <a:p>
            <a:r>
              <a:rPr lang="en-US" sz="1500"/>
              <a:t>Of agencies have submitted </a:t>
            </a:r>
            <a:r>
              <a:rPr lang="en-US" sz="1500" u="sng"/>
              <a:t>&gt;</a:t>
            </a:r>
            <a:r>
              <a:rPr lang="en-US" sz="1500"/>
              <a:t>1 PFS</a:t>
            </a:r>
          </a:p>
        </p:txBody>
      </p:sp>
      <p:grpSp>
        <p:nvGrpSpPr>
          <p:cNvPr id="75" name="Group 74">
            <a:extLst>
              <a:ext uri="{FF2B5EF4-FFF2-40B4-BE49-F238E27FC236}">
                <a16:creationId xmlns:a16="http://schemas.microsoft.com/office/drawing/2014/main" id="{02A84204-AAEB-4B4C-8AD0-C28780632AC0}"/>
              </a:ext>
            </a:extLst>
          </p:cNvPr>
          <p:cNvGrpSpPr/>
          <p:nvPr/>
        </p:nvGrpSpPr>
        <p:grpSpPr>
          <a:xfrm>
            <a:off x="456718" y="4044725"/>
            <a:ext cx="1072592" cy="415498"/>
            <a:chOff x="3833644" y="4844263"/>
            <a:chExt cx="1072592" cy="415498"/>
          </a:xfrm>
        </p:grpSpPr>
        <p:sp>
          <p:nvSpPr>
            <p:cNvPr id="76" name="TextBox 75">
              <a:extLst>
                <a:ext uri="{FF2B5EF4-FFF2-40B4-BE49-F238E27FC236}">
                  <a16:creationId xmlns:a16="http://schemas.microsoft.com/office/drawing/2014/main" id="{6C9127EC-53D9-43B4-911F-8AC920D4E6DE}"/>
                </a:ext>
              </a:extLst>
            </p:cNvPr>
            <p:cNvSpPr txBox="1"/>
            <p:nvPr/>
          </p:nvSpPr>
          <p:spPr>
            <a:xfrm>
              <a:off x="3954510" y="4844263"/>
              <a:ext cx="951726" cy="415498"/>
            </a:xfrm>
            <a:prstGeom prst="rect">
              <a:avLst/>
            </a:prstGeom>
            <a:noFill/>
          </p:spPr>
          <p:txBody>
            <a:bodyPr wrap="square">
              <a:spAutoFit/>
            </a:bodyPr>
            <a:lstStyle/>
            <a:p>
              <a:r>
                <a:rPr lang="en-US" sz="1050"/>
                <a:t>Submitted at least 1 PFS</a:t>
              </a:r>
            </a:p>
          </p:txBody>
        </p:sp>
        <p:sp>
          <p:nvSpPr>
            <p:cNvPr id="77" name="Rounded Rectangle 63">
              <a:extLst>
                <a:ext uri="{FF2B5EF4-FFF2-40B4-BE49-F238E27FC236}">
                  <a16:creationId xmlns:a16="http://schemas.microsoft.com/office/drawing/2014/main" id="{5FB1F493-AECB-40A1-B85C-9F9C39A80CB5}"/>
                </a:ext>
              </a:extLst>
            </p:cNvPr>
            <p:cNvSpPr/>
            <p:nvPr/>
          </p:nvSpPr>
          <p:spPr>
            <a:xfrm>
              <a:off x="3833644" y="4897474"/>
              <a:ext cx="112544" cy="277278"/>
            </a:xfrm>
            <a:prstGeom prst="roundRect">
              <a:avLst/>
            </a:prstGeom>
            <a:solidFill>
              <a:srgbClr val="43809F"/>
            </a:solidFill>
            <a:ln w="190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solidFill>
              </a:endParaRPr>
            </a:p>
          </p:txBody>
        </p:sp>
      </p:grpSp>
      <p:grpSp>
        <p:nvGrpSpPr>
          <p:cNvPr id="78" name="Group 77">
            <a:extLst>
              <a:ext uri="{FF2B5EF4-FFF2-40B4-BE49-F238E27FC236}">
                <a16:creationId xmlns:a16="http://schemas.microsoft.com/office/drawing/2014/main" id="{62832895-677B-40D0-9ABC-646A0FA6993C}"/>
              </a:ext>
            </a:extLst>
          </p:cNvPr>
          <p:cNvGrpSpPr/>
          <p:nvPr/>
        </p:nvGrpSpPr>
        <p:grpSpPr>
          <a:xfrm>
            <a:off x="1560634" y="4044725"/>
            <a:ext cx="1357018" cy="415498"/>
            <a:chOff x="4822161" y="4857838"/>
            <a:chExt cx="1357018" cy="415498"/>
          </a:xfrm>
        </p:grpSpPr>
        <p:sp>
          <p:nvSpPr>
            <p:cNvPr id="79" name="TextBox 78">
              <a:extLst>
                <a:ext uri="{FF2B5EF4-FFF2-40B4-BE49-F238E27FC236}">
                  <a16:creationId xmlns:a16="http://schemas.microsoft.com/office/drawing/2014/main" id="{BBD4571A-3388-4FEF-B891-D3DD21BD846E}"/>
                </a:ext>
              </a:extLst>
            </p:cNvPr>
            <p:cNvSpPr txBox="1"/>
            <p:nvPr/>
          </p:nvSpPr>
          <p:spPr>
            <a:xfrm>
              <a:off x="4947495" y="4857838"/>
              <a:ext cx="1231684" cy="415498"/>
            </a:xfrm>
            <a:prstGeom prst="rect">
              <a:avLst/>
            </a:prstGeom>
            <a:noFill/>
          </p:spPr>
          <p:txBody>
            <a:bodyPr wrap="square">
              <a:spAutoFit/>
            </a:bodyPr>
            <a:lstStyle/>
            <a:p>
              <a:r>
                <a:rPr lang="en-US" sz="1050"/>
                <a:t>Have not submitted any PFS</a:t>
              </a:r>
            </a:p>
          </p:txBody>
        </p:sp>
        <p:sp>
          <p:nvSpPr>
            <p:cNvPr id="80" name="Rounded Rectangle 63">
              <a:extLst>
                <a:ext uri="{FF2B5EF4-FFF2-40B4-BE49-F238E27FC236}">
                  <a16:creationId xmlns:a16="http://schemas.microsoft.com/office/drawing/2014/main" id="{B595D1FA-707D-4C2C-841F-1AD69901E1A1}"/>
                </a:ext>
              </a:extLst>
            </p:cNvPr>
            <p:cNvSpPr/>
            <p:nvPr/>
          </p:nvSpPr>
          <p:spPr>
            <a:xfrm>
              <a:off x="4822161" y="4911049"/>
              <a:ext cx="112544" cy="277278"/>
            </a:xfrm>
            <a:prstGeom prst="roundRect">
              <a:avLst/>
            </a:prstGeom>
            <a:solidFill>
              <a:srgbClr val="F2F2F2"/>
            </a:solidFill>
            <a:ln w="190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solidFill>
              </a:endParaRPr>
            </a:p>
          </p:txBody>
        </p:sp>
      </p:grpSp>
      <p:sp>
        <p:nvSpPr>
          <p:cNvPr id="89" name="Round Diagonal Corner Rectangle 38">
            <a:extLst>
              <a:ext uri="{FF2B5EF4-FFF2-40B4-BE49-F238E27FC236}">
                <a16:creationId xmlns:a16="http://schemas.microsoft.com/office/drawing/2014/main" id="{77E010D8-E33A-4A8C-BDCE-8267F48231F2}"/>
              </a:ext>
            </a:extLst>
          </p:cNvPr>
          <p:cNvSpPr/>
          <p:nvPr/>
        </p:nvSpPr>
        <p:spPr>
          <a:xfrm>
            <a:off x="258909" y="1416594"/>
            <a:ext cx="3306533" cy="656274"/>
          </a:xfrm>
          <a:prstGeom prst="round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a:p>
        </p:txBody>
      </p:sp>
      <p:sp>
        <p:nvSpPr>
          <p:cNvPr id="90" name="Round Diagonal Corner Rectangle 38">
            <a:extLst>
              <a:ext uri="{FF2B5EF4-FFF2-40B4-BE49-F238E27FC236}">
                <a16:creationId xmlns:a16="http://schemas.microsoft.com/office/drawing/2014/main" id="{F59EAD97-7D54-419F-B98E-5D5E425AA6D7}"/>
              </a:ext>
            </a:extLst>
          </p:cNvPr>
          <p:cNvSpPr/>
          <p:nvPr/>
        </p:nvSpPr>
        <p:spPr>
          <a:xfrm>
            <a:off x="3753766" y="1416594"/>
            <a:ext cx="3248959" cy="656274"/>
          </a:xfrm>
          <a:prstGeom prst="round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a:p>
        </p:txBody>
      </p:sp>
      <p:sp>
        <p:nvSpPr>
          <p:cNvPr id="82" name="TextBox 81">
            <a:extLst>
              <a:ext uri="{FF2B5EF4-FFF2-40B4-BE49-F238E27FC236}">
                <a16:creationId xmlns:a16="http://schemas.microsoft.com/office/drawing/2014/main" id="{41E3E193-C747-40E5-AD66-B0209396AECB}"/>
              </a:ext>
            </a:extLst>
          </p:cNvPr>
          <p:cNvSpPr txBox="1"/>
          <p:nvPr/>
        </p:nvSpPr>
        <p:spPr>
          <a:xfrm>
            <a:off x="333051" y="1349153"/>
            <a:ext cx="1080514" cy="769441"/>
          </a:xfrm>
          <a:prstGeom prst="rect">
            <a:avLst/>
          </a:prstGeom>
          <a:noFill/>
        </p:spPr>
        <p:txBody>
          <a:bodyPr wrap="square">
            <a:spAutoFit/>
          </a:bodyPr>
          <a:lstStyle/>
          <a:p>
            <a:r>
              <a:rPr lang="en-US" sz="4400" b="1">
                <a:solidFill>
                  <a:schemeClr val="bg1"/>
                </a:solidFill>
              </a:rPr>
              <a:t>41</a:t>
            </a:r>
          </a:p>
        </p:txBody>
      </p:sp>
      <p:sp>
        <p:nvSpPr>
          <p:cNvPr id="81" name="TextBox 80">
            <a:extLst>
              <a:ext uri="{FF2B5EF4-FFF2-40B4-BE49-F238E27FC236}">
                <a16:creationId xmlns:a16="http://schemas.microsoft.com/office/drawing/2014/main" id="{FE5E55B9-D907-4975-90AE-14D43D06F523}"/>
              </a:ext>
            </a:extLst>
          </p:cNvPr>
          <p:cNvSpPr txBox="1"/>
          <p:nvPr/>
        </p:nvSpPr>
        <p:spPr>
          <a:xfrm>
            <a:off x="1421887" y="1471102"/>
            <a:ext cx="2099413" cy="553998"/>
          </a:xfrm>
          <a:prstGeom prst="rect">
            <a:avLst/>
          </a:prstGeom>
          <a:noFill/>
        </p:spPr>
        <p:txBody>
          <a:bodyPr wrap="square">
            <a:spAutoFit/>
          </a:bodyPr>
          <a:lstStyle/>
          <a:p>
            <a:r>
              <a:rPr lang="en-US" sz="1500" b="1">
                <a:solidFill>
                  <a:schemeClr val="bg1"/>
                </a:solidFill>
              </a:rPr>
              <a:t>Initial PFS have been submitted in FY2022</a:t>
            </a:r>
          </a:p>
        </p:txBody>
      </p:sp>
      <p:sp>
        <p:nvSpPr>
          <p:cNvPr id="83" name="TextBox 82">
            <a:extLst>
              <a:ext uri="{FF2B5EF4-FFF2-40B4-BE49-F238E27FC236}">
                <a16:creationId xmlns:a16="http://schemas.microsoft.com/office/drawing/2014/main" id="{7B909000-BA9D-4853-8DE9-618130B89844}"/>
              </a:ext>
            </a:extLst>
          </p:cNvPr>
          <p:cNvSpPr txBox="1"/>
          <p:nvPr/>
        </p:nvSpPr>
        <p:spPr>
          <a:xfrm>
            <a:off x="3836997" y="1349153"/>
            <a:ext cx="750618" cy="769441"/>
          </a:xfrm>
          <a:prstGeom prst="rect">
            <a:avLst/>
          </a:prstGeom>
          <a:noFill/>
        </p:spPr>
        <p:txBody>
          <a:bodyPr wrap="square">
            <a:spAutoFit/>
          </a:bodyPr>
          <a:lstStyle/>
          <a:p>
            <a:r>
              <a:rPr lang="en-US" sz="4400" b="1">
                <a:solidFill>
                  <a:schemeClr val="bg1"/>
                </a:solidFill>
              </a:rPr>
              <a:t>33</a:t>
            </a:r>
          </a:p>
        </p:txBody>
      </p:sp>
      <p:sp>
        <p:nvSpPr>
          <p:cNvPr id="87" name="TextBox 86">
            <a:extLst>
              <a:ext uri="{FF2B5EF4-FFF2-40B4-BE49-F238E27FC236}">
                <a16:creationId xmlns:a16="http://schemas.microsoft.com/office/drawing/2014/main" id="{1F41F5BF-F69B-47E8-B0B4-FAB4FBA76CAF}"/>
              </a:ext>
            </a:extLst>
          </p:cNvPr>
          <p:cNvSpPr txBox="1"/>
          <p:nvPr/>
        </p:nvSpPr>
        <p:spPr>
          <a:xfrm>
            <a:off x="4517011" y="1471102"/>
            <a:ext cx="2372106" cy="553998"/>
          </a:xfrm>
          <a:prstGeom prst="rect">
            <a:avLst/>
          </a:prstGeom>
          <a:noFill/>
        </p:spPr>
        <p:txBody>
          <a:bodyPr wrap="square">
            <a:spAutoFit/>
          </a:bodyPr>
          <a:lstStyle/>
          <a:p>
            <a:r>
              <a:rPr lang="en-US" sz="1500" b="1">
                <a:solidFill>
                  <a:schemeClr val="bg1"/>
                </a:solidFill>
              </a:rPr>
              <a:t>Follow-up PFS have been submitted in FY2022</a:t>
            </a:r>
          </a:p>
        </p:txBody>
      </p:sp>
      <p:sp>
        <p:nvSpPr>
          <p:cNvPr id="51" name="Text Box 2">
            <a:extLst>
              <a:ext uri="{FF2B5EF4-FFF2-40B4-BE49-F238E27FC236}">
                <a16:creationId xmlns:a16="http://schemas.microsoft.com/office/drawing/2014/main" id="{7C66DF6A-7877-4E7A-85B7-260AE374E55C}"/>
              </a:ext>
            </a:extLst>
          </p:cNvPr>
          <p:cNvSpPr txBox="1">
            <a:spLocks noChangeArrowheads="1"/>
          </p:cNvSpPr>
          <p:nvPr/>
        </p:nvSpPr>
        <p:spPr bwMode="auto">
          <a:xfrm>
            <a:off x="788594" y="4589403"/>
            <a:ext cx="2556184" cy="429526"/>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Goal</a:t>
            </a:r>
            <a:r>
              <a:rPr lang="en-US" sz="1400">
                <a:effectLst/>
                <a:latin typeface="Calibri" panose="020F0502020204030204" pitchFamily="34" charset="0"/>
                <a:ea typeface="Calibri" panose="020F0502020204030204" pitchFamily="34" charset="0"/>
                <a:cs typeface="Times New Roman" panose="02020603050405020304" pitchFamily="18" charset="0"/>
              </a:rPr>
              <a:t>: </a:t>
            </a:r>
            <a:r>
              <a:rPr lang="en-US" sz="1400" u="sng">
                <a:latin typeface="Calibri" panose="020F0502020204030204" pitchFamily="34" charset="0"/>
                <a:ea typeface="Calibri" panose="020F0502020204030204" pitchFamily="34" charset="0"/>
                <a:cs typeface="Times New Roman" panose="02020603050405020304" pitchFamily="18" charset="0"/>
              </a:rPr>
              <a:t>&gt;</a:t>
            </a:r>
            <a:r>
              <a:rPr lang="en-US" sz="1400">
                <a:effectLst/>
                <a:latin typeface="Calibri" panose="020F0502020204030204" pitchFamily="34" charset="0"/>
                <a:ea typeface="Calibri" panose="020F0502020204030204" pitchFamily="34" charset="0"/>
                <a:cs typeface="Times New Roman" panose="02020603050405020304" pitchFamily="18" charset="0"/>
              </a:rPr>
              <a:t>70% of agencies submit </a:t>
            </a:r>
            <a:r>
              <a:rPr lang="en-US" sz="1400" u="sng">
                <a:effectLst/>
                <a:latin typeface="Calibri" panose="020F0502020204030204" pitchFamily="34" charset="0"/>
                <a:ea typeface="Calibri" panose="020F0502020204030204" pitchFamily="34" charset="0"/>
                <a:cs typeface="Times New Roman" panose="02020603050405020304" pitchFamily="18" charset="0"/>
              </a:rPr>
              <a:t>&gt;</a:t>
            </a:r>
            <a:r>
              <a:rPr lang="en-US" sz="1400">
                <a:effectLst/>
                <a:latin typeface="Calibri" panose="020F0502020204030204" pitchFamily="34" charset="0"/>
                <a:ea typeface="Calibri" panose="020F0502020204030204" pitchFamily="34" charset="0"/>
                <a:cs typeface="Times New Roman" panose="02020603050405020304" pitchFamily="18" charset="0"/>
              </a:rPr>
              <a:t>1 PFS annually</a:t>
            </a:r>
          </a:p>
        </p:txBody>
      </p:sp>
      <p:pic>
        <p:nvPicPr>
          <p:cNvPr id="52" name="Picture 51" descr="C:\Users\casey53\Downloads\noun_Goals_982021 (1).png">
            <a:extLst>
              <a:ext uri="{FF2B5EF4-FFF2-40B4-BE49-F238E27FC236}">
                <a16:creationId xmlns:a16="http://schemas.microsoft.com/office/drawing/2014/main" id="{5535A5C1-A779-4E58-956B-CA007D821967}"/>
              </a:ext>
            </a:extLst>
          </p:cNvPr>
          <p:cNvPicPr/>
          <p:nvPr/>
        </p:nvPicPr>
        <p:blipFill>
          <a:blip r:embed="rId4"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9164" y="4436370"/>
            <a:ext cx="796837" cy="796837"/>
          </a:xfrm>
          <a:prstGeom prst="rect">
            <a:avLst/>
          </a:prstGeom>
          <a:noFill/>
          <a:ln>
            <a:noFill/>
          </a:ln>
        </p:spPr>
      </p:pic>
      <p:sp>
        <p:nvSpPr>
          <p:cNvPr id="43" name="Rectangle 42">
            <a:extLst>
              <a:ext uri="{FF2B5EF4-FFF2-40B4-BE49-F238E27FC236}">
                <a16:creationId xmlns:a16="http://schemas.microsoft.com/office/drawing/2014/main" id="{13D8FBFC-9957-4E29-A1BC-53ABBC33D4E8}"/>
              </a:ext>
            </a:extLst>
          </p:cNvPr>
          <p:cNvSpPr/>
          <p:nvPr/>
        </p:nvSpPr>
        <p:spPr>
          <a:xfrm>
            <a:off x="0" y="9781401"/>
            <a:ext cx="4796506" cy="276999"/>
          </a:xfrm>
          <a:prstGeom prst="rect">
            <a:avLst/>
          </a:prstGeom>
        </p:spPr>
        <p:txBody>
          <a:bodyPr wrap="none" lIns="91440" tIns="45720" rIns="91440" bIns="45720" anchor="t">
            <a:spAutoFit/>
          </a:bodyPr>
          <a:lstStyle/>
          <a:p>
            <a:r>
              <a:rPr lang="en-US" sz="1200">
                <a:solidFill>
                  <a:schemeClr val="bg1"/>
                </a:solidFill>
              </a:rPr>
              <a:t>SUPPORTED FAMILIES, STRONGER COMMUNITY APRIL 2023 CCT UPDATES</a:t>
            </a:r>
          </a:p>
        </p:txBody>
      </p:sp>
      <p:sp>
        <p:nvSpPr>
          <p:cNvPr id="48" name="Rectangle 47">
            <a:extLst>
              <a:ext uri="{FF2B5EF4-FFF2-40B4-BE49-F238E27FC236}">
                <a16:creationId xmlns:a16="http://schemas.microsoft.com/office/drawing/2014/main" id="{11F6F396-9E37-46A1-A20A-CEEF40265B8B}"/>
              </a:ext>
            </a:extLst>
          </p:cNvPr>
          <p:cNvSpPr/>
          <p:nvPr/>
        </p:nvSpPr>
        <p:spPr>
          <a:xfrm>
            <a:off x="3681000" y="2118594"/>
            <a:ext cx="3535994" cy="2862322"/>
          </a:xfrm>
          <a:prstGeom prst="rect">
            <a:avLst/>
          </a:prstGeom>
          <a:noFill/>
          <a:ln>
            <a:noFill/>
          </a:ln>
        </p:spPr>
        <p:txBody>
          <a:bodyPr wrap="square">
            <a:spAutoFit/>
          </a:bodyPr>
          <a:lstStyle/>
          <a:p>
            <a:pPr algn="ctr"/>
            <a:r>
              <a:rPr lang="en-US" sz="3200" b="1">
                <a:solidFill>
                  <a:srgbClr val="43809F"/>
                </a:solidFill>
              </a:rPr>
              <a:t>17</a:t>
            </a:r>
            <a:r>
              <a:rPr lang="en-US" sz="2400" b="1">
                <a:solidFill>
                  <a:srgbClr val="43809F"/>
                </a:solidFill>
              </a:rPr>
              <a:t> </a:t>
            </a:r>
          </a:p>
          <a:p>
            <a:pPr algn="ctr"/>
            <a:endParaRPr lang="en-US" sz="800" b="1">
              <a:solidFill>
                <a:srgbClr val="43809F"/>
              </a:solidFill>
            </a:endParaRPr>
          </a:p>
          <a:p>
            <a:pPr algn="ctr"/>
            <a:r>
              <a:rPr lang="en-US" sz="1500"/>
              <a:t># of </a:t>
            </a:r>
            <a:r>
              <a:rPr lang="en-US" sz="1500" b="1"/>
              <a:t>3-Month PFS </a:t>
            </a:r>
            <a:r>
              <a:rPr lang="en-US" sz="1500"/>
              <a:t>submitted this fiscal year</a:t>
            </a:r>
          </a:p>
          <a:p>
            <a:pPr algn="ctr"/>
            <a:endParaRPr lang="en-US" sz="800"/>
          </a:p>
          <a:p>
            <a:pPr algn="ctr"/>
            <a:r>
              <a:rPr lang="en-US" sz="3200" b="1">
                <a:solidFill>
                  <a:srgbClr val="43809F"/>
                </a:solidFill>
              </a:rPr>
              <a:t>14</a:t>
            </a:r>
          </a:p>
          <a:p>
            <a:pPr algn="ctr"/>
            <a:r>
              <a:rPr lang="en-US" sz="1500"/>
              <a:t># of </a:t>
            </a:r>
            <a:r>
              <a:rPr lang="en-US" sz="1500" b="1"/>
              <a:t>6-Month PFS </a:t>
            </a:r>
            <a:r>
              <a:rPr lang="en-US" sz="1500"/>
              <a:t>submitted this fiscal year</a:t>
            </a:r>
          </a:p>
          <a:p>
            <a:pPr algn="ctr"/>
            <a:endParaRPr lang="en-US" sz="800"/>
          </a:p>
          <a:p>
            <a:pPr algn="ctr"/>
            <a:r>
              <a:rPr lang="en-US" sz="3200" b="1">
                <a:solidFill>
                  <a:srgbClr val="43809F"/>
                </a:solidFill>
              </a:rPr>
              <a:t>2</a:t>
            </a:r>
          </a:p>
          <a:p>
            <a:pPr algn="ctr"/>
            <a:r>
              <a:rPr lang="en-US" sz="1500"/>
              <a:t># of </a:t>
            </a:r>
            <a:r>
              <a:rPr lang="en-US" sz="1500" b="1"/>
              <a:t>9-Month PFS</a:t>
            </a:r>
            <a:r>
              <a:rPr lang="en-US" sz="1500"/>
              <a:t> submitted this fiscal year</a:t>
            </a:r>
          </a:p>
          <a:p>
            <a:endParaRPr lang="en-US" sz="1500"/>
          </a:p>
        </p:txBody>
      </p:sp>
      <p:graphicFrame>
        <p:nvGraphicFramePr>
          <p:cNvPr id="2" name="Chart 1">
            <a:extLst>
              <a:ext uri="{FF2B5EF4-FFF2-40B4-BE49-F238E27FC236}">
                <a16:creationId xmlns:a16="http://schemas.microsoft.com/office/drawing/2014/main" id="{D2861045-DF69-4397-6B88-991EF24B9BFB}"/>
              </a:ext>
            </a:extLst>
          </p:cNvPr>
          <p:cNvGraphicFramePr/>
          <p:nvPr>
            <p:extLst>
              <p:ext uri="{D42A27DB-BD31-4B8C-83A1-F6EECF244321}">
                <p14:modId xmlns:p14="http://schemas.microsoft.com/office/powerpoint/2010/main" val="2381230637"/>
              </p:ext>
            </p:extLst>
          </p:nvPr>
        </p:nvGraphicFramePr>
        <p:xfrm>
          <a:off x="249010" y="5460003"/>
          <a:ext cx="6817179" cy="428347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117080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5" name="Chart 84">
            <a:extLst>
              <a:ext uri="{FF2B5EF4-FFF2-40B4-BE49-F238E27FC236}">
                <a16:creationId xmlns:a16="http://schemas.microsoft.com/office/drawing/2014/main" id="{FAAA99BA-5F70-4F14-8A91-99180A1B5CD9}"/>
              </a:ext>
            </a:extLst>
          </p:cNvPr>
          <p:cNvGraphicFramePr/>
          <p:nvPr>
            <p:extLst>
              <p:ext uri="{D42A27DB-BD31-4B8C-83A1-F6EECF244321}">
                <p14:modId xmlns:p14="http://schemas.microsoft.com/office/powerpoint/2010/main" val="1948701332"/>
              </p:ext>
            </p:extLst>
          </p:nvPr>
        </p:nvGraphicFramePr>
        <p:xfrm>
          <a:off x="201579" y="2032258"/>
          <a:ext cx="6996870" cy="5826295"/>
        </p:xfrm>
        <a:graphic>
          <a:graphicData uri="http://schemas.openxmlformats.org/drawingml/2006/chart">
            <c:chart xmlns:c="http://schemas.openxmlformats.org/drawingml/2006/chart" xmlns:r="http://schemas.openxmlformats.org/officeDocument/2006/relationships" r:id="rId3"/>
          </a:graphicData>
        </a:graphic>
      </p:graphicFrame>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7507" y="9774291"/>
            <a:ext cx="744114" cy="276999"/>
          </a:xfrm>
          <a:prstGeom prst="rect">
            <a:avLst/>
          </a:prstGeom>
          <a:ln>
            <a:noFill/>
          </a:ln>
        </p:spPr>
        <p:txBody>
          <a:bodyPr wrap="none">
            <a:spAutoFit/>
          </a:bodyPr>
          <a:lstStyle/>
          <a:p>
            <a:r>
              <a:rPr lang="en-US" sz="1200">
                <a:solidFill>
                  <a:schemeClr val="bg1"/>
                </a:solidFill>
                <a:latin typeface="Bahnschrift Light" panose="020B0502040204020203" pitchFamily="34" charset="0"/>
              </a:rPr>
              <a:t>PAGE 10</a:t>
            </a:r>
            <a:endParaRPr lang="en-US" sz="1200">
              <a:solidFill>
                <a:schemeClr val="bg1"/>
              </a:solidFill>
            </a:endParaRPr>
          </a:p>
        </p:txBody>
      </p:sp>
      <p:sp>
        <p:nvSpPr>
          <p:cNvPr id="41" name="Rectangle 40"/>
          <p:cNvSpPr/>
          <p:nvPr/>
        </p:nvSpPr>
        <p:spPr>
          <a:xfrm>
            <a:off x="244102" y="193131"/>
            <a:ext cx="6826995" cy="954107"/>
          </a:xfrm>
          <a:prstGeom prst="rect">
            <a:avLst/>
          </a:prstGeom>
        </p:spPr>
        <p:txBody>
          <a:bodyPr wrap="square">
            <a:spAutoFit/>
          </a:bodyPr>
          <a:lstStyle/>
          <a:p>
            <a:pPr algn="ctr"/>
            <a:r>
              <a:rPr lang="en-US" sz="2800">
                <a:latin typeface="Bahnschrift Light" panose="020B0502040204020203" pitchFamily="34" charset="0"/>
              </a:rPr>
              <a:t>How do families’ needs and referrals made by agency staff align? </a:t>
            </a:r>
          </a:p>
        </p:txBody>
      </p:sp>
      <p:sp>
        <p:nvSpPr>
          <p:cNvPr id="115" name="Round Diagonal Corner Rectangle 38">
            <a:extLst>
              <a:ext uri="{FF2B5EF4-FFF2-40B4-BE49-F238E27FC236}">
                <a16:creationId xmlns:a16="http://schemas.microsoft.com/office/drawing/2014/main" id="{FAFAC157-8E22-4EB2-88FE-B5BE547A7F63}"/>
              </a:ext>
            </a:extLst>
          </p:cNvPr>
          <p:cNvSpPr/>
          <p:nvPr/>
        </p:nvSpPr>
        <p:spPr>
          <a:xfrm>
            <a:off x="156983" y="8649312"/>
            <a:ext cx="7001233" cy="958303"/>
          </a:xfrm>
          <a:prstGeom prst="roundRect">
            <a:avLst/>
          </a:prstGeom>
          <a:solidFill>
            <a:srgbClr val="F2F2F2"/>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40" rIns="91440" rtlCol="0" anchor="ctr"/>
          <a:lstStyle/>
          <a:p>
            <a:pPr algn="ctr"/>
            <a:r>
              <a:rPr lang="en-US" sz="1400" b="1" i="1">
                <a:solidFill>
                  <a:srgbClr val="C98C7B"/>
                </a:solidFill>
              </a:rPr>
              <a:t>Data Interpretation Note</a:t>
            </a:r>
            <a:r>
              <a:rPr lang="en-US" sz="1400" b="1" i="1">
                <a:solidFill>
                  <a:schemeClr val="bg2">
                    <a:lumMod val="25000"/>
                  </a:schemeClr>
                </a:solidFill>
              </a:rPr>
              <a:t>:</a:t>
            </a:r>
            <a:r>
              <a:rPr lang="en-US" sz="1400">
                <a:solidFill>
                  <a:schemeClr val="bg2">
                    <a:lumMod val="25000"/>
                  </a:schemeClr>
                </a:solidFill>
              </a:rPr>
              <a:t> The </a:t>
            </a:r>
            <a:r>
              <a:rPr lang="en-US" sz="1400" b="1">
                <a:solidFill>
                  <a:schemeClr val="bg2">
                    <a:lumMod val="25000"/>
                  </a:schemeClr>
                </a:solidFill>
              </a:rPr>
              <a:t>lower the average score for the protective factor</a:t>
            </a:r>
            <a:r>
              <a:rPr lang="en-US" sz="1400">
                <a:solidFill>
                  <a:schemeClr val="bg2">
                    <a:lumMod val="25000"/>
                  </a:schemeClr>
                </a:solidFill>
              </a:rPr>
              <a:t>, the </a:t>
            </a:r>
            <a:r>
              <a:rPr lang="en-US" sz="1400" b="1">
                <a:solidFill>
                  <a:schemeClr val="bg2">
                    <a:lumMod val="25000"/>
                  </a:schemeClr>
                </a:solidFill>
              </a:rPr>
              <a:t>greater number of referrals we expect to see</a:t>
            </a:r>
            <a:r>
              <a:rPr lang="en-US" sz="1400">
                <a:solidFill>
                  <a:schemeClr val="bg2">
                    <a:lumMod val="25000"/>
                  </a:schemeClr>
                </a:solidFill>
              </a:rPr>
              <a:t>, which is what we are finding. In other words, the data show that Larimer County families have the greatest need for </a:t>
            </a:r>
            <a:r>
              <a:rPr lang="en-US" sz="1400" b="1">
                <a:solidFill>
                  <a:srgbClr val="00B050"/>
                </a:solidFill>
              </a:rPr>
              <a:t>concrete supports</a:t>
            </a:r>
            <a:r>
              <a:rPr lang="en-US" sz="1400">
                <a:solidFill>
                  <a:schemeClr val="bg2">
                    <a:lumMod val="25000"/>
                  </a:schemeClr>
                </a:solidFill>
              </a:rPr>
              <a:t>, which is the protective factor receiving the most referrals.</a:t>
            </a:r>
          </a:p>
        </p:txBody>
      </p:sp>
      <p:sp>
        <p:nvSpPr>
          <p:cNvPr id="3" name="Rectangle 2">
            <a:extLst>
              <a:ext uri="{FF2B5EF4-FFF2-40B4-BE49-F238E27FC236}">
                <a16:creationId xmlns:a16="http://schemas.microsoft.com/office/drawing/2014/main" id="{E04CE2DF-A9CA-4DF2-A86B-07B0F748287A}"/>
              </a:ext>
            </a:extLst>
          </p:cNvPr>
          <p:cNvSpPr/>
          <p:nvPr/>
        </p:nvSpPr>
        <p:spPr>
          <a:xfrm>
            <a:off x="2660824" y="8054253"/>
            <a:ext cx="251331" cy="244058"/>
          </a:xfrm>
          <a:prstGeom prst="rect">
            <a:avLst/>
          </a:prstGeom>
          <a:solidFill>
            <a:srgbClr val="A6A6A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TextBox 115">
            <a:extLst>
              <a:ext uri="{FF2B5EF4-FFF2-40B4-BE49-F238E27FC236}">
                <a16:creationId xmlns:a16="http://schemas.microsoft.com/office/drawing/2014/main" id="{69396878-1488-4B72-BF3E-DADA79BA966F}"/>
              </a:ext>
            </a:extLst>
          </p:cNvPr>
          <p:cNvSpPr txBox="1"/>
          <p:nvPr/>
        </p:nvSpPr>
        <p:spPr>
          <a:xfrm>
            <a:off x="5167131" y="7957698"/>
            <a:ext cx="1459244" cy="523220"/>
          </a:xfrm>
          <a:prstGeom prst="rect">
            <a:avLst/>
          </a:prstGeom>
          <a:noFill/>
        </p:spPr>
        <p:txBody>
          <a:bodyPr wrap="square">
            <a:spAutoFit/>
          </a:bodyPr>
          <a:lstStyle/>
          <a:p>
            <a:r>
              <a:rPr lang="en-US" sz="1400">
                <a:solidFill>
                  <a:schemeClr val="bg2">
                    <a:lumMod val="25000"/>
                  </a:schemeClr>
                </a:solidFill>
              </a:rPr>
              <a:t>Average PFS score</a:t>
            </a:r>
          </a:p>
        </p:txBody>
      </p:sp>
      <p:sp>
        <p:nvSpPr>
          <p:cNvPr id="117" name="TextBox 116">
            <a:extLst>
              <a:ext uri="{FF2B5EF4-FFF2-40B4-BE49-F238E27FC236}">
                <a16:creationId xmlns:a16="http://schemas.microsoft.com/office/drawing/2014/main" id="{D6E86446-70DB-409A-A77E-79C6B7EA7B25}"/>
              </a:ext>
            </a:extLst>
          </p:cNvPr>
          <p:cNvSpPr txBox="1"/>
          <p:nvPr/>
        </p:nvSpPr>
        <p:spPr>
          <a:xfrm>
            <a:off x="2974075" y="7960114"/>
            <a:ext cx="1941725" cy="523220"/>
          </a:xfrm>
          <a:prstGeom prst="rect">
            <a:avLst/>
          </a:prstGeom>
          <a:noFill/>
        </p:spPr>
        <p:txBody>
          <a:bodyPr wrap="square">
            <a:spAutoFit/>
          </a:bodyPr>
          <a:lstStyle/>
          <a:p>
            <a:r>
              <a:rPr lang="en-US" sz="1400">
                <a:solidFill>
                  <a:schemeClr val="bg2">
                    <a:lumMod val="25000"/>
                  </a:schemeClr>
                </a:solidFill>
              </a:rPr>
              <a:t># referrals made for that protective factor</a:t>
            </a:r>
            <a:endParaRPr lang="en-US" sz="1400"/>
          </a:p>
        </p:txBody>
      </p:sp>
      <p:sp>
        <p:nvSpPr>
          <p:cNvPr id="119" name="Rounded Rectangle 117">
            <a:extLst>
              <a:ext uri="{FF2B5EF4-FFF2-40B4-BE49-F238E27FC236}">
                <a16:creationId xmlns:a16="http://schemas.microsoft.com/office/drawing/2014/main" id="{CAE16AF9-356D-4E98-8DC1-91D3AF627690}"/>
              </a:ext>
            </a:extLst>
          </p:cNvPr>
          <p:cNvSpPr/>
          <p:nvPr/>
        </p:nvSpPr>
        <p:spPr>
          <a:xfrm>
            <a:off x="942300" y="7920751"/>
            <a:ext cx="5515428" cy="597114"/>
          </a:xfrm>
          <a:prstGeom prst="roundRect">
            <a:avLst>
              <a:gd name="adj" fmla="val 0"/>
            </a:avLst>
          </a:prstGeom>
          <a:noFill/>
          <a:ln w="28575">
            <a:solidFill>
              <a:srgbClr val="68B0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43809F"/>
              </a:solidFill>
            </a:endParaRPr>
          </a:p>
        </p:txBody>
      </p:sp>
      <p:sp>
        <p:nvSpPr>
          <p:cNvPr id="118" name="Rectangle 117">
            <a:extLst>
              <a:ext uri="{FF2B5EF4-FFF2-40B4-BE49-F238E27FC236}">
                <a16:creationId xmlns:a16="http://schemas.microsoft.com/office/drawing/2014/main" id="{FCC191BF-451C-4F57-B399-45C57F48522F}"/>
              </a:ext>
            </a:extLst>
          </p:cNvPr>
          <p:cNvSpPr/>
          <p:nvPr/>
        </p:nvSpPr>
        <p:spPr>
          <a:xfrm>
            <a:off x="1289431" y="8050031"/>
            <a:ext cx="793230" cy="338554"/>
          </a:xfrm>
          <a:prstGeom prst="rect">
            <a:avLst/>
          </a:prstGeom>
          <a:solidFill>
            <a:schemeClr val="bg1"/>
          </a:solidFill>
        </p:spPr>
        <p:txBody>
          <a:bodyPr wrap="none">
            <a:spAutoFit/>
          </a:bodyPr>
          <a:lstStyle/>
          <a:p>
            <a:r>
              <a:rPr lang="en-US" sz="1600" b="1"/>
              <a:t>Legend</a:t>
            </a:r>
          </a:p>
        </p:txBody>
      </p:sp>
      <p:sp>
        <p:nvSpPr>
          <p:cNvPr id="140" name="Rectangle 139">
            <a:extLst>
              <a:ext uri="{FF2B5EF4-FFF2-40B4-BE49-F238E27FC236}">
                <a16:creationId xmlns:a16="http://schemas.microsoft.com/office/drawing/2014/main" id="{1B953733-458F-4F39-88BB-03BB01D6BB99}"/>
              </a:ext>
            </a:extLst>
          </p:cNvPr>
          <p:cNvSpPr/>
          <p:nvPr/>
        </p:nvSpPr>
        <p:spPr>
          <a:xfrm>
            <a:off x="374923" y="1228854"/>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84F2F17-9D76-4884-BFE8-430338C98509}"/>
              </a:ext>
            </a:extLst>
          </p:cNvPr>
          <p:cNvSpPr/>
          <p:nvPr/>
        </p:nvSpPr>
        <p:spPr>
          <a:xfrm>
            <a:off x="0" y="9781401"/>
            <a:ext cx="4796506" cy="276999"/>
          </a:xfrm>
          <a:prstGeom prst="rect">
            <a:avLst/>
          </a:prstGeom>
        </p:spPr>
        <p:txBody>
          <a:bodyPr wrap="none" lIns="91440" tIns="45720" rIns="91440" bIns="45720" anchor="t">
            <a:spAutoFit/>
          </a:bodyPr>
          <a:lstStyle/>
          <a:p>
            <a:r>
              <a:rPr lang="en-US" sz="1200">
                <a:solidFill>
                  <a:schemeClr val="bg1"/>
                </a:solidFill>
              </a:rPr>
              <a:t>SUPPORTED FAMILIES, STRONGER COMMUNITY APRIL 2023 CCT UPDATES</a:t>
            </a:r>
          </a:p>
        </p:txBody>
      </p:sp>
      <p:sp>
        <p:nvSpPr>
          <p:cNvPr id="18" name="Rectangle 17">
            <a:extLst>
              <a:ext uri="{FF2B5EF4-FFF2-40B4-BE49-F238E27FC236}">
                <a16:creationId xmlns:a16="http://schemas.microsoft.com/office/drawing/2014/main" id="{223E2C3F-FB68-4309-A97A-BC79DEE78ECD}"/>
              </a:ext>
            </a:extLst>
          </p:cNvPr>
          <p:cNvSpPr/>
          <p:nvPr/>
        </p:nvSpPr>
        <p:spPr>
          <a:xfrm>
            <a:off x="4915800" y="8054253"/>
            <a:ext cx="251331" cy="244058"/>
          </a:xfrm>
          <a:prstGeom prst="rect">
            <a:avLst/>
          </a:prstGeom>
          <a:solidFill>
            <a:srgbClr val="A7C3D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F414C159-5A03-43B8-97D3-3EAB35253D36}"/>
              </a:ext>
            </a:extLst>
          </p:cNvPr>
          <p:cNvSpPr txBox="1"/>
          <p:nvPr/>
        </p:nvSpPr>
        <p:spPr>
          <a:xfrm>
            <a:off x="428489" y="1385927"/>
            <a:ext cx="6458220" cy="646331"/>
          </a:xfrm>
          <a:prstGeom prst="rect">
            <a:avLst/>
          </a:prstGeom>
          <a:noFill/>
        </p:spPr>
        <p:txBody>
          <a:bodyPr wrap="square">
            <a:spAutoFit/>
          </a:bodyPr>
          <a:lstStyle/>
          <a:p>
            <a:pPr algn="ctr"/>
            <a:r>
              <a:rPr lang="en-US" b="1">
                <a:solidFill>
                  <a:srgbClr val="43809F"/>
                </a:solidFill>
                <a:latin typeface="Bahnschrift" panose="020B0502040204020203" pitchFamily="34" charset="0"/>
              </a:rPr>
              <a:t>Average Initial PFS Scores (n=204) and # of Referrals Targeting Each Protective Factor since launch</a:t>
            </a:r>
          </a:p>
        </p:txBody>
      </p:sp>
    </p:spTree>
    <p:extLst>
      <p:ext uri="{BB962C8B-B14F-4D97-AF65-F5344CB8AC3E}">
        <p14:creationId xmlns:p14="http://schemas.microsoft.com/office/powerpoint/2010/main" val="1271482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29407" y="9774291"/>
            <a:ext cx="715260" cy="276999"/>
          </a:xfrm>
          <a:prstGeom prst="rect">
            <a:avLst/>
          </a:prstGeom>
        </p:spPr>
        <p:txBody>
          <a:bodyPr wrap="none">
            <a:spAutoFit/>
          </a:bodyPr>
          <a:lstStyle/>
          <a:p>
            <a:r>
              <a:rPr lang="en-US" sz="1200">
                <a:solidFill>
                  <a:schemeClr val="bg1"/>
                </a:solidFill>
                <a:latin typeface="Bahnschrift Light" panose="020B0502040204020203" pitchFamily="34" charset="0"/>
              </a:rPr>
              <a:t>PAGE 11</a:t>
            </a:r>
            <a:endParaRPr lang="en-US" sz="1200">
              <a:solidFill>
                <a:schemeClr val="bg1"/>
              </a:solidFill>
            </a:endParaRPr>
          </a:p>
        </p:txBody>
      </p:sp>
      <p:sp>
        <p:nvSpPr>
          <p:cNvPr id="22" name="Rectangle 21"/>
          <p:cNvSpPr/>
          <p:nvPr/>
        </p:nvSpPr>
        <p:spPr>
          <a:xfrm>
            <a:off x="214898" y="198615"/>
            <a:ext cx="6885404" cy="954107"/>
          </a:xfrm>
          <a:prstGeom prst="rect">
            <a:avLst/>
          </a:prstGeom>
        </p:spPr>
        <p:txBody>
          <a:bodyPr wrap="square">
            <a:spAutoFit/>
          </a:bodyPr>
          <a:lstStyle/>
          <a:p>
            <a:pPr algn="ctr"/>
            <a:r>
              <a:rPr lang="en-US" sz="2800">
                <a:latin typeface="Bahnschrift Light" panose="020B0502040204020203" pitchFamily="34" charset="0"/>
              </a:rPr>
              <a:t>Who are the SFSC Community Navigators and what is their role in this Initiative?</a:t>
            </a:r>
          </a:p>
        </p:txBody>
      </p:sp>
      <p:sp>
        <p:nvSpPr>
          <p:cNvPr id="27" name="Rectangle 26"/>
          <p:cNvSpPr/>
          <p:nvPr/>
        </p:nvSpPr>
        <p:spPr>
          <a:xfrm>
            <a:off x="374923" y="1228854"/>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p:cNvGrpSpPr/>
          <p:nvPr/>
        </p:nvGrpSpPr>
        <p:grpSpPr>
          <a:xfrm>
            <a:off x="331324" y="1610212"/>
            <a:ext cx="2917537" cy="1966107"/>
            <a:chOff x="361068" y="1610212"/>
            <a:chExt cx="2917537" cy="1966107"/>
          </a:xfrm>
        </p:grpSpPr>
        <p:sp>
          <p:nvSpPr>
            <p:cNvPr id="32" name="Isosceles Triangle 31"/>
            <p:cNvSpPr/>
            <p:nvPr/>
          </p:nvSpPr>
          <p:spPr>
            <a:xfrm>
              <a:off x="361068" y="2118806"/>
              <a:ext cx="1254529" cy="338529"/>
            </a:xfrm>
            <a:prstGeom prst="triangle">
              <a:avLst/>
            </a:prstGeom>
            <a:solidFill>
              <a:srgbClr val="2242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p:cNvSpPr/>
            <p:nvPr/>
          </p:nvSpPr>
          <p:spPr>
            <a:xfrm>
              <a:off x="2078360" y="2142107"/>
              <a:ext cx="1177650" cy="324856"/>
            </a:xfrm>
            <a:prstGeom prst="triangle">
              <a:avLst/>
            </a:prstGeom>
            <a:solidFill>
              <a:srgbClr val="2242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832130" y="1610212"/>
              <a:ext cx="1961117" cy="1966107"/>
            </a:xfrm>
            <a:prstGeom prst="ellipse">
              <a:avLst/>
            </a:prstGeom>
            <a:solidFill>
              <a:schemeClr val="bg1">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4400" b="1">
                <a:solidFill>
                  <a:srgbClr val="43809F"/>
                </a:solidFill>
              </a:endParaRPr>
            </a:p>
          </p:txBody>
        </p:sp>
        <p:sp>
          <p:nvSpPr>
            <p:cNvPr id="35" name="Rectangle 34"/>
            <p:cNvSpPr/>
            <p:nvPr/>
          </p:nvSpPr>
          <p:spPr>
            <a:xfrm>
              <a:off x="369367" y="2456122"/>
              <a:ext cx="2909238" cy="581053"/>
            </a:xfrm>
            <a:prstGeom prst="rect">
              <a:avLst/>
            </a:prstGeom>
            <a:solidFill>
              <a:srgbClr val="4380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SFSC Navigation Team</a:t>
              </a:r>
            </a:p>
          </p:txBody>
        </p:sp>
      </p:grpSp>
      <p:sp>
        <p:nvSpPr>
          <p:cNvPr id="42" name="Rectangle 41"/>
          <p:cNvSpPr/>
          <p:nvPr/>
        </p:nvSpPr>
        <p:spPr>
          <a:xfrm>
            <a:off x="3436121" y="1732562"/>
            <a:ext cx="3468320" cy="2031325"/>
          </a:xfrm>
          <a:prstGeom prst="rect">
            <a:avLst/>
          </a:prstGeom>
        </p:spPr>
        <p:txBody>
          <a:bodyPr wrap="square">
            <a:spAutoFit/>
          </a:bodyPr>
          <a:lstStyle/>
          <a:p>
            <a:r>
              <a:rPr lang="en-US"/>
              <a:t>The four SFSC Community Navigators – Rod, Tomas, Mary, and Elise – have a range of backgrounds and experiences and were hired as part of the grant </a:t>
            </a:r>
            <a:r>
              <a:rPr lang="en-US" b="1"/>
              <a:t>to support families across Larimer County</a:t>
            </a:r>
          </a:p>
        </p:txBody>
      </p:sp>
      <p:sp>
        <p:nvSpPr>
          <p:cNvPr id="43" name="Rectangle 42"/>
          <p:cNvSpPr/>
          <p:nvPr/>
        </p:nvSpPr>
        <p:spPr>
          <a:xfrm>
            <a:off x="3436121" y="4290452"/>
            <a:ext cx="3468320" cy="2031325"/>
          </a:xfrm>
          <a:prstGeom prst="rect">
            <a:avLst/>
          </a:prstGeom>
        </p:spPr>
        <p:txBody>
          <a:bodyPr wrap="square">
            <a:spAutoFit/>
          </a:bodyPr>
          <a:lstStyle/>
          <a:p>
            <a:r>
              <a:rPr lang="en-US"/>
              <a:t>Referrals to the SFSC Navigators are </a:t>
            </a:r>
            <a:r>
              <a:rPr lang="en-US" b="1"/>
              <a:t>made by emailing Deb or the navigators directly with a completed referral form</a:t>
            </a:r>
            <a:r>
              <a:rPr lang="en-US"/>
              <a:t>. These referrals </a:t>
            </a:r>
            <a:r>
              <a:rPr lang="en-US" b="1"/>
              <a:t>are also entered into the Referral Episode Tracking form </a:t>
            </a:r>
            <a:r>
              <a:rPr lang="en-US"/>
              <a:t>in Qualtrics for tracking purposes</a:t>
            </a:r>
          </a:p>
        </p:txBody>
      </p:sp>
      <p:sp>
        <p:nvSpPr>
          <p:cNvPr id="30" name="Rectangle 29"/>
          <p:cNvSpPr/>
          <p:nvPr/>
        </p:nvSpPr>
        <p:spPr>
          <a:xfrm>
            <a:off x="3465460" y="6735676"/>
            <a:ext cx="3468320" cy="2308324"/>
          </a:xfrm>
          <a:prstGeom prst="rect">
            <a:avLst/>
          </a:prstGeom>
        </p:spPr>
        <p:txBody>
          <a:bodyPr wrap="square">
            <a:spAutoFit/>
          </a:bodyPr>
          <a:lstStyle/>
          <a:p>
            <a:r>
              <a:rPr lang="en-US"/>
              <a:t>The navigators </a:t>
            </a:r>
            <a:r>
              <a:rPr lang="en-US" b="1"/>
              <a:t>may work with families in various ways:</a:t>
            </a:r>
            <a:r>
              <a:rPr lang="en-US"/>
              <a:t> service connections and referrals for less than 30 days (‘community connections’), or opening a </a:t>
            </a:r>
            <a:r>
              <a:rPr lang="en-US" b="1"/>
              <a:t>light or high intensity case</a:t>
            </a:r>
            <a:r>
              <a:rPr lang="en-US"/>
              <a:t>, meaning working with the family for a period greater than 30 days</a:t>
            </a:r>
          </a:p>
        </p:txBody>
      </p:sp>
      <p:grpSp>
        <p:nvGrpSpPr>
          <p:cNvPr id="41" name="Group 40"/>
          <p:cNvGrpSpPr/>
          <p:nvPr/>
        </p:nvGrpSpPr>
        <p:grpSpPr>
          <a:xfrm>
            <a:off x="331324" y="4211126"/>
            <a:ext cx="2917537" cy="1966107"/>
            <a:chOff x="361068" y="1610212"/>
            <a:chExt cx="2917537" cy="1966107"/>
          </a:xfrm>
        </p:grpSpPr>
        <p:sp>
          <p:nvSpPr>
            <p:cNvPr id="44" name="Isosceles Triangle 43"/>
            <p:cNvSpPr/>
            <p:nvPr/>
          </p:nvSpPr>
          <p:spPr>
            <a:xfrm>
              <a:off x="361068" y="2118806"/>
              <a:ext cx="1254529" cy="338529"/>
            </a:xfrm>
            <a:prstGeom prst="triangle">
              <a:avLst/>
            </a:prstGeom>
            <a:solidFill>
              <a:srgbClr val="2242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p:cNvSpPr/>
            <p:nvPr/>
          </p:nvSpPr>
          <p:spPr>
            <a:xfrm>
              <a:off x="2078360" y="2142107"/>
              <a:ext cx="1177650" cy="324856"/>
            </a:xfrm>
            <a:prstGeom prst="triangle">
              <a:avLst/>
            </a:prstGeom>
            <a:solidFill>
              <a:srgbClr val="2242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832130" y="1610212"/>
              <a:ext cx="1961117" cy="1966107"/>
            </a:xfrm>
            <a:prstGeom prst="ellipse">
              <a:avLst/>
            </a:prstGeom>
            <a:solidFill>
              <a:schemeClr val="bg1">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4400" b="1">
                <a:solidFill>
                  <a:srgbClr val="43809F"/>
                </a:solidFill>
              </a:endParaRPr>
            </a:p>
          </p:txBody>
        </p:sp>
        <p:sp>
          <p:nvSpPr>
            <p:cNvPr id="47" name="Rectangle 46"/>
            <p:cNvSpPr/>
            <p:nvPr/>
          </p:nvSpPr>
          <p:spPr>
            <a:xfrm>
              <a:off x="369367" y="2456122"/>
              <a:ext cx="2909238" cy="581053"/>
            </a:xfrm>
            <a:prstGeom prst="rect">
              <a:avLst/>
            </a:prstGeom>
            <a:solidFill>
              <a:srgbClr val="4380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Referrals to Navigators</a:t>
              </a:r>
            </a:p>
          </p:txBody>
        </p:sp>
      </p:grpSp>
      <p:grpSp>
        <p:nvGrpSpPr>
          <p:cNvPr id="48" name="Group 47"/>
          <p:cNvGrpSpPr/>
          <p:nvPr/>
        </p:nvGrpSpPr>
        <p:grpSpPr>
          <a:xfrm>
            <a:off x="331324" y="6812039"/>
            <a:ext cx="2917537" cy="1966107"/>
            <a:chOff x="361068" y="1610212"/>
            <a:chExt cx="2917537" cy="1966107"/>
          </a:xfrm>
        </p:grpSpPr>
        <p:sp>
          <p:nvSpPr>
            <p:cNvPr id="49" name="Isosceles Triangle 48"/>
            <p:cNvSpPr/>
            <p:nvPr/>
          </p:nvSpPr>
          <p:spPr>
            <a:xfrm>
              <a:off x="361068" y="2118806"/>
              <a:ext cx="1254529" cy="338529"/>
            </a:xfrm>
            <a:prstGeom prst="triangle">
              <a:avLst/>
            </a:prstGeom>
            <a:solidFill>
              <a:srgbClr val="2242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p:cNvSpPr/>
            <p:nvPr/>
          </p:nvSpPr>
          <p:spPr>
            <a:xfrm>
              <a:off x="2078360" y="2142107"/>
              <a:ext cx="1177650" cy="324856"/>
            </a:xfrm>
            <a:prstGeom prst="triangle">
              <a:avLst/>
            </a:prstGeom>
            <a:solidFill>
              <a:srgbClr val="2242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832130" y="1610212"/>
              <a:ext cx="1961117" cy="1966107"/>
            </a:xfrm>
            <a:prstGeom prst="ellipse">
              <a:avLst/>
            </a:prstGeom>
            <a:solidFill>
              <a:schemeClr val="bg1">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4400" b="1">
                <a:solidFill>
                  <a:srgbClr val="43809F"/>
                </a:solidFill>
              </a:endParaRPr>
            </a:p>
          </p:txBody>
        </p:sp>
        <p:sp>
          <p:nvSpPr>
            <p:cNvPr id="52" name="Rectangle 51"/>
            <p:cNvSpPr/>
            <p:nvPr/>
          </p:nvSpPr>
          <p:spPr>
            <a:xfrm>
              <a:off x="369367" y="2456122"/>
              <a:ext cx="2909238" cy="581053"/>
            </a:xfrm>
            <a:prstGeom prst="rect">
              <a:avLst/>
            </a:prstGeom>
            <a:solidFill>
              <a:srgbClr val="4380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Service Navigation &amp; </a:t>
              </a:r>
            </a:p>
            <a:p>
              <a:pPr algn="ctr"/>
              <a:r>
                <a:rPr lang="en-US"/>
                <a:t>Case Management </a:t>
              </a:r>
            </a:p>
          </p:txBody>
        </p:sp>
      </p:grpSp>
      <p:sp>
        <p:nvSpPr>
          <p:cNvPr id="25" name="Rectangle 24">
            <a:extLst>
              <a:ext uri="{FF2B5EF4-FFF2-40B4-BE49-F238E27FC236}">
                <a16:creationId xmlns:a16="http://schemas.microsoft.com/office/drawing/2014/main" id="{7A50F281-3E43-4B49-91CB-46E78A216002}"/>
              </a:ext>
            </a:extLst>
          </p:cNvPr>
          <p:cNvSpPr/>
          <p:nvPr/>
        </p:nvSpPr>
        <p:spPr>
          <a:xfrm>
            <a:off x="0" y="9781401"/>
            <a:ext cx="4761240" cy="276999"/>
          </a:xfrm>
          <a:prstGeom prst="rect">
            <a:avLst/>
          </a:prstGeom>
        </p:spPr>
        <p:txBody>
          <a:bodyPr wrap="none" lIns="91440" tIns="45720" rIns="91440" bIns="45720" anchor="t">
            <a:spAutoFit/>
          </a:bodyPr>
          <a:lstStyle/>
          <a:p>
            <a:r>
              <a:rPr lang="en-US" sz="1200">
                <a:solidFill>
                  <a:schemeClr val="bg1"/>
                </a:solidFill>
              </a:rPr>
              <a:t>SUPPORTED FAMILIES, STRONGER COMMUNITY APRIL 2023 CCT UPDATES</a:t>
            </a:r>
          </a:p>
        </p:txBody>
      </p:sp>
    </p:spTree>
    <p:extLst>
      <p:ext uri="{BB962C8B-B14F-4D97-AF65-F5344CB8AC3E}">
        <p14:creationId xmlns:p14="http://schemas.microsoft.com/office/powerpoint/2010/main" val="1771124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Connector: Elbow 32">
            <a:extLst>
              <a:ext uri="{FF2B5EF4-FFF2-40B4-BE49-F238E27FC236}">
                <a16:creationId xmlns:a16="http://schemas.microsoft.com/office/drawing/2014/main" id="{687DC0A5-4199-45B3-A5C4-D4188B235427}"/>
              </a:ext>
            </a:extLst>
          </p:cNvPr>
          <p:cNvCxnSpPr>
            <a:cxnSpLocks/>
            <a:stCxn id="17" idx="2"/>
            <a:endCxn id="32" idx="0"/>
          </p:cNvCxnSpPr>
          <p:nvPr/>
        </p:nvCxnSpPr>
        <p:spPr>
          <a:xfrm rot="16200000" flipH="1">
            <a:off x="4772320" y="4593100"/>
            <a:ext cx="388115" cy="2617554"/>
          </a:xfrm>
          <a:prstGeom prst="bentConnector3">
            <a:avLst>
              <a:gd name="adj1" fmla="val 50000"/>
            </a:avLst>
          </a:prstGeom>
          <a:ln w="38100">
            <a:solidFill>
              <a:srgbClr val="A1C5D7"/>
            </a:solidFill>
          </a:ln>
        </p:spPr>
        <p:style>
          <a:lnRef idx="1">
            <a:schemeClr val="accent1"/>
          </a:lnRef>
          <a:fillRef idx="0">
            <a:schemeClr val="accent1"/>
          </a:fillRef>
          <a:effectRef idx="0">
            <a:schemeClr val="accent1"/>
          </a:effectRef>
          <a:fontRef idx="minor">
            <a:schemeClr val="tx1"/>
          </a:fontRef>
        </p:style>
      </p:cxnSp>
      <p:sp>
        <p:nvSpPr>
          <p:cNvPr id="18" name="Flowchart: Manual Operation 17"/>
          <p:cNvSpPr/>
          <p:nvPr/>
        </p:nvSpPr>
        <p:spPr>
          <a:xfrm>
            <a:off x="1942388" y="6376490"/>
            <a:ext cx="1421636" cy="1173480"/>
          </a:xfrm>
          <a:prstGeom prst="flowChartManualOperation">
            <a:avLst/>
          </a:prstGeom>
          <a:solidFill>
            <a:srgbClr val="D6E6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274320" rIns="0" rtlCol="0" anchor="ctr"/>
          <a:lstStyle/>
          <a:p>
            <a:pPr algn="ctr"/>
            <a:r>
              <a:rPr lang="en-US" sz="1400">
                <a:solidFill>
                  <a:schemeClr val="tx1">
                    <a:lumMod val="85000"/>
                    <a:lumOff val="15000"/>
                  </a:schemeClr>
                </a:solidFill>
              </a:rPr>
              <a:t>Light Intensity SN/CM</a:t>
            </a:r>
          </a:p>
        </p:txBody>
      </p:sp>
      <p:sp>
        <p:nvSpPr>
          <p:cNvPr id="28" name="Flowchart: Manual Operation 27">
            <a:extLst>
              <a:ext uri="{FF2B5EF4-FFF2-40B4-BE49-F238E27FC236}">
                <a16:creationId xmlns:a16="http://schemas.microsoft.com/office/drawing/2014/main" id="{5650ACC1-7BC1-43CC-87A8-ACD9B32A8632}"/>
              </a:ext>
            </a:extLst>
          </p:cNvPr>
          <p:cNvSpPr/>
          <p:nvPr/>
        </p:nvSpPr>
        <p:spPr>
          <a:xfrm>
            <a:off x="3518730" y="6376490"/>
            <a:ext cx="1798234" cy="1173480"/>
          </a:xfrm>
          <a:prstGeom prst="flowChartManualOperation">
            <a:avLst/>
          </a:prstGeom>
          <a:solidFill>
            <a:srgbClr val="D6E6EE"/>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a:solidFill>
                  <a:schemeClr val="tx1">
                    <a:lumMod val="85000"/>
                    <a:lumOff val="15000"/>
                  </a:schemeClr>
                </a:solidFill>
              </a:rPr>
              <a:t>Community connections</a:t>
            </a:r>
          </a:p>
        </p:txBody>
      </p:sp>
      <p:sp>
        <p:nvSpPr>
          <p:cNvPr id="30" name="Flowchart: Manual Operation 29">
            <a:extLst>
              <a:ext uri="{FF2B5EF4-FFF2-40B4-BE49-F238E27FC236}">
                <a16:creationId xmlns:a16="http://schemas.microsoft.com/office/drawing/2014/main" id="{554A7D9B-4BCF-4396-B3AA-687680C31373}"/>
              </a:ext>
            </a:extLst>
          </p:cNvPr>
          <p:cNvSpPr/>
          <p:nvPr/>
        </p:nvSpPr>
        <p:spPr>
          <a:xfrm>
            <a:off x="5471670" y="6376490"/>
            <a:ext cx="1553435" cy="1173480"/>
          </a:xfrm>
          <a:prstGeom prst="flowChartManualOperation">
            <a:avLst/>
          </a:prstGeom>
          <a:solidFill>
            <a:srgbClr val="D6E6EE"/>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a:solidFill>
                  <a:schemeClr val="tx1">
                    <a:lumMod val="85000"/>
                    <a:lumOff val="15000"/>
                  </a:schemeClr>
                </a:solidFill>
              </a:rPr>
              <a:t>No referrals</a:t>
            </a:r>
          </a:p>
        </p:txBody>
      </p:sp>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29407" y="9774291"/>
            <a:ext cx="744114" cy="276999"/>
          </a:xfrm>
          <a:prstGeom prst="rect">
            <a:avLst/>
          </a:prstGeom>
          <a:ln>
            <a:noFill/>
          </a:ln>
        </p:spPr>
        <p:txBody>
          <a:bodyPr wrap="none">
            <a:spAutoFit/>
          </a:bodyPr>
          <a:lstStyle/>
          <a:p>
            <a:r>
              <a:rPr lang="en-US" sz="1200">
                <a:solidFill>
                  <a:schemeClr val="bg1"/>
                </a:solidFill>
                <a:latin typeface="Bahnschrift Light" panose="020B0502040204020203" pitchFamily="34" charset="0"/>
              </a:rPr>
              <a:t>PAGE 12</a:t>
            </a:r>
            <a:endParaRPr lang="en-US" sz="1200">
              <a:solidFill>
                <a:schemeClr val="bg1"/>
              </a:solidFill>
            </a:endParaRPr>
          </a:p>
        </p:txBody>
      </p:sp>
      <p:sp>
        <p:nvSpPr>
          <p:cNvPr id="2" name="Flowchart: Manual Operation 1"/>
          <p:cNvSpPr/>
          <p:nvPr/>
        </p:nvSpPr>
        <p:spPr>
          <a:xfrm>
            <a:off x="126855" y="2416085"/>
            <a:ext cx="7154874" cy="970419"/>
          </a:xfrm>
          <a:prstGeom prst="flowChartManualOperation">
            <a:avLst/>
          </a:prstGeom>
          <a:solidFill>
            <a:srgbClr val="43809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solidFill>
                  <a:schemeClr val="tx1">
                    <a:lumMod val="85000"/>
                    <a:lumOff val="15000"/>
                  </a:schemeClr>
                </a:solidFill>
              </a:rPr>
              <a:t>Referred to SFSC Community Navigation Team</a:t>
            </a:r>
          </a:p>
        </p:txBody>
      </p:sp>
      <p:sp>
        <p:nvSpPr>
          <p:cNvPr id="14" name="Flowchart: Manual Operation 13"/>
          <p:cNvSpPr/>
          <p:nvPr/>
        </p:nvSpPr>
        <p:spPr>
          <a:xfrm>
            <a:off x="1628601" y="3460806"/>
            <a:ext cx="4158310" cy="970419"/>
          </a:xfrm>
          <a:prstGeom prst="flowChartManualOperation">
            <a:avLst/>
          </a:prstGeom>
          <a:solidFill>
            <a:srgbClr val="5A9ABA"/>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solidFill>
                  <a:schemeClr val="tx1">
                    <a:lumMod val="85000"/>
                    <a:lumOff val="15000"/>
                  </a:schemeClr>
                </a:solidFill>
              </a:rPr>
              <a:t>Screened in</a:t>
            </a:r>
          </a:p>
        </p:txBody>
      </p:sp>
      <p:sp>
        <p:nvSpPr>
          <p:cNvPr id="17" name="Flowchart: Manual Operation 16"/>
          <p:cNvSpPr/>
          <p:nvPr/>
        </p:nvSpPr>
        <p:spPr>
          <a:xfrm>
            <a:off x="2454364" y="4522539"/>
            <a:ext cx="2406472" cy="1185281"/>
          </a:xfrm>
          <a:prstGeom prst="flowChartManualOperation">
            <a:avLst/>
          </a:prstGeom>
          <a:solidFill>
            <a:srgbClr val="A1C5D7"/>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solidFill>
                  <a:schemeClr val="tx1">
                    <a:lumMod val="85000"/>
                    <a:lumOff val="15000"/>
                  </a:schemeClr>
                </a:solidFill>
              </a:rPr>
              <a:t>Successfully Contacted</a:t>
            </a:r>
          </a:p>
        </p:txBody>
      </p:sp>
      <p:sp>
        <p:nvSpPr>
          <p:cNvPr id="4" name="Down Arrow 3"/>
          <p:cNvSpPr/>
          <p:nvPr/>
        </p:nvSpPr>
        <p:spPr>
          <a:xfrm>
            <a:off x="3329135" y="3275134"/>
            <a:ext cx="893008"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a:t>338</a:t>
            </a:r>
          </a:p>
        </p:txBody>
      </p:sp>
      <p:sp>
        <p:nvSpPr>
          <p:cNvPr id="19" name="Down Arrow 18"/>
          <p:cNvSpPr/>
          <p:nvPr/>
        </p:nvSpPr>
        <p:spPr>
          <a:xfrm>
            <a:off x="3329135" y="4197239"/>
            <a:ext cx="893008"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a:t>305</a:t>
            </a:r>
          </a:p>
        </p:txBody>
      </p:sp>
      <p:sp>
        <p:nvSpPr>
          <p:cNvPr id="25" name="Down Arrow 24"/>
          <p:cNvSpPr/>
          <p:nvPr/>
        </p:nvSpPr>
        <p:spPr>
          <a:xfrm>
            <a:off x="3329135" y="2219261"/>
            <a:ext cx="893008" cy="578338"/>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a:t>377</a:t>
            </a:r>
          </a:p>
        </p:txBody>
      </p:sp>
      <p:sp>
        <p:nvSpPr>
          <p:cNvPr id="23" name="Rectangle 22"/>
          <p:cNvSpPr/>
          <p:nvPr/>
        </p:nvSpPr>
        <p:spPr>
          <a:xfrm>
            <a:off x="-2122" y="130460"/>
            <a:ext cx="7361857" cy="1384995"/>
          </a:xfrm>
          <a:prstGeom prst="rect">
            <a:avLst/>
          </a:prstGeom>
        </p:spPr>
        <p:txBody>
          <a:bodyPr wrap="square">
            <a:spAutoFit/>
          </a:bodyPr>
          <a:lstStyle/>
          <a:p>
            <a:pPr algn="ctr"/>
            <a:r>
              <a:rPr lang="en-US" sz="2800">
                <a:latin typeface="Bahnschrift Light" panose="020B0502040204020203" pitchFamily="34" charset="0"/>
              </a:rPr>
              <a:t>How many referrals have been submitted to the navigators </a:t>
            </a:r>
            <a:r>
              <a:rPr lang="en-US" sz="2800" i="1">
                <a:latin typeface="Bahnschrift Light" panose="020B0502040204020203" pitchFamily="34" charset="0"/>
              </a:rPr>
              <a:t>since launch </a:t>
            </a:r>
            <a:r>
              <a:rPr lang="en-US" sz="2800">
                <a:latin typeface="Bahnschrift Light" panose="020B0502040204020203" pitchFamily="34" charset="0"/>
              </a:rPr>
              <a:t>and what happens after a referral?</a:t>
            </a:r>
          </a:p>
        </p:txBody>
      </p:sp>
      <p:sp>
        <p:nvSpPr>
          <p:cNvPr id="29" name="Rectangle 28"/>
          <p:cNvSpPr/>
          <p:nvPr/>
        </p:nvSpPr>
        <p:spPr>
          <a:xfrm>
            <a:off x="374923" y="1646176"/>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p:cNvSpPr/>
          <p:nvPr/>
        </p:nvSpPr>
        <p:spPr>
          <a:xfrm>
            <a:off x="332508" y="8984912"/>
            <a:ext cx="6831604" cy="64777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 Box 2"/>
          <p:cNvSpPr txBox="1">
            <a:spLocks noChangeArrowheads="1"/>
          </p:cNvSpPr>
          <p:nvPr/>
        </p:nvSpPr>
        <p:spPr bwMode="auto">
          <a:xfrm>
            <a:off x="511517" y="9077301"/>
            <a:ext cx="6652595" cy="656436"/>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Goal</a:t>
            </a:r>
            <a:r>
              <a:rPr lang="en-US" sz="1400">
                <a:effectLst/>
                <a:latin typeface="Calibri" panose="020F0502020204030204" pitchFamily="34" charset="0"/>
                <a:ea typeface="Calibri" panose="020F0502020204030204" pitchFamily="34" charset="0"/>
                <a:cs typeface="Times New Roman" panose="02020603050405020304" pitchFamily="18" charset="0"/>
              </a:rPr>
              <a:t>: </a:t>
            </a:r>
            <a:r>
              <a:rPr lang="en-US" sz="1400">
                <a:latin typeface="Calibri" panose="020F0502020204030204" pitchFamily="34" charset="0"/>
                <a:ea typeface="Calibri" panose="020F0502020204030204" pitchFamily="34" charset="0"/>
                <a:cs typeface="Times New Roman" panose="02020603050405020304" pitchFamily="18" charset="0"/>
              </a:rPr>
              <a:t>Each year, </a:t>
            </a:r>
            <a:r>
              <a:rPr lang="en-US" sz="1400">
                <a:effectLst/>
                <a:latin typeface="Calibri" panose="020F0502020204030204" pitchFamily="34" charset="0"/>
                <a:ea typeface="Calibri" panose="020F0502020204030204" pitchFamily="34" charset="0"/>
                <a:cs typeface="Times New Roman" panose="02020603050405020304" pitchFamily="18" charset="0"/>
              </a:rPr>
              <a:t>100 families receive community connections, 100 receive light intensity case management and 75 receive high intensity case management.</a:t>
            </a:r>
          </a:p>
        </p:txBody>
      </p:sp>
      <p:pic>
        <p:nvPicPr>
          <p:cNvPr id="38" name="Picture 37" descr="C:\Users\casey53\Downloads\noun_Goals_982021 (1).png"/>
          <p:cNvPicPr/>
          <p:nvPr/>
        </p:nvPicPr>
        <p:blipFill>
          <a:blip r:embed="rId3"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6674" y="8910470"/>
            <a:ext cx="796837" cy="796837"/>
          </a:xfrm>
          <a:prstGeom prst="rect">
            <a:avLst/>
          </a:prstGeom>
          <a:noFill/>
          <a:ln>
            <a:noFill/>
          </a:ln>
        </p:spPr>
      </p:pic>
      <p:sp>
        <p:nvSpPr>
          <p:cNvPr id="31" name="Down Arrow 19">
            <a:extLst>
              <a:ext uri="{FF2B5EF4-FFF2-40B4-BE49-F238E27FC236}">
                <a16:creationId xmlns:a16="http://schemas.microsoft.com/office/drawing/2014/main" id="{90A9EF08-D82D-4526-9138-94C7590D8EED}"/>
              </a:ext>
            </a:extLst>
          </p:cNvPr>
          <p:cNvSpPr/>
          <p:nvPr/>
        </p:nvSpPr>
        <p:spPr>
          <a:xfrm>
            <a:off x="2323246" y="6095935"/>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a:t>71</a:t>
            </a:r>
          </a:p>
        </p:txBody>
      </p:sp>
      <p:sp>
        <p:nvSpPr>
          <p:cNvPr id="32" name="Down Arrow 19">
            <a:extLst>
              <a:ext uri="{FF2B5EF4-FFF2-40B4-BE49-F238E27FC236}">
                <a16:creationId xmlns:a16="http://schemas.microsoft.com/office/drawing/2014/main" id="{A5A97D75-C214-4424-BC1E-7F1EA8A438D6}"/>
              </a:ext>
            </a:extLst>
          </p:cNvPr>
          <p:cNvSpPr/>
          <p:nvPr/>
        </p:nvSpPr>
        <p:spPr>
          <a:xfrm>
            <a:off x="5943227" y="6095935"/>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a:t>68</a:t>
            </a:r>
          </a:p>
        </p:txBody>
      </p:sp>
      <p:cxnSp>
        <p:nvCxnSpPr>
          <p:cNvPr id="5" name="Connector: Elbow 4">
            <a:extLst>
              <a:ext uri="{FF2B5EF4-FFF2-40B4-BE49-F238E27FC236}">
                <a16:creationId xmlns:a16="http://schemas.microsoft.com/office/drawing/2014/main" id="{DFA46FD3-DAB4-449B-BF9B-405AB0182F5E}"/>
              </a:ext>
            </a:extLst>
          </p:cNvPr>
          <p:cNvCxnSpPr>
            <a:cxnSpLocks/>
            <a:endCxn id="20" idx="0"/>
          </p:cNvCxnSpPr>
          <p:nvPr/>
        </p:nvCxnSpPr>
        <p:spPr>
          <a:xfrm rot="16200000" flipH="1">
            <a:off x="3936937" y="5634876"/>
            <a:ext cx="201573" cy="720543"/>
          </a:xfrm>
          <a:prstGeom prst="bentConnector3">
            <a:avLst>
              <a:gd name="adj1" fmla="val 2606"/>
            </a:avLst>
          </a:prstGeom>
          <a:ln w="38100">
            <a:solidFill>
              <a:srgbClr val="A1C5D7"/>
            </a:solidFill>
          </a:ln>
        </p:spPr>
        <p:style>
          <a:lnRef idx="1">
            <a:schemeClr val="accent1"/>
          </a:lnRef>
          <a:fillRef idx="0">
            <a:schemeClr val="accent1"/>
          </a:fillRef>
          <a:effectRef idx="0">
            <a:schemeClr val="accent1"/>
          </a:effectRef>
          <a:fontRef idx="minor">
            <a:schemeClr val="tx1"/>
          </a:fontRef>
        </p:style>
      </p:cxnSp>
      <p:sp>
        <p:nvSpPr>
          <p:cNvPr id="20" name="Down Arrow 19"/>
          <p:cNvSpPr/>
          <p:nvPr/>
        </p:nvSpPr>
        <p:spPr>
          <a:xfrm>
            <a:off x="4066068" y="6095935"/>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a:t>108</a:t>
            </a:r>
          </a:p>
        </p:txBody>
      </p:sp>
      <p:sp>
        <p:nvSpPr>
          <p:cNvPr id="26" name="Round Diagonal Corner Rectangle 38">
            <a:extLst>
              <a:ext uri="{FF2B5EF4-FFF2-40B4-BE49-F238E27FC236}">
                <a16:creationId xmlns:a16="http://schemas.microsoft.com/office/drawing/2014/main" id="{94AEE32F-E102-4CD3-BF93-D468752FB14C}"/>
              </a:ext>
            </a:extLst>
          </p:cNvPr>
          <p:cNvSpPr/>
          <p:nvPr/>
        </p:nvSpPr>
        <p:spPr>
          <a:xfrm>
            <a:off x="332508" y="7930383"/>
            <a:ext cx="6831604" cy="894989"/>
          </a:xfrm>
          <a:prstGeom prst="roundRect">
            <a:avLst/>
          </a:prstGeom>
          <a:solidFill>
            <a:srgbClr val="F2F2F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i="1">
                <a:solidFill>
                  <a:srgbClr val="C98C7B"/>
                </a:solidFill>
                <a:latin typeface="Calibri" panose="020F0502020204030204" pitchFamily="34" charset="0"/>
                <a:cs typeface="Times New Roman" panose="02020603050405020304" pitchFamily="18" charset="0"/>
              </a:rPr>
              <a:t>Data Interpretation Note: </a:t>
            </a:r>
            <a:r>
              <a:rPr lang="en-US" sz="1400">
                <a:solidFill>
                  <a:schemeClr val="tx1"/>
                </a:solidFill>
                <a:latin typeface="Calibri" panose="020F0502020204030204" pitchFamily="34" charset="0"/>
                <a:cs typeface="Times New Roman" panose="02020603050405020304" pitchFamily="18" charset="0"/>
              </a:rPr>
              <a:t>The numbers of the bottom 4 funnels (high intensity, light intensity, communication connections, and no referrals) do not add up to the number of families successfully contacted, as at any point in time there are families who are in the early stages of support and have not yet been assigned a service tier.</a:t>
            </a:r>
          </a:p>
        </p:txBody>
      </p:sp>
      <p:sp>
        <p:nvSpPr>
          <p:cNvPr id="27" name="Rectangle 26">
            <a:extLst>
              <a:ext uri="{FF2B5EF4-FFF2-40B4-BE49-F238E27FC236}">
                <a16:creationId xmlns:a16="http://schemas.microsoft.com/office/drawing/2014/main" id="{36DB462A-2B50-45AC-AE6A-D3F2AD5BFB2A}"/>
              </a:ext>
            </a:extLst>
          </p:cNvPr>
          <p:cNvSpPr/>
          <p:nvPr/>
        </p:nvSpPr>
        <p:spPr>
          <a:xfrm>
            <a:off x="0" y="9781401"/>
            <a:ext cx="4796506" cy="276999"/>
          </a:xfrm>
          <a:prstGeom prst="rect">
            <a:avLst/>
          </a:prstGeom>
        </p:spPr>
        <p:txBody>
          <a:bodyPr wrap="none" lIns="91440" tIns="45720" rIns="91440" bIns="45720" anchor="t">
            <a:spAutoFit/>
          </a:bodyPr>
          <a:lstStyle/>
          <a:p>
            <a:r>
              <a:rPr lang="en-US" sz="1200">
                <a:solidFill>
                  <a:schemeClr val="bg1"/>
                </a:solidFill>
              </a:rPr>
              <a:t>SUPPORTED FAMILIES, STRONGER COMMUNITY APRIL 2023 CCT UPDATES</a:t>
            </a:r>
          </a:p>
        </p:txBody>
      </p:sp>
      <p:sp>
        <p:nvSpPr>
          <p:cNvPr id="34" name="Flowchart: Manual Operation 33">
            <a:extLst>
              <a:ext uri="{FF2B5EF4-FFF2-40B4-BE49-F238E27FC236}">
                <a16:creationId xmlns:a16="http://schemas.microsoft.com/office/drawing/2014/main" id="{52F561B2-07BA-424C-9028-627698C9FB14}"/>
              </a:ext>
            </a:extLst>
          </p:cNvPr>
          <p:cNvSpPr/>
          <p:nvPr/>
        </p:nvSpPr>
        <p:spPr>
          <a:xfrm>
            <a:off x="246932" y="6376490"/>
            <a:ext cx="1540750" cy="1173480"/>
          </a:xfrm>
          <a:prstGeom prst="flowChartManualOperation">
            <a:avLst/>
          </a:prstGeom>
          <a:solidFill>
            <a:srgbClr val="D6E6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274320" rIns="0" rtlCol="0" anchor="ctr"/>
          <a:lstStyle/>
          <a:p>
            <a:pPr algn="ctr"/>
            <a:r>
              <a:rPr lang="en-US" sz="1400">
                <a:solidFill>
                  <a:schemeClr val="tx1">
                    <a:lumMod val="85000"/>
                    <a:lumOff val="15000"/>
                  </a:schemeClr>
                </a:solidFill>
              </a:rPr>
              <a:t>High intensity SN/CM</a:t>
            </a:r>
          </a:p>
        </p:txBody>
      </p:sp>
      <p:sp>
        <p:nvSpPr>
          <p:cNvPr id="35" name="Down Arrow 19">
            <a:extLst>
              <a:ext uri="{FF2B5EF4-FFF2-40B4-BE49-F238E27FC236}">
                <a16:creationId xmlns:a16="http://schemas.microsoft.com/office/drawing/2014/main" id="{3B40D72A-AC2D-4CB9-BDF9-0ECFF261168D}"/>
              </a:ext>
            </a:extLst>
          </p:cNvPr>
          <p:cNvSpPr/>
          <p:nvPr/>
        </p:nvSpPr>
        <p:spPr>
          <a:xfrm>
            <a:off x="694462" y="6095935"/>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a:t>68</a:t>
            </a:r>
          </a:p>
        </p:txBody>
      </p:sp>
      <p:cxnSp>
        <p:nvCxnSpPr>
          <p:cNvPr id="40" name="Connector: Elbow 39">
            <a:extLst>
              <a:ext uri="{FF2B5EF4-FFF2-40B4-BE49-F238E27FC236}">
                <a16:creationId xmlns:a16="http://schemas.microsoft.com/office/drawing/2014/main" id="{8992B948-5689-4755-901A-2C43B2836CB1}"/>
              </a:ext>
            </a:extLst>
          </p:cNvPr>
          <p:cNvCxnSpPr>
            <a:cxnSpLocks/>
            <a:stCxn id="17" idx="2"/>
            <a:endCxn id="31" idx="0"/>
          </p:cNvCxnSpPr>
          <p:nvPr/>
        </p:nvCxnSpPr>
        <p:spPr>
          <a:xfrm rot="5400000">
            <a:off x="2962330" y="5400664"/>
            <a:ext cx="388115" cy="1002427"/>
          </a:xfrm>
          <a:prstGeom prst="bentConnector3">
            <a:avLst>
              <a:gd name="adj1" fmla="val 50000"/>
            </a:avLst>
          </a:prstGeom>
          <a:ln w="38100">
            <a:solidFill>
              <a:srgbClr val="A1C5D7"/>
            </a:solidFill>
          </a:ln>
        </p:spPr>
        <p:style>
          <a:lnRef idx="1">
            <a:schemeClr val="accent1"/>
          </a:lnRef>
          <a:fillRef idx="0">
            <a:schemeClr val="accent1"/>
          </a:fillRef>
          <a:effectRef idx="0">
            <a:schemeClr val="accent1"/>
          </a:effectRef>
          <a:fontRef idx="minor">
            <a:schemeClr val="tx1"/>
          </a:fontRef>
        </p:style>
      </p:cxnSp>
      <p:cxnSp>
        <p:nvCxnSpPr>
          <p:cNvPr id="42" name="Connector: Elbow 41">
            <a:extLst>
              <a:ext uri="{FF2B5EF4-FFF2-40B4-BE49-F238E27FC236}">
                <a16:creationId xmlns:a16="http://schemas.microsoft.com/office/drawing/2014/main" id="{96DE5A3A-2EAD-4BC8-BD30-D687B8047A5F}"/>
              </a:ext>
            </a:extLst>
          </p:cNvPr>
          <p:cNvCxnSpPr>
            <a:cxnSpLocks/>
            <a:stCxn id="17" idx="2"/>
            <a:endCxn id="35" idx="0"/>
          </p:cNvCxnSpPr>
          <p:nvPr/>
        </p:nvCxnSpPr>
        <p:spPr>
          <a:xfrm rot="5400000">
            <a:off x="2147938" y="4586272"/>
            <a:ext cx="388115" cy="2631211"/>
          </a:xfrm>
          <a:prstGeom prst="bentConnector3">
            <a:avLst>
              <a:gd name="adj1" fmla="val 50000"/>
            </a:avLst>
          </a:prstGeom>
          <a:ln w="38100">
            <a:solidFill>
              <a:srgbClr val="A1C5D7"/>
            </a:solidFill>
          </a:ln>
        </p:spPr>
        <p:style>
          <a:lnRef idx="1">
            <a:schemeClr val="accent1"/>
          </a:lnRef>
          <a:fillRef idx="0">
            <a:schemeClr val="accent1"/>
          </a:fillRef>
          <a:effectRef idx="0">
            <a:schemeClr val="accent1"/>
          </a:effectRef>
          <a:fontRef idx="minor">
            <a:schemeClr val="tx1"/>
          </a:fontRef>
        </p:style>
      </p:cxnSp>
      <p:sp>
        <p:nvSpPr>
          <p:cNvPr id="85" name="Rectangle 84">
            <a:extLst>
              <a:ext uri="{FF2B5EF4-FFF2-40B4-BE49-F238E27FC236}">
                <a16:creationId xmlns:a16="http://schemas.microsoft.com/office/drawing/2014/main" id="{FDD444CB-7660-41CB-9DD7-40BE98998A30}"/>
              </a:ext>
            </a:extLst>
          </p:cNvPr>
          <p:cNvSpPr/>
          <p:nvPr/>
        </p:nvSpPr>
        <p:spPr>
          <a:xfrm>
            <a:off x="-23828" y="2081990"/>
            <a:ext cx="7339027" cy="45719"/>
          </a:xfrm>
          <a:prstGeom prst="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ound Diagonal Corner Rectangle 23">
            <a:extLst>
              <a:ext uri="{FF2B5EF4-FFF2-40B4-BE49-F238E27FC236}">
                <a16:creationId xmlns:a16="http://schemas.microsoft.com/office/drawing/2014/main" id="{682D2A3A-242B-48F6-B40D-705824DD89F9}"/>
              </a:ext>
            </a:extLst>
          </p:cNvPr>
          <p:cNvSpPr/>
          <p:nvPr/>
        </p:nvSpPr>
        <p:spPr>
          <a:xfrm>
            <a:off x="634790" y="1829011"/>
            <a:ext cx="6045620" cy="470510"/>
          </a:xfrm>
          <a:prstGeom prst="round2DiagRect">
            <a:avLst>
              <a:gd name="adj1" fmla="val 49815"/>
              <a:gd name="adj2" fmla="val 0"/>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a:t>Flow of families after being referred to SFSC navigators</a:t>
            </a:r>
          </a:p>
        </p:txBody>
      </p:sp>
    </p:spTree>
    <p:extLst>
      <p:ext uri="{BB962C8B-B14F-4D97-AF65-F5344CB8AC3E}">
        <p14:creationId xmlns:p14="http://schemas.microsoft.com/office/powerpoint/2010/main" val="1884657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Connector: Elbow 32">
            <a:extLst>
              <a:ext uri="{FF2B5EF4-FFF2-40B4-BE49-F238E27FC236}">
                <a16:creationId xmlns:a16="http://schemas.microsoft.com/office/drawing/2014/main" id="{687DC0A5-4199-45B3-A5C4-D4188B235427}"/>
              </a:ext>
            </a:extLst>
          </p:cNvPr>
          <p:cNvCxnSpPr>
            <a:cxnSpLocks/>
            <a:stCxn id="17" idx="2"/>
            <a:endCxn id="32" idx="0"/>
          </p:cNvCxnSpPr>
          <p:nvPr/>
        </p:nvCxnSpPr>
        <p:spPr>
          <a:xfrm rot="16200000" flipH="1">
            <a:off x="4772320" y="4593100"/>
            <a:ext cx="388115" cy="2617554"/>
          </a:xfrm>
          <a:prstGeom prst="bentConnector3">
            <a:avLst>
              <a:gd name="adj1" fmla="val 50000"/>
            </a:avLst>
          </a:prstGeom>
          <a:ln w="38100">
            <a:solidFill>
              <a:srgbClr val="A1C5D7"/>
            </a:solidFill>
          </a:ln>
        </p:spPr>
        <p:style>
          <a:lnRef idx="1">
            <a:schemeClr val="accent1"/>
          </a:lnRef>
          <a:fillRef idx="0">
            <a:schemeClr val="accent1"/>
          </a:fillRef>
          <a:effectRef idx="0">
            <a:schemeClr val="accent1"/>
          </a:effectRef>
          <a:fontRef idx="minor">
            <a:schemeClr val="tx1"/>
          </a:fontRef>
        </p:style>
      </p:cxnSp>
      <p:sp>
        <p:nvSpPr>
          <p:cNvPr id="18" name="Flowchart: Manual Operation 17"/>
          <p:cNvSpPr/>
          <p:nvPr/>
        </p:nvSpPr>
        <p:spPr>
          <a:xfrm>
            <a:off x="1942388" y="6376490"/>
            <a:ext cx="1421636" cy="1173480"/>
          </a:xfrm>
          <a:prstGeom prst="flowChartManualOperation">
            <a:avLst/>
          </a:prstGeom>
          <a:solidFill>
            <a:srgbClr val="D6E6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274320" rIns="0" rtlCol="0" anchor="ctr"/>
          <a:lstStyle/>
          <a:p>
            <a:pPr algn="ctr"/>
            <a:r>
              <a:rPr lang="en-US" sz="1400">
                <a:solidFill>
                  <a:schemeClr val="tx1">
                    <a:lumMod val="85000"/>
                    <a:lumOff val="15000"/>
                  </a:schemeClr>
                </a:solidFill>
              </a:rPr>
              <a:t>Light intensity SN/CM</a:t>
            </a:r>
          </a:p>
        </p:txBody>
      </p:sp>
      <p:sp>
        <p:nvSpPr>
          <p:cNvPr id="28" name="Flowchart: Manual Operation 27">
            <a:extLst>
              <a:ext uri="{FF2B5EF4-FFF2-40B4-BE49-F238E27FC236}">
                <a16:creationId xmlns:a16="http://schemas.microsoft.com/office/drawing/2014/main" id="{5650ACC1-7BC1-43CC-87A8-ACD9B32A8632}"/>
              </a:ext>
            </a:extLst>
          </p:cNvPr>
          <p:cNvSpPr/>
          <p:nvPr/>
        </p:nvSpPr>
        <p:spPr>
          <a:xfrm>
            <a:off x="3518730" y="6376490"/>
            <a:ext cx="1798234" cy="1173480"/>
          </a:xfrm>
          <a:prstGeom prst="flowChartManualOperation">
            <a:avLst/>
          </a:prstGeom>
          <a:solidFill>
            <a:srgbClr val="D6E6EE"/>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a:solidFill>
                  <a:schemeClr val="tx1">
                    <a:lumMod val="85000"/>
                    <a:lumOff val="15000"/>
                  </a:schemeClr>
                </a:solidFill>
              </a:rPr>
              <a:t>Community connections</a:t>
            </a:r>
          </a:p>
        </p:txBody>
      </p:sp>
      <p:sp>
        <p:nvSpPr>
          <p:cNvPr id="30" name="Flowchart: Manual Operation 29">
            <a:extLst>
              <a:ext uri="{FF2B5EF4-FFF2-40B4-BE49-F238E27FC236}">
                <a16:creationId xmlns:a16="http://schemas.microsoft.com/office/drawing/2014/main" id="{554A7D9B-4BCF-4396-B3AA-687680C31373}"/>
              </a:ext>
            </a:extLst>
          </p:cNvPr>
          <p:cNvSpPr/>
          <p:nvPr/>
        </p:nvSpPr>
        <p:spPr>
          <a:xfrm>
            <a:off x="5471670" y="6376490"/>
            <a:ext cx="1553435" cy="1173480"/>
          </a:xfrm>
          <a:prstGeom prst="flowChartManualOperation">
            <a:avLst/>
          </a:prstGeom>
          <a:solidFill>
            <a:srgbClr val="D6E6EE"/>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a:solidFill>
                  <a:schemeClr val="tx1">
                    <a:lumMod val="85000"/>
                    <a:lumOff val="15000"/>
                  </a:schemeClr>
                </a:solidFill>
              </a:rPr>
              <a:t>No referrals</a:t>
            </a:r>
          </a:p>
        </p:txBody>
      </p:sp>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29407" y="9774291"/>
            <a:ext cx="745717" cy="276999"/>
          </a:xfrm>
          <a:prstGeom prst="rect">
            <a:avLst/>
          </a:prstGeom>
          <a:ln>
            <a:noFill/>
          </a:ln>
        </p:spPr>
        <p:txBody>
          <a:bodyPr wrap="none">
            <a:spAutoFit/>
          </a:bodyPr>
          <a:lstStyle/>
          <a:p>
            <a:r>
              <a:rPr lang="en-US" sz="1200">
                <a:solidFill>
                  <a:schemeClr val="bg1"/>
                </a:solidFill>
                <a:latin typeface="Bahnschrift Light" panose="020B0502040204020203" pitchFamily="34" charset="0"/>
              </a:rPr>
              <a:t>PAGE 13</a:t>
            </a:r>
            <a:endParaRPr lang="en-US" sz="1200">
              <a:solidFill>
                <a:schemeClr val="bg1"/>
              </a:solidFill>
            </a:endParaRPr>
          </a:p>
        </p:txBody>
      </p:sp>
      <p:sp>
        <p:nvSpPr>
          <p:cNvPr id="2" name="Flowchart: Manual Operation 1"/>
          <p:cNvSpPr/>
          <p:nvPr/>
        </p:nvSpPr>
        <p:spPr>
          <a:xfrm>
            <a:off x="126855" y="2416085"/>
            <a:ext cx="7154874" cy="970419"/>
          </a:xfrm>
          <a:prstGeom prst="flowChartManualOperation">
            <a:avLst/>
          </a:prstGeom>
          <a:solidFill>
            <a:srgbClr val="43809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solidFill>
                  <a:schemeClr val="tx1">
                    <a:lumMod val="85000"/>
                    <a:lumOff val="15000"/>
                  </a:schemeClr>
                </a:solidFill>
              </a:rPr>
              <a:t>Referred to SFSC Community Navigation Team</a:t>
            </a:r>
          </a:p>
        </p:txBody>
      </p:sp>
      <p:sp>
        <p:nvSpPr>
          <p:cNvPr id="14" name="Flowchart: Manual Operation 13"/>
          <p:cNvSpPr/>
          <p:nvPr/>
        </p:nvSpPr>
        <p:spPr>
          <a:xfrm>
            <a:off x="1628601" y="3460806"/>
            <a:ext cx="4158310" cy="970419"/>
          </a:xfrm>
          <a:prstGeom prst="flowChartManualOperation">
            <a:avLst/>
          </a:prstGeom>
          <a:solidFill>
            <a:srgbClr val="5A9ABA"/>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solidFill>
                  <a:schemeClr val="tx1">
                    <a:lumMod val="85000"/>
                    <a:lumOff val="15000"/>
                  </a:schemeClr>
                </a:solidFill>
              </a:rPr>
              <a:t>Screened in</a:t>
            </a:r>
          </a:p>
        </p:txBody>
      </p:sp>
      <p:sp>
        <p:nvSpPr>
          <p:cNvPr id="17" name="Flowchart: Manual Operation 16"/>
          <p:cNvSpPr/>
          <p:nvPr/>
        </p:nvSpPr>
        <p:spPr>
          <a:xfrm>
            <a:off x="2454364" y="4522539"/>
            <a:ext cx="2406472" cy="1185281"/>
          </a:xfrm>
          <a:prstGeom prst="flowChartManualOperation">
            <a:avLst/>
          </a:prstGeom>
          <a:solidFill>
            <a:srgbClr val="A1C5D7"/>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solidFill>
                  <a:schemeClr val="tx1">
                    <a:lumMod val="85000"/>
                    <a:lumOff val="15000"/>
                  </a:schemeClr>
                </a:solidFill>
              </a:rPr>
              <a:t>Successfully Contacted</a:t>
            </a:r>
          </a:p>
        </p:txBody>
      </p:sp>
      <p:sp>
        <p:nvSpPr>
          <p:cNvPr id="4" name="Down Arrow 3"/>
          <p:cNvSpPr/>
          <p:nvPr/>
        </p:nvSpPr>
        <p:spPr>
          <a:xfrm>
            <a:off x="3329135" y="3275134"/>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a:t>128</a:t>
            </a:r>
          </a:p>
        </p:txBody>
      </p:sp>
      <p:sp>
        <p:nvSpPr>
          <p:cNvPr id="19" name="Down Arrow 18"/>
          <p:cNvSpPr/>
          <p:nvPr/>
        </p:nvSpPr>
        <p:spPr>
          <a:xfrm>
            <a:off x="3329135" y="4197239"/>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a:t>117</a:t>
            </a:r>
          </a:p>
        </p:txBody>
      </p:sp>
      <p:sp>
        <p:nvSpPr>
          <p:cNvPr id="22" name="Rectangle 21"/>
          <p:cNvSpPr/>
          <p:nvPr/>
        </p:nvSpPr>
        <p:spPr>
          <a:xfrm>
            <a:off x="-23828" y="2081990"/>
            <a:ext cx="7339027" cy="45719"/>
          </a:xfrm>
          <a:prstGeom prst="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own Arrow 24"/>
          <p:cNvSpPr/>
          <p:nvPr/>
        </p:nvSpPr>
        <p:spPr>
          <a:xfrm>
            <a:off x="3329135" y="2221091"/>
            <a:ext cx="663854" cy="578338"/>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a:t>147</a:t>
            </a:r>
          </a:p>
        </p:txBody>
      </p:sp>
      <p:sp>
        <p:nvSpPr>
          <p:cNvPr id="24" name="Round Diagonal Corner Rectangle 23"/>
          <p:cNvSpPr/>
          <p:nvPr/>
        </p:nvSpPr>
        <p:spPr>
          <a:xfrm>
            <a:off x="634790" y="1829011"/>
            <a:ext cx="6045620" cy="470510"/>
          </a:xfrm>
          <a:prstGeom prst="round2DiagRect">
            <a:avLst>
              <a:gd name="adj1" fmla="val 49815"/>
              <a:gd name="adj2" fmla="val 0"/>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a:t>Flow of families after being referred to SFSC navigators</a:t>
            </a:r>
          </a:p>
        </p:txBody>
      </p:sp>
      <p:sp>
        <p:nvSpPr>
          <p:cNvPr id="23" name="Rectangle 22"/>
          <p:cNvSpPr/>
          <p:nvPr/>
        </p:nvSpPr>
        <p:spPr>
          <a:xfrm>
            <a:off x="-2122" y="130460"/>
            <a:ext cx="7361857" cy="1384995"/>
          </a:xfrm>
          <a:prstGeom prst="rect">
            <a:avLst/>
          </a:prstGeom>
        </p:spPr>
        <p:txBody>
          <a:bodyPr wrap="square">
            <a:spAutoFit/>
          </a:bodyPr>
          <a:lstStyle/>
          <a:p>
            <a:pPr algn="ctr"/>
            <a:r>
              <a:rPr lang="en-US" sz="2800">
                <a:latin typeface="Bahnschrift Light" panose="020B0502040204020203" pitchFamily="34" charset="0"/>
              </a:rPr>
              <a:t>How many referrals have been submitted to the navigators </a:t>
            </a:r>
            <a:r>
              <a:rPr lang="en-US" sz="2800" i="1">
                <a:latin typeface="Bahnschrift Light" panose="020B0502040204020203" pitchFamily="34" charset="0"/>
              </a:rPr>
              <a:t>this fiscal year </a:t>
            </a:r>
            <a:r>
              <a:rPr lang="en-US" sz="2800">
                <a:latin typeface="Bahnschrift Light" panose="020B0502040204020203" pitchFamily="34" charset="0"/>
              </a:rPr>
              <a:t>and what happens after a referral?</a:t>
            </a:r>
          </a:p>
        </p:txBody>
      </p:sp>
      <p:sp>
        <p:nvSpPr>
          <p:cNvPr id="29" name="Rectangle 28"/>
          <p:cNvSpPr/>
          <p:nvPr/>
        </p:nvSpPr>
        <p:spPr>
          <a:xfrm>
            <a:off x="374923" y="1646176"/>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19">
            <a:extLst>
              <a:ext uri="{FF2B5EF4-FFF2-40B4-BE49-F238E27FC236}">
                <a16:creationId xmlns:a16="http://schemas.microsoft.com/office/drawing/2014/main" id="{90A9EF08-D82D-4526-9138-94C7590D8EED}"/>
              </a:ext>
            </a:extLst>
          </p:cNvPr>
          <p:cNvSpPr/>
          <p:nvPr/>
        </p:nvSpPr>
        <p:spPr>
          <a:xfrm>
            <a:off x="2323246" y="6095935"/>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a:t>17</a:t>
            </a:r>
          </a:p>
        </p:txBody>
      </p:sp>
      <p:sp>
        <p:nvSpPr>
          <p:cNvPr id="32" name="Down Arrow 19">
            <a:extLst>
              <a:ext uri="{FF2B5EF4-FFF2-40B4-BE49-F238E27FC236}">
                <a16:creationId xmlns:a16="http://schemas.microsoft.com/office/drawing/2014/main" id="{A5A97D75-C214-4424-BC1E-7F1EA8A438D6}"/>
              </a:ext>
            </a:extLst>
          </p:cNvPr>
          <p:cNvSpPr/>
          <p:nvPr/>
        </p:nvSpPr>
        <p:spPr>
          <a:xfrm>
            <a:off x="5943227" y="6095935"/>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a:t>16</a:t>
            </a:r>
          </a:p>
        </p:txBody>
      </p:sp>
      <p:cxnSp>
        <p:nvCxnSpPr>
          <p:cNvPr id="5" name="Connector: Elbow 4">
            <a:extLst>
              <a:ext uri="{FF2B5EF4-FFF2-40B4-BE49-F238E27FC236}">
                <a16:creationId xmlns:a16="http://schemas.microsoft.com/office/drawing/2014/main" id="{DFA46FD3-DAB4-449B-BF9B-405AB0182F5E}"/>
              </a:ext>
            </a:extLst>
          </p:cNvPr>
          <p:cNvCxnSpPr>
            <a:cxnSpLocks/>
            <a:endCxn id="20" idx="0"/>
          </p:cNvCxnSpPr>
          <p:nvPr/>
        </p:nvCxnSpPr>
        <p:spPr>
          <a:xfrm rot="16200000" flipH="1">
            <a:off x="3936937" y="5634876"/>
            <a:ext cx="201573" cy="720543"/>
          </a:xfrm>
          <a:prstGeom prst="bentConnector3">
            <a:avLst>
              <a:gd name="adj1" fmla="val 2606"/>
            </a:avLst>
          </a:prstGeom>
          <a:ln w="38100">
            <a:solidFill>
              <a:srgbClr val="A1C5D7"/>
            </a:solidFill>
          </a:ln>
        </p:spPr>
        <p:style>
          <a:lnRef idx="1">
            <a:schemeClr val="accent1"/>
          </a:lnRef>
          <a:fillRef idx="0">
            <a:schemeClr val="accent1"/>
          </a:fillRef>
          <a:effectRef idx="0">
            <a:schemeClr val="accent1"/>
          </a:effectRef>
          <a:fontRef idx="minor">
            <a:schemeClr val="tx1"/>
          </a:fontRef>
        </p:style>
      </p:cxnSp>
      <p:sp>
        <p:nvSpPr>
          <p:cNvPr id="20" name="Down Arrow 19"/>
          <p:cNvSpPr/>
          <p:nvPr/>
        </p:nvSpPr>
        <p:spPr>
          <a:xfrm>
            <a:off x="4066068" y="6095935"/>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a:t>49</a:t>
            </a:r>
          </a:p>
        </p:txBody>
      </p:sp>
      <p:sp>
        <p:nvSpPr>
          <p:cNvPr id="27" name="Rectangle 26">
            <a:extLst>
              <a:ext uri="{FF2B5EF4-FFF2-40B4-BE49-F238E27FC236}">
                <a16:creationId xmlns:a16="http://schemas.microsoft.com/office/drawing/2014/main" id="{36DB462A-2B50-45AC-AE6A-D3F2AD5BFB2A}"/>
              </a:ext>
            </a:extLst>
          </p:cNvPr>
          <p:cNvSpPr/>
          <p:nvPr/>
        </p:nvSpPr>
        <p:spPr>
          <a:xfrm>
            <a:off x="0" y="9781401"/>
            <a:ext cx="4796506" cy="276999"/>
          </a:xfrm>
          <a:prstGeom prst="rect">
            <a:avLst/>
          </a:prstGeom>
        </p:spPr>
        <p:txBody>
          <a:bodyPr wrap="none" lIns="91440" tIns="45720" rIns="91440" bIns="45720" anchor="t">
            <a:spAutoFit/>
          </a:bodyPr>
          <a:lstStyle/>
          <a:p>
            <a:r>
              <a:rPr lang="en-US" sz="1200">
                <a:solidFill>
                  <a:schemeClr val="bg1"/>
                </a:solidFill>
              </a:rPr>
              <a:t>SUPPORTED FAMILIES, STRONGER COMMUNITY APRIL 2023 CCT UPDATES</a:t>
            </a:r>
          </a:p>
        </p:txBody>
      </p:sp>
      <p:sp>
        <p:nvSpPr>
          <p:cNvPr id="34" name="Flowchart: Manual Operation 33">
            <a:extLst>
              <a:ext uri="{FF2B5EF4-FFF2-40B4-BE49-F238E27FC236}">
                <a16:creationId xmlns:a16="http://schemas.microsoft.com/office/drawing/2014/main" id="{52F561B2-07BA-424C-9028-627698C9FB14}"/>
              </a:ext>
            </a:extLst>
          </p:cNvPr>
          <p:cNvSpPr/>
          <p:nvPr/>
        </p:nvSpPr>
        <p:spPr>
          <a:xfrm>
            <a:off x="246932" y="6376490"/>
            <a:ext cx="1540750" cy="1173480"/>
          </a:xfrm>
          <a:prstGeom prst="flowChartManualOperation">
            <a:avLst/>
          </a:prstGeom>
          <a:solidFill>
            <a:srgbClr val="D6E6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274320" rIns="0" rtlCol="0" anchor="ctr"/>
          <a:lstStyle/>
          <a:p>
            <a:pPr algn="ctr"/>
            <a:r>
              <a:rPr lang="en-US" sz="1400">
                <a:solidFill>
                  <a:schemeClr val="tx1">
                    <a:lumMod val="85000"/>
                    <a:lumOff val="15000"/>
                  </a:schemeClr>
                </a:solidFill>
              </a:rPr>
              <a:t>High intensity SN/CM</a:t>
            </a:r>
          </a:p>
        </p:txBody>
      </p:sp>
      <p:sp>
        <p:nvSpPr>
          <p:cNvPr id="35" name="Down Arrow 19">
            <a:extLst>
              <a:ext uri="{FF2B5EF4-FFF2-40B4-BE49-F238E27FC236}">
                <a16:creationId xmlns:a16="http://schemas.microsoft.com/office/drawing/2014/main" id="{3B40D72A-AC2D-4CB9-BDF9-0ECFF261168D}"/>
              </a:ext>
            </a:extLst>
          </p:cNvPr>
          <p:cNvSpPr/>
          <p:nvPr/>
        </p:nvSpPr>
        <p:spPr>
          <a:xfrm>
            <a:off x="694462" y="6095935"/>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tIns="45720" rIns="0" bIns="45720" rtlCol="0" anchor="ctr"/>
          <a:lstStyle/>
          <a:p>
            <a:pPr algn="ctr"/>
            <a:r>
              <a:rPr lang="en-US" sz="1600" b="1">
                <a:cs typeface="Calibri"/>
              </a:rPr>
              <a:t>47</a:t>
            </a:r>
          </a:p>
        </p:txBody>
      </p:sp>
      <p:cxnSp>
        <p:nvCxnSpPr>
          <p:cNvPr id="40" name="Connector: Elbow 39">
            <a:extLst>
              <a:ext uri="{FF2B5EF4-FFF2-40B4-BE49-F238E27FC236}">
                <a16:creationId xmlns:a16="http://schemas.microsoft.com/office/drawing/2014/main" id="{8992B948-5689-4755-901A-2C43B2836CB1}"/>
              </a:ext>
            </a:extLst>
          </p:cNvPr>
          <p:cNvCxnSpPr>
            <a:cxnSpLocks/>
            <a:stCxn id="17" idx="2"/>
            <a:endCxn id="31" idx="0"/>
          </p:cNvCxnSpPr>
          <p:nvPr/>
        </p:nvCxnSpPr>
        <p:spPr>
          <a:xfrm rot="5400000">
            <a:off x="2962330" y="5400664"/>
            <a:ext cx="388115" cy="1002427"/>
          </a:xfrm>
          <a:prstGeom prst="bentConnector3">
            <a:avLst>
              <a:gd name="adj1" fmla="val 50000"/>
            </a:avLst>
          </a:prstGeom>
          <a:ln w="38100">
            <a:solidFill>
              <a:srgbClr val="A1C5D7"/>
            </a:solidFill>
          </a:ln>
        </p:spPr>
        <p:style>
          <a:lnRef idx="1">
            <a:schemeClr val="accent1"/>
          </a:lnRef>
          <a:fillRef idx="0">
            <a:schemeClr val="accent1"/>
          </a:fillRef>
          <a:effectRef idx="0">
            <a:schemeClr val="accent1"/>
          </a:effectRef>
          <a:fontRef idx="minor">
            <a:schemeClr val="tx1"/>
          </a:fontRef>
        </p:style>
      </p:cxnSp>
      <p:cxnSp>
        <p:nvCxnSpPr>
          <p:cNvPr id="42" name="Connector: Elbow 41">
            <a:extLst>
              <a:ext uri="{FF2B5EF4-FFF2-40B4-BE49-F238E27FC236}">
                <a16:creationId xmlns:a16="http://schemas.microsoft.com/office/drawing/2014/main" id="{96DE5A3A-2EAD-4BC8-BD30-D687B8047A5F}"/>
              </a:ext>
            </a:extLst>
          </p:cNvPr>
          <p:cNvCxnSpPr>
            <a:cxnSpLocks/>
            <a:stCxn id="17" idx="2"/>
            <a:endCxn id="35" idx="0"/>
          </p:cNvCxnSpPr>
          <p:nvPr/>
        </p:nvCxnSpPr>
        <p:spPr>
          <a:xfrm rot="5400000">
            <a:off x="2147938" y="4586272"/>
            <a:ext cx="388115" cy="2631211"/>
          </a:xfrm>
          <a:prstGeom prst="bentConnector3">
            <a:avLst>
              <a:gd name="adj1" fmla="val 50000"/>
            </a:avLst>
          </a:prstGeom>
          <a:ln w="38100">
            <a:solidFill>
              <a:srgbClr val="A1C5D7"/>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FDE3421E-6B70-4DA1-A5CD-E5DD1691A410}"/>
              </a:ext>
            </a:extLst>
          </p:cNvPr>
          <p:cNvSpPr txBox="1"/>
          <p:nvPr/>
        </p:nvSpPr>
        <p:spPr>
          <a:xfrm>
            <a:off x="2892884" y="7712161"/>
            <a:ext cx="2346367" cy="369332"/>
          </a:xfrm>
          <a:prstGeom prst="rect">
            <a:avLst/>
          </a:prstGeom>
          <a:noFill/>
        </p:spPr>
        <p:txBody>
          <a:bodyPr wrap="square">
            <a:spAutoFit/>
          </a:bodyPr>
          <a:lstStyle/>
          <a:p>
            <a:r>
              <a:rPr lang="en-US">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Progress to Goal</a:t>
            </a:r>
            <a:endParaRPr lang="en-US"/>
          </a:p>
        </p:txBody>
      </p:sp>
      <p:sp>
        <p:nvSpPr>
          <p:cNvPr id="44" name="TextBox 43">
            <a:extLst>
              <a:ext uri="{FF2B5EF4-FFF2-40B4-BE49-F238E27FC236}">
                <a16:creationId xmlns:a16="http://schemas.microsoft.com/office/drawing/2014/main" id="{65FEE9D9-C0B1-469F-93F5-CF47430B7A8E}"/>
              </a:ext>
            </a:extLst>
          </p:cNvPr>
          <p:cNvSpPr txBox="1"/>
          <p:nvPr/>
        </p:nvSpPr>
        <p:spPr>
          <a:xfrm>
            <a:off x="-28058" y="8150979"/>
            <a:ext cx="1540749" cy="338554"/>
          </a:xfrm>
          <a:prstGeom prst="rect">
            <a:avLst/>
          </a:prstGeom>
          <a:noFill/>
        </p:spPr>
        <p:txBody>
          <a:bodyPr wrap="square">
            <a:spAutoFit/>
          </a:bodyPr>
          <a:lstStyle/>
          <a:p>
            <a:pPr algn="r"/>
            <a:r>
              <a:rPr lang="en-US" sz="160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High intensity</a:t>
            </a:r>
            <a:endParaRPr lang="en-US" sz="1600"/>
          </a:p>
        </p:txBody>
      </p:sp>
      <p:pic>
        <p:nvPicPr>
          <p:cNvPr id="59" name="Picture 58" descr="C:\Users\casey53\Downloads\noun_Goals_982021 (1).png">
            <a:extLst>
              <a:ext uri="{FF2B5EF4-FFF2-40B4-BE49-F238E27FC236}">
                <a16:creationId xmlns:a16="http://schemas.microsoft.com/office/drawing/2014/main" id="{CCCF9EBE-EDB1-4AA0-92DF-2079E3D4DF4F}"/>
              </a:ext>
            </a:extLst>
          </p:cNvPr>
          <p:cNvPicPr/>
          <p:nvPr/>
        </p:nvPicPr>
        <p:blipFill>
          <a:blip r:embed="rId3"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485816" y="7900382"/>
            <a:ext cx="865911" cy="865911"/>
          </a:xfrm>
          <a:prstGeom prst="rect">
            <a:avLst/>
          </a:prstGeom>
          <a:noFill/>
          <a:ln>
            <a:noFill/>
          </a:ln>
        </p:spPr>
      </p:pic>
      <p:pic>
        <p:nvPicPr>
          <p:cNvPr id="63" name="Picture 62" descr="C:\Users\casey53\Downloads\noun_Goals_982021 (1).png">
            <a:extLst>
              <a:ext uri="{FF2B5EF4-FFF2-40B4-BE49-F238E27FC236}">
                <a16:creationId xmlns:a16="http://schemas.microsoft.com/office/drawing/2014/main" id="{2B394721-A017-462C-93B3-03E4C796FDA8}"/>
              </a:ext>
            </a:extLst>
          </p:cNvPr>
          <p:cNvPicPr/>
          <p:nvPr/>
        </p:nvPicPr>
        <p:blipFill>
          <a:blip r:embed="rId3"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36914" y="8425638"/>
            <a:ext cx="865911" cy="865911"/>
          </a:xfrm>
          <a:prstGeom prst="rect">
            <a:avLst/>
          </a:prstGeom>
          <a:noFill/>
          <a:ln>
            <a:noFill/>
          </a:ln>
        </p:spPr>
      </p:pic>
      <p:pic>
        <p:nvPicPr>
          <p:cNvPr id="64" name="Picture 63" descr="C:\Users\casey53\Downloads\noun_Goals_982021 (1).png">
            <a:extLst>
              <a:ext uri="{FF2B5EF4-FFF2-40B4-BE49-F238E27FC236}">
                <a16:creationId xmlns:a16="http://schemas.microsoft.com/office/drawing/2014/main" id="{217EB52B-9F8E-4C62-86FF-11A43440F35F}"/>
              </a:ext>
            </a:extLst>
          </p:cNvPr>
          <p:cNvPicPr/>
          <p:nvPr/>
        </p:nvPicPr>
        <p:blipFill>
          <a:blip r:embed="rId3"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44244" y="8959491"/>
            <a:ext cx="865911" cy="865911"/>
          </a:xfrm>
          <a:prstGeom prst="rect">
            <a:avLst/>
          </a:prstGeom>
          <a:noFill/>
          <a:ln>
            <a:noFill/>
          </a:ln>
        </p:spPr>
      </p:pic>
      <p:sp>
        <p:nvSpPr>
          <p:cNvPr id="65" name="TextBox 64">
            <a:extLst>
              <a:ext uri="{FF2B5EF4-FFF2-40B4-BE49-F238E27FC236}">
                <a16:creationId xmlns:a16="http://schemas.microsoft.com/office/drawing/2014/main" id="{281E7966-337F-46C5-AB00-479139F46BAA}"/>
              </a:ext>
            </a:extLst>
          </p:cNvPr>
          <p:cNvSpPr txBox="1"/>
          <p:nvPr/>
        </p:nvSpPr>
        <p:spPr>
          <a:xfrm>
            <a:off x="-54918" y="8636088"/>
            <a:ext cx="1540749" cy="338554"/>
          </a:xfrm>
          <a:prstGeom prst="rect">
            <a:avLst/>
          </a:prstGeom>
          <a:noFill/>
        </p:spPr>
        <p:txBody>
          <a:bodyPr wrap="square">
            <a:spAutoFit/>
          </a:bodyPr>
          <a:lstStyle/>
          <a:p>
            <a:pPr algn="r"/>
            <a:r>
              <a:rPr lang="en-US" sz="160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Light intensity</a:t>
            </a:r>
            <a:endParaRPr lang="en-US" sz="1600"/>
          </a:p>
        </p:txBody>
      </p:sp>
      <p:sp>
        <p:nvSpPr>
          <p:cNvPr id="66" name="TextBox 65">
            <a:extLst>
              <a:ext uri="{FF2B5EF4-FFF2-40B4-BE49-F238E27FC236}">
                <a16:creationId xmlns:a16="http://schemas.microsoft.com/office/drawing/2014/main" id="{2016D2CB-99B6-4E17-A12F-656200176B4D}"/>
              </a:ext>
            </a:extLst>
          </p:cNvPr>
          <p:cNvSpPr txBox="1"/>
          <p:nvPr/>
        </p:nvSpPr>
        <p:spPr>
          <a:xfrm>
            <a:off x="-62212" y="9022486"/>
            <a:ext cx="1540749" cy="584775"/>
          </a:xfrm>
          <a:prstGeom prst="rect">
            <a:avLst/>
          </a:prstGeom>
          <a:noFill/>
        </p:spPr>
        <p:txBody>
          <a:bodyPr wrap="square">
            <a:spAutoFit/>
          </a:bodyPr>
          <a:lstStyle/>
          <a:p>
            <a:pPr algn="r"/>
            <a:r>
              <a:rPr lang="en-US" sz="160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Community Connections</a:t>
            </a:r>
            <a:endParaRPr lang="en-US" sz="1600"/>
          </a:p>
        </p:txBody>
      </p:sp>
      <p:sp>
        <p:nvSpPr>
          <p:cNvPr id="67" name="TextBox 66">
            <a:extLst>
              <a:ext uri="{FF2B5EF4-FFF2-40B4-BE49-F238E27FC236}">
                <a16:creationId xmlns:a16="http://schemas.microsoft.com/office/drawing/2014/main" id="{D0F7C1B6-FE66-4899-8312-1DE171D5669B}"/>
              </a:ext>
            </a:extLst>
          </p:cNvPr>
          <p:cNvSpPr txBox="1"/>
          <p:nvPr/>
        </p:nvSpPr>
        <p:spPr>
          <a:xfrm>
            <a:off x="5139661" y="8180342"/>
            <a:ext cx="1540749" cy="338554"/>
          </a:xfrm>
          <a:prstGeom prst="rect">
            <a:avLst/>
          </a:prstGeom>
          <a:noFill/>
        </p:spPr>
        <p:txBody>
          <a:bodyPr wrap="square">
            <a:spAutoFit/>
          </a:bodyPr>
          <a:lstStyle/>
          <a:p>
            <a:r>
              <a:rPr lang="en-US" sz="160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75 families</a:t>
            </a:r>
            <a:endParaRPr lang="en-US" sz="1600"/>
          </a:p>
        </p:txBody>
      </p:sp>
      <p:sp>
        <p:nvSpPr>
          <p:cNvPr id="68" name="TextBox 67">
            <a:extLst>
              <a:ext uri="{FF2B5EF4-FFF2-40B4-BE49-F238E27FC236}">
                <a16:creationId xmlns:a16="http://schemas.microsoft.com/office/drawing/2014/main" id="{D5F6CE77-8B1E-4DD3-BDCF-99601081470E}"/>
              </a:ext>
            </a:extLst>
          </p:cNvPr>
          <p:cNvSpPr txBox="1"/>
          <p:nvPr/>
        </p:nvSpPr>
        <p:spPr>
          <a:xfrm>
            <a:off x="5797936" y="8699120"/>
            <a:ext cx="1540749" cy="338554"/>
          </a:xfrm>
          <a:prstGeom prst="rect">
            <a:avLst/>
          </a:prstGeom>
          <a:noFill/>
        </p:spPr>
        <p:txBody>
          <a:bodyPr wrap="square">
            <a:spAutoFit/>
          </a:bodyPr>
          <a:lstStyle/>
          <a:p>
            <a:r>
              <a:rPr lang="en-US" sz="160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100 families</a:t>
            </a:r>
            <a:endParaRPr lang="en-US" sz="1600"/>
          </a:p>
        </p:txBody>
      </p:sp>
      <p:sp>
        <p:nvSpPr>
          <p:cNvPr id="69" name="TextBox 68">
            <a:extLst>
              <a:ext uri="{FF2B5EF4-FFF2-40B4-BE49-F238E27FC236}">
                <a16:creationId xmlns:a16="http://schemas.microsoft.com/office/drawing/2014/main" id="{F2BA77E3-CA73-4251-9336-9D40338072F3}"/>
              </a:ext>
            </a:extLst>
          </p:cNvPr>
          <p:cNvSpPr txBox="1"/>
          <p:nvPr/>
        </p:nvSpPr>
        <p:spPr>
          <a:xfrm>
            <a:off x="5795733" y="9190240"/>
            <a:ext cx="1540749" cy="338554"/>
          </a:xfrm>
          <a:prstGeom prst="rect">
            <a:avLst/>
          </a:prstGeom>
          <a:noFill/>
        </p:spPr>
        <p:txBody>
          <a:bodyPr wrap="square">
            <a:spAutoFit/>
          </a:bodyPr>
          <a:lstStyle/>
          <a:p>
            <a:r>
              <a:rPr lang="en-US" sz="160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100 families</a:t>
            </a:r>
            <a:endParaRPr lang="en-US" sz="1600"/>
          </a:p>
        </p:txBody>
      </p:sp>
      <p:sp>
        <p:nvSpPr>
          <p:cNvPr id="3" name="TextBox 2">
            <a:extLst>
              <a:ext uri="{FF2B5EF4-FFF2-40B4-BE49-F238E27FC236}">
                <a16:creationId xmlns:a16="http://schemas.microsoft.com/office/drawing/2014/main" id="{B685B91B-16F8-4A78-B147-8B6E232CF64C}"/>
              </a:ext>
            </a:extLst>
          </p:cNvPr>
          <p:cNvSpPr txBox="1"/>
          <p:nvPr/>
        </p:nvSpPr>
        <p:spPr>
          <a:xfrm>
            <a:off x="1817962" y="8161396"/>
            <a:ext cx="470000" cy="369332"/>
          </a:xfrm>
          <a:prstGeom prst="rect">
            <a:avLst/>
          </a:prstGeom>
          <a:noFill/>
        </p:spPr>
        <p:txBody>
          <a:bodyPr wrap="none" rtlCol="0">
            <a:spAutoFit/>
          </a:bodyPr>
          <a:lstStyle/>
          <a:p>
            <a:r>
              <a:rPr lang="en-US" b="1"/>
              <a:t>1%</a:t>
            </a:r>
          </a:p>
        </p:txBody>
      </p:sp>
      <p:sp>
        <p:nvSpPr>
          <p:cNvPr id="8" name="TextBox 7">
            <a:extLst>
              <a:ext uri="{FF2B5EF4-FFF2-40B4-BE49-F238E27FC236}">
                <a16:creationId xmlns:a16="http://schemas.microsoft.com/office/drawing/2014/main" id="{D6B2A9C8-3FFC-46F6-98F4-67B66FAB2887}"/>
              </a:ext>
            </a:extLst>
          </p:cNvPr>
          <p:cNvSpPr txBox="1"/>
          <p:nvPr/>
        </p:nvSpPr>
        <p:spPr>
          <a:xfrm>
            <a:off x="2484416" y="9180148"/>
            <a:ext cx="587020" cy="369332"/>
          </a:xfrm>
          <a:prstGeom prst="rect">
            <a:avLst/>
          </a:prstGeom>
          <a:noFill/>
        </p:spPr>
        <p:txBody>
          <a:bodyPr wrap="none" rtlCol="0">
            <a:spAutoFit/>
          </a:bodyPr>
          <a:lstStyle/>
          <a:p>
            <a:r>
              <a:rPr lang="en-US" b="1"/>
              <a:t>14%</a:t>
            </a:r>
          </a:p>
        </p:txBody>
      </p:sp>
      <p:sp>
        <p:nvSpPr>
          <p:cNvPr id="48" name="TextBox 47">
            <a:extLst>
              <a:ext uri="{FF2B5EF4-FFF2-40B4-BE49-F238E27FC236}">
                <a16:creationId xmlns:a16="http://schemas.microsoft.com/office/drawing/2014/main" id="{C7A6F54E-8EBB-4ECD-B5CB-38C1BA75F13A}"/>
              </a:ext>
            </a:extLst>
          </p:cNvPr>
          <p:cNvSpPr txBox="1"/>
          <p:nvPr/>
        </p:nvSpPr>
        <p:spPr>
          <a:xfrm>
            <a:off x="2239831" y="8656213"/>
            <a:ext cx="587020" cy="369332"/>
          </a:xfrm>
          <a:prstGeom prst="rect">
            <a:avLst/>
          </a:prstGeom>
          <a:noFill/>
        </p:spPr>
        <p:txBody>
          <a:bodyPr wrap="none" rtlCol="0">
            <a:spAutoFit/>
          </a:bodyPr>
          <a:lstStyle/>
          <a:p>
            <a:r>
              <a:rPr lang="en-US" b="1"/>
              <a:t>11%</a:t>
            </a:r>
          </a:p>
        </p:txBody>
      </p:sp>
      <p:graphicFrame>
        <p:nvGraphicFramePr>
          <p:cNvPr id="49" name="Chart 48">
            <a:extLst>
              <a:ext uri="{FF2B5EF4-FFF2-40B4-BE49-F238E27FC236}">
                <a16:creationId xmlns:a16="http://schemas.microsoft.com/office/drawing/2014/main" id="{CAAAEB19-F579-4E5C-A111-69B35FCC37BF}"/>
              </a:ext>
            </a:extLst>
          </p:cNvPr>
          <p:cNvGraphicFramePr/>
          <p:nvPr>
            <p:extLst>
              <p:ext uri="{D42A27DB-BD31-4B8C-83A1-F6EECF244321}">
                <p14:modId xmlns:p14="http://schemas.microsoft.com/office/powerpoint/2010/main" val="2307984885"/>
              </p:ext>
            </p:extLst>
          </p:nvPr>
        </p:nvGraphicFramePr>
        <p:xfrm>
          <a:off x="1536176" y="7989568"/>
          <a:ext cx="4266883" cy="173804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14378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72876" y="0"/>
            <a:ext cx="1572492" cy="10058400"/>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929384" y="9735682"/>
            <a:ext cx="5053306" cy="45719"/>
          </a:xfrm>
          <a:prstGeom prst="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rot="19830945">
            <a:off x="-1348673" y="2316946"/>
            <a:ext cx="9843328" cy="3202197"/>
          </a:xfrm>
          <a:custGeom>
            <a:avLst/>
            <a:gdLst>
              <a:gd name="connsiteX0" fmla="*/ 0 w 11018520"/>
              <a:gd name="connsiteY0" fmla="*/ 0 h 2401565"/>
              <a:gd name="connsiteX1" fmla="*/ 11018520 w 11018520"/>
              <a:gd name="connsiteY1" fmla="*/ 0 h 2401565"/>
              <a:gd name="connsiteX2" fmla="*/ 11018520 w 11018520"/>
              <a:gd name="connsiteY2" fmla="*/ 2401565 h 2401565"/>
              <a:gd name="connsiteX3" fmla="*/ 0 w 11018520"/>
              <a:gd name="connsiteY3" fmla="*/ 2401565 h 2401565"/>
              <a:gd name="connsiteX4" fmla="*/ 0 w 11018520"/>
              <a:gd name="connsiteY4" fmla="*/ 0 h 2401565"/>
              <a:gd name="connsiteX0" fmla="*/ 0 w 11018520"/>
              <a:gd name="connsiteY0" fmla="*/ 0 h 2401565"/>
              <a:gd name="connsiteX1" fmla="*/ 10379969 w 11018520"/>
              <a:gd name="connsiteY1" fmla="*/ 5655 h 2401565"/>
              <a:gd name="connsiteX2" fmla="*/ 11018520 w 11018520"/>
              <a:gd name="connsiteY2" fmla="*/ 2401565 h 2401565"/>
              <a:gd name="connsiteX3" fmla="*/ 0 w 11018520"/>
              <a:gd name="connsiteY3" fmla="*/ 2401565 h 2401565"/>
              <a:gd name="connsiteX4" fmla="*/ 0 w 11018520"/>
              <a:gd name="connsiteY4" fmla="*/ 0 h 2401565"/>
              <a:gd name="connsiteX0" fmla="*/ 0 w 10379969"/>
              <a:gd name="connsiteY0" fmla="*/ 0 h 2584874"/>
              <a:gd name="connsiteX1" fmla="*/ 10379969 w 10379969"/>
              <a:gd name="connsiteY1" fmla="*/ 5655 h 2584874"/>
              <a:gd name="connsiteX2" fmla="*/ 8949568 w 10379969"/>
              <a:gd name="connsiteY2" fmla="*/ 2584874 h 2584874"/>
              <a:gd name="connsiteX3" fmla="*/ 0 w 10379969"/>
              <a:gd name="connsiteY3" fmla="*/ 2401565 h 2584874"/>
              <a:gd name="connsiteX4" fmla="*/ 0 w 10379969"/>
              <a:gd name="connsiteY4" fmla="*/ 0 h 2584874"/>
              <a:gd name="connsiteX0" fmla="*/ 2345653 w 10379969"/>
              <a:gd name="connsiteY0" fmla="*/ 0 h 3179694"/>
              <a:gd name="connsiteX1" fmla="*/ 10379969 w 10379969"/>
              <a:gd name="connsiteY1" fmla="*/ 600475 h 3179694"/>
              <a:gd name="connsiteX2" fmla="*/ 8949568 w 10379969"/>
              <a:gd name="connsiteY2" fmla="*/ 3179694 h 3179694"/>
              <a:gd name="connsiteX3" fmla="*/ 0 w 10379969"/>
              <a:gd name="connsiteY3" fmla="*/ 2996385 h 3179694"/>
              <a:gd name="connsiteX4" fmla="*/ 2345653 w 10379969"/>
              <a:gd name="connsiteY4" fmla="*/ 0 h 3179694"/>
              <a:gd name="connsiteX0" fmla="*/ 1731213 w 9765529"/>
              <a:gd name="connsiteY0" fmla="*/ 0 h 3179694"/>
              <a:gd name="connsiteX1" fmla="*/ 9765529 w 9765529"/>
              <a:gd name="connsiteY1" fmla="*/ 600475 h 3179694"/>
              <a:gd name="connsiteX2" fmla="*/ 8335128 w 9765529"/>
              <a:gd name="connsiteY2" fmla="*/ 3179694 h 3179694"/>
              <a:gd name="connsiteX3" fmla="*/ 0 w 9765529"/>
              <a:gd name="connsiteY3" fmla="*/ 3092161 h 3179694"/>
              <a:gd name="connsiteX4" fmla="*/ 1731213 w 9765529"/>
              <a:gd name="connsiteY4" fmla="*/ 0 h 3179694"/>
              <a:gd name="connsiteX0" fmla="*/ 1731213 w 9797369"/>
              <a:gd name="connsiteY0" fmla="*/ 0 h 3179694"/>
              <a:gd name="connsiteX1" fmla="*/ 9797369 w 9797369"/>
              <a:gd name="connsiteY1" fmla="*/ 618477 h 3179694"/>
              <a:gd name="connsiteX2" fmla="*/ 8335128 w 9797369"/>
              <a:gd name="connsiteY2" fmla="*/ 3179694 h 3179694"/>
              <a:gd name="connsiteX3" fmla="*/ 0 w 9797369"/>
              <a:gd name="connsiteY3" fmla="*/ 3092161 h 3179694"/>
              <a:gd name="connsiteX4" fmla="*/ 1731213 w 9797369"/>
              <a:gd name="connsiteY4" fmla="*/ 0 h 3179694"/>
              <a:gd name="connsiteX0" fmla="*/ 1731213 w 9909882"/>
              <a:gd name="connsiteY0" fmla="*/ 0 h 3179694"/>
              <a:gd name="connsiteX1" fmla="*/ 9909882 w 9909882"/>
              <a:gd name="connsiteY1" fmla="*/ 419483 h 3179694"/>
              <a:gd name="connsiteX2" fmla="*/ 8335128 w 9909882"/>
              <a:gd name="connsiteY2" fmla="*/ 3179694 h 3179694"/>
              <a:gd name="connsiteX3" fmla="*/ 0 w 9909882"/>
              <a:gd name="connsiteY3" fmla="*/ 3092161 h 3179694"/>
              <a:gd name="connsiteX4" fmla="*/ 1731213 w 9909882"/>
              <a:gd name="connsiteY4" fmla="*/ 0 h 3179694"/>
              <a:gd name="connsiteX0" fmla="*/ 1731213 w 10050441"/>
              <a:gd name="connsiteY0" fmla="*/ 0 h 3179694"/>
              <a:gd name="connsiteX1" fmla="*/ 10050441 w 10050441"/>
              <a:gd name="connsiteY1" fmla="*/ 152311 h 3179694"/>
              <a:gd name="connsiteX2" fmla="*/ 8335128 w 10050441"/>
              <a:gd name="connsiteY2" fmla="*/ 3179694 h 3179694"/>
              <a:gd name="connsiteX3" fmla="*/ 0 w 10050441"/>
              <a:gd name="connsiteY3" fmla="*/ 3092161 h 3179694"/>
              <a:gd name="connsiteX4" fmla="*/ 1731213 w 10050441"/>
              <a:gd name="connsiteY4" fmla="*/ 0 h 3179694"/>
              <a:gd name="connsiteX0" fmla="*/ 1731213 w 10129702"/>
              <a:gd name="connsiteY0" fmla="*/ 0 h 3179694"/>
              <a:gd name="connsiteX1" fmla="*/ 10129702 w 10129702"/>
              <a:gd name="connsiteY1" fmla="*/ 164436 h 3179694"/>
              <a:gd name="connsiteX2" fmla="*/ 8335128 w 10129702"/>
              <a:gd name="connsiteY2" fmla="*/ 3179694 h 3179694"/>
              <a:gd name="connsiteX3" fmla="*/ 0 w 10129702"/>
              <a:gd name="connsiteY3" fmla="*/ 3092161 h 3179694"/>
              <a:gd name="connsiteX4" fmla="*/ 1731213 w 10129702"/>
              <a:gd name="connsiteY4" fmla="*/ 0 h 3179694"/>
              <a:gd name="connsiteX0" fmla="*/ 1731213 w 10108731"/>
              <a:gd name="connsiteY0" fmla="*/ 0 h 3179694"/>
              <a:gd name="connsiteX1" fmla="*/ 10108731 w 10108731"/>
              <a:gd name="connsiteY1" fmla="*/ 163395 h 3179694"/>
              <a:gd name="connsiteX2" fmla="*/ 8335128 w 10108731"/>
              <a:gd name="connsiteY2" fmla="*/ 3179694 h 3179694"/>
              <a:gd name="connsiteX3" fmla="*/ 0 w 10108731"/>
              <a:gd name="connsiteY3" fmla="*/ 3092161 h 3179694"/>
              <a:gd name="connsiteX4" fmla="*/ 1731213 w 10108731"/>
              <a:gd name="connsiteY4" fmla="*/ 0 h 3179694"/>
              <a:gd name="connsiteX0" fmla="*/ 1731213 w 10108731"/>
              <a:gd name="connsiteY0" fmla="*/ 0 h 3202197"/>
              <a:gd name="connsiteX1" fmla="*/ 10108731 w 10108731"/>
              <a:gd name="connsiteY1" fmla="*/ 163395 h 3202197"/>
              <a:gd name="connsiteX2" fmla="*/ 8375999 w 10108731"/>
              <a:gd name="connsiteY2" fmla="*/ 3202197 h 3202197"/>
              <a:gd name="connsiteX3" fmla="*/ 0 w 10108731"/>
              <a:gd name="connsiteY3" fmla="*/ 3092161 h 3202197"/>
              <a:gd name="connsiteX4" fmla="*/ 1731213 w 10108731"/>
              <a:gd name="connsiteY4" fmla="*/ 0 h 32021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08731" h="3202197">
                <a:moveTo>
                  <a:pt x="1731213" y="0"/>
                </a:moveTo>
                <a:lnTo>
                  <a:pt x="10108731" y="163395"/>
                </a:lnTo>
                <a:lnTo>
                  <a:pt x="8375999" y="3202197"/>
                </a:lnTo>
                <a:lnTo>
                  <a:pt x="0" y="3092161"/>
                </a:lnTo>
                <a:lnTo>
                  <a:pt x="1731213" y="0"/>
                </a:lnTo>
                <a:close/>
              </a:path>
            </a:pathLst>
          </a:custGeom>
          <a:solidFill>
            <a:schemeClr val="bg1"/>
          </a:solidFill>
          <a:ln w="342900">
            <a:solidFill>
              <a:srgbClr val="4380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a:p>
        </p:txBody>
      </p:sp>
      <p:sp>
        <p:nvSpPr>
          <p:cNvPr id="3" name="Rectangle 2"/>
          <p:cNvSpPr/>
          <p:nvPr/>
        </p:nvSpPr>
        <p:spPr>
          <a:xfrm>
            <a:off x="1929383" y="7246226"/>
            <a:ext cx="5053306" cy="2308324"/>
          </a:xfrm>
          <a:prstGeom prst="rect">
            <a:avLst/>
          </a:prstGeom>
        </p:spPr>
        <p:txBody>
          <a:bodyPr wrap="square">
            <a:spAutoFit/>
          </a:bodyPr>
          <a:lstStyle/>
          <a:p>
            <a:pPr algn="ctr"/>
            <a:r>
              <a:rPr lang="en-US" sz="1600"/>
              <a:t>Thank you for everything that you do to support this Initiative and families across Colorado! </a:t>
            </a:r>
          </a:p>
          <a:p>
            <a:pPr algn="ctr"/>
            <a:endParaRPr lang="en-US" sz="1600"/>
          </a:p>
          <a:p>
            <a:pPr algn="ctr"/>
            <a:r>
              <a:rPr lang="en-US" sz="1600"/>
              <a:t>For more resources and information about the SFSC Initiative and evaluation, please e-mail Katie or Deb at anytime, and remember to check out our new  website!</a:t>
            </a:r>
          </a:p>
          <a:p>
            <a:pPr algn="ctr"/>
            <a:endParaRPr lang="en-US" sz="1600"/>
          </a:p>
          <a:p>
            <a:pPr algn="ctr"/>
            <a:r>
              <a:rPr lang="en-US" sz="1600" b="1"/>
              <a:t> </a:t>
            </a:r>
            <a:r>
              <a:rPr lang="en-US" sz="1600" b="1">
                <a:hlinkClick r:id="rId3"/>
              </a:rPr>
              <a:t>https://www.larimer.gov/humanservices/cyf/supported-families-stronger-community</a:t>
            </a:r>
            <a:endParaRPr lang="en-US" sz="1600" b="1"/>
          </a:p>
        </p:txBody>
      </p:sp>
      <p:pic>
        <p:nvPicPr>
          <p:cNvPr id="5" name="Picture 4" descr="Thank You PNG Transparent Images | PNG All"/>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0005774">
            <a:off x="1162938" y="2738603"/>
            <a:ext cx="4681072" cy="2462244"/>
          </a:xfrm>
          <a:prstGeom prst="rect">
            <a:avLst/>
          </a:prstGeom>
        </p:spPr>
      </p:pic>
      <p:sp>
        <p:nvSpPr>
          <p:cNvPr id="28" name="Rectangle 27"/>
          <p:cNvSpPr/>
          <p:nvPr/>
        </p:nvSpPr>
        <p:spPr>
          <a:xfrm>
            <a:off x="1929383" y="7095644"/>
            <a:ext cx="5053306" cy="45719"/>
          </a:xfrm>
          <a:prstGeom prst="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7202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7507" y="9774291"/>
            <a:ext cx="692818" cy="276999"/>
          </a:xfrm>
          <a:prstGeom prst="rect">
            <a:avLst/>
          </a:prstGeom>
        </p:spPr>
        <p:txBody>
          <a:bodyPr wrap="none">
            <a:spAutoFit/>
          </a:bodyPr>
          <a:lstStyle/>
          <a:p>
            <a:r>
              <a:rPr lang="en-US" sz="1200">
                <a:solidFill>
                  <a:schemeClr val="bg1"/>
                </a:solidFill>
                <a:latin typeface="Bahnschrift Light" panose="020B0502040204020203" pitchFamily="34" charset="0"/>
              </a:rPr>
              <a:t>PAGE 2</a:t>
            </a:r>
            <a:endParaRPr lang="en-US" sz="1200">
              <a:solidFill>
                <a:schemeClr val="bg1"/>
              </a:solidFill>
            </a:endParaRPr>
          </a:p>
        </p:txBody>
      </p:sp>
      <p:sp>
        <p:nvSpPr>
          <p:cNvPr id="22" name="Rectangle 21"/>
          <p:cNvSpPr/>
          <p:nvPr/>
        </p:nvSpPr>
        <p:spPr>
          <a:xfrm>
            <a:off x="304647" y="175583"/>
            <a:ext cx="6705905" cy="954107"/>
          </a:xfrm>
          <a:prstGeom prst="rect">
            <a:avLst/>
          </a:prstGeom>
        </p:spPr>
        <p:txBody>
          <a:bodyPr wrap="square">
            <a:spAutoFit/>
          </a:bodyPr>
          <a:lstStyle/>
          <a:p>
            <a:pPr algn="ctr"/>
            <a:r>
              <a:rPr lang="en-US" sz="2800">
                <a:latin typeface="Bahnschrift Light" panose="020B0502040204020203" pitchFamily="34" charset="0"/>
              </a:rPr>
              <a:t>Forms and Tracking of Referral Episodes and Protective Factors Survey </a:t>
            </a:r>
          </a:p>
        </p:txBody>
      </p:sp>
      <p:sp>
        <p:nvSpPr>
          <p:cNvPr id="27" name="Rectangle 26"/>
          <p:cNvSpPr/>
          <p:nvPr/>
        </p:nvSpPr>
        <p:spPr>
          <a:xfrm>
            <a:off x="374923" y="1228854"/>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8017" y="8607610"/>
            <a:ext cx="7315200" cy="1134320"/>
          </a:xfrm>
          <a:prstGeom prst="rect">
            <a:avLst/>
          </a:prstGeom>
          <a:solidFill>
            <a:srgbClr val="43809F"/>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0" rIns="640080" rtlCol="0" anchor="ctr"/>
          <a:lstStyle/>
          <a:p>
            <a:pPr algn="ctr"/>
            <a:r>
              <a:rPr lang="en-US" i="1" u="sng">
                <a:solidFill>
                  <a:schemeClr val="bg1"/>
                </a:solidFill>
              </a:rPr>
              <a:t>Reminder</a:t>
            </a:r>
            <a:r>
              <a:rPr lang="en-US">
                <a:solidFill>
                  <a:schemeClr val="bg1"/>
                </a:solidFill>
              </a:rPr>
              <a:t>: The Referral Episode Tracking form is a tracking mechanism that </a:t>
            </a:r>
            <a:r>
              <a:rPr lang="en-US" b="1">
                <a:solidFill>
                  <a:schemeClr val="bg1"/>
                </a:solidFill>
              </a:rPr>
              <a:t>is distinct from referrals to the SFSC navigation team and from an actual referral to another agency</a:t>
            </a:r>
          </a:p>
        </p:txBody>
      </p:sp>
      <p:sp>
        <p:nvSpPr>
          <p:cNvPr id="8" name="Pentagon 7"/>
          <p:cNvSpPr/>
          <p:nvPr/>
        </p:nvSpPr>
        <p:spPr>
          <a:xfrm>
            <a:off x="0" y="8604433"/>
            <a:ext cx="554420" cy="1134320"/>
          </a:xfrm>
          <a:prstGeom prst="homePlate">
            <a:avLst>
              <a:gd name="adj" fmla="val 32971"/>
            </a:avLst>
          </a:prstGeom>
          <a:solidFill>
            <a:srgbClr val="C98C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Pentagon 40"/>
          <p:cNvSpPr/>
          <p:nvPr/>
        </p:nvSpPr>
        <p:spPr>
          <a:xfrm rot="10800000">
            <a:off x="6768795" y="8611165"/>
            <a:ext cx="546405" cy="1134320"/>
          </a:xfrm>
          <a:prstGeom prst="homePlate">
            <a:avLst>
              <a:gd name="adj" fmla="val 32971"/>
            </a:avLst>
          </a:prstGeom>
          <a:solidFill>
            <a:srgbClr val="C98C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2602167" y="1523953"/>
            <a:ext cx="4467932" cy="2339102"/>
          </a:xfrm>
          <a:prstGeom prst="rect">
            <a:avLst/>
          </a:prstGeom>
        </p:spPr>
        <p:txBody>
          <a:bodyPr wrap="square">
            <a:spAutoFit/>
          </a:bodyPr>
          <a:lstStyle/>
          <a:p>
            <a:pPr marL="285750" indent="-285750">
              <a:buFont typeface="Arial" panose="020B0604020202020204" pitchFamily="34" charset="0"/>
              <a:buChar char="•"/>
            </a:pPr>
            <a:r>
              <a:rPr lang="en-US" sz="1600" b="1"/>
              <a:t>Collects total number of organizations/agencies </a:t>
            </a:r>
            <a:r>
              <a:rPr lang="en-US" sz="1600"/>
              <a:t>that a family member is referred to</a:t>
            </a:r>
          </a:p>
          <a:p>
            <a:pPr marL="285750" indent="-285750">
              <a:buFont typeface="Arial" panose="020B0604020202020204" pitchFamily="34" charset="0"/>
              <a:buChar char="•"/>
            </a:pPr>
            <a:r>
              <a:rPr lang="en-US" sz="1600" b="1"/>
              <a:t>Captures referral information </a:t>
            </a:r>
            <a:r>
              <a:rPr lang="en-US" sz="1600"/>
              <a:t>– where the referral came from, where it’s going to</a:t>
            </a:r>
          </a:p>
          <a:p>
            <a:pPr marL="285750" indent="-285750">
              <a:buFont typeface="Arial" panose="020B0604020202020204" pitchFamily="34" charset="0"/>
              <a:buChar char="•"/>
            </a:pPr>
            <a:r>
              <a:rPr lang="en-US" sz="1600"/>
              <a:t>Captures how each </a:t>
            </a:r>
            <a:r>
              <a:rPr lang="en-US" sz="1600" b="1"/>
              <a:t>referral episode aligns with the Protective Factors </a:t>
            </a:r>
            <a:r>
              <a:rPr lang="en-US" sz="1600"/>
              <a:t>(e.g. ‘Please select which protective factor(s) you made this referral for’)</a:t>
            </a:r>
          </a:p>
          <a:p>
            <a:pPr marL="285750" indent="-285750">
              <a:buFont typeface="Arial" panose="020B0604020202020204" pitchFamily="34" charset="0"/>
              <a:buChar char="•"/>
            </a:pPr>
            <a:endParaRPr lang="en-US" b="1"/>
          </a:p>
        </p:txBody>
      </p:sp>
      <p:sp>
        <p:nvSpPr>
          <p:cNvPr id="28" name="Rectangle 27">
            <a:extLst>
              <a:ext uri="{FF2B5EF4-FFF2-40B4-BE49-F238E27FC236}">
                <a16:creationId xmlns:a16="http://schemas.microsoft.com/office/drawing/2014/main" id="{FBDC5948-6E93-4691-B6F0-2C6CB57E1F8D}"/>
              </a:ext>
            </a:extLst>
          </p:cNvPr>
          <p:cNvSpPr/>
          <p:nvPr/>
        </p:nvSpPr>
        <p:spPr>
          <a:xfrm>
            <a:off x="0" y="9781401"/>
            <a:ext cx="4796506" cy="276999"/>
          </a:xfrm>
          <a:prstGeom prst="rect">
            <a:avLst/>
          </a:prstGeom>
        </p:spPr>
        <p:txBody>
          <a:bodyPr wrap="none" lIns="91440" tIns="45720" rIns="91440" bIns="45720" anchor="t">
            <a:spAutoFit/>
          </a:bodyPr>
          <a:lstStyle/>
          <a:p>
            <a:r>
              <a:rPr lang="en-US" sz="1200">
                <a:solidFill>
                  <a:schemeClr val="bg1"/>
                </a:solidFill>
              </a:rPr>
              <a:t>SUPPORTED FAMILIES, STRONGER COMMUNITY APRIL 2023 CCT UPDATES</a:t>
            </a:r>
          </a:p>
        </p:txBody>
      </p:sp>
      <p:pic>
        <p:nvPicPr>
          <p:cNvPr id="3" name="Picture 2" descr="Pastel checklist and pencil">
            <a:extLst>
              <a:ext uri="{FF2B5EF4-FFF2-40B4-BE49-F238E27FC236}">
                <a16:creationId xmlns:a16="http://schemas.microsoft.com/office/drawing/2014/main" id="{43663648-88F4-41D1-BB96-4E4F4C5A84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0797" y="1601797"/>
            <a:ext cx="2069400" cy="1927156"/>
          </a:xfrm>
          <a:prstGeom prst="rect">
            <a:avLst/>
          </a:prstGeom>
        </p:spPr>
      </p:pic>
      <p:pic>
        <p:nvPicPr>
          <p:cNvPr id="1028" name="Picture 4" descr="Protective Factors Survey Q&amp;A. Jessica Sprague-Jones, PhD, is an… | by CPPR  @ KU | Ideas In Motion | Medium">
            <a:extLst>
              <a:ext uri="{FF2B5EF4-FFF2-40B4-BE49-F238E27FC236}">
                <a16:creationId xmlns:a16="http://schemas.microsoft.com/office/drawing/2014/main" id="{C1804028-125B-4639-BF24-CD31601197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420" y="5354466"/>
            <a:ext cx="2795599" cy="885039"/>
          </a:xfrm>
          <a:prstGeom prst="rect">
            <a:avLst/>
          </a:prstGeom>
          <a:noFill/>
          <a:extLst>
            <a:ext uri="{909E8E84-426E-40DD-AFC4-6F175D3DCCD1}">
              <a14:hiddenFill xmlns:a14="http://schemas.microsoft.com/office/drawing/2010/main">
                <a:solidFill>
                  <a:srgbClr val="FFFFFF"/>
                </a:solidFill>
              </a14:hiddenFill>
            </a:ext>
          </a:extLst>
        </p:spPr>
      </p:pic>
      <p:sp>
        <p:nvSpPr>
          <p:cNvPr id="60" name="TextBox 59">
            <a:extLst>
              <a:ext uri="{FF2B5EF4-FFF2-40B4-BE49-F238E27FC236}">
                <a16:creationId xmlns:a16="http://schemas.microsoft.com/office/drawing/2014/main" id="{2B266611-5A1A-4BCC-96F8-B1A58A217D8A}"/>
              </a:ext>
            </a:extLst>
          </p:cNvPr>
          <p:cNvSpPr txBox="1"/>
          <p:nvPr/>
        </p:nvSpPr>
        <p:spPr>
          <a:xfrm>
            <a:off x="42414" y="6310499"/>
            <a:ext cx="7315200" cy="2308324"/>
          </a:xfrm>
          <a:prstGeom prst="rect">
            <a:avLst/>
          </a:prstGeom>
          <a:noFill/>
        </p:spPr>
        <p:txBody>
          <a:bodyPr wrap="square">
            <a:spAutoFit/>
          </a:bodyPr>
          <a:lstStyle/>
          <a:p>
            <a:pPr marL="285750" indent="-285750">
              <a:buFont typeface="Arial" panose="020B0604020202020204" pitchFamily="34" charset="0"/>
              <a:buChar char="•"/>
            </a:pPr>
            <a:r>
              <a:rPr lang="en-US" sz="1600"/>
              <a:t>The five protective factors in the PFS </a:t>
            </a:r>
            <a:r>
              <a:rPr lang="en-US" sz="1600" b="1" i="0" u="none" strike="noStrike">
                <a:solidFill>
                  <a:srgbClr val="000000"/>
                </a:solidFill>
                <a:effectLst/>
                <a:latin typeface="Calibri" panose="020F0502020204030204" pitchFamily="34" charset="0"/>
              </a:rPr>
              <a:t>assesses </a:t>
            </a:r>
            <a:r>
              <a:rPr lang="en-US" sz="1600" b="1" i="1" u="none" strike="noStrike">
                <a:solidFill>
                  <a:srgbClr val="000000"/>
                </a:solidFill>
                <a:effectLst/>
                <a:latin typeface="Calibri" panose="020F0502020204030204" pitchFamily="34" charset="0"/>
              </a:rPr>
              <a:t>family </a:t>
            </a:r>
            <a:r>
              <a:rPr lang="en-US" sz="1600" b="1" i="0" u="none" strike="noStrike">
                <a:solidFill>
                  <a:srgbClr val="000000"/>
                </a:solidFill>
                <a:effectLst/>
                <a:latin typeface="Calibri" panose="020F0502020204030204" pitchFamily="34" charset="0"/>
              </a:rPr>
              <a:t>protective factors</a:t>
            </a:r>
            <a:endParaRPr lang="en-US" sz="1600" b="0" i="0">
              <a:solidFill>
                <a:srgbClr val="000000"/>
              </a:solidFill>
              <a:effectLst/>
              <a:latin typeface="Calibri" panose="020F0502020204030204" pitchFamily="34" charset="0"/>
            </a:endParaRPr>
          </a:p>
          <a:p>
            <a:pPr marL="285750" indent="-285750">
              <a:buFont typeface="Arial" panose="020B0604020202020204" pitchFamily="34" charset="0"/>
              <a:buChar char="•"/>
            </a:pPr>
            <a:r>
              <a:rPr lang="en-US" sz="1600"/>
              <a:t>Completed with family </a:t>
            </a:r>
            <a:r>
              <a:rPr lang="en-US" sz="1600" b="1"/>
              <a:t>at baseline </a:t>
            </a:r>
            <a:r>
              <a:rPr lang="en-US" sz="1600"/>
              <a:t>(e.g., initial referral) and every 3 months thereafter </a:t>
            </a:r>
            <a:r>
              <a:rPr lang="en-US" sz="1600" b="1"/>
              <a:t>with those continuing to receive case management</a:t>
            </a:r>
          </a:p>
          <a:p>
            <a:pPr marL="285750" indent="-285750">
              <a:buFont typeface="Arial" panose="020B0604020202020204" pitchFamily="34" charset="0"/>
              <a:buChar char="•"/>
            </a:pPr>
            <a:r>
              <a:rPr lang="en-US" sz="1600" b="1"/>
              <a:t>A mean (average) </a:t>
            </a:r>
            <a:r>
              <a:rPr lang="en-US" sz="1600"/>
              <a:t>is calculated for each of the five protective factors which can </a:t>
            </a:r>
            <a:r>
              <a:rPr lang="en-US" sz="1600" b="1"/>
              <a:t>range from 1-4</a:t>
            </a:r>
            <a:r>
              <a:rPr lang="en-US" sz="1600"/>
              <a:t> (4 indicating a strong presence of that protective factor)</a:t>
            </a:r>
          </a:p>
          <a:p>
            <a:pPr marL="285750" indent="-285750">
              <a:buFont typeface="Arial" panose="020B0604020202020204" pitchFamily="34" charset="0"/>
              <a:buChar char="•"/>
            </a:pPr>
            <a:r>
              <a:rPr lang="en-US" sz="1600"/>
              <a:t>The PFS </a:t>
            </a:r>
            <a:r>
              <a:rPr lang="en-US" sz="1600" b="1"/>
              <a:t>provides agencies with a snapshot of the families they serve </a:t>
            </a:r>
            <a:r>
              <a:rPr lang="en-US" sz="1600"/>
              <a:t>and</a:t>
            </a:r>
            <a:r>
              <a:rPr lang="en-US" sz="1600" b="1"/>
              <a:t> measures change over time</a:t>
            </a:r>
          </a:p>
          <a:p>
            <a:pPr marL="285750" indent="-285750">
              <a:buFont typeface="Arial" panose="020B0604020202020204" pitchFamily="34" charset="0"/>
              <a:buChar char="•"/>
            </a:pPr>
            <a:endParaRPr lang="en-US" sz="1600" b="1"/>
          </a:p>
          <a:p>
            <a:pPr marL="285750" indent="-285750">
              <a:buFont typeface="Arial" panose="020B0604020202020204" pitchFamily="34" charset="0"/>
              <a:buChar char="•"/>
            </a:pPr>
            <a:endParaRPr lang="en-US" sz="1600" b="1"/>
          </a:p>
        </p:txBody>
      </p:sp>
      <p:sp>
        <p:nvSpPr>
          <p:cNvPr id="61" name="TextBox 60">
            <a:extLst>
              <a:ext uri="{FF2B5EF4-FFF2-40B4-BE49-F238E27FC236}">
                <a16:creationId xmlns:a16="http://schemas.microsoft.com/office/drawing/2014/main" id="{9C1C40C7-11B6-49E1-8C6C-BA318CFFCDA0}"/>
              </a:ext>
            </a:extLst>
          </p:cNvPr>
          <p:cNvSpPr txBox="1"/>
          <p:nvPr/>
        </p:nvSpPr>
        <p:spPr>
          <a:xfrm>
            <a:off x="532767" y="1575173"/>
            <a:ext cx="2051418" cy="584775"/>
          </a:xfrm>
          <a:prstGeom prst="rect">
            <a:avLst/>
          </a:prstGeom>
          <a:noFill/>
        </p:spPr>
        <p:txBody>
          <a:bodyPr wrap="square">
            <a:spAutoFit/>
          </a:bodyPr>
          <a:lstStyle/>
          <a:p>
            <a:pPr algn="ctr"/>
            <a:r>
              <a:rPr lang="en-US" sz="1600" b="1">
                <a:solidFill>
                  <a:schemeClr val="accent5">
                    <a:lumMod val="50000"/>
                  </a:schemeClr>
                </a:solidFill>
              </a:rPr>
              <a:t>Referral Episode Tracking (RET)</a:t>
            </a:r>
          </a:p>
        </p:txBody>
      </p:sp>
      <p:pic>
        <p:nvPicPr>
          <p:cNvPr id="62" name="Picture 61">
            <a:extLst>
              <a:ext uri="{FF2B5EF4-FFF2-40B4-BE49-F238E27FC236}">
                <a16:creationId xmlns:a16="http://schemas.microsoft.com/office/drawing/2014/main" id="{F7EF1481-FC7F-4C93-92C3-CEE61B813D93}"/>
              </a:ext>
            </a:extLst>
          </p:cNvPr>
          <p:cNvPicPr>
            <a:picLocks noChangeAspect="1"/>
          </p:cNvPicPr>
          <p:nvPr/>
        </p:nvPicPr>
        <p:blipFill>
          <a:blip r:embed="rId5"/>
          <a:stretch>
            <a:fillRect/>
          </a:stretch>
        </p:blipFill>
        <p:spPr>
          <a:xfrm>
            <a:off x="4940121" y="3752139"/>
            <a:ext cx="2070431" cy="1380287"/>
          </a:xfrm>
          <a:prstGeom prst="rect">
            <a:avLst/>
          </a:prstGeom>
        </p:spPr>
      </p:pic>
      <p:cxnSp>
        <p:nvCxnSpPr>
          <p:cNvPr id="35" name="Connector: Elbow 34">
            <a:extLst>
              <a:ext uri="{FF2B5EF4-FFF2-40B4-BE49-F238E27FC236}">
                <a16:creationId xmlns:a16="http://schemas.microsoft.com/office/drawing/2014/main" id="{6F0E5B0B-F147-4519-B06A-AEE180D72CB3}"/>
              </a:ext>
            </a:extLst>
          </p:cNvPr>
          <p:cNvCxnSpPr>
            <a:cxnSpLocks/>
          </p:cNvCxnSpPr>
          <p:nvPr/>
        </p:nvCxnSpPr>
        <p:spPr>
          <a:xfrm>
            <a:off x="1610361" y="3612375"/>
            <a:ext cx="3225772" cy="277304"/>
          </a:xfrm>
          <a:prstGeom prst="bentConnector3">
            <a:avLst>
              <a:gd name="adj1" fmla="val 50000"/>
            </a:avLst>
          </a:prstGeom>
          <a:ln w="1905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Connector: Elbow 62">
            <a:extLst>
              <a:ext uri="{FF2B5EF4-FFF2-40B4-BE49-F238E27FC236}">
                <a16:creationId xmlns:a16="http://schemas.microsoft.com/office/drawing/2014/main" id="{C8CE7F4A-C39A-47A0-9833-FA9CC879E08E}"/>
              </a:ext>
            </a:extLst>
          </p:cNvPr>
          <p:cNvCxnSpPr>
            <a:cxnSpLocks/>
          </p:cNvCxnSpPr>
          <p:nvPr/>
        </p:nvCxnSpPr>
        <p:spPr>
          <a:xfrm flipV="1">
            <a:off x="1915076" y="4981380"/>
            <a:ext cx="2921057" cy="302092"/>
          </a:xfrm>
          <a:prstGeom prst="bentConnector3">
            <a:avLst>
              <a:gd name="adj1" fmla="val 50000"/>
            </a:avLst>
          </a:prstGeom>
          <a:ln w="19050">
            <a:solidFill>
              <a:srgbClr val="68B08C"/>
            </a:solidFill>
            <a:tailEnd type="triangle"/>
          </a:ln>
        </p:spPr>
        <p:style>
          <a:lnRef idx="1">
            <a:schemeClr val="accent1"/>
          </a:lnRef>
          <a:fillRef idx="0">
            <a:schemeClr val="accent1"/>
          </a:fillRef>
          <a:effectRef idx="0">
            <a:schemeClr val="accent1"/>
          </a:effectRef>
          <a:fontRef idx="minor">
            <a:schemeClr val="tx1"/>
          </a:fontRef>
        </p:style>
      </p:cxnSp>
      <p:sp>
        <p:nvSpPr>
          <p:cNvPr id="74" name="Rectangle 73">
            <a:extLst>
              <a:ext uri="{FF2B5EF4-FFF2-40B4-BE49-F238E27FC236}">
                <a16:creationId xmlns:a16="http://schemas.microsoft.com/office/drawing/2014/main" id="{353FC196-2121-4D3D-BE40-3AF3EA0945DA}"/>
              </a:ext>
            </a:extLst>
          </p:cNvPr>
          <p:cNvSpPr/>
          <p:nvPr/>
        </p:nvSpPr>
        <p:spPr>
          <a:xfrm>
            <a:off x="926443" y="4148483"/>
            <a:ext cx="3827720" cy="646331"/>
          </a:xfrm>
          <a:prstGeom prst="rect">
            <a:avLst/>
          </a:prstGeom>
        </p:spPr>
        <p:txBody>
          <a:bodyPr wrap="square">
            <a:spAutoFit/>
          </a:bodyPr>
          <a:lstStyle/>
          <a:p>
            <a:pPr algn="ctr"/>
            <a:r>
              <a:rPr lang="en-US" b="1"/>
              <a:t>PFS and RET Web-based Qualtrics forms </a:t>
            </a:r>
            <a:r>
              <a:rPr lang="en-US"/>
              <a:t>go directly to CSU</a:t>
            </a:r>
          </a:p>
        </p:txBody>
      </p:sp>
    </p:spTree>
    <p:extLst>
      <p:ext uri="{BB962C8B-B14F-4D97-AF65-F5344CB8AC3E}">
        <p14:creationId xmlns:p14="http://schemas.microsoft.com/office/powerpoint/2010/main" val="2803142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7960" y="2779745"/>
            <a:ext cx="6618954" cy="305968"/>
          </a:xfrm>
          <a:prstGeom prst="rect">
            <a:avLst/>
          </a:prstGeom>
          <a:solidFill>
            <a:srgbClr val="C98C7B"/>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i="1"/>
          </a:p>
        </p:txBody>
      </p:sp>
      <p:sp>
        <p:nvSpPr>
          <p:cNvPr id="18" name="Rectangle 17"/>
          <p:cNvSpPr/>
          <p:nvPr/>
        </p:nvSpPr>
        <p:spPr>
          <a:xfrm>
            <a:off x="338286" y="1601717"/>
            <a:ext cx="6644404" cy="1490463"/>
          </a:xfrm>
          <a:prstGeom prst="rect">
            <a:avLst/>
          </a:prstGeom>
          <a:noFill/>
          <a:ln w="3810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i="1"/>
          </a:p>
        </p:txBody>
      </p:sp>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7507" y="9774291"/>
            <a:ext cx="700833" cy="276999"/>
          </a:xfrm>
          <a:prstGeom prst="rect">
            <a:avLst/>
          </a:prstGeom>
        </p:spPr>
        <p:txBody>
          <a:bodyPr wrap="none">
            <a:spAutoFit/>
          </a:bodyPr>
          <a:lstStyle/>
          <a:p>
            <a:r>
              <a:rPr lang="en-US" sz="1200">
                <a:solidFill>
                  <a:schemeClr val="bg1"/>
                </a:solidFill>
                <a:latin typeface="Bahnschrift Light" panose="020B0502040204020203" pitchFamily="34" charset="0"/>
              </a:rPr>
              <a:t>PAGE 3</a:t>
            </a:r>
            <a:endParaRPr lang="en-US" sz="1200">
              <a:solidFill>
                <a:schemeClr val="bg1"/>
              </a:solidFill>
            </a:endParaRPr>
          </a:p>
        </p:txBody>
      </p:sp>
      <p:grpSp>
        <p:nvGrpSpPr>
          <p:cNvPr id="6" name="Group 5"/>
          <p:cNvGrpSpPr/>
          <p:nvPr/>
        </p:nvGrpSpPr>
        <p:grpSpPr>
          <a:xfrm>
            <a:off x="493301" y="1694231"/>
            <a:ext cx="3227263" cy="2197289"/>
            <a:chOff x="660182" y="2414181"/>
            <a:chExt cx="2852382" cy="2197289"/>
          </a:xfrm>
          <a:noFill/>
        </p:grpSpPr>
        <p:sp>
          <p:nvSpPr>
            <p:cNvPr id="2" name="Rectangle 1"/>
            <p:cNvSpPr/>
            <p:nvPr/>
          </p:nvSpPr>
          <p:spPr>
            <a:xfrm>
              <a:off x="660182" y="2414181"/>
              <a:ext cx="2852382" cy="2197289"/>
            </a:xfrm>
            <a:prstGeom prst="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4000" b="1">
                  <a:solidFill>
                    <a:srgbClr val="43809F"/>
                  </a:solidFill>
                </a:rPr>
                <a:t>1,200</a:t>
              </a:r>
            </a:p>
          </p:txBody>
        </p:sp>
        <p:sp>
          <p:nvSpPr>
            <p:cNvPr id="3" name="Rectangle 2"/>
            <p:cNvSpPr/>
            <p:nvPr/>
          </p:nvSpPr>
          <p:spPr>
            <a:xfrm>
              <a:off x="763525" y="2958069"/>
              <a:ext cx="2645694" cy="584775"/>
            </a:xfrm>
            <a:prstGeom prst="rect">
              <a:avLst/>
            </a:prstGeom>
            <a:grpFill/>
            <a:ln>
              <a:noFill/>
            </a:ln>
          </p:spPr>
          <p:txBody>
            <a:bodyPr wrap="square">
              <a:spAutoFit/>
            </a:bodyPr>
            <a:lstStyle/>
            <a:p>
              <a:pPr algn="ctr"/>
              <a:r>
                <a:rPr lang="en-US" sz="1600">
                  <a:latin typeface="Bahnschrift Light" panose="020B0502040204020203" pitchFamily="34" charset="0"/>
                </a:rPr>
                <a:t>Referral Episode Tracking Forms submitted since launch</a:t>
              </a:r>
              <a:endParaRPr lang="en-US" sz="1600"/>
            </a:p>
          </p:txBody>
        </p:sp>
      </p:grpSp>
      <p:grpSp>
        <p:nvGrpSpPr>
          <p:cNvPr id="5" name="Group 4"/>
          <p:cNvGrpSpPr/>
          <p:nvPr/>
        </p:nvGrpSpPr>
        <p:grpSpPr>
          <a:xfrm>
            <a:off x="3450271" y="1646280"/>
            <a:ext cx="3271916" cy="2197289"/>
            <a:chOff x="3721145" y="2366230"/>
            <a:chExt cx="2969635" cy="2197289"/>
          </a:xfrm>
          <a:noFill/>
        </p:grpSpPr>
        <p:sp>
          <p:nvSpPr>
            <p:cNvPr id="9" name="Rectangle 8"/>
            <p:cNvSpPr/>
            <p:nvPr/>
          </p:nvSpPr>
          <p:spPr>
            <a:xfrm>
              <a:off x="3721145" y="2366230"/>
              <a:ext cx="2969635" cy="2197289"/>
            </a:xfrm>
            <a:prstGeom prst="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4000" b="1">
                  <a:solidFill>
                    <a:srgbClr val="43809F"/>
                  </a:solidFill>
                </a:rPr>
                <a:t>2,147</a:t>
              </a:r>
            </a:p>
          </p:txBody>
        </p:sp>
        <p:sp>
          <p:nvSpPr>
            <p:cNvPr id="14" name="Rectangle 13"/>
            <p:cNvSpPr/>
            <p:nvPr/>
          </p:nvSpPr>
          <p:spPr>
            <a:xfrm>
              <a:off x="4149610" y="2959687"/>
              <a:ext cx="2112704" cy="584775"/>
            </a:xfrm>
            <a:prstGeom prst="rect">
              <a:avLst/>
            </a:prstGeom>
            <a:grpFill/>
            <a:ln>
              <a:noFill/>
            </a:ln>
          </p:spPr>
          <p:txBody>
            <a:bodyPr wrap="square">
              <a:spAutoFit/>
            </a:bodyPr>
            <a:lstStyle/>
            <a:p>
              <a:pPr algn="ctr"/>
              <a:r>
                <a:rPr lang="en-US" sz="1600">
                  <a:latin typeface="Bahnschrift Light" panose="020B0502040204020203" pitchFamily="34" charset="0"/>
                </a:rPr>
                <a:t>Referral episodes across all forms</a:t>
              </a:r>
              <a:endParaRPr lang="en-US" sz="1600"/>
            </a:p>
          </p:txBody>
        </p:sp>
      </p:grpSp>
      <p:sp>
        <p:nvSpPr>
          <p:cNvPr id="4" name="Rectangle 3"/>
          <p:cNvSpPr/>
          <p:nvPr/>
        </p:nvSpPr>
        <p:spPr>
          <a:xfrm>
            <a:off x="332280" y="1415939"/>
            <a:ext cx="6656197" cy="339333"/>
          </a:xfrm>
          <a:prstGeom prst="rect">
            <a:avLst/>
          </a:prstGeom>
          <a:solidFill>
            <a:srgbClr val="C98C7B"/>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a:t>Referral Episode Tracking Forms (RET)</a:t>
            </a:r>
          </a:p>
        </p:txBody>
      </p:sp>
      <p:sp>
        <p:nvSpPr>
          <p:cNvPr id="25" name="Rectangle 24"/>
          <p:cNvSpPr/>
          <p:nvPr/>
        </p:nvSpPr>
        <p:spPr>
          <a:xfrm>
            <a:off x="663389" y="2784403"/>
            <a:ext cx="6037605" cy="307777"/>
          </a:xfrm>
          <a:prstGeom prst="rect">
            <a:avLst/>
          </a:prstGeom>
          <a:noFill/>
          <a:ln>
            <a:noFill/>
          </a:ln>
        </p:spPr>
        <p:txBody>
          <a:bodyPr wrap="square">
            <a:spAutoFit/>
          </a:bodyPr>
          <a:lstStyle/>
          <a:p>
            <a:pPr algn="ctr"/>
            <a:r>
              <a:rPr lang="en-US" sz="1400" b="1" i="1">
                <a:solidFill>
                  <a:schemeClr val="bg1"/>
                </a:solidFill>
              </a:rPr>
              <a:t>An average of 1.79 referrals are submitted per form</a:t>
            </a:r>
          </a:p>
        </p:txBody>
      </p:sp>
      <p:graphicFrame>
        <p:nvGraphicFramePr>
          <p:cNvPr id="28" name="Chart 27"/>
          <p:cNvGraphicFramePr/>
          <p:nvPr>
            <p:extLst>
              <p:ext uri="{D42A27DB-BD31-4B8C-83A1-F6EECF244321}">
                <p14:modId xmlns:p14="http://schemas.microsoft.com/office/powerpoint/2010/main" val="3970188418"/>
              </p:ext>
            </p:extLst>
          </p:nvPr>
        </p:nvGraphicFramePr>
        <p:xfrm>
          <a:off x="146246" y="3390650"/>
          <a:ext cx="6433044" cy="6337392"/>
        </p:xfrm>
        <a:graphic>
          <a:graphicData uri="http://schemas.openxmlformats.org/drawingml/2006/chart">
            <c:chart xmlns:c="http://schemas.openxmlformats.org/drawingml/2006/chart" xmlns:r="http://schemas.openxmlformats.org/officeDocument/2006/relationships" r:id="rId3"/>
          </a:graphicData>
        </a:graphic>
      </p:graphicFrame>
      <p:sp>
        <p:nvSpPr>
          <p:cNvPr id="29" name="Rectangle 28"/>
          <p:cNvSpPr/>
          <p:nvPr/>
        </p:nvSpPr>
        <p:spPr>
          <a:xfrm>
            <a:off x="787520" y="3109349"/>
            <a:ext cx="5833311" cy="369332"/>
          </a:xfrm>
          <a:prstGeom prst="rect">
            <a:avLst/>
          </a:prstGeom>
          <a:noFill/>
          <a:ln>
            <a:noFill/>
          </a:ln>
        </p:spPr>
        <p:txBody>
          <a:bodyPr wrap="square">
            <a:spAutoFit/>
          </a:bodyPr>
          <a:lstStyle/>
          <a:p>
            <a:pPr algn="ctr"/>
            <a:r>
              <a:rPr lang="en-US" b="1">
                <a:solidFill>
                  <a:srgbClr val="43809F"/>
                </a:solidFill>
                <a:latin typeface="Bahnschrift" panose="020B0502040204020203" pitchFamily="34" charset="0"/>
              </a:rPr>
              <a:t>Referrals by Month Since Launch</a:t>
            </a:r>
          </a:p>
        </p:txBody>
      </p:sp>
      <p:sp>
        <p:nvSpPr>
          <p:cNvPr id="22" name="Rectangle 21"/>
          <p:cNvSpPr/>
          <p:nvPr/>
        </p:nvSpPr>
        <p:spPr>
          <a:xfrm>
            <a:off x="554420" y="193131"/>
            <a:ext cx="6206359" cy="954107"/>
          </a:xfrm>
          <a:prstGeom prst="rect">
            <a:avLst/>
          </a:prstGeom>
        </p:spPr>
        <p:txBody>
          <a:bodyPr wrap="square">
            <a:spAutoFit/>
          </a:bodyPr>
          <a:lstStyle/>
          <a:p>
            <a:pPr algn="ctr"/>
            <a:r>
              <a:rPr lang="en-US" sz="2800">
                <a:latin typeface="Bahnschrift Light" panose="020B0502040204020203" pitchFamily="34" charset="0"/>
              </a:rPr>
              <a:t>How many referrals have been submitted </a:t>
            </a:r>
            <a:r>
              <a:rPr lang="en-US" sz="2800" i="1">
                <a:latin typeface="Bahnschrift Light" panose="020B0502040204020203" pitchFamily="34" charset="0"/>
              </a:rPr>
              <a:t>since launch</a:t>
            </a:r>
            <a:r>
              <a:rPr lang="en-US" sz="2800">
                <a:latin typeface="Bahnschrift Light" panose="020B0502040204020203" pitchFamily="34" charset="0"/>
              </a:rPr>
              <a:t>? </a:t>
            </a:r>
          </a:p>
        </p:txBody>
      </p:sp>
      <p:sp>
        <p:nvSpPr>
          <p:cNvPr id="30" name="Rectangle 29"/>
          <p:cNvSpPr/>
          <p:nvPr/>
        </p:nvSpPr>
        <p:spPr>
          <a:xfrm>
            <a:off x="374923" y="1228854"/>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9500C6BC-9812-4AFB-BFC3-724EF84CE945}"/>
              </a:ext>
            </a:extLst>
          </p:cNvPr>
          <p:cNvSpPr/>
          <p:nvPr/>
        </p:nvSpPr>
        <p:spPr>
          <a:xfrm>
            <a:off x="0" y="9781401"/>
            <a:ext cx="4796506" cy="276999"/>
          </a:xfrm>
          <a:prstGeom prst="rect">
            <a:avLst/>
          </a:prstGeom>
        </p:spPr>
        <p:txBody>
          <a:bodyPr wrap="none" lIns="91440" tIns="45720" rIns="91440" bIns="45720" anchor="t">
            <a:spAutoFit/>
          </a:bodyPr>
          <a:lstStyle/>
          <a:p>
            <a:r>
              <a:rPr lang="en-US" sz="1200">
                <a:solidFill>
                  <a:schemeClr val="bg1"/>
                </a:solidFill>
              </a:rPr>
              <a:t>SUPPORTED FAMILIES, STRONGER COMMUNITY APRIL 2023 CCT UPDATES</a:t>
            </a:r>
          </a:p>
        </p:txBody>
      </p:sp>
      <p:sp>
        <p:nvSpPr>
          <p:cNvPr id="27" name="TextBox 26">
            <a:extLst>
              <a:ext uri="{FF2B5EF4-FFF2-40B4-BE49-F238E27FC236}">
                <a16:creationId xmlns:a16="http://schemas.microsoft.com/office/drawing/2014/main" id="{1C7B3411-9716-4059-8A82-E2DF2D0E972C}"/>
              </a:ext>
            </a:extLst>
          </p:cNvPr>
          <p:cNvSpPr txBox="1"/>
          <p:nvPr/>
        </p:nvSpPr>
        <p:spPr>
          <a:xfrm>
            <a:off x="1862138" y="4868346"/>
            <a:ext cx="3724274" cy="369332"/>
          </a:xfrm>
          <a:prstGeom prst="rect">
            <a:avLst/>
          </a:prstGeom>
          <a:noFill/>
        </p:spPr>
        <p:txBody>
          <a:bodyPr wrap="square">
            <a:spAutoFit/>
          </a:bodyPr>
          <a:lstStyle/>
          <a:p>
            <a:r>
              <a:rPr lang="en-US" b="0" i="0">
                <a:solidFill>
                  <a:srgbClr val="000000"/>
                </a:solidFill>
                <a:effectLst/>
                <a:latin typeface="Times New Roman" panose="02020603050405020304" pitchFamily="18" charset="0"/>
              </a:rPr>
              <a:t> </a:t>
            </a:r>
            <a:endParaRPr lang="en-US"/>
          </a:p>
        </p:txBody>
      </p:sp>
      <p:sp>
        <p:nvSpPr>
          <p:cNvPr id="15" name="TextBox 14">
            <a:extLst>
              <a:ext uri="{FF2B5EF4-FFF2-40B4-BE49-F238E27FC236}">
                <a16:creationId xmlns:a16="http://schemas.microsoft.com/office/drawing/2014/main" id="{BEEE6984-D271-4443-9CBB-339AF6BB199D}"/>
              </a:ext>
            </a:extLst>
          </p:cNvPr>
          <p:cNvSpPr txBox="1"/>
          <p:nvPr/>
        </p:nvSpPr>
        <p:spPr>
          <a:xfrm>
            <a:off x="6567506" y="7866737"/>
            <a:ext cx="601447" cy="338554"/>
          </a:xfrm>
          <a:prstGeom prst="rect">
            <a:avLst/>
          </a:prstGeom>
          <a:noFill/>
        </p:spPr>
        <p:txBody>
          <a:bodyPr wrap="none" rtlCol="0">
            <a:spAutoFit/>
          </a:bodyPr>
          <a:lstStyle/>
          <a:p>
            <a:r>
              <a:rPr lang="en-US" sz="1600" b="1">
                <a:solidFill>
                  <a:srgbClr val="C98C7B"/>
                </a:solidFill>
              </a:rPr>
              <a:t>2021</a:t>
            </a:r>
          </a:p>
        </p:txBody>
      </p:sp>
      <p:sp>
        <p:nvSpPr>
          <p:cNvPr id="35" name="TextBox 34">
            <a:extLst>
              <a:ext uri="{FF2B5EF4-FFF2-40B4-BE49-F238E27FC236}">
                <a16:creationId xmlns:a16="http://schemas.microsoft.com/office/drawing/2014/main" id="{9D33DC8E-31F7-408B-8D1E-C64C96D35F62}"/>
              </a:ext>
            </a:extLst>
          </p:cNvPr>
          <p:cNvSpPr txBox="1"/>
          <p:nvPr/>
        </p:nvSpPr>
        <p:spPr>
          <a:xfrm>
            <a:off x="5954297" y="6143848"/>
            <a:ext cx="1248489" cy="830997"/>
          </a:xfrm>
          <a:prstGeom prst="rect">
            <a:avLst/>
          </a:prstGeom>
          <a:noFill/>
        </p:spPr>
        <p:txBody>
          <a:bodyPr vert="horz" wrap="square" rtlCol="0">
            <a:spAutoFit/>
          </a:bodyPr>
          <a:lstStyle/>
          <a:p>
            <a:pPr algn="r"/>
            <a:r>
              <a:rPr lang="en-US" sz="1600" b="1">
                <a:solidFill>
                  <a:srgbClr val="C98C7B"/>
                </a:solidFill>
              </a:rPr>
              <a:t>2022 </a:t>
            </a:r>
            <a:r>
              <a:rPr lang="en-US" sz="1600">
                <a:solidFill>
                  <a:srgbClr val="C98C7B"/>
                </a:solidFill>
              </a:rPr>
              <a:t>(</a:t>
            </a:r>
            <a:r>
              <a:rPr lang="en-US" sz="1600" i="1">
                <a:solidFill>
                  <a:srgbClr val="C98C7B"/>
                </a:solidFill>
              </a:rPr>
              <a:t>Project Expansion</a:t>
            </a:r>
            <a:r>
              <a:rPr lang="en-US" sz="1600">
                <a:solidFill>
                  <a:srgbClr val="C98C7B"/>
                </a:solidFill>
              </a:rPr>
              <a:t>)</a:t>
            </a:r>
          </a:p>
        </p:txBody>
      </p:sp>
      <p:cxnSp>
        <p:nvCxnSpPr>
          <p:cNvPr id="8" name="Straight Connector 7">
            <a:extLst>
              <a:ext uri="{FF2B5EF4-FFF2-40B4-BE49-F238E27FC236}">
                <a16:creationId xmlns:a16="http://schemas.microsoft.com/office/drawing/2014/main" id="{0AD6F3AF-87CF-FAA8-7418-774145357C0E}"/>
              </a:ext>
            </a:extLst>
          </p:cNvPr>
          <p:cNvCxnSpPr>
            <a:cxnSpLocks/>
          </p:cNvCxnSpPr>
          <p:nvPr/>
        </p:nvCxnSpPr>
        <p:spPr>
          <a:xfrm>
            <a:off x="130875" y="6973181"/>
            <a:ext cx="7038078" cy="8774"/>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3" name="Straight Connector 12">
            <a:extLst>
              <a:ext uri="{FF2B5EF4-FFF2-40B4-BE49-F238E27FC236}">
                <a16:creationId xmlns:a16="http://schemas.microsoft.com/office/drawing/2014/main" id="{35CF02D0-E3AF-7938-0516-4D4A44CE54F6}"/>
              </a:ext>
            </a:extLst>
          </p:cNvPr>
          <p:cNvCxnSpPr>
            <a:cxnSpLocks/>
          </p:cNvCxnSpPr>
          <p:nvPr/>
        </p:nvCxnSpPr>
        <p:spPr>
          <a:xfrm>
            <a:off x="186866" y="4150179"/>
            <a:ext cx="7026295" cy="17549"/>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0" name="TextBox 19">
            <a:extLst>
              <a:ext uri="{FF2B5EF4-FFF2-40B4-BE49-F238E27FC236}">
                <a16:creationId xmlns:a16="http://schemas.microsoft.com/office/drawing/2014/main" id="{303E4651-ED4E-0195-ED0F-AA7A915BD71D}"/>
              </a:ext>
            </a:extLst>
          </p:cNvPr>
          <p:cNvSpPr txBox="1"/>
          <p:nvPr/>
        </p:nvSpPr>
        <p:spPr>
          <a:xfrm>
            <a:off x="6567506" y="3788501"/>
            <a:ext cx="601447" cy="338554"/>
          </a:xfrm>
          <a:prstGeom prst="rect">
            <a:avLst/>
          </a:prstGeom>
          <a:noFill/>
        </p:spPr>
        <p:txBody>
          <a:bodyPr wrap="none" rtlCol="0">
            <a:spAutoFit/>
          </a:bodyPr>
          <a:lstStyle/>
          <a:p>
            <a:r>
              <a:rPr lang="en-US" sz="1600" b="1">
                <a:solidFill>
                  <a:srgbClr val="C98C7B"/>
                </a:solidFill>
              </a:rPr>
              <a:t>2023</a:t>
            </a:r>
          </a:p>
        </p:txBody>
      </p:sp>
    </p:spTree>
    <p:extLst>
      <p:ext uri="{BB962C8B-B14F-4D97-AF65-F5344CB8AC3E}">
        <p14:creationId xmlns:p14="http://schemas.microsoft.com/office/powerpoint/2010/main" val="4176150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39AC31F6-B27F-F4BA-05F1-F796DB42F316}"/>
              </a:ext>
            </a:extLst>
          </p:cNvPr>
          <p:cNvGraphicFramePr>
            <a:graphicFrameLocks/>
          </p:cNvGraphicFramePr>
          <p:nvPr>
            <p:extLst>
              <p:ext uri="{D42A27DB-BD31-4B8C-83A1-F6EECF244321}">
                <p14:modId xmlns:p14="http://schemas.microsoft.com/office/powerpoint/2010/main" val="3944953267"/>
              </p:ext>
            </p:extLst>
          </p:nvPr>
        </p:nvGraphicFramePr>
        <p:xfrm>
          <a:off x="1570253" y="3501834"/>
          <a:ext cx="4565650" cy="13670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8" name="Chart 27"/>
          <p:cNvGraphicFramePr/>
          <p:nvPr>
            <p:extLst>
              <p:ext uri="{D42A27DB-BD31-4B8C-83A1-F6EECF244321}">
                <p14:modId xmlns:p14="http://schemas.microsoft.com/office/powerpoint/2010/main" val="4044474925"/>
              </p:ext>
            </p:extLst>
          </p:nvPr>
        </p:nvGraphicFramePr>
        <p:xfrm>
          <a:off x="249010" y="5928336"/>
          <a:ext cx="6817179" cy="3792230"/>
        </p:xfrm>
        <a:graphic>
          <a:graphicData uri="http://schemas.openxmlformats.org/drawingml/2006/chart">
            <c:chart xmlns:c="http://schemas.openxmlformats.org/drawingml/2006/chart" xmlns:r="http://schemas.openxmlformats.org/officeDocument/2006/relationships" r:id="rId3"/>
          </a:graphicData>
        </a:graphic>
      </p:graphicFrame>
      <p:sp>
        <p:nvSpPr>
          <p:cNvPr id="26" name="Rectangle 25"/>
          <p:cNvSpPr/>
          <p:nvPr/>
        </p:nvSpPr>
        <p:spPr>
          <a:xfrm>
            <a:off x="332280" y="5112002"/>
            <a:ext cx="6618954" cy="305968"/>
          </a:xfrm>
          <a:prstGeom prst="rect">
            <a:avLst/>
          </a:prstGeom>
          <a:solidFill>
            <a:srgbClr val="C98C7B"/>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i="1"/>
          </a:p>
        </p:txBody>
      </p:sp>
      <p:sp>
        <p:nvSpPr>
          <p:cNvPr id="18" name="Rectangle 17"/>
          <p:cNvSpPr/>
          <p:nvPr/>
        </p:nvSpPr>
        <p:spPr>
          <a:xfrm>
            <a:off x="338286" y="1601717"/>
            <a:ext cx="6644404" cy="3792230"/>
          </a:xfrm>
          <a:prstGeom prst="rect">
            <a:avLst/>
          </a:prstGeom>
          <a:noFill/>
          <a:ln w="3810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i="1"/>
          </a:p>
        </p:txBody>
      </p:sp>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7507" y="9774291"/>
            <a:ext cx="696024" cy="276999"/>
          </a:xfrm>
          <a:prstGeom prst="rect">
            <a:avLst/>
          </a:prstGeom>
        </p:spPr>
        <p:txBody>
          <a:bodyPr wrap="none">
            <a:spAutoFit/>
          </a:bodyPr>
          <a:lstStyle/>
          <a:p>
            <a:r>
              <a:rPr lang="en-US" sz="1200">
                <a:solidFill>
                  <a:schemeClr val="bg1"/>
                </a:solidFill>
                <a:latin typeface="Bahnschrift Light" panose="020B0502040204020203" pitchFamily="34" charset="0"/>
              </a:rPr>
              <a:t>PAGE 4</a:t>
            </a:r>
            <a:endParaRPr lang="en-US" sz="1200">
              <a:solidFill>
                <a:schemeClr val="bg1"/>
              </a:solidFill>
            </a:endParaRPr>
          </a:p>
        </p:txBody>
      </p:sp>
      <p:grpSp>
        <p:nvGrpSpPr>
          <p:cNvPr id="6" name="Group 5"/>
          <p:cNvGrpSpPr/>
          <p:nvPr/>
        </p:nvGrpSpPr>
        <p:grpSpPr>
          <a:xfrm>
            <a:off x="736262" y="1683951"/>
            <a:ext cx="3227263" cy="2197289"/>
            <a:chOff x="634790" y="2292824"/>
            <a:chExt cx="2852382" cy="2197289"/>
          </a:xfrm>
          <a:noFill/>
        </p:grpSpPr>
        <p:sp>
          <p:nvSpPr>
            <p:cNvPr id="2" name="Rectangle 1"/>
            <p:cNvSpPr/>
            <p:nvPr/>
          </p:nvSpPr>
          <p:spPr>
            <a:xfrm>
              <a:off x="634790" y="2292824"/>
              <a:ext cx="2852382" cy="2197289"/>
            </a:xfrm>
            <a:prstGeom prst="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6000" b="1">
                  <a:solidFill>
                    <a:srgbClr val="43809F"/>
                  </a:solidFill>
                </a:rPr>
                <a:t>425</a:t>
              </a:r>
            </a:p>
          </p:txBody>
        </p:sp>
        <p:sp>
          <p:nvSpPr>
            <p:cNvPr id="3" name="Rectangle 2"/>
            <p:cNvSpPr/>
            <p:nvPr/>
          </p:nvSpPr>
          <p:spPr>
            <a:xfrm>
              <a:off x="756994" y="3206318"/>
              <a:ext cx="2607973" cy="830997"/>
            </a:xfrm>
            <a:prstGeom prst="rect">
              <a:avLst/>
            </a:prstGeom>
            <a:grpFill/>
            <a:ln>
              <a:noFill/>
            </a:ln>
          </p:spPr>
          <p:txBody>
            <a:bodyPr wrap="square">
              <a:spAutoFit/>
            </a:bodyPr>
            <a:lstStyle/>
            <a:p>
              <a:pPr algn="ctr"/>
              <a:r>
                <a:rPr lang="en-US" sz="1600">
                  <a:latin typeface="Bahnschrift Light" panose="020B0502040204020203" pitchFamily="34" charset="0"/>
                </a:rPr>
                <a:t>Referral Episode Tracking (RET) Forms submitted this </a:t>
              </a:r>
              <a:r>
                <a:rPr lang="en-US" sz="1600" b="1">
                  <a:latin typeface="Bahnschrift Light" panose="020B0502040204020203" pitchFamily="34" charset="0"/>
                </a:rPr>
                <a:t>fiscal year</a:t>
              </a:r>
              <a:r>
                <a:rPr lang="en-US" sz="1600">
                  <a:latin typeface="Bahnschrift Light" panose="020B0502040204020203" pitchFamily="34" charset="0"/>
                </a:rPr>
                <a:t> (FY)</a:t>
              </a:r>
              <a:endParaRPr lang="en-US" sz="1600"/>
            </a:p>
          </p:txBody>
        </p:sp>
      </p:grpSp>
      <p:grpSp>
        <p:nvGrpSpPr>
          <p:cNvPr id="5" name="Group 4"/>
          <p:cNvGrpSpPr/>
          <p:nvPr/>
        </p:nvGrpSpPr>
        <p:grpSpPr>
          <a:xfrm>
            <a:off x="3310573" y="1781743"/>
            <a:ext cx="3271916" cy="2197289"/>
            <a:chOff x="3852819" y="2419092"/>
            <a:chExt cx="2969635" cy="2197289"/>
          </a:xfrm>
          <a:noFill/>
        </p:grpSpPr>
        <p:sp>
          <p:nvSpPr>
            <p:cNvPr id="9" name="Rectangle 8"/>
            <p:cNvSpPr/>
            <p:nvPr/>
          </p:nvSpPr>
          <p:spPr>
            <a:xfrm>
              <a:off x="3852819" y="2419092"/>
              <a:ext cx="2969635" cy="2197289"/>
            </a:xfrm>
            <a:prstGeom prst="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6000" b="1">
                  <a:solidFill>
                    <a:srgbClr val="43809F"/>
                  </a:solidFill>
                </a:rPr>
                <a:t>778</a:t>
              </a:r>
            </a:p>
          </p:txBody>
        </p:sp>
        <p:sp>
          <p:nvSpPr>
            <p:cNvPr id="14" name="Rectangle 13"/>
            <p:cNvSpPr/>
            <p:nvPr/>
          </p:nvSpPr>
          <p:spPr>
            <a:xfrm>
              <a:off x="4413441" y="3251161"/>
              <a:ext cx="1831482" cy="830997"/>
            </a:xfrm>
            <a:prstGeom prst="rect">
              <a:avLst/>
            </a:prstGeom>
            <a:grpFill/>
            <a:ln>
              <a:noFill/>
            </a:ln>
          </p:spPr>
          <p:txBody>
            <a:bodyPr wrap="square">
              <a:spAutoFit/>
            </a:bodyPr>
            <a:lstStyle/>
            <a:p>
              <a:pPr algn="ctr"/>
              <a:r>
                <a:rPr lang="en-US" sz="1600">
                  <a:latin typeface="Bahnschrift Light" panose="020B0502040204020203" pitchFamily="34" charset="0"/>
                </a:rPr>
                <a:t>Referral episodes submitted across all forms</a:t>
              </a:r>
              <a:endParaRPr lang="en-US" sz="1600"/>
            </a:p>
          </p:txBody>
        </p:sp>
      </p:grpSp>
      <p:sp>
        <p:nvSpPr>
          <p:cNvPr id="4" name="Rectangle 3"/>
          <p:cNvSpPr/>
          <p:nvPr/>
        </p:nvSpPr>
        <p:spPr>
          <a:xfrm>
            <a:off x="332280" y="1415939"/>
            <a:ext cx="6656197" cy="339333"/>
          </a:xfrm>
          <a:prstGeom prst="rect">
            <a:avLst/>
          </a:prstGeom>
          <a:solidFill>
            <a:srgbClr val="C98C7B"/>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a:t>Referral Episode Tracking Forms (RET)</a:t>
            </a:r>
          </a:p>
        </p:txBody>
      </p:sp>
      <p:sp>
        <p:nvSpPr>
          <p:cNvPr id="25" name="Rectangle 24"/>
          <p:cNvSpPr/>
          <p:nvPr/>
        </p:nvSpPr>
        <p:spPr>
          <a:xfrm>
            <a:off x="736262" y="5104539"/>
            <a:ext cx="6037605" cy="307777"/>
          </a:xfrm>
          <a:prstGeom prst="rect">
            <a:avLst/>
          </a:prstGeom>
          <a:noFill/>
          <a:ln>
            <a:noFill/>
          </a:ln>
        </p:spPr>
        <p:txBody>
          <a:bodyPr wrap="square">
            <a:spAutoFit/>
          </a:bodyPr>
          <a:lstStyle/>
          <a:p>
            <a:pPr algn="ctr"/>
            <a:r>
              <a:rPr lang="en-US" sz="1400" b="1" i="1">
                <a:solidFill>
                  <a:schemeClr val="lt1"/>
                </a:solidFill>
              </a:rPr>
              <a:t>An average of 1.84 referrals are submitted per form</a:t>
            </a:r>
          </a:p>
        </p:txBody>
      </p:sp>
      <p:sp>
        <p:nvSpPr>
          <p:cNvPr id="29" name="Rectangle 28"/>
          <p:cNvSpPr/>
          <p:nvPr/>
        </p:nvSpPr>
        <p:spPr>
          <a:xfrm>
            <a:off x="740943" y="5679511"/>
            <a:ext cx="5833311" cy="369332"/>
          </a:xfrm>
          <a:prstGeom prst="rect">
            <a:avLst/>
          </a:prstGeom>
          <a:noFill/>
          <a:ln>
            <a:noFill/>
          </a:ln>
        </p:spPr>
        <p:txBody>
          <a:bodyPr wrap="square">
            <a:spAutoFit/>
          </a:bodyPr>
          <a:lstStyle/>
          <a:p>
            <a:pPr algn="ctr"/>
            <a:r>
              <a:rPr lang="en-US" b="1">
                <a:solidFill>
                  <a:srgbClr val="43809F"/>
                </a:solidFill>
                <a:latin typeface="Bahnschrift" panose="020B0502040204020203" pitchFamily="34" charset="0"/>
              </a:rPr>
              <a:t>Referrals by Month this Fiscal Year</a:t>
            </a:r>
          </a:p>
        </p:txBody>
      </p:sp>
      <p:sp>
        <p:nvSpPr>
          <p:cNvPr id="22" name="Rectangle 21"/>
          <p:cNvSpPr/>
          <p:nvPr/>
        </p:nvSpPr>
        <p:spPr>
          <a:xfrm>
            <a:off x="554420" y="193131"/>
            <a:ext cx="6206359" cy="954107"/>
          </a:xfrm>
          <a:prstGeom prst="rect">
            <a:avLst/>
          </a:prstGeom>
        </p:spPr>
        <p:txBody>
          <a:bodyPr wrap="square">
            <a:spAutoFit/>
          </a:bodyPr>
          <a:lstStyle/>
          <a:p>
            <a:pPr algn="ctr"/>
            <a:r>
              <a:rPr lang="en-US" sz="2800">
                <a:latin typeface="Bahnschrift Light" panose="020B0502040204020203" pitchFamily="34" charset="0"/>
              </a:rPr>
              <a:t>How many referrals have been submitted </a:t>
            </a:r>
            <a:r>
              <a:rPr lang="en-US" sz="2800" i="1">
                <a:latin typeface="Bahnschrift Light" panose="020B0502040204020203" pitchFamily="34" charset="0"/>
              </a:rPr>
              <a:t>this </a:t>
            </a:r>
            <a:r>
              <a:rPr lang="en-US" sz="2800" b="1" i="1">
                <a:latin typeface="Bahnschrift Light" panose="020B0502040204020203" pitchFamily="34" charset="0"/>
              </a:rPr>
              <a:t>fiscal year</a:t>
            </a:r>
            <a:r>
              <a:rPr lang="en-US" sz="2800">
                <a:latin typeface="Bahnschrift Light" panose="020B0502040204020203" pitchFamily="34" charset="0"/>
              </a:rPr>
              <a:t>?</a:t>
            </a:r>
          </a:p>
        </p:txBody>
      </p:sp>
      <p:sp>
        <p:nvSpPr>
          <p:cNvPr id="30" name="Rectangle 29"/>
          <p:cNvSpPr/>
          <p:nvPr/>
        </p:nvSpPr>
        <p:spPr>
          <a:xfrm>
            <a:off x="374923" y="1228854"/>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AFF1B372-280E-4BF6-A7ED-981B20EE5F07}"/>
              </a:ext>
            </a:extLst>
          </p:cNvPr>
          <p:cNvSpPr txBox="1"/>
          <p:nvPr/>
        </p:nvSpPr>
        <p:spPr>
          <a:xfrm>
            <a:off x="580904" y="3850290"/>
            <a:ext cx="1117655" cy="646331"/>
          </a:xfrm>
          <a:prstGeom prst="rect">
            <a:avLst/>
          </a:prstGeom>
          <a:noFill/>
        </p:spPr>
        <p:txBody>
          <a:bodyPr wrap="square">
            <a:spAutoFit/>
          </a:bodyPr>
          <a:lstStyle/>
          <a:p>
            <a:pPr algn="ctr"/>
            <a:r>
              <a:rPr lang="en-US" b="1">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Progress to Goal</a:t>
            </a:r>
            <a:endParaRPr lang="en-US" b="1">
              <a:solidFill>
                <a:schemeClr val="accent4">
                  <a:lumMod val="75000"/>
                </a:schemeClr>
              </a:solidFill>
            </a:endParaRPr>
          </a:p>
        </p:txBody>
      </p:sp>
      <p:pic>
        <p:nvPicPr>
          <p:cNvPr id="41" name="Picture 40" descr="C:\Users\casey53\Downloads\noun_Goals_982021 (1).png">
            <a:extLst>
              <a:ext uri="{FF2B5EF4-FFF2-40B4-BE49-F238E27FC236}">
                <a16:creationId xmlns:a16="http://schemas.microsoft.com/office/drawing/2014/main" id="{C850A27C-DF96-4B1A-B677-6E9FC6F8B42C}"/>
              </a:ext>
            </a:extLst>
          </p:cNvPr>
          <p:cNvPicPr/>
          <p:nvPr/>
        </p:nvPicPr>
        <p:blipFill>
          <a:blip r:embed="rId4"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007596" y="3743522"/>
            <a:ext cx="865911" cy="865911"/>
          </a:xfrm>
          <a:prstGeom prst="rect">
            <a:avLst/>
          </a:prstGeom>
          <a:noFill/>
          <a:ln>
            <a:noFill/>
          </a:ln>
        </p:spPr>
      </p:pic>
      <p:sp>
        <p:nvSpPr>
          <p:cNvPr id="50" name="TextBox 49">
            <a:extLst>
              <a:ext uri="{FF2B5EF4-FFF2-40B4-BE49-F238E27FC236}">
                <a16:creationId xmlns:a16="http://schemas.microsoft.com/office/drawing/2014/main" id="{0BB2335F-BCB8-4E52-8C50-C6EC59BDA46B}"/>
              </a:ext>
            </a:extLst>
          </p:cNvPr>
          <p:cNvSpPr txBox="1"/>
          <p:nvPr/>
        </p:nvSpPr>
        <p:spPr>
          <a:xfrm>
            <a:off x="5929537" y="3304873"/>
            <a:ext cx="928580" cy="461665"/>
          </a:xfrm>
          <a:prstGeom prst="rect">
            <a:avLst/>
          </a:prstGeom>
          <a:noFill/>
        </p:spPr>
        <p:txBody>
          <a:bodyPr wrap="square">
            <a:spAutoFit/>
          </a:bodyPr>
          <a:lstStyle/>
          <a:p>
            <a:pPr algn="ctr"/>
            <a:r>
              <a:rPr lang="en-US" sz="120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560 Referrals</a:t>
            </a:r>
            <a:endParaRPr lang="en-US" sz="1200"/>
          </a:p>
        </p:txBody>
      </p:sp>
      <p:sp>
        <p:nvSpPr>
          <p:cNvPr id="39" name="Rectangle 38">
            <a:extLst>
              <a:ext uri="{FF2B5EF4-FFF2-40B4-BE49-F238E27FC236}">
                <a16:creationId xmlns:a16="http://schemas.microsoft.com/office/drawing/2014/main" id="{2D73147C-4443-4A62-9595-FB23C2378A8A}"/>
              </a:ext>
            </a:extLst>
          </p:cNvPr>
          <p:cNvSpPr/>
          <p:nvPr/>
        </p:nvSpPr>
        <p:spPr>
          <a:xfrm>
            <a:off x="0" y="9781401"/>
            <a:ext cx="4761240" cy="276999"/>
          </a:xfrm>
          <a:prstGeom prst="rect">
            <a:avLst/>
          </a:prstGeom>
        </p:spPr>
        <p:txBody>
          <a:bodyPr wrap="none" lIns="91440" tIns="45720" rIns="91440" bIns="45720" anchor="t">
            <a:spAutoFit/>
          </a:bodyPr>
          <a:lstStyle/>
          <a:p>
            <a:r>
              <a:rPr lang="en-US" sz="1200">
                <a:solidFill>
                  <a:schemeClr val="bg1"/>
                </a:solidFill>
              </a:rPr>
              <a:t>SUPPORTED FAMILIES, STRONGER COMMUNITY APRIL 2023 CCT UPDATES</a:t>
            </a:r>
          </a:p>
        </p:txBody>
      </p:sp>
      <p:sp>
        <p:nvSpPr>
          <p:cNvPr id="13" name="TextBox 12">
            <a:extLst>
              <a:ext uri="{FF2B5EF4-FFF2-40B4-BE49-F238E27FC236}">
                <a16:creationId xmlns:a16="http://schemas.microsoft.com/office/drawing/2014/main" id="{8F1F2D79-F087-414E-9AD9-7266184614CD}"/>
              </a:ext>
            </a:extLst>
          </p:cNvPr>
          <p:cNvSpPr txBox="1"/>
          <p:nvPr/>
        </p:nvSpPr>
        <p:spPr>
          <a:xfrm>
            <a:off x="3408107" y="4000671"/>
            <a:ext cx="583814" cy="369332"/>
          </a:xfrm>
          <a:prstGeom prst="rect">
            <a:avLst/>
          </a:prstGeom>
          <a:noFill/>
        </p:spPr>
        <p:txBody>
          <a:bodyPr wrap="none" rtlCol="0">
            <a:spAutoFit/>
          </a:bodyPr>
          <a:lstStyle/>
          <a:p>
            <a:r>
              <a:rPr lang="en-US">
                <a:latin typeface="Bahnschrift" panose="020B0502040204020203" pitchFamily="34" charset="0"/>
              </a:rPr>
              <a:t>76%</a:t>
            </a:r>
          </a:p>
        </p:txBody>
      </p:sp>
    </p:spTree>
    <p:extLst>
      <p:ext uri="{BB962C8B-B14F-4D97-AF65-F5344CB8AC3E}">
        <p14:creationId xmlns:p14="http://schemas.microsoft.com/office/powerpoint/2010/main" val="1984361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7507" y="9774291"/>
            <a:ext cx="700833" cy="276999"/>
          </a:xfrm>
          <a:prstGeom prst="rect">
            <a:avLst/>
          </a:prstGeom>
        </p:spPr>
        <p:txBody>
          <a:bodyPr wrap="none">
            <a:spAutoFit/>
          </a:bodyPr>
          <a:lstStyle/>
          <a:p>
            <a:r>
              <a:rPr lang="en-US" sz="1200">
                <a:solidFill>
                  <a:schemeClr val="bg1"/>
                </a:solidFill>
                <a:latin typeface="Bahnschrift Light" panose="020B0502040204020203" pitchFamily="34" charset="0"/>
              </a:rPr>
              <a:t>PAGE 5</a:t>
            </a:r>
            <a:endParaRPr lang="en-US" sz="1200">
              <a:solidFill>
                <a:schemeClr val="bg1"/>
              </a:solidFill>
            </a:endParaRPr>
          </a:p>
        </p:txBody>
      </p:sp>
      <p:graphicFrame>
        <p:nvGraphicFramePr>
          <p:cNvPr id="28" name="Chart 27"/>
          <p:cNvGraphicFramePr/>
          <p:nvPr>
            <p:extLst>
              <p:ext uri="{D42A27DB-BD31-4B8C-83A1-F6EECF244321}">
                <p14:modId xmlns:p14="http://schemas.microsoft.com/office/powerpoint/2010/main" val="4248518946"/>
              </p:ext>
            </p:extLst>
          </p:nvPr>
        </p:nvGraphicFramePr>
        <p:xfrm>
          <a:off x="56668" y="3723381"/>
          <a:ext cx="7201861" cy="5967190"/>
        </p:xfrm>
        <a:graphic>
          <a:graphicData uri="http://schemas.openxmlformats.org/drawingml/2006/chart">
            <c:chart xmlns:c="http://schemas.openxmlformats.org/drawingml/2006/chart" xmlns:r="http://schemas.openxmlformats.org/officeDocument/2006/relationships" r:id="rId2"/>
          </a:graphicData>
        </a:graphic>
      </p:graphicFrame>
      <p:sp>
        <p:nvSpPr>
          <p:cNvPr id="29" name="Rectangle 28"/>
          <p:cNvSpPr/>
          <p:nvPr/>
        </p:nvSpPr>
        <p:spPr>
          <a:xfrm>
            <a:off x="807616" y="3906810"/>
            <a:ext cx="5833311" cy="369332"/>
          </a:xfrm>
          <a:prstGeom prst="rect">
            <a:avLst/>
          </a:prstGeom>
          <a:noFill/>
          <a:ln>
            <a:noFill/>
          </a:ln>
        </p:spPr>
        <p:txBody>
          <a:bodyPr wrap="square">
            <a:spAutoFit/>
          </a:bodyPr>
          <a:lstStyle/>
          <a:p>
            <a:pPr algn="ctr"/>
            <a:r>
              <a:rPr lang="en-US" b="1">
                <a:solidFill>
                  <a:srgbClr val="43809F"/>
                </a:solidFill>
                <a:latin typeface="Bahnschrift" panose="020B0502040204020203" pitchFamily="34" charset="0"/>
              </a:rPr>
              <a:t>2022-2023 Monthly Comparison (1</a:t>
            </a:r>
            <a:r>
              <a:rPr lang="en-US" b="1" baseline="30000">
                <a:solidFill>
                  <a:srgbClr val="43809F"/>
                </a:solidFill>
                <a:latin typeface="Bahnschrift" panose="020B0502040204020203" pitchFamily="34" charset="0"/>
              </a:rPr>
              <a:t>st</a:t>
            </a:r>
            <a:r>
              <a:rPr lang="en-US" b="1">
                <a:solidFill>
                  <a:srgbClr val="43809F"/>
                </a:solidFill>
                <a:latin typeface="Bahnschrift" panose="020B0502040204020203" pitchFamily="34" charset="0"/>
              </a:rPr>
              <a:t> Quarter)</a:t>
            </a:r>
          </a:p>
        </p:txBody>
      </p:sp>
      <p:sp>
        <p:nvSpPr>
          <p:cNvPr id="22" name="Rectangle 21"/>
          <p:cNvSpPr/>
          <p:nvPr/>
        </p:nvSpPr>
        <p:spPr>
          <a:xfrm>
            <a:off x="1032460" y="227919"/>
            <a:ext cx="5383630" cy="954107"/>
          </a:xfrm>
          <a:prstGeom prst="rect">
            <a:avLst/>
          </a:prstGeom>
        </p:spPr>
        <p:txBody>
          <a:bodyPr wrap="square">
            <a:spAutoFit/>
          </a:bodyPr>
          <a:lstStyle/>
          <a:p>
            <a:pPr algn="ctr"/>
            <a:r>
              <a:rPr lang="en-US" sz="2800">
                <a:latin typeface="Bahnschrift Light" panose="020B0502040204020203" pitchFamily="34" charset="0"/>
              </a:rPr>
              <a:t>Comparison of 2022-2023 Monthly RET’s and Referrals</a:t>
            </a:r>
          </a:p>
        </p:txBody>
      </p:sp>
      <p:sp>
        <p:nvSpPr>
          <p:cNvPr id="30" name="Rectangle 29"/>
          <p:cNvSpPr/>
          <p:nvPr/>
        </p:nvSpPr>
        <p:spPr>
          <a:xfrm>
            <a:off x="399181" y="1344388"/>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9500C6BC-9812-4AFB-BFC3-724EF84CE945}"/>
              </a:ext>
            </a:extLst>
          </p:cNvPr>
          <p:cNvSpPr/>
          <p:nvPr/>
        </p:nvSpPr>
        <p:spPr>
          <a:xfrm>
            <a:off x="0" y="9781401"/>
            <a:ext cx="4761240" cy="276999"/>
          </a:xfrm>
          <a:prstGeom prst="rect">
            <a:avLst/>
          </a:prstGeom>
        </p:spPr>
        <p:txBody>
          <a:bodyPr wrap="none" lIns="91440" tIns="45720" rIns="91440" bIns="45720" anchor="t">
            <a:spAutoFit/>
          </a:bodyPr>
          <a:lstStyle/>
          <a:p>
            <a:r>
              <a:rPr lang="en-US" sz="1200">
                <a:solidFill>
                  <a:schemeClr val="bg1"/>
                </a:solidFill>
              </a:rPr>
              <a:t>SUPPORTED FAMILIES, STRONGER COMMUNITY APRIL 2023 CCT UPDATES</a:t>
            </a:r>
          </a:p>
        </p:txBody>
      </p:sp>
      <p:sp>
        <p:nvSpPr>
          <p:cNvPr id="27" name="TextBox 26">
            <a:extLst>
              <a:ext uri="{FF2B5EF4-FFF2-40B4-BE49-F238E27FC236}">
                <a16:creationId xmlns:a16="http://schemas.microsoft.com/office/drawing/2014/main" id="{1C7B3411-9716-4059-8A82-E2DF2D0E972C}"/>
              </a:ext>
            </a:extLst>
          </p:cNvPr>
          <p:cNvSpPr txBox="1"/>
          <p:nvPr/>
        </p:nvSpPr>
        <p:spPr>
          <a:xfrm>
            <a:off x="1832674" y="4259401"/>
            <a:ext cx="3724274" cy="369332"/>
          </a:xfrm>
          <a:prstGeom prst="rect">
            <a:avLst/>
          </a:prstGeom>
          <a:noFill/>
        </p:spPr>
        <p:txBody>
          <a:bodyPr wrap="square">
            <a:spAutoFit/>
          </a:bodyPr>
          <a:lstStyle/>
          <a:p>
            <a:r>
              <a:rPr lang="en-US" b="0" i="0">
                <a:solidFill>
                  <a:srgbClr val="000000"/>
                </a:solidFill>
                <a:effectLst/>
                <a:latin typeface="Times New Roman" panose="02020603050405020304" pitchFamily="18" charset="0"/>
              </a:rPr>
              <a:t> </a:t>
            </a:r>
            <a:endParaRPr lang="en-US"/>
          </a:p>
        </p:txBody>
      </p:sp>
      <p:sp>
        <p:nvSpPr>
          <p:cNvPr id="7" name="TextBox 6">
            <a:extLst>
              <a:ext uri="{FF2B5EF4-FFF2-40B4-BE49-F238E27FC236}">
                <a16:creationId xmlns:a16="http://schemas.microsoft.com/office/drawing/2014/main" id="{05CE2D10-784A-45D9-B26C-62FF3EC34B39}"/>
              </a:ext>
            </a:extLst>
          </p:cNvPr>
          <p:cNvSpPr txBox="1"/>
          <p:nvPr/>
        </p:nvSpPr>
        <p:spPr>
          <a:xfrm>
            <a:off x="197409" y="1539134"/>
            <a:ext cx="6994803" cy="2308324"/>
          </a:xfrm>
          <a:prstGeom prst="rect">
            <a:avLst/>
          </a:prstGeom>
          <a:noFill/>
        </p:spPr>
        <p:txBody>
          <a:bodyPr wrap="square" rtlCol="0">
            <a:spAutoFit/>
          </a:bodyPr>
          <a:lstStyle/>
          <a:p>
            <a:pPr algn="ctr"/>
            <a:r>
              <a:rPr lang="en-US">
                <a:latin typeface="Bahnschrift Light" panose="020B0502040204020203" pitchFamily="34" charset="0"/>
              </a:rPr>
              <a:t>From 2021 to 2022, the numbers of submitted tracking forms and referral episodes doubled in monthly comparisons. </a:t>
            </a:r>
          </a:p>
          <a:p>
            <a:pPr algn="ctr"/>
            <a:endParaRPr lang="en-US">
              <a:latin typeface="Bahnschrift Light" panose="020B0502040204020203" pitchFamily="34" charset="0"/>
            </a:endParaRPr>
          </a:p>
          <a:p>
            <a:pPr algn="ctr"/>
            <a:r>
              <a:rPr lang="en-US">
                <a:latin typeface="Bahnschrift Light" panose="020B0502040204020203" pitchFamily="34" charset="0"/>
              </a:rPr>
              <a:t>Looking at the first quarter’s comparison between 2022 to 2023, we observe continued increases in submitted RET forms in January and February, and a slight decrease in the number of forms submitted in March 2023 compared to March 2022.</a:t>
            </a:r>
          </a:p>
          <a:p>
            <a:endParaRPr lang="en-US"/>
          </a:p>
        </p:txBody>
      </p:sp>
      <p:cxnSp>
        <p:nvCxnSpPr>
          <p:cNvPr id="3" name="Straight Arrow Connector 2">
            <a:extLst>
              <a:ext uri="{FF2B5EF4-FFF2-40B4-BE49-F238E27FC236}">
                <a16:creationId xmlns:a16="http://schemas.microsoft.com/office/drawing/2014/main" id="{0DBD730F-9BBA-45A1-5A0A-34D3E2925C16}"/>
              </a:ext>
            </a:extLst>
          </p:cNvPr>
          <p:cNvCxnSpPr>
            <a:cxnSpLocks/>
          </p:cNvCxnSpPr>
          <p:nvPr/>
        </p:nvCxnSpPr>
        <p:spPr>
          <a:xfrm flipV="1">
            <a:off x="1832674" y="4628733"/>
            <a:ext cx="0" cy="1643062"/>
          </a:xfrm>
          <a:prstGeom prst="straightConnector1">
            <a:avLst/>
          </a:prstGeom>
          <a:ln>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40804597-6FEF-C69F-9730-D316240B71CC}"/>
              </a:ext>
            </a:extLst>
          </p:cNvPr>
          <p:cNvCxnSpPr>
            <a:cxnSpLocks/>
          </p:cNvCxnSpPr>
          <p:nvPr/>
        </p:nvCxnSpPr>
        <p:spPr>
          <a:xfrm flipV="1">
            <a:off x="3943350" y="5043071"/>
            <a:ext cx="0" cy="942973"/>
          </a:xfrm>
          <a:prstGeom prst="straightConnector1">
            <a:avLst/>
          </a:prstGeom>
          <a:ln>
            <a:solidFill>
              <a:srgbClr val="7030A0"/>
            </a:solidFill>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BDAE4A8A-E628-B3EB-6987-42EB3C52BFCC}"/>
              </a:ext>
            </a:extLst>
          </p:cNvPr>
          <p:cNvCxnSpPr>
            <a:cxnSpLocks/>
          </p:cNvCxnSpPr>
          <p:nvPr/>
        </p:nvCxnSpPr>
        <p:spPr>
          <a:xfrm>
            <a:off x="6089422" y="4485441"/>
            <a:ext cx="0" cy="557630"/>
          </a:xfrm>
          <a:prstGeom prst="straightConnector1">
            <a:avLst/>
          </a:prstGeom>
          <a:ln>
            <a:solidFill>
              <a:srgbClr val="7030A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7102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7507" y="9774291"/>
            <a:ext cx="691215" cy="276999"/>
          </a:xfrm>
          <a:prstGeom prst="rect">
            <a:avLst/>
          </a:prstGeom>
        </p:spPr>
        <p:txBody>
          <a:bodyPr wrap="none">
            <a:spAutoFit/>
          </a:bodyPr>
          <a:lstStyle/>
          <a:p>
            <a:r>
              <a:rPr lang="en-US" sz="1200">
                <a:solidFill>
                  <a:schemeClr val="bg1"/>
                </a:solidFill>
                <a:latin typeface="Bahnschrift Light" panose="020B0502040204020203" pitchFamily="34" charset="0"/>
              </a:rPr>
              <a:t>PAGE 6</a:t>
            </a:r>
            <a:endParaRPr lang="en-US" sz="1200">
              <a:solidFill>
                <a:schemeClr val="bg1"/>
              </a:solidFill>
            </a:endParaRPr>
          </a:p>
        </p:txBody>
      </p:sp>
      <p:sp>
        <p:nvSpPr>
          <p:cNvPr id="22" name="Rectangle 21"/>
          <p:cNvSpPr/>
          <p:nvPr/>
        </p:nvSpPr>
        <p:spPr>
          <a:xfrm>
            <a:off x="145046" y="171781"/>
            <a:ext cx="7025105" cy="1384995"/>
          </a:xfrm>
          <a:prstGeom prst="rect">
            <a:avLst/>
          </a:prstGeom>
        </p:spPr>
        <p:txBody>
          <a:bodyPr wrap="square">
            <a:spAutoFit/>
          </a:bodyPr>
          <a:lstStyle/>
          <a:p>
            <a:pPr algn="ctr"/>
            <a:r>
              <a:rPr lang="en-US" sz="2800">
                <a:latin typeface="Bahnschrift Light" panose="020B0502040204020203" pitchFamily="34" charset="0"/>
              </a:rPr>
              <a:t>How many referral episode tracking forms (RETs) have been submitted </a:t>
            </a:r>
            <a:r>
              <a:rPr lang="en-US" sz="2800" i="1">
                <a:latin typeface="Bahnschrift Light" panose="020B0502040204020203" pitchFamily="34" charset="0"/>
              </a:rPr>
              <a:t>based on family members’ zip code</a:t>
            </a:r>
            <a:r>
              <a:rPr lang="en-US" sz="2800">
                <a:latin typeface="Bahnschrift Light" panose="020B0502040204020203" pitchFamily="34" charset="0"/>
              </a:rPr>
              <a:t>?</a:t>
            </a:r>
            <a:endParaRPr lang="en-US" sz="2800" i="1">
              <a:latin typeface="Bahnschrift Light" panose="020B0502040204020203" pitchFamily="34" charset="0"/>
            </a:endParaRPr>
          </a:p>
        </p:txBody>
      </p:sp>
      <p:sp>
        <p:nvSpPr>
          <p:cNvPr id="30" name="Rectangle 29"/>
          <p:cNvSpPr/>
          <p:nvPr/>
        </p:nvSpPr>
        <p:spPr>
          <a:xfrm>
            <a:off x="332509" y="1741553"/>
            <a:ext cx="6650182" cy="50595"/>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631E82D2-DE02-4FD5-BCB3-37E1F15328CE}"/>
              </a:ext>
            </a:extLst>
          </p:cNvPr>
          <p:cNvSpPr/>
          <p:nvPr/>
        </p:nvSpPr>
        <p:spPr>
          <a:xfrm>
            <a:off x="0" y="9045178"/>
            <a:ext cx="7315200" cy="650089"/>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0" rIns="640080" rtlCol="0" anchor="ctr"/>
          <a:lstStyle/>
          <a:p>
            <a:pPr algn="ctr"/>
            <a:r>
              <a:rPr lang="en-US" sz="1600" b="1" i="1">
                <a:solidFill>
                  <a:schemeClr val="tx1"/>
                </a:solidFill>
              </a:rPr>
              <a:t>Reminder</a:t>
            </a:r>
            <a:r>
              <a:rPr lang="en-US" sz="1600">
                <a:solidFill>
                  <a:schemeClr val="tx1"/>
                </a:solidFill>
              </a:rPr>
              <a:t>: All families that reside in any zip code that intersects with Larimer County are now eligible to participate in this Initiative</a:t>
            </a:r>
          </a:p>
        </p:txBody>
      </p:sp>
      <p:sp>
        <p:nvSpPr>
          <p:cNvPr id="45" name="Pentagon 7">
            <a:extLst>
              <a:ext uri="{FF2B5EF4-FFF2-40B4-BE49-F238E27FC236}">
                <a16:creationId xmlns:a16="http://schemas.microsoft.com/office/drawing/2014/main" id="{5C518B77-3034-4BBF-8639-42C7FDE0491B}"/>
              </a:ext>
            </a:extLst>
          </p:cNvPr>
          <p:cNvSpPr/>
          <p:nvPr/>
        </p:nvSpPr>
        <p:spPr>
          <a:xfrm>
            <a:off x="0" y="9045178"/>
            <a:ext cx="554420" cy="660406"/>
          </a:xfrm>
          <a:prstGeom prst="homePlate">
            <a:avLst>
              <a:gd name="adj" fmla="val 32971"/>
            </a:avLst>
          </a:prstGeom>
          <a:solidFill>
            <a:srgbClr val="C98C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Pentagon 40">
            <a:extLst>
              <a:ext uri="{FF2B5EF4-FFF2-40B4-BE49-F238E27FC236}">
                <a16:creationId xmlns:a16="http://schemas.microsoft.com/office/drawing/2014/main" id="{65F09C14-27D0-4EC1-BC6A-4FA2AD58A1CA}"/>
              </a:ext>
            </a:extLst>
          </p:cNvPr>
          <p:cNvSpPr/>
          <p:nvPr/>
        </p:nvSpPr>
        <p:spPr>
          <a:xfrm rot="10800000">
            <a:off x="6768794" y="9029315"/>
            <a:ext cx="546405" cy="660406"/>
          </a:xfrm>
          <a:prstGeom prst="homePlate">
            <a:avLst>
              <a:gd name="adj" fmla="val 32971"/>
            </a:avLst>
          </a:prstGeom>
          <a:solidFill>
            <a:srgbClr val="C98C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9F6E05B-58E3-4BA7-92A7-DBCFAA1FFCBF}"/>
              </a:ext>
            </a:extLst>
          </p:cNvPr>
          <p:cNvSpPr/>
          <p:nvPr/>
        </p:nvSpPr>
        <p:spPr>
          <a:xfrm>
            <a:off x="0" y="9781401"/>
            <a:ext cx="4796506" cy="276999"/>
          </a:xfrm>
          <a:prstGeom prst="rect">
            <a:avLst/>
          </a:prstGeom>
        </p:spPr>
        <p:txBody>
          <a:bodyPr wrap="none" lIns="91440" tIns="45720" rIns="91440" bIns="45720" anchor="t">
            <a:spAutoFit/>
          </a:bodyPr>
          <a:lstStyle/>
          <a:p>
            <a:r>
              <a:rPr lang="en-US" sz="1200">
                <a:solidFill>
                  <a:schemeClr val="bg1"/>
                </a:solidFill>
              </a:rPr>
              <a:t>SUPPORTED FAMILIES, STRONGER COMMUNITY APRIL 2023 CCT UPDATES</a:t>
            </a:r>
          </a:p>
        </p:txBody>
      </p:sp>
      <p:graphicFrame>
        <p:nvGraphicFramePr>
          <p:cNvPr id="13" name="Chart 12">
            <a:extLst>
              <a:ext uri="{FF2B5EF4-FFF2-40B4-BE49-F238E27FC236}">
                <a16:creationId xmlns:a16="http://schemas.microsoft.com/office/drawing/2014/main" id="{509AD868-C193-4AEA-84BD-3288C2603E0F}"/>
              </a:ext>
            </a:extLst>
          </p:cNvPr>
          <p:cNvGraphicFramePr/>
          <p:nvPr>
            <p:extLst>
              <p:ext uri="{D42A27DB-BD31-4B8C-83A1-F6EECF244321}">
                <p14:modId xmlns:p14="http://schemas.microsoft.com/office/powerpoint/2010/main" val="3305547079"/>
              </p:ext>
            </p:extLst>
          </p:nvPr>
        </p:nvGraphicFramePr>
        <p:xfrm>
          <a:off x="332507" y="1787570"/>
          <a:ext cx="6650182" cy="5733532"/>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a:extLst>
              <a:ext uri="{FF2B5EF4-FFF2-40B4-BE49-F238E27FC236}">
                <a16:creationId xmlns:a16="http://schemas.microsoft.com/office/drawing/2014/main" id="{52CFD15F-DBDC-4753-ACD7-EB99F233693E}"/>
              </a:ext>
            </a:extLst>
          </p:cNvPr>
          <p:cNvSpPr/>
          <p:nvPr/>
        </p:nvSpPr>
        <p:spPr>
          <a:xfrm>
            <a:off x="2708928" y="7949833"/>
            <a:ext cx="1897344" cy="251712"/>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t>As of Jan 2023</a:t>
            </a:r>
          </a:p>
        </p:txBody>
      </p:sp>
      <p:sp>
        <p:nvSpPr>
          <p:cNvPr id="31" name="Rectangle 30">
            <a:extLst>
              <a:ext uri="{FF2B5EF4-FFF2-40B4-BE49-F238E27FC236}">
                <a16:creationId xmlns:a16="http://schemas.microsoft.com/office/drawing/2014/main" id="{9C996F51-C15E-4A2C-8FDD-535068C12CAD}"/>
              </a:ext>
            </a:extLst>
          </p:cNvPr>
          <p:cNvSpPr/>
          <p:nvPr/>
        </p:nvSpPr>
        <p:spPr>
          <a:xfrm>
            <a:off x="2708928" y="8256895"/>
            <a:ext cx="1897344" cy="25171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solidFill>
                  <a:schemeClr val="accent4">
                    <a:lumMod val="75000"/>
                  </a:schemeClr>
                </a:solidFill>
              </a:rPr>
              <a:t>As of March 2023</a:t>
            </a:r>
          </a:p>
        </p:txBody>
      </p:sp>
      <p:sp>
        <p:nvSpPr>
          <p:cNvPr id="32" name="Rounded Rectangle 117">
            <a:extLst>
              <a:ext uri="{FF2B5EF4-FFF2-40B4-BE49-F238E27FC236}">
                <a16:creationId xmlns:a16="http://schemas.microsoft.com/office/drawing/2014/main" id="{6BBDCBD4-B46F-4B21-AAB6-D28134576AFA}"/>
              </a:ext>
            </a:extLst>
          </p:cNvPr>
          <p:cNvSpPr/>
          <p:nvPr/>
        </p:nvSpPr>
        <p:spPr>
          <a:xfrm>
            <a:off x="2470777" y="7551256"/>
            <a:ext cx="2373645" cy="1392991"/>
          </a:xfrm>
          <a:prstGeom prst="roundRect">
            <a:avLst>
              <a:gd name="adj" fmla="val 0"/>
            </a:avLst>
          </a:prstGeom>
          <a:noFill/>
          <a:ln w="28575">
            <a:solidFill>
              <a:srgbClr val="68B0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43809F"/>
              </a:solidFill>
            </a:endParaRPr>
          </a:p>
        </p:txBody>
      </p:sp>
      <p:sp>
        <p:nvSpPr>
          <p:cNvPr id="33" name="Rectangle 32">
            <a:extLst>
              <a:ext uri="{FF2B5EF4-FFF2-40B4-BE49-F238E27FC236}">
                <a16:creationId xmlns:a16="http://schemas.microsoft.com/office/drawing/2014/main" id="{0F856B48-D670-43EC-93D3-5551D174D73E}"/>
              </a:ext>
            </a:extLst>
          </p:cNvPr>
          <p:cNvSpPr/>
          <p:nvPr/>
        </p:nvSpPr>
        <p:spPr>
          <a:xfrm>
            <a:off x="3260983" y="7592356"/>
            <a:ext cx="793230" cy="338554"/>
          </a:xfrm>
          <a:prstGeom prst="rect">
            <a:avLst/>
          </a:prstGeom>
          <a:solidFill>
            <a:schemeClr val="bg1"/>
          </a:solidFill>
        </p:spPr>
        <p:txBody>
          <a:bodyPr wrap="none">
            <a:spAutoFit/>
          </a:bodyPr>
          <a:lstStyle/>
          <a:p>
            <a:r>
              <a:rPr lang="en-US" sz="1600" b="1"/>
              <a:t>Legend</a:t>
            </a:r>
          </a:p>
        </p:txBody>
      </p:sp>
      <p:sp>
        <p:nvSpPr>
          <p:cNvPr id="2" name="Rectangle 1">
            <a:extLst>
              <a:ext uri="{FF2B5EF4-FFF2-40B4-BE49-F238E27FC236}">
                <a16:creationId xmlns:a16="http://schemas.microsoft.com/office/drawing/2014/main" id="{09C324E1-B3A3-4A85-6273-5312D61B7E1F}"/>
              </a:ext>
            </a:extLst>
          </p:cNvPr>
          <p:cNvSpPr/>
          <p:nvPr/>
        </p:nvSpPr>
        <p:spPr>
          <a:xfrm>
            <a:off x="1009650" y="3279650"/>
            <a:ext cx="1043940" cy="217550"/>
          </a:xfrm>
          <a:prstGeom prst="rect">
            <a:avLst/>
          </a:prstGeom>
          <a:solidFill>
            <a:srgbClr val="43809F">
              <a:alpha val="3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9E2CB429-D8EC-9EE1-70C1-4F67CCDE93F5}"/>
              </a:ext>
            </a:extLst>
          </p:cNvPr>
          <p:cNvSpPr/>
          <p:nvPr/>
        </p:nvSpPr>
        <p:spPr>
          <a:xfrm>
            <a:off x="2708928" y="8577314"/>
            <a:ext cx="1897344" cy="251712"/>
          </a:xfrm>
          <a:prstGeom prst="rect">
            <a:avLst/>
          </a:prstGeom>
          <a:solidFill>
            <a:srgbClr val="43809F">
              <a:alpha val="3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a:solidFill>
                  <a:schemeClr val="accent5">
                    <a:lumMod val="75000"/>
                  </a:schemeClr>
                </a:solidFill>
              </a:rPr>
              <a:t>Original Zip Code</a:t>
            </a:r>
          </a:p>
        </p:txBody>
      </p:sp>
    </p:spTree>
    <p:extLst>
      <p:ext uri="{BB962C8B-B14F-4D97-AF65-F5344CB8AC3E}">
        <p14:creationId xmlns:p14="http://schemas.microsoft.com/office/powerpoint/2010/main" val="1538667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le 18"/>
          <p:cNvSpPr/>
          <p:nvPr/>
        </p:nvSpPr>
        <p:spPr>
          <a:xfrm>
            <a:off x="2388207" y="4546087"/>
            <a:ext cx="3682098" cy="424524"/>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7507" y="9774291"/>
            <a:ext cx="699230" cy="276999"/>
          </a:xfrm>
          <a:prstGeom prst="rect">
            <a:avLst/>
          </a:prstGeom>
        </p:spPr>
        <p:txBody>
          <a:bodyPr wrap="none">
            <a:spAutoFit/>
          </a:bodyPr>
          <a:lstStyle/>
          <a:p>
            <a:r>
              <a:rPr lang="en-US" sz="1200">
                <a:solidFill>
                  <a:schemeClr val="bg1"/>
                </a:solidFill>
                <a:latin typeface="Bahnschrift Light" panose="020B0502040204020203" pitchFamily="34" charset="0"/>
              </a:rPr>
              <a:t>PAGE 7</a:t>
            </a:r>
            <a:endParaRPr lang="en-US" sz="1200">
              <a:solidFill>
                <a:schemeClr val="bg1"/>
              </a:solidFill>
            </a:endParaRPr>
          </a:p>
        </p:txBody>
      </p:sp>
      <p:graphicFrame>
        <p:nvGraphicFramePr>
          <p:cNvPr id="25" name="Chart 24"/>
          <p:cNvGraphicFramePr/>
          <p:nvPr>
            <p:extLst>
              <p:ext uri="{D42A27DB-BD31-4B8C-83A1-F6EECF244321}">
                <p14:modId xmlns:p14="http://schemas.microsoft.com/office/powerpoint/2010/main" val="1733289039"/>
              </p:ext>
            </p:extLst>
          </p:nvPr>
        </p:nvGraphicFramePr>
        <p:xfrm>
          <a:off x="167780" y="2488604"/>
          <a:ext cx="2822555" cy="1992505"/>
        </p:xfrm>
        <a:graphic>
          <a:graphicData uri="http://schemas.openxmlformats.org/drawingml/2006/chart">
            <c:chart xmlns:c="http://schemas.openxmlformats.org/drawingml/2006/chart" xmlns:r="http://schemas.openxmlformats.org/officeDocument/2006/relationships" r:id="rId3"/>
          </a:graphicData>
        </a:graphic>
      </p:graphicFrame>
      <p:sp>
        <p:nvSpPr>
          <p:cNvPr id="26" name="Rectangle 25"/>
          <p:cNvSpPr/>
          <p:nvPr/>
        </p:nvSpPr>
        <p:spPr>
          <a:xfrm>
            <a:off x="2830537" y="2954091"/>
            <a:ext cx="3610193" cy="1323439"/>
          </a:xfrm>
          <a:prstGeom prst="rect">
            <a:avLst/>
          </a:prstGeom>
          <a:noFill/>
          <a:ln>
            <a:noFill/>
          </a:ln>
        </p:spPr>
        <p:txBody>
          <a:bodyPr wrap="square">
            <a:spAutoFit/>
          </a:bodyPr>
          <a:lstStyle/>
          <a:p>
            <a:r>
              <a:rPr lang="en-US" sz="2000"/>
              <a:t>of Onboarded Agencies Have Submitted at least one Referral Episode Tracking (RET) Form</a:t>
            </a:r>
            <a:r>
              <a:rPr lang="en-US" sz="2000" i="1"/>
              <a:t> since launch</a:t>
            </a:r>
          </a:p>
        </p:txBody>
      </p:sp>
      <p:sp>
        <p:nvSpPr>
          <p:cNvPr id="29" name="Rectangle 28"/>
          <p:cNvSpPr/>
          <p:nvPr/>
        </p:nvSpPr>
        <p:spPr>
          <a:xfrm>
            <a:off x="975770" y="3092144"/>
            <a:ext cx="1258678" cy="830997"/>
          </a:xfrm>
          <a:prstGeom prst="rect">
            <a:avLst/>
          </a:prstGeom>
        </p:spPr>
        <p:txBody>
          <a:bodyPr wrap="none">
            <a:spAutoFit/>
          </a:bodyPr>
          <a:lstStyle/>
          <a:p>
            <a:r>
              <a:rPr lang="en-US" sz="4800" b="1">
                <a:solidFill>
                  <a:srgbClr val="43809F"/>
                </a:solidFill>
              </a:rPr>
              <a:t>83%</a:t>
            </a:r>
            <a:endParaRPr lang="en-US" sz="4800"/>
          </a:p>
        </p:txBody>
      </p:sp>
      <p:sp>
        <p:nvSpPr>
          <p:cNvPr id="31" name="Rectangle 30"/>
          <p:cNvSpPr/>
          <p:nvPr/>
        </p:nvSpPr>
        <p:spPr>
          <a:xfrm>
            <a:off x="338286" y="2273995"/>
            <a:ext cx="6644404" cy="3059265"/>
          </a:xfrm>
          <a:prstGeom prst="rect">
            <a:avLst/>
          </a:prstGeom>
          <a:noFill/>
          <a:ln w="3810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i="1"/>
          </a:p>
        </p:txBody>
      </p:sp>
      <p:sp>
        <p:nvSpPr>
          <p:cNvPr id="33" name="Rectangle 32"/>
          <p:cNvSpPr/>
          <p:nvPr/>
        </p:nvSpPr>
        <p:spPr>
          <a:xfrm>
            <a:off x="326916" y="1955156"/>
            <a:ext cx="6692595" cy="562933"/>
          </a:xfrm>
          <a:prstGeom prst="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a:t>Since Launch</a:t>
            </a:r>
          </a:p>
        </p:txBody>
      </p:sp>
      <p:sp>
        <p:nvSpPr>
          <p:cNvPr id="17" name="Text Box 2"/>
          <p:cNvSpPr txBox="1">
            <a:spLocks noChangeArrowheads="1"/>
          </p:cNvSpPr>
          <p:nvPr/>
        </p:nvSpPr>
        <p:spPr bwMode="auto">
          <a:xfrm>
            <a:off x="2460112" y="4606858"/>
            <a:ext cx="3610192" cy="429526"/>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Goal</a:t>
            </a:r>
            <a:r>
              <a:rPr lang="en-US" sz="1400">
                <a:effectLst/>
                <a:latin typeface="Calibri" panose="020F0502020204030204" pitchFamily="34" charset="0"/>
                <a:ea typeface="Calibri" panose="020F0502020204030204" pitchFamily="34" charset="0"/>
                <a:cs typeface="Times New Roman" panose="02020603050405020304" pitchFamily="18" charset="0"/>
              </a:rPr>
              <a:t>: </a:t>
            </a:r>
            <a:r>
              <a:rPr lang="en-US" sz="1400" u="sng">
                <a:latin typeface="Calibri" panose="020F0502020204030204" pitchFamily="34" charset="0"/>
                <a:ea typeface="Calibri" panose="020F0502020204030204" pitchFamily="34" charset="0"/>
                <a:cs typeface="Times New Roman" panose="02020603050405020304" pitchFamily="18" charset="0"/>
              </a:rPr>
              <a:t>&gt;</a:t>
            </a:r>
            <a:r>
              <a:rPr lang="en-US" sz="1400">
                <a:effectLst/>
                <a:latin typeface="Calibri" panose="020F0502020204030204" pitchFamily="34" charset="0"/>
                <a:ea typeface="Calibri" panose="020F0502020204030204" pitchFamily="34" charset="0"/>
                <a:cs typeface="Times New Roman" panose="02020603050405020304" pitchFamily="18" charset="0"/>
              </a:rPr>
              <a:t>70% of agencies submit </a:t>
            </a:r>
            <a:r>
              <a:rPr lang="en-US" sz="1400" u="sng">
                <a:effectLst/>
                <a:latin typeface="Calibri" panose="020F0502020204030204" pitchFamily="34" charset="0"/>
                <a:ea typeface="Calibri" panose="020F0502020204030204" pitchFamily="34" charset="0"/>
                <a:cs typeface="Times New Roman" panose="02020603050405020304" pitchFamily="18" charset="0"/>
              </a:rPr>
              <a:t>&gt;</a:t>
            </a:r>
            <a:r>
              <a:rPr lang="en-US" sz="1400">
                <a:effectLst/>
                <a:latin typeface="Calibri" panose="020F0502020204030204" pitchFamily="34" charset="0"/>
                <a:ea typeface="Calibri" panose="020F0502020204030204" pitchFamily="34" charset="0"/>
                <a:cs typeface="Times New Roman" panose="02020603050405020304" pitchFamily="18" charset="0"/>
              </a:rPr>
              <a:t>1 RET annually</a:t>
            </a:r>
          </a:p>
        </p:txBody>
      </p:sp>
      <p:pic>
        <p:nvPicPr>
          <p:cNvPr id="18" name="Picture 17" descr="C:\Users\casey53\Downloads\noun_Goals_982021 (1).png"/>
          <p:cNvPicPr/>
          <p:nvPr/>
        </p:nvPicPr>
        <p:blipFill>
          <a:blip r:embed="rId4"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63274" y="4385308"/>
            <a:ext cx="796837" cy="796837"/>
          </a:xfrm>
          <a:prstGeom prst="rect">
            <a:avLst/>
          </a:prstGeom>
          <a:noFill/>
          <a:ln>
            <a:noFill/>
          </a:ln>
        </p:spPr>
      </p:pic>
      <p:sp>
        <p:nvSpPr>
          <p:cNvPr id="20" name="Rectangle 19"/>
          <p:cNvSpPr/>
          <p:nvPr/>
        </p:nvSpPr>
        <p:spPr>
          <a:xfrm>
            <a:off x="554420" y="193131"/>
            <a:ext cx="6206359" cy="1384995"/>
          </a:xfrm>
          <a:prstGeom prst="rect">
            <a:avLst/>
          </a:prstGeom>
        </p:spPr>
        <p:txBody>
          <a:bodyPr wrap="square">
            <a:spAutoFit/>
          </a:bodyPr>
          <a:lstStyle/>
          <a:p>
            <a:pPr algn="ctr"/>
            <a:r>
              <a:rPr lang="en-US" sz="2800">
                <a:latin typeface="Bahnschrift Light" panose="020B0502040204020203" pitchFamily="34" charset="0"/>
              </a:rPr>
              <a:t>How many RETs have been submitted by each agency type </a:t>
            </a:r>
            <a:r>
              <a:rPr lang="en-US" sz="2800" i="1">
                <a:latin typeface="Bahnschrift Light" panose="020B0502040204020203" pitchFamily="34" charset="0"/>
              </a:rPr>
              <a:t>since launch </a:t>
            </a:r>
            <a:r>
              <a:rPr lang="en-US" sz="2800">
                <a:latin typeface="Bahnschrift Light" panose="020B0502040204020203" pitchFamily="34" charset="0"/>
              </a:rPr>
              <a:t>and </a:t>
            </a:r>
            <a:r>
              <a:rPr lang="en-US" sz="2800" i="1">
                <a:latin typeface="Bahnschrift Light" panose="020B0502040204020203" pitchFamily="34" charset="0"/>
              </a:rPr>
              <a:t>this fiscal year?</a:t>
            </a:r>
            <a:endParaRPr lang="en-US" sz="2800">
              <a:latin typeface="Bahnschrift Light" panose="020B0502040204020203" pitchFamily="34" charset="0"/>
            </a:endParaRPr>
          </a:p>
        </p:txBody>
      </p:sp>
      <p:sp>
        <p:nvSpPr>
          <p:cNvPr id="21" name="Rectangle 20"/>
          <p:cNvSpPr/>
          <p:nvPr/>
        </p:nvSpPr>
        <p:spPr>
          <a:xfrm>
            <a:off x="374923" y="1638403"/>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5F66ADF6-E5F5-427D-AD68-FFB46390DED8}"/>
              </a:ext>
            </a:extLst>
          </p:cNvPr>
          <p:cNvSpPr/>
          <p:nvPr/>
        </p:nvSpPr>
        <p:spPr>
          <a:xfrm>
            <a:off x="348121" y="5103383"/>
            <a:ext cx="6618954" cy="229878"/>
          </a:xfrm>
          <a:prstGeom prst="rect">
            <a:avLst/>
          </a:prstGeom>
          <a:solidFill>
            <a:srgbClr val="C98C7B"/>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i="1"/>
          </a:p>
        </p:txBody>
      </p:sp>
      <p:sp>
        <p:nvSpPr>
          <p:cNvPr id="24" name="Rectangle 23">
            <a:extLst>
              <a:ext uri="{FF2B5EF4-FFF2-40B4-BE49-F238E27FC236}">
                <a16:creationId xmlns:a16="http://schemas.microsoft.com/office/drawing/2014/main" id="{B200F3FF-38E8-4DFF-A858-4478A3328AE0}"/>
              </a:ext>
            </a:extLst>
          </p:cNvPr>
          <p:cNvSpPr/>
          <p:nvPr/>
        </p:nvSpPr>
        <p:spPr>
          <a:xfrm>
            <a:off x="0" y="9781401"/>
            <a:ext cx="4796506" cy="276999"/>
          </a:xfrm>
          <a:prstGeom prst="rect">
            <a:avLst/>
          </a:prstGeom>
        </p:spPr>
        <p:txBody>
          <a:bodyPr wrap="none" lIns="91440" tIns="45720" rIns="91440" bIns="45720" anchor="t">
            <a:spAutoFit/>
          </a:bodyPr>
          <a:lstStyle/>
          <a:p>
            <a:r>
              <a:rPr lang="en-US" sz="1200">
                <a:solidFill>
                  <a:schemeClr val="bg1"/>
                </a:solidFill>
              </a:rPr>
              <a:t>SUPPORTED FAMILIES, STRONGER COMMUNITY APRIL 2023 CCT UPDATES</a:t>
            </a:r>
          </a:p>
        </p:txBody>
      </p:sp>
      <p:graphicFrame>
        <p:nvGraphicFramePr>
          <p:cNvPr id="28" name="Chart 27">
            <a:extLst>
              <a:ext uri="{FF2B5EF4-FFF2-40B4-BE49-F238E27FC236}">
                <a16:creationId xmlns:a16="http://schemas.microsoft.com/office/drawing/2014/main" id="{C14F98D0-2E9B-49AF-AFA7-9278A11C61A3}"/>
              </a:ext>
            </a:extLst>
          </p:cNvPr>
          <p:cNvGraphicFramePr/>
          <p:nvPr>
            <p:extLst>
              <p:ext uri="{D42A27DB-BD31-4B8C-83A1-F6EECF244321}">
                <p14:modId xmlns:p14="http://schemas.microsoft.com/office/powerpoint/2010/main" val="2872328441"/>
              </p:ext>
            </p:extLst>
          </p:nvPr>
        </p:nvGraphicFramePr>
        <p:xfrm>
          <a:off x="167780" y="6241267"/>
          <a:ext cx="2822555" cy="1947158"/>
        </p:xfrm>
        <a:graphic>
          <a:graphicData uri="http://schemas.openxmlformats.org/drawingml/2006/chart">
            <c:chart xmlns:c="http://schemas.openxmlformats.org/drawingml/2006/chart" xmlns:r="http://schemas.openxmlformats.org/officeDocument/2006/relationships" r:id="rId5"/>
          </a:graphicData>
        </a:graphic>
      </p:graphicFrame>
      <p:sp>
        <p:nvSpPr>
          <p:cNvPr id="30" name="Rectangle 29">
            <a:extLst>
              <a:ext uri="{FF2B5EF4-FFF2-40B4-BE49-F238E27FC236}">
                <a16:creationId xmlns:a16="http://schemas.microsoft.com/office/drawing/2014/main" id="{3CD63411-7003-44CE-AB58-913C75533E13}"/>
              </a:ext>
            </a:extLst>
          </p:cNvPr>
          <p:cNvSpPr/>
          <p:nvPr/>
        </p:nvSpPr>
        <p:spPr>
          <a:xfrm>
            <a:off x="2460112" y="6711424"/>
            <a:ext cx="4107396" cy="1015663"/>
          </a:xfrm>
          <a:prstGeom prst="rect">
            <a:avLst/>
          </a:prstGeom>
          <a:noFill/>
          <a:ln>
            <a:noFill/>
          </a:ln>
        </p:spPr>
        <p:txBody>
          <a:bodyPr wrap="square">
            <a:spAutoFit/>
          </a:bodyPr>
          <a:lstStyle/>
          <a:p>
            <a:r>
              <a:rPr lang="en-US" sz="2000"/>
              <a:t>of Agencies Have Submitted at least one Referral Episode Tracking Form (RET) </a:t>
            </a:r>
            <a:r>
              <a:rPr lang="en-US" sz="2000" i="1"/>
              <a:t>this fiscal year</a:t>
            </a:r>
          </a:p>
        </p:txBody>
      </p:sp>
      <p:sp>
        <p:nvSpPr>
          <p:cNvPr id="32" name="Rectangle 31">
            <a:extLst>
              <a:ext uri="{FF2B5EF4-FFF2-40B4-BE49-F238E27FC236}">
                <a16:creationId xmlns:a16="http://schemas.microsoft.com/office/drawing/2014/main" id="{21B415E2-A424-463B-A767-0BCADC95AC05}"/>
              </a:ext>
            </a:extLst>
          </p:cNvPr>
          <p:cNvSpPr/>
          <p:nvPr/>
        </p:nvSpPr>
        <p:spPr>
          <a:xfrm>
            <a:off x="975770" y="6828514"/>
            <a:ext cx="1258678" cy="830997"/>
          </a:xfrm>
          <a:prstGeom prst="rect">
            <a:avLst/>
          </a:prstGeom>
        </p:spPr>
        <p:txBody>
          <a:bodyPr wrap="none">
            <a:spAutoFit/>
          </a:bodyPr>
          <a:lstStyle/>
          <a:p>
            <a:r>
              <a:rPr lang="en-US" sz="4800" b="1">
                <a:solidFill>
                  <a:srgbClr val="43809F"/>
                </a:solidFill>
              </a:rPr>
              <a:t>71%</a:t>
            </a:r>
            <a:endParaRPr lang="en-US" sz="4800"/>
          </a:p>
        </p:txBody>
      </p:sp>
      <p:sp>
        <p:nvSpPr>
          <p:cNvPr id="35" name="Rectangle 34">
            <a:extLst>
              <a:ext uri="{FF2B5EF4-FFF2-40B4-BE49-F238E27FC236}">
                <a16:creationId xmlns:a16="http://schemas.microsoft.com/office/drawing/2014/main" id="{61B1DB41-DA6D-4EFC-8427-38E80EC7A77F}"/>
              </a:ext>
            </a:extLst>
          </p:cNvPr>
          <p:cNvSpPr/>
          <p:nvPr/>
        </p:nvSpPr>
        <p:spPr>
          <a:xfrm>
            <a:off x="338286" y="6026659"/>
            <a:ext cx="6644404" cy="2919250"/>
          </a:xfrm>
          <a:prstGeom prst="rect">
            <a:avLst/>
          </a:prstGeom>
          <a:noFill/>
          <a:ln w="3810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i="1"/>
          </a:p>
        </p:txBody>
      </p:sp>
      <p:sp>
        <p:nvSpPr>
          <p:cNvPr id="36" name="Rectangle 35">
            <a:extLst>
              <a:ext uri="{FF2B5EF4-FFF2-40B4-BE49-F238E27FC236}">
                <a16:creationId xmlns:a16="http://schemas.microsoft.com/office/drawing/2014/main" id="{1E587848-BF18-4EEF-B640-4BD84BC6373D}"/>
              </a:ext>
            </a:extLst>
          </p:cNvPr>
          <p:cNvSpPr/>
          <p:nvPr/>
        </p:nvSpPr>
        <p:spPr>
          <a:xfrm>
            <a:off x="363737" y="8732637"/>
            <a:ext cx="6618954" cy="229878"/>
          </a:xfrm>
          <a:prstGeom prst="rect">
            <a:avLst/>
          </a:prstGeom>
          <a:solidFill>
            <a:srgbClr val="C98C7B"/>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i="1"/>
          </a:p>
        </p:txBody>
      </p:sp>
      <p:sp>
        <p:nvSpPr>
          <p:cNvPr id="37" name="Rectangle 36">
            <a:extLst>
              <a:ext uri="{FF2B5EF4-FFF2-40B4-BE49-F238E27FC236}">
                <a16:creationId xmlns:a16="http://schemas.microsoft.com/office/drawing/2014/main" id="{16518A29-10BB-4E49-A3B2-0FE776370BB2}"/>
              </a:ext>
            </a:extLst>
          </p:cNvPr>
          <p:cNvSpPr/>
          <p:nvPr/>
        </p:nvSpPr>
        <p:spPr>
          <a:xfrm>
            <a:off x="326916" y="5687867"/>
            <a:ext cx="6692595" cy="596435"/>
          </a:xfrm>
          <a:prstGeom prst="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a:t>This Fiscal Year</a:t>
            </a:r>
          </a:p>
        </p:txBody>
      </p:sp>
      <p:graphicFrame>
        <p:nvGraphicFramePr>
          <p:cNvPr id="38" name="Chart 37">
            <a:extLst>
              <a:ext uri="{FF2B5EF4-FFF2-40B4-BE49-F238E27FC236}">
                <a16:creationId xmlns:a16="http://schemas.microsoft.com/office/drawing/2014/main" id="{FDF6DAF1-F3AD-443C-8305-DD1046F57DFE}"/>
              </a:ext>
            </a:extLst>
          </p:cNvPr>
          <p:cNvGraphicFramePr/>
          <p:nvPr>
            <p:extLst>
              <p:ext uri="{D42A27DB-BD31-4B8C-83A1-F6EECF244321}">
                <p14:modId xmlns:p14="http://schemas.microsoft.com/office/powerpoint/2010/main" val="1353331368"/>
              </p:ext>
            </p:extLst>
          </p:nvPr>
        </p:nvGraphicFramePr>
        <p:xfrm>
          <a:off x="1074949" y="7744534"/>
          <a:ext cx="6047760" cy="1368374"/>
        </p:xfrm>
        <a:graphic>
          <a:graphicData uri="http://schemas.openxmlformats.org/drawingml/2006/chart">
            <c:chart xmlns:c="http://schemas.openxmlformats.org/drawingml/2006/chart" xmlns:r="http://schemas.openxmlformats.org/officeDocument/2006/relationships" r:id="rId6"/>
          </a:graphicData>
        </a:graphic>
      </p:graphicFrame>
      <p:sp>
        <p:nvSpPr>
          <p:cNvPr id="39" name="TextBox 38">
            <a:extLst>
              <a:ext uri="{FF2B5EF4-FFF2-40B4-BE49-F238E27FC236}">
                <a16:creationId xmlns:a16="http://schemas.microsoft.com/office/drawing/2014/main" id="{F476AA42-EA24-4871-B3C2-1A12ED9663F1}"/>
              </a:ext>
            </a:extLst>
          </p:cNvPr>
          <p:cNvSpPr txBox="1"/>
          <p:nvPr/>
        </p:nvSpPr>
        <p:spPr>
          <a:xfrm>
            <a:off x="363737" y="8083668"/>
            <a:ext cx="928580" cy="523220"/>
          </a:xfrm>
          <a:prstGeom prst="rect">
            <a:avLst/>
          </a:prstGeom>
          <a:noFill/>
        </p:spPr>
        <p:txBody>
          <a:bodyPr wrap="square">
            <a:spAutoFit/>
          </a:bodyPr>
          <a:lstStyle/>
          <a:p>
            <a:r>
              <a:rPr lang="en-US" sz="140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Progress to Goal</a:t>
            </a:r>
            <a:endParaRPr lang="en-US" sz="1400"/>
          </a:p>
        </p:txBody>
      </p:sp>
      <p:pic>
        <p:nvPicPr>
          <p:cNvPr id="40" name="Picture 39" descr="C:\Users\casey53\Downloads\noun_Goals_982021 (1).png">
            <a:extLst>
              <a:ext uri="{FF2B5EF4-FFF2-40B4-BE49-F238E27FC236}">
                <a16:creationId xmlns:a16="http://schemas.microsoft.com/office/drawing/2014/main" id="{1501DDBE-FF06-4FC3-94DB-ADE3CFF469D5}"/>
              </a:ext>
            </a:extLst>
          </p:cNvPr>
          <p:cNvPicPr/>
          <p:nvPr/>
        </p:nvPicPr>
        <p:blipFill>
          <a:blip r:embed="rId4"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76761" y="7906744"/>
            <a:ext cx="865911" cy="865911"/>
          </a:xfrm>
          <a:prstGeom prst="rect">
            <a:avLst/>
          </a:prstGeom>
          <a:noFill/>
          <a:ln>
            <a:noFill/>
          </a:ln>
        </p:spPr>
      </p:pic>
      <p:sp>
        <p:nvSpPr>
          <p:cNvPr id="41" name="TextBox 40">
            <a:extLst>
              <a:ext uri="{FF2B5EF4-FFF2-40B4-BE49-F238E27FC236}">
                <a16:creationId xmlns:a16="http://schemas.microsoft.com/office/drawing/2014/main" id="{AB80149D-815A-49C0-B705-3CEBF4B8D82F}"/>
              </a:ext>
            </a:extLst>
          </p:cNvPr>
          <p:cNvSpPr txBox="1"/>
          <p:nvPr/>
        </p:nvSpPr>
        <p:spPr>
          <a:xfrm>
            <a:off x="5973820" y="7670465"/>
            <a:ext cx="928580" cy="430887"/>
          </a:xfrm>
          <a:prstGeom prst="rect">
            <a:avLst/>
          </a:prstGeom>
          <a:noFill/>
        </p:spPr>
        <p:txBody>
          <a:bodyPr wrap="square">
            <a:spAutoFit/>
          </a:bodyPr>
          <a:lstStyle/>
          <a:p>
            <a:pPr algn="ctr"/>
            <a:r>
              <a:rPr lang="en-US" sz="1100">
                <a:solidFill>
                  <a:schemeClr val="tx1">
                    <a:lumMod val="65000"/>
                    <a:lumOff val="35000"/>
                  </a:schemeClr>
                </a:solidFill>
                <a:latin typeface="Calibri" panose="020F0502020204030204" pitchFamily="34" charset="0"/>
                <a:cs typeface="Times New Roman" panose="02020603050405020304" pitchFamily="18" charset="0"/>
              </a:rPr>
              <a:t>71% of agencies</a:t>
            </a:r>
          </a:p>
        </p:txBody>
      </p:sp>
      <p:cxnSp>
        <p:nvCxnSpPr>
          <p:cNvPr id="43" name="Straight Connector 42">
            <a:extLst>
              <a:ext uri="{FF2B5EF4-FFF2-40B4-BE49-F238E27FC236}">
                <a16:creationId xmlns:a16="http://schemas.microsoft.com/office/drawing/2014/main" id="{BA99BDFA-7A2D-4DB5-9B9C-FDB0BE2458BD}"/>
              </a:ext>
            </a:extLst>
          </p:cNvPr>
          <p:cNvCxnSpPr>
            <a:cxnSpLocks/>
          </p:cNvCxnSpPr>
          <p:nvPr/>
        </p:nvCxnSpPr>
        <p:spPr>
          <a:xfrm>
            <a:off x="5610446" y="8153977"/>
            <a:ext cx="0" cy="443286"/>
          </a:xfrm>
          <a:prstGeom prst="line">
            <a:avLst/>
          </a:prstGeom>
          <a:ln>
            <a:solidFill>
              <a:srgbClr val="FAF1DA"/>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48515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7507" y="9774291"/>
            <a:ext cx="699230" cy="276999"/>
          </a:xfrm>
          <a:prstGeom prst="rect">
            <a:avLst/>
          </a:prstGeom>
        </p:spPr>
        <p:txBody>
          <a:bodyPr wrap="none">
            <a:spAutoFit/>
          </a:bodyPr>
          <a:lstStyle/>
          <a:p>
            <a:r>
              <a:rPr lang="en-US" sz="1200">
                <a:solidFill>
                  <a:schemeClr val="bg1"/>
                </a:solidFill>
                <a:latin typeface="Bahnschrift Light" panose="020B0502040204020203" pitchFamily="34" charset="0"/>
              </a:rPr>
              <a:t>PAGE 8</a:t>
            </a:r>
            <a:endParaRPr lang="en-US" sz="1200">
              <a:solidFill>
                <a:schemeClr val="bg1"/>
              </a:solidFill>
            </a:endParaRPr>
          </a:p>
        </p:txBody>
      </p:sp>
      <p:sp>
        <p:nvSpPr>
          <p:cNvPr id="66" name="Rectangle 65"/>
          <p:cNvSpPr/>
          <p:nvPr/>
        </p:nvSpPr>
        <p:spPr>
          <a:xfrm>
            <a:off x="244102" y="193131"/>
            <a:ext cx="6826995" cy="954107"/>
          </a:xfrm>
          <a:prstGeom prst="rect">
            <a:avLst/>
          </a:prstGeom>
        </p:spPr>
        <p:txBody>
          <a:bodyPr wrap="square">
            <a:spAutoFit/>
          </a:bodyPr>
          <a:lstStyle/>
          <a:p>
            <a:pPr algn="ctr"/>
            <a:r>
              <a:rPr lang="en-US" sz="2800">
                <a:latin typeface="Bahnschrift Light" panose="020B0502040204020203" pitchFamily="34" charset="0"/>
              </a:rPr>
              <a:t>Which needs have staff been addressing when making referrals </a:t>
            </a:r>
            <a:r>
              <a:rPr lang="en-US" sz="2800" i="1">
                <a:latin typeface="Bahnschrift Light" panose="020B0502040204020203" pitchFamily="34" charset="0"/>
              </a:rPr>
              <a:t>since launch</a:t>
            </a:r>
            <a:r>
              <a:rPr lang="en-US" sz="2800">
                <a:latin typeface="Bahnschrift Light" panose="020B0502040204020203" pitchFamily="34" charset="0"/>
              </a:rPr>
              <a:t>?</a:t>
            </a:r>
          </a:p>
        </p:txBody>
      </p:sp>
      <p:sp>
        <p:nvSpPr>
          <p:cNvPr id="67" name="Rectangle 66"/>
          <p:cNvSpPr/>
          <p:nvPr/>
        </p:nvSpPr>
        <p:spPr>
          <a:xfrm>
            <a:off x="374923" y="1228854"/>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503572" y="1380328"/>
            <a:ext cx="2737398" cy="1216063"/>
          </a:xfrm>
          <a:prstGeom prst="roundRect">
            <a:avLst/>
          </a:prstGeom>
          <a:solidFill>
            <a:srgbClr val="43809F"/>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Protective Factor(s) Selected by Agency Staff for Each Referral Episode</a:t>
            </a:r>
          </a:p>
        </p:txBody>
      </p:sp>
      <p:sp>
        <p:nvSpPr>
          <p:cNvPr id="19" name="Rounded Rectangle 18"/>
          <p:cNvSpPr/>
          <p:nvPr/>
        </p:nvSpPr>
        <p:spPr>
          <a:xfrm>
            <a:off x="4185999" y="1712573"/>
            <a:ext cx="1710761" cy="683664"/>
          </a:xfrm>
          <a:prstGeom prst="roundRect">
            <a:avLst/>
          </a:prstGeom>
          <a:solidFill>
            <a:schemeClr val="accent3">
              <a:lumMod val="20000"/>
              <a:lumOff val="80000"/>
            </a:schemeClr>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rgbClr val="43809F"/>
                </a:solidFill>
              </a:rPr>
              <a:t>Concrete Supports</a:t>
            </a:r>
          </a:p>
        </p:txBody>
      </p:sp>
      <p:sp>
        <p:nvSpPr>
          <p:cNvPr id="21" name="Rounded Rectangle 20"/>
          <p:cNvSpPr/>
          <p:nvPr/>
        </p:nvSpPr>
        <p:spPr>
          <a:xfrm>
            <a:off x="4214040" y="2970809"/>
            <a:ext cx="1657663" cy="803167"/>
          </a:xfrm>
          <a:prstGeom prst="roundRect">
            <a:avLst/>
          </a:prstGeom>
          <a:solidFill>
            <a:schemeClr val="accent3">
              <a:lumMod val="20000"/>
              <a:lumOff val="80000"/>
            </a:schemeClr>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rgbClr val="43809F"/>
                </a:solidFill>
              </a:rPr>
              <a:t>Family Functioning &amp; Resilience</a:t>
            </a:r>
          </a:p>
        </p:txBody>
      </p:sp>
      <p:sp>
        <p:nvSpPr>
          <p:cNvPr id="22" name="Rounded Rectangle 21"/>
          <p:cNvSpPr/>
          <p:nvPr/>
        </p:nvSpPr>
        <p:spPr>
          <a:xfrm>
            <a:off x="4185998" y="4175688"/>
            <a:ext cx="1685707" cy="728015"/>
          </a:xfrm>
          <a:prstGeom prst="roundRect">
            <a:avLst/>
          </a:prstGeom>
          <a:solidFill>
            <a:schemeClr val="accent3">
              <a:lumMod val="20000"/>
              <a:lumOff val="80000"/>
            </a:schemeClr>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rgbClr val="43809F"/>
                </a:solidFill>
              </a:rPr>
              <a:t>Social Supports</a:t>
            </a:r>
          </a:p>
        </p:txBody>
      </p:sp>
      <p:sp>
        <p:nvSpPr>
          <p:cNvPr id="23" name="Rounded Rectangle 22"/>
          <p:cNvSpPr/>
          <p:nvPr/>
        </p:nvSpPr>
        <p:spPr>
          <a:xfrm>
            <a:off x="4185998" y="5407246"/>
            <a:ext cx="1685707" cy="755661"/>
          </a:xfrm>
          <a:prstGeom prst="roundRect">
            <a:avLst/>
          </a:prstGeom>
          <a:solidFill>
            <a:schemeClr val="accent3">
              <a:lumMod val="20000"/>
              <a:lumOff val="80000"/>
            </a:schemeClr>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rgbClr val="43809F"/>
                </a:solidFill>
              </a:rPr>
              <a:t>Nurturing &amp; Attachment</a:t>
            </a:r>
          </a:p>
        </p:txBody>
      </p:sp>
      <p:sp>
        <p:nvSpPr>
          <p:cNvPr id="24" name="Rounded Rectangle 23"/>
          <p:cNvSpPr/>
          <p:nvPr/>
        </p:nvSpPr>
        <p:spPr>
          <a:xfrm>
            <a:off x="4185998" y="6516356"/>
            <a:ext cx="1685707" cy="972985"/>
          </a:xfrm>
          <a:prstGeom prst="roundRect">
            <a:avLst/>
          </a:prstGeom>
          <a:solidFill>
            <a:schemeClr val="accent3">
              <a:lumMod val="20000"/>
              <a:lumOff val="80000"/>
            </a:schemeClr>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rgbClr val="43809F"/>
                </a:solidFill>
              </a:rPr>
              <a:t>Caregiver &amp; Practitioner Relationship</a:t>
            </a:r>
          </a:p>
        </p:txBody>
      </p:sp>
      <p:sp>
        <p:nvSpPr>
          <p:cNvPr id="25" name="Rounded Rectangle 24"/>
          <p:cNvSpPr/>
          <p:nvPr/>
        </p:nvSpPr>
        <p:spPr>
          <a:xfrm>
            <a:off x="4185998" y="7870365"/>
            <a:ext cx="1685707" cy="566580"/>
          </a:xfrm>
          <a:prstGeom prst="roundRect">
            <a:avLst/>
          </a:prstGeom>
          <a:solidFill>
            <a:schemeClr val="accent3">
              <a:lumMod val="20000"/>
              <a:lumOff val="80000"/>
            </a:schemeClr>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rgbClr val="43809F"/>
                </a:solidFill>
              </a:rPr>
              <a:t>Unsure</a:t>
            </a:r>
          </a:p>
        </p:txBody>
      </p:sp>
      <p:sp>
        <p:nvSpPr>
          <p:cNvPr id="34" name="Oval 33"/>
          <p:cNvSpPr/>
          <p:nvPr/>
        </p:nvSpPr>
        <p:spPr>
          <a:xfrm>
            <a:off x="3774521" y="1458215"/>
            <a:ext cx="825081" cy="488331"/>
          </a:xfrm>
          <a:prstGeom prst="ellipse">
            <a:avLst/>
          </a:prstGeom>
          <a:solidFill>
            <a:srgbClr val="43809F"/>
          </a:solidFill>
          <a:ln w="1905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a:solidFill>
                  <a:schemeClr val="bg1"/>
                </a:solidFill>
              </a:rPr>
              <a:t>1,635</a:t>
            </a:r>
          </a:p>
        </p:txBody>
      </p:sp>
      <p:sp>
        <p:nvSpPr>
          <p:cNvPr id="49" name="Oval 48"/>
          <p:cNvSpPr/>
          <p:nvPr/>
        </p:nvSpPr>
        <p:spPr>
          <a:xfrm>
            <a:off x="3939660" y="2737167"/>
            <a:ext cx="500315" cy="480848"/>
          </a:xfrm>
          <a:prstGeom prst="ellipse">
            <a:avLst/>
          </a:prstGeom>
          <a:solidFill>
            <a:srgbClr val="43809F"/>
          </a:solidFill>
          <a:ln w="1905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a:solidFill>
                  <a:schemeClr val="bg1"/>
                </a:solidFill>
              </a:rPr>
              <a:t>944</a:t>
            </a:r>
          </a:p>
        </p:txBody>
      </p:sp>
      <p:sp>
        <p:nvSpPr>
          <p:cNvPr id="50" name="Oval 49"/>
          <p:cNvSpPr/>
          <p:nvPr/>
        </p:nvSpPr>
        <p:spPr>
          <a:xfrm>
            <a:off x="4021322" y="3933143"/>
            <a:ext cx="500315" cy="480848"/>
          </a:xfrm>
          <a:prstGeom prst="ellipse">
            <a:avLst/>
          </a:prstGeom>
          <a:solidFill>
            <a:srgbClr val="43809F"/>
          </a:solidFill>
          <a:ln w="1905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a:solidFill>
                  <a:schemeClr val="bg1"/>
                </a:solidFill>
              </a:rPr>
              <a:t>422</a:t>
            </a:r>
          </a:p>
        </p:txBody>
      </p:sp>
      <p:sp>
        <p:nvSpPr>
          <p:cNvPr id="51" name="Oval 50"/>
          <p:cNvSpPr/>
          <p:nvPr/>
        </p:nvSpPr>
        <p:spPr>
          <a:xfrm>
            <a:off x="3986881" y="5130034"/>
            <a:ext cx="530936" cy="480848"/>
          </a:xfrm>
          <a:prstGeom prst="ellipse">
            <a:avLst/>
          </a:prstGeom>
          <a:solidFill>
            <a:srgbClr val="43809F"/>
          </a:solidFill>
          <a:ln w="1905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a:solidFill>
                  <a:schemeClr val="bg1"/>
                </a:solidFill>
              </a:rPr>
              <a:t>274</a:t>
            </a:r>
          </a:p>
        </p:txBody>
      </p:sp>
      <p:sp>
        <p:nvSpPr>
          <p:cNvPr id="52" name="Oval 51"/>
          <p:cNvSpPr/>
          <p:nvPr/>
        </p:nvSpPr>
        <p:spPr>
          <a:xfrm>
            <a:off x="3984334" y="6331354"/>
            <a:ext cx="500315" cy="406956"/>
          </a:xfrm>
          <a:prstGeom prst="ellipse">
            <a:avLst/>
          </a:prstGeom>
          <a:solidFill>
            <a:srgbClr val="43809F"/>
          </a:solidFill>
          <a:ln w="1905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a:solidFill>
                  <a:schemeClr val="bg1"/>
                </a:solidFill>
              </a:rPr>
              <a:t>193</a:t>
            </a:r>
          </a:p>
        </p:txBody>
      </p:sp>
      <p:sp>
        <p:nvSpPr>
          <p:cNvPr id="53" name="Oval 52"/>
          <p:cNvSpPr/>
          <p:nvPr/>
        </p:nvSpPr>
        <p:spPr>
          <a:xfrm>
            <a:off x="3986880" y="7586349"/>
            <a:ext cx="522051" cy="480848"/>
          </a:xfrm>
          <a:prstGeom prst="ellipse">
            <a:avLst/>
          </a:prstGeom>
          <a:solidFill>
            <a:srgbClr val="43809F"/>
          </a:solidFill>
          <a:ln w="1905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a:solidFill>
                  <a:schemeClr val="bg1"/>
                </a:solidFill>
              </a:rPr>
              <a:t>76</a:t>
            </a:r>
          </a:p>
        </p:txBody>
      </p:sp>
      <p:sp>
        <p:nvSpPr>
          <p:cNvPr id="114" name="Rounded Rectangle 113"/>
          <p:cNvSpPr/>
          <p:nvPr/>
        </p:nvSpPr>
        <p:spPr>
          <a:xfrm>
            <a:off x="4265498" y="8989513"/>
            <a:ext cx="516018" cy="407601"/>
          </a:xfrm>
          <a:prstGeom prst="roundRect">
            <a:avLst/>
          </a:prstGeom>
          <a:solidFill>
            <a:schemeClr val="accent3">
              <a:lumMod val="20000"/>
              <a:lumOff val="80000"/>
            </a:schemeClr>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a:solidFill>
                <a:srgbClr val="43809F"/>
              </a:solidFill>
            </a:endParaRPr>
          </a:p>
        </p:txBody>
      </p:sp>
      <p:sp>
        <p:nvSpPr>
          <p:cNvPr id="115" name="Oval 114"/>
          <p:cNvSpPr/>
          <p:nvPr/>
        </p:nvSpPr>
        <p:spPr>
          <a:xfrm>
            <a:off x="387752" y="8950360"/>
            <a:ext cx="480848" cy="480848"/>
          </a:xfrm>
          <a:prstGeom prst="ellipse">
            <a:avLst/>
          </a:prstGeom>
          <a:solidFill>
            <a:srgbClr val="43809F"/>
          </a:solidFill>
          <a:ln w="1905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b="1">
              <a:solidFill>
                <a:schemeClr val="bg1"/>
              </a:solidFill>
            </a:endParaRPr>
          </a:p>
        </p:txBody>
      </p:sp>
      <p:sp>
        <p:nvSpPr>
          <p:cNvPr id="116" name="Rectangle 115"/>
          <p:cNvSpPr/>
          <p:nvPr/>
        </p:nvSpPr>
        <p:spPr>
          <a:xfrm>
            <a:off x="920201" y="8908831"/>
            <a:ext cx="3060392" cy="523220"/>
          </a:xfrm>
          <a:prstGeom prst="rect">
            <a:avLst/>
          </a:prstGeom>
        </p:spPr>
        <p:txBody>
          <a:bodyPr wrap="square">
            <a:spAutoFit/>
          </a:bodyPr>
          <a:lstStyle/>
          <a:p>
            <a:r>
              <a:rPr lang="en-US" sz="1400" i="1"/>
              <a:t>Number of times that protective factor</a:t>
            </a:r>
          </a:p>
          <a:p>
            <a:r>
              <a:rPr lang="en-US" sz="1400" i="1"/>
              <a:t>was selected across all referral episodes</a:t>
            </a:r>
            <a:endParaRPr lang="en-US" sz="1400"/>
          </a:p>
        </p:txBody>
      </p:sp>
      <p:sp>
        <p:nvSpPr>
          <p:cNvPr id="117" name="Rectangle 116"/>
          <p:cNvSpPr/>
          <p:nvPr/>
        </p:nvSpPr>
        <p:spPr>
          <a:xfrm>
            <a:off x="4758637" y="9015954"/>
            <a:ext cx="2418976" cy="307777"/>
          </a:xfrm>
          <a:prstGeom prst="rect">
            <a:avLst/>
          </a:prstGeom>
        </p:spPr>
        <p:txBody>
          <a:bodyPr wrap="square">
            <a:spAutoFit/>
          </a:bodyPr>
          <a:lstStyle/>
          <a:p>
            <a:r>
              <a:rPr lang="en-US" sz="1400" i="1"/>
              <a:t>Protective factor selected</a:t>
            </a:r>
            <a:endParaRPr lang="en-US" sz="1400"/>
          </a:p>
        </p:txBody>
      </p:sp>
      <p:sp>
        <p:nvSpPr>
          <p:cNvPr id="118" name="Rounded Rectangle 117"/>
          <p:cNvSpPr/>
          <p:nvPr/>
        </p:nvSpPr>
        <p:spPr>
          <a:xfrm>
            <a:off x="160449" y="8556353"/>
            <a:ext cx="6965563" cy="1025188"/>
          </a:xfrm>
          <a:prstGeom prst="roundRect">
            <a:avLst>
              <a:gd name="adj" fmla="val 0"/>
            </a:avLst>
          </a:prstGeom>
          <a:noFill/>
          <a:ln w="28575">
            <a:solidFill>
              <a:srgbClr val="68B0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43809F"/>
              </a:solidFill>
            </a:endParaRPr>
          </a:p>
        </p:txBody>
      </p:sp>
      <p:sp>
        <p:nvSpPr>
          <p:cNvPr id="119" name="Rectangle 118"/>
          <p:cNvSpPr/>
          <p:nvPr/>
        </p:nvSpPr>
        <p:spPr>
          <a:xfrm>
            <a:off x="3240970" y="8618617"/>
            <a:ext cx="793230" cy="338554"/>
          </a:xfrm>
          <a:prstGeom prst="rect">
            <a:avLst/>
          </a:prstGeom>
          <a:solidFill>
            <a:schemeClr val="bg1"/>
          </a:solidFill>
        </p:spPr>
        <p:txBody>
          <a:bodyPr wrap="none">
            <a:spAutoFit/>
          </a:bodyPr>
          <a:lstStyle/>
          <a:p>
            <a:r>
              <a:rPr lang="en-US" sz="1600" b="1"/>
              <a:t>Legend</a:t>
            </a:r>
          </a:p>
        </p:txBody>
      </p:sp>
      <p:sp>
        <p:nvSpPr>
          <p:cNvPr id="32" name="Rectangle 31">
            <a:extLst>
              <a:ext uri="{FF2B5EF4-FFF2-40B4-BE49-F238E27FC236}">
                <a16:creationId xmlns:a16="http://schemas.microsoft.com/office/drawing/2014/main" id="{81B1130F-611A-4317-98B6-D4E7C5875717}"/>
              </a:ext>
            </a:extLst>
          </p:cNvPr>
          <p:cNvSpPr/>
          <p:nvPr/>
        </p:nvSpPr>
        <p:spPr>
          <a:xfrm>
            <a:off x="0" y="9781401"/>
            <a:ext cx="4796506" cy="276999"/>
          </a:xfrm>
          <a:prstGeom prst="rect">
            <a:avLst/>
          </a:prstGeom>
        </p:spPr>
        <p:txBody>
          <a:bodyPr wrap="none" lIns="91440" tIns="45720" rIns="91440" bIns="45720" anchor="t">
            <a:spAutoFit/>
          </a:bodyPr>
          <a:lstStyle/>
          <a:p>
            <a:r>
              <a:rPr lang="en-US" sz="1200">
                <a:solidFill>
                  <a:schemeClr val="bg1"/>
                </a:solidFill>
              </a:rPr>
              <a:t>SUPPORTED FAMILIES, STRONGER COMMUNITY APRIL 2023 CCT UPDATES</a:t>
            </a:r>
          </a:p>
        </p:txBody>
      </p:sp>
      <p:sp>
        <p:nvSpPr>
          <p:cNvPr id="35" name="Rectangle: Rounded Corners 34">
            <a:extLst>
              <a:ext uri="{FF2B5EF4-FFF2-40B4-BE49-F238E27FC236}">
                <a16:creationId xmlns:a16="http://schemas.microsoft.com/office/drawing/2014/main" id="{849F1EA5-17D7-46C4-96E0-5574D1335F99}"/>
              </a:ext>
            </a:extLst>
          </p:cNvPr>
          <p:cNvSpPr/>
          <p:nvPr/>
        </p:nvSpPr>
        <p:spPr>
          <a:xfrm>
            <a:off x="244103" y="5228912"/>
            <a:ext cx="2905913" cy="2944217"/>
          </a:xfrm>
          <a:prstGeom prst="roundRect">
            <a:avLst>
              <a:gd name="adj" fmla="val 0"/>
            </a:avLst>
          </a:prstGeom>
          <a:solidFill>
            <a:schemeClr val="bg1">
              <a:lumMod val="95000"/>
            </a:schemeClr>
          </a:solidFill>
          <a:ln w="3810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tIns="182880" rtlCol="0" anchor="ctr"/>
          <a:lstStyle/>
          <a:p>
            <a:pPr algn="ctr"/>
            <a:r>
              <a:rPr lang="en-US" b="1">
                <a:solidFill>
                  <a:srgbClr val="0070C0"/>
                </a:solidFill>
                <a:latin typeface="Bahnschrift" panose="020B0502040204020203" pitchFamily="34" charset="0"/>
              </a:rPr>
              <a:t>Interactive Service Mapping Platform</a:t>
            </a:r>
          </a:p>
          <a:p>
            <a:pPr algn="ctr"/>
            <a:endParaRPr lang="en-US" sz="1100" b="1">
              <a:solidFill>
                <a:srgbClr val="0070C0"/>
              </a:solidFill>
              <a:latin typeface="Bahnschrift" panose="020B0502040204020203" pitchFamily="34" charset="0"/>
            </a:endParaRPr>
          </a:p>
          <a:p>
            <a:pPr algn="ctr"/>
            <a:r>
              <a:rPr lang="en-US" sz="1800" u="sng">
                <a:solidFill>
                  <a:srgbClr val="0000FF"/>
                </a:solidFill>
                <a:effectLst/>
                <a:latin typeface="Calibri" panose="020F0502020204030204" pitchFamily="34" charset="0"/>
                <a:ea typeface="Calibri" panose="020F0502020204030204" pitchFamily="34" charset="0"/>
              </a:rPr>
              <a:t>http://rebrand.ly/sfscmap</a:t>
            </a:r>
            <a:endParaRPr lang="en-US">
              <a:solidFill>
                <a:srgbClr val="6264A7"/>
              </a:solidFill>
              <a:latin typeface="Segoe UI" panose="020B0502040204020203" pitchFamily="34" charset="0"/>
            </a:endParaRPr>
          </a:p>
          <a:p>
            <a:pPr algn="ctr">
              <a:spcBef>
                <a:spcPts val="600"/>
              </a:spcBef>
            </a:pPr>
            <a:r>
              <a:rPr lang="en-US" sz="1600">
                <a:solidFill>
                  <a:schemeClr val="tx1"/>
                </a:solidFill>
              </a:rPr>
              <a:t>This map is updated monthly by the SWRC team with the most recent referral data. All data since launch is included in this map.,</a:t>
            </a:r>
            <a:r>
              <a:rPr lang="en-US" sz="1600" b="1">
                <a:solidFill>
                  <a:schemeClr val="tx1"/>
                </a:solidFill>
              </a:rPr>
              <a:t> We recommend bookmarking the link</a:t>
            </a:r>
            <a:r>
              <a:rPr lang="en-US" sz="1600">
                <a:solidFill>
                  <a:schemeClr val="tx1"/>
                </a:solidFill>
              </a:rPr>
              <a:t> so that you can check back for updates!</a:t>
            </a:r>
          </a:p>
          <a:p>
            <a:pPr algn="ctr">
              <a:spcBef>
                <a:spcPts val="600"/>
              </a:spcBef>
            </a:pPr>
            <a:endParaRPr lang="en-US" sz="800">
              <a:solidFill>
                <a:schemeClr val="tx1"/>
              </a:solidFill>
            </a:endParaRPr>
          </a:p>
        </p:txBody>
      </p:sp>
      <p:pic>
        <p:nvPicPr>
          <p:cNvPr id="38" name="Picture 37">
            <a:extLst>
              <a:ext uri="{FF2B5EF4-FFF2-40B4-BE49-F238E27FC236}">
                <a16:creationId xmlns:a16="http://schemas.microsoft.com/office/drawing/2014/main" id="{30A3851B-94DA-4987-A902-5A4636B0FC03}"/>
              </a:ext>
            </a:extLst>
          </p:cNvPr>
          <p:cNvPicPr>
            <a:picLocks noChangeAspect="1"/>
          </p:cNvPicPr>
          <p:nvPr/>
        </p:nvPicPr>
        <p:blipFill>
          <a:blip r:embed="rId2"/>
          <a:stretch>
            <a:fillRect/>
          </a:stretch>
        </p:blipFill>
        <p:spPr>
          <a:xfrm>
            <a:off x="1177341" y="3514237"/>
            <a:ext cx="1549269" cy="1577437"/>
          </a:xfrm>
          <a:prstGeom prst="rect">
            <a:avLst/>
          </a:prstGeom>
        </p:spPr>
      </p:pic>
      <p:sp>
        <p:nvSpPr>
          <p:cNvPr id="197" name="Arrow: Down 196">
            <a:extLst>
              <a:ext uri="{FF2B5EF4-FFF2-40B4-BE49-F238E27FC236}">
                <a16:creationId xmlns:a16="http://schemas.microsoft.com/office/drawing/2014/main" id="{51D31F24-BDF8-442D-B3F9-CB9B8D20F947}"/>
              </a:ext>
            </a:extLst>
          </p:cNvPr>
          <p:cNvSpPr/>
          <p:nvPr/>
        </p:nvSpPr>
        <p:spPr>
          <a:xfrm>
            <a:off x="1617280" y="2789140"/>
            <a:ext cx="509982" cy="625163"/>
          </a:xfrm>
          <a:prstGeom prst="downArrow">
            <a:avLst/>
          </a:prstGeom>
          <a:solidFill>
            <a:srgbClr val="E2B23B"/>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2" name="Straight Arrow Connector 81">
            <a:extLst>
              <a:ext uri="{FF2B5EF4-FFF2-40B4-BE49-F238E27FC236}">
                <a16:creationId xmlns:a16="http://schemas.microsoft.com/office/drawing/2014/main" id="{550CAFCA-07AC-44DE-8BD7-78A3DF832C34}"/>
              </a:ext>
            </a:extLst>
          </p:cNvPr>
          <p:cNvCxnSpPr/>
          <p:nvPr/>
        </p:nvCxnSpPr>
        <p:spPr>
          <a:xfrm>
            <a:off x="3240970" y="2054405"/>
            <a:ext cx="945028" cy="0"/>
          </a:xfrm>
          <a:prstGeom prst="straightConnector1">
            <a:avLst/>
          </a:prstGeom>
          <a:ln w="31750">
            <a:tailEnd type="triangle"/>
          </a:ln>
        </p:spPr>
        <p:style>
          <a:lnRef idx="1">
            <a:schemeClr val="accent2"/>
          </a:lnRef>
          <a:fillRef idx="0">
            <a:schemeClr val="accent2"/>
          </a:fillRef>
          <a:effectRef idx="0">
            <a:schemeClr val="accent2"/>
          </a:effectRef>
          <a:fontRef idx="minor">
            <a:schemeClr val="tx1"/>
          </a:fontRef>
        </p:style>
      </p:cxnSp>
      <p:cxnSp>
        <p:nvCxnSpPr>
          <p:cNvPr id="91" name="Straight Arrow Connector 90">
            <a:extLst>
              <a:ext uri="{FF2B5EF4-FFF2-40B4-BE49-F238E27FC236}">
                <a16:creationId xmlns:a16="http://schemas.microsoft.com/office/drawing/2014/main" id="{2685DA2B-7A2C-4247-9320-4769C683E1FB}"/>
              </a:ext>
            </a:extLst>
          </p:cNvPr>
          <p:cNvCxnSpPr>
            <a:cxnSpLocks/>
          </p:cNvCxnSpPr>
          <p:nvPr/>
        </p:nvCxnSpPr>
        <p:spPr>
          <a:xfrm>
            <a:off x="3700014" y="3414303"/>
            <a:ext cx="494048" cy="0"/>
          </a:xfrm>
          <a:prstGeom prst="straightConnector1">
            <a:avLst/>
          </a:prstGeom>
          <a:ln w="31750">
            <a:tailEnd type="triangle"/>
          </a:ln>
        </p:spPr>
        <p:style>
          <a:lnRef idx="1">
            <a:schemeClr val="accent2"/>
          </a:lnRef>
          <a:fillRef idx="0">
            <a:schemeClr val="accent2"/>
          </a:fillRef>
          <a:effectRef idx="0">
            <a:schemeClr val="accent2"/>
          </a:effectRef>
          <a:fontRef idx="minor">
            <a:schemeClr val="tx1"/>
          </a:fontRef>
        </p:style>
      </p:cxnSp>
      <p:cxnSp>
        <p:nvCxnSpPr>
          <p:cNvPr id="92" name="Straight Arrow Connector 91">
            <a:extLst>
              <a:ext uri="{FF2B5EF4-FFF2-40B4-BE49-F238E27FC236}">
                <a16:creationId xmlns:a16="http://schemas.microsoft.com/office/drawing/2014/main" id="{69786F94-722A-4FBB-9902-008EB7E2BE3E}"/>
              </a:ext>
            </a:extLst>
          </p:cNvPr>
          <p:cNvCxnSpPr>
            <a:cxnSpLocks/>
          </p:cNvCxnSpPr>
          <p:nvPr/>
        </p:nvCxnSpPr>
        <p:spPr>
          <a:xfrm>
            <a:off x="3721548" y="4539695"/>
            <a:ext cx="472514" cy="0"/>
          </a:xfrm>
          <a:prstGeom prst="straightConnector1">
            <a:avLst/>
          </a:prstGeom>
          <a:ln w="31750">
            <a:tailEnd type="triangle"/>
          </a:ln>
        </p:spPr>
        <p:style>
          <a:lnRef idx="1">
            <a:schemeClr val="accent2"/>
          </a:lnRef>
          <a:fillRef idx="0">
            <a:schemeClr val="accent2"/>
          </a:fillRef>
          <a:effectRef idx="0">
            <a:schemeClr val="accent2"/>
          </a:effectRef>
          <a:fontRef idx="minor">
            <a:schemeClr val="tx1"/>
          </a:fontRef>
        </p:style>
      </p:cxnSp>
      <p:cxnSp>
        <p:nvCxnSpPr>
          <p:cNvPr id="93" name="Straight Arrow Connector 92">
            <a:extLst>
              <a:ext uri="{FF2B5EF4-FFF2-40B4-BE49-F238E27FC236}">
                <a16:creationId xmlns:a16="http://schemas.microsoft.com/office/drawing/2014/main" id="{1F84C14C-491D-432A-BEF2-C35DA56E8ECF}"/>
              </a:ext>
            </a:extLst>
          </p:cNvPr>
          <p:cNvCxnSpPr>
            <a:cxnSpLocks/>
          </p:cNvCxnSpPr>
          <p:nvPr/>
        </p:nvCxnSpPr>
        <p:spPr>
          <a:xfrm>
            <a:off x="3713484" y="5785076"/>
            <a:ext cx="472514" cy="0"/>
          </a:xfrm>
          <a:prstGeom prst="straightConnector1">
            <a:avLst/>
          </a:prstGeom>
          <a:ln w="31750">
            <a:tailEnd type="triangle"/>
          </a:ln>
        </p:spPr>
        <p:style>
          <a:lnRef idx="1">
            <a:schemeClr val="accent2"/>
          </a:lnRef>
          <a:fillRef idx="0">
            <a:schemeClr val="accent2"/>
          </a:fillRef>
          <a:effectRef idx="0">
            <a:schemeClr val="accent2"/>
          </a:effectRef>
          <a:fontRef idx="minor">
            <a:schemeClr val="tx1"/>
          </a:fontRef>
        </p:style>
      </p:cxnSp>
      <p:cxnSp>
        <p:nvCxnSpPr>
          <p:cNvPr id="94" name="Straight Arrow Connector 93">
            <a:extLst>
              <a:ext uri="{FF2B5EF4-FFF2-40B4-BE49-F238E27FC236}">
                <a16:creationId xmlns:a16="http://schemas.microsoft.com/office/drawing/2014/main" id="{C584A0B7-F397-42F6-B89F-85BF95E6B33C}"/>
              </a:ext>
            </a:extLst>
          </p:cNvPr>
          <p:cNvCxnSpPr>
            <a:cxnSpLocks/>
            <a:endCxn id="24" idx="1"/>
          </p:cNvCxnSpPr>
          <p:nvPr/>
        </p:nvCxnSpPr>
        <p:spPr>
          <a:xfrm>
            <a:off x="3733294" y="7002848"/>
            <a:ext cx="452704" cy="1"/>
          </a:xfrm>
          <a:prstGeom prst="straightConnector1">
            <a:avLst/>
          </a:prstGeom>
          <a:ln w="31750">
            <a:tailEnd type="triangle"/>
          </a:ln>
        </p:spPr>
        <p:style>
          <a:lnRef idx="1">
            <a:schemeClr val="accent2"/>
          </a:lnRef>
          <a:fillRef idx="0">
            <a:schemeClr val="accent2"/>
          </a:fillRef>
          <a:effectRef idx="0">
            <a:schemeClr val="accent2"/>
          </a:effectRef>
          <a:fontRef idx="minor">
            <a:schemeClr val="tx1"/>
          </a:fontRef>
        </p:style>
      </p:cxnSp>
      <p:cxnSp>
        <p:nvCxnSpPr>
          <p:cNvPr id="95" name="Straight Arrow Connector 94">
            <a:extLst>
              <a:ext uri="{FF2B5EF4-FFF2-40B4-BE49-F238E27FC236}">
                <a16:creationId xmlns:a16="http://schemas.microsoft.com/office/drawing/2014/main" id="{5D289F31-0EDD-4DC7-B613-EA94414DD413}"/>
              </a:ext>
            </a:extLst>
          </p:cNvPr>
          <p:cNvCxnSpPr>
            <a:cxnSpLocks/>
          </p:cNvCxnSpPr>
          <p:nvPr/>
        </p:nvCxnSpPr>
        <p:spPr>
          <a:xfrm>
            <a:off x="3721548" y="8173129"/>
            <a:ext cx="464450" cy="0"/>
          </a:xfrm>
          <a:prstGeom prst="straightConnector1">
            <a:avLst/>
          </a:prstGeom>
          <a:ln w="31750">
            <a:tailEnd type="triangle"/>
          </a:ln>
        </p:spPr>
        <p:style>
          <a:lnRef idx="1">
            <a:schemeClr val="accent2"/>
          </a:lnRef>
          <a:fillRef idx="0">
            <a:schemeClr val="accent2"/>
          </a:fillRef>
          <a:effectRef idx="0">
            <a:schemeClr val="accent2"/>
          </a:effectRef>
          <a:fontRef idx="minor">
            <a:schemeClr val="tx1"/>
          </a:fontRef>
        </p:style>
      </p:cxnSp>
      <p:cxnSp>
        <p:nvCxnSpPr>
          <p:cNvPr id="96" name="Straight Connector 95">
            <a:extLst>
              <a:ext uri="{FF2B5EF4-FFF2-40B4-BE49-F238E27FC236}">
                <a16:creationId xmlns:a16="http://schemas.microsoft.com/office/drawing/2014/main" id="{D0F5A6EC-590B-4DA0-AD70-194C9CCFA336}"/>
              </a:ext>
            </a:extLst>
          </p:cNvPr>
          <p:cNvCxnSpPr>
            <a:cxnSpLocks/>
          </p:cNvCxnSpPr>
          <p:nvPr/>
        </p:nvCxnSpPr>
        <p:spPr>
          <a:xfrm>
            <a:off x="3721548" y="2054405"/>
            <a:ext cx="0" cy="6125835"/>
          </a:xfrm>
          <a:prstGeom prst="line">
            <a:avLst/>
          </a:prstGeom>
          <a:ln w="31750"/>
        </p:spPr>
        <p:style>
          <a:lnRef idx="1">
            <a:schemeClr val="accent2"/>
          </a:lnRef>
          <a:fillRef idx="0">
            <a:schemeClr val="accent2"/>
          </a:fillRef>
          <a:effectRef idx="0">
            <a:schemeClr val="accent2"/>
          </a:effectRef>
          <a:fontRef idx="minor">
            <a:schemeClr val="tx1"/>
          </a:fontRef>
        </p:style>
      </p:cxnSp>
      <p:sp>
        <p:nvSpPr>
          <p:cNvPr id="112" name="TextBox 111">
            <a:extLst>
              <a:ext uri="{FF2B5EF4-FFF2-40B4-BE49-F238E27FC236}">
                <a16:creationId xmlns:a16="http://schemas.microsoft.com/office/drawing/2014/main" id="{78457DAC-92BA-4A24-AE1F-B4629F3D5692}"/>
              </a:ext>
            </a:extLst>
          </p:cNvPr>
          <p:cNvSpPr txBox="1"/>
          <p:nvPr/>
        </p:nvSpPr>
        <p:spPr>
          <a:xfrm>
            <a:off x="5923493" y="2981757"/>
            <a:ext cx="1327320" cy="707886"/>
          </a:xfrm>
          <a:prstGeom prst="rect">
            <a:avLst/>
          </a:prstGeom>
          <a:noFill/>
        </p:spPr>
        <p:txBody>
          <a:bodyPr wrap="square">
            <a:spAutoFit/>
          </a:bodyPr>
          <a:lstStyle/>
          <a:p>
            <a:pPr algn="ctr"/>
            <a:r>
              <a:rPr lang="en-US" sz="1000" i="1"/>
              <a:t>Families’ perception of adaptive skills and strategies to navigate times of crisis</a:t>
            </a:r>
          </a:p>
        </p:txBody>
      </p:sp>
      <p:sp>
        <p:nvSpPr>
          <p:cNvPr id="113" name="TextBox 112">
            <a:extLst>
              <a:ext uri="{FF2B5EF4-FFF2-40B4-BE49-F238E27FC236}">
                <a16:creationId xmlns:a16="http://schemas.microsoft.com/office/drawing/2014/main" id="{B530F218-D678-4408-B4F1-E74B4EE4E0D2}"/>
              </a:ext>
            </a:extLst>
          </p:cNvPr>
          <p:cNvSpPr txBox="1"/>
          <p:nvPr/>
        </p:nvSpPr>
        <p:spPr>
          <a:xfrm>
            <a:off x="5931403" y="1590101"/>
            <a:ext cx="1327319" cy="1015663"/>
          </a:xfrm>
          <a:prstGeom prst="rect">
            <a:avLst/>
          </a:prstGeom>
          <a:noFill/>
        </p:spPr>
        <p:txBody>
          <a:bodyPr wrap="square">
            <a:spAutoFit/>
          </a:bodyPr>
          <a:lstStyle/>
          <a:p>
            <a:pPr algn="ctr"/>
            <a:r>
              <a:rPr lang="en-US" sz="1000" i="1"/>
              <a:t>Families’ perception of formal services and supports available for basic needs (i.e., financial and housing support, food stamps)</a:t>
            </a:r>
          </a:p>
        </p:txBody>
      </p:sp>
      <p:sp>
        <p:nvSpPr>
          <p:cNvPr id="120" name="TextBox 119">
            <a:extLst>
              <a:ext uri="{FF2B5EF4-FFF2-40B4-BE49-F238E27FC236}">
                <a16:creationId xmlns:a16="http://schemas.microsoft.com/office/drawing/2014/main" id="{7CB0034D-2656-4F01-99A0-8E7ADAED4014}"/>
              </a:ext>
            </a:extLst>
          </p:cNvPr>
          <p:cNvSpPr txBox="1"/>
          <p:nvPr/>
        </p:nvSpPr>
        <p:spPr>
          <a:xfrm>
            <a:off x="5896760" y="4152543"/>
            <a:ext cx="1319909" cy="861774"/>
          </a:xfrm>
          <a:prstGeom prst="rect">
            <a:avLst/>
          </a:prstGeom>
          <a:noFill/>
        </p:spPr>
        <p:txBody>
          <a:bodyPr wrap="square">
            <a:spAutoFit/>
          </a:bodyPr>
          <a:lstStyle/>
          <a:p>
            <a:pPr algn="ctr"/>
            <a:r>
              <a:rPr lang="en-US" sz="1000" i="1"/>
              <a:t>Families’ perception of informal support systems (i.e., friends, family and community members) </a:t>
            </a:r>
          </a:p>
        </p:txBody>
      </p:sp>
      <p:sp>
        <p:nvSpPr>
          <p:cNvPr id="121" name="TextBox 120">
            <a:extLst>
              <a:ext uri="{FF2B5EF4-FFF2-40B4-BE49-F238E27FC236}">
                <a16:creationId xmlns:a16="http://schemas.microsoft.com/office/drawing/2014/main" id="{6577CB0E-ADCB-44AF-ACE6-8982EEB2F314}"/>
              </a:ext>
            </a:extLst>
          </p:cNvPr>
          <p:cNvSpPr txBox="1"/>
          <p:nvPr/>
        </p:nvSpPr>
        <p:spPr>
          <a:xfrm>
            <a:off x="5896760" y="5310174"/>
            <a:ext cx="1319909" cy="861774"/>
          </a:xfrm>
          <a:prstGeom prst="rect">
            <a:avLst/>
          </a:prstGeom>
          <a:noFill/>
        </p:spPr>
        <p:txBody>
          <a:bodyPr wrap="square">
            <a:spAutoFit/>
          </a:bodyPr>
          <a:lstStyle/>
          <a:p>
            <a:pPr algn="ctr"/>
            <a:r>
              <a:rPr lang="en-US" sz="1000" i="1"/>
              <a:t>Perceived strength of emotional connection between parent or caregiver and child(ren)</a:t>
            </a:r>
          </a:p>
        </p:txBody>
      </p:sp>
      <p:sp>
        <p:nvSpPr>
          <p:cNvPr id="122" name="TextBox 121">
            <a:extLst>
              <a:ext uri="{FF2B5EF4-FFF2-40B4-BE49-F238E27FC236}">
                <a16:creationId xmlns:a16="http://schemas.microsoft.com/office/drawing/2014/main" id="{A7FF35F8-3306-49E4-8869-47B741E1389D}"/>
              </a:ext>
            </a:extLst>
          </p:cNvPr>
          <p:cNvSpPr txBox="1"/>
          <p:nvPr/>
        </p:nvSpPr>
        <p:spPr>
          <a:xfrm>
            <a:off x="5896760" y="6634407"/>
            <a:ext cx="1319909" cy="707886"/>
          </a:xfrm>
          <a:prstGeom prst="rect">
            <a:avLst/>
          </a:prstGeom>
          <a:noFill/>
        </p:spPr>
        <p:txBody>
          <a:bodyPr wrap="square">
            <a:spAutoFit/>
          </a:bodyPr>
          <a:lstStyle/>
          <a:p>
            <a:pPr algn="ctr"/>
            <a:r>
              <a:rPr lang="en-US" sz="1000" i="1"/>
              <a:t>Knowledge of effective child management techniques</a:t>
            </a:r>
          </a:p>
        </p:txBody>
      </p:sp>
    </p:spTree>
    <p:extLst>
      <p:ext uri="{BB962C8B-B14F-4D97-AF65-F5344CB8AC3E}">
        <p14:creationId xmlns:p14="http://schemas.microsoft.com/office/powerpoint/2010/main" val="780024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5" name="Chart 84">
            <a:extLst>
              <a:ext uri="{FF2B5EF4-FFF2-40B4-BE49-F238E27FC236}">
                <a16:creationId xmlns:a16="http://schemas.microsoft.com/office/drawing/2014/main" id="{FAAA99BA-5F70-4F14-8A91-99180A1B5CD9}"/>
              </a:ext>
            </a:extLst>
          </p:cNvPr>
          <p:cNvGraphicFramePr/>
          <p:nvPr>
            <p:extLst>
              <p:ext uri="{D42A27DB-BD31-4B8C-83A1-F6EECF244321}">
                <p14:modId xmlns:p14="http://schemas.microsoft.com/office/powerpoint/2010/main" val="1117128212"/>
              </p:ext>
            </p:extLst>
          </p:nvPr>
        </p:nvGraphicFramePr>
        <p:xfrm>
          <a:off x="162230" y="5630987"/>
          <a:ext cx="7012892" cy="4022575"/>
        </p:xfrm>
        <a:graphic>
          <a:graphicData uri="http://schemas.openxmlformats.org/drawingml/2006/chart">
            <c:chart xmlns:c="http://schemas.openxmlformats.org/drawingml/2006/chart" xmlns:r="http://schemas.openxmlformats.org/officeDocument/2006/relationships" r:id="rId3"/>
          </a:graphicData>
        </a:graphic>
      </p:graphicFrame>
      <p:sp>
        <p:nvSpPr>
          <p:cNvPr id="49" name="Round Diagonal Corner Rectangle 38">
            <a:extLst>
              <a:ext uri="{FF2B5EF4-FFF2-40B4-BE49-F238E27FC236}">
                <a16:creationId xmlns:a16="http://schemas.microsoft.com/office/drawing/2014/main" id="{A251A2DF-E2E9-4C42-9313-D349F99064EC}"/>
              </a:ext>
            </a:extLst>
          </p:cNvPr>
          <p:cNvSpPr/>
          <p:nvPr/>
        </p:nvSpPr>
        <p:spPr>
          <a:xfrm>
            <a:off x="3613251" y="2171028"/>
            <a:ext cx="3549309" cy="3062179"/>
          </a:xfrm>
          <a:prstGeom prst="roundRect">
            <a:avLst>
              <a:gd name="adj" fmla="val 12793"/>
            </a:avLst>
          </a:prstGeom>
          <a:solidFill>
            <a:schemeClr val="bg1">
              <a:lumMod val="9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a:p>
        </p:txBody>
      </p:sp>
      <p:sp>
        <p:nvSpPr>
          <p:cNvPr id="86" name="Round Diagonal Corner Rectangle 38">
            <a:extLst>
              <a:ext uri="{FF2B5EF4-FFF2-40B4-BE49-F238E27FC236}">
                <a16:creationId xmlns:a16="http://schemas.microsoft.com/office/drawing/2014/main" id="{4C79259C-9032-44AE-8C5E-1E5E780C8BB3}"/>
              </a:ext>
            </a:extLst>
          </p:cNvPr>
          <p:cNvSpPr/>
          <p:nvPr/>
        </p:nvSpPr>
        <p:spPr>
          <a:xfrm>
            <a:off x="262281" y="2171028"/>
            <a:ext cx="3303161" cy="3062179"/>
          </a:xfrm>
          <a:prstGeom prst="roundRect">
            <a:avLst>
              <a:gd name="adj" fmla="val 12793"/>
            </a:avLst>
          </a:prstGeom>
          <a:solidFill>
            <a:schemeClr val="bg1">
              <a:lumMod val="9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a:p>
        </p:txBody>
      </p:sp>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7507" y="9774291"/>
            <a:ext cx="715260" cy="276999"/>
          </a:xfrm>
          <a:prstGeom prst="rect">
            <a:avLst/>
          </a:prstGeom>
          <a:ln>
            <a:noFill/>
          </a:ln>
        </p:spPr>
        <p:txBody>
          <a:bodyPr wrap="none">
            <a:spAutoFit/>
          </a:bodyPr>
          <a:lstStyle/>
          <a:p>
            <a:r>
              <a:rPr lang="en-US" sz="1200">
                <a:solidFill>
                  <a:schemeClr val="bg1"/>
                </a:solidFill>
                <a:latin typeface="Bahnschrift Light" panose="020B0502040204020203" pitchFamily="34" charset="0"/>
              </a:rPr>
              <a:t>PAGE 9</a:t>
            </a:r>
            <a:endParaRPr lang="en-US" sz="1200">
              <a:solidFill>
                <a:schemeClr val="bg1"/>
              </a:solidFill>
            </a:endParaRPr>
          </a:p>
        </p:txBody>
      </p:sp>
      <p:sp>
        <p:nvSpPr>
          <p:cNvPr id="8" name="Rounded Rectangle 7"/>
          <p:cNvSpPr/>
          <p:nvPr/>
        </p:nvSpPr>
        <p:spPr>
          <a:xfrm>
            <a:off x="333051" y="1361300"/>
            <a:ext cx="6738588" cy="136374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01429" y="1334367"/>
            <a:ext cx="6826785" cy="2197289"/>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endParaRPr lang="en-US" sz="5400" b="1">
              <a:solidFill>
                <a:srgbClr val="43809F"/>
              </a:solidFill>
            </a:endParaRPr>
          </a:p>
        </p:txBody>
      </p:sp>
      <p:sp>
        <p:nvSpPr>
          <p:cNvPr id="41" name="Rectangle 40"/>
          <p:cNvSpPr/>
          <p:nvPr/>
        </p:nvSpPr>
        <p:spPr>
          <a:xfrm>
            <a:off x="190765" y="193014"/>
            <a:ext cx="6944997" cy="954107"/>
          </a:xfrm>
          <a:prstGeom prst="rect">
            <a:avLst/>
          </a:prstGeom>
        </p:spPr>
        <p:txBody>
          <a:bodyPr wrap="square">
            <a:spAutoFit/>
          </a:bodyPr>
          <a:lstStyle/>
          <a:p>
            <a:pPr algn="ctr"/>
            <a:r>
              <a:rPr lang="en-US" sz="2800">
                <a:latin typeface="Bahnschrift Light" panose="020B0502040204020203" pitchFamily="34" charset="0"/>
              </a:rPr>
              <a:t>How many PFS have been submitted </a:t>
            </a:r>
            <a:r>
              <a:rPr lang="en-US" sz="2800" i="1">
                <a:latin typeface="Bahnschrift Light" panose="020B0502040204020203" pitchFamily="34" charset="0"/>
              </a:rPr>
              <a:t>since launch </a:t>
            </a:r>
            <a:r>
              <a:rPr lang="en-US" sz="2800">
                <a:latin typeface="Bahnschrift Light" panose="020B0502040204020203" pitchFamily="34" charset="0"/>
              </a:rPr>
              <a:t>and what do the scores show?</a:t>
            </a:r>
          </a:p>
        </p:txBody>
      </p:sp>
      <p:sp>
        <p:nvSpPr>
          <p:cNvPr id="42" name="Rectangle 41"/>
          <p:cNvSpPr/>
          <p:nvPr/>
        </p:nvSpPr>
        <p:spPr>
          <a:xfrm>
            <a:off x="374923" y="1228854"/>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hart 6">
            <a:extLst>
              <a:ext uri="{FF2B5EF4-FFF2-40B4-BE49-F238E27FC236}">
                <a16:creationId xmlns:a16="http://schemas.microsoft.com/office/drawing/2014/main" id="{103A082F-D4CE-40BD-BC7B-901C74A4DAFF}"/>
              </a:ext>
            </a:extLst>
          </p:cNvPr>
          <p:cNvGraphicFramePr/>
          <p:nvPr>
            <p:extLst>
              <p:ext uri="{D42A27DB-BD31-4B8C-83A1-F6EECF244321}">
                <p14:modId xmlns:p14="http://schemas.microsoft.com/office/powerpoint/2010/main" val="786201487"/>
              </p:ext>
            </p:extLst>
          </p:nvPr>
        </p:nvGraphicFramePr>
        <p:xfrm>
          <a:off x="308805" y="2824652"/>
          <a:ext cx="3722814" cy="1748537"/>
        </p:xfrm>
        <a:graphic>
          <a:graphicData uri="http://schemas.openxmlformats.org/drawingml/2006/chart">
            <c:chart xmlns:c="http://schemas.openxmlformats.org/drawingml/2006/chart" xmlns:r="http://schemas.openxmlformats.org/officeDocument/2006/relationships" r:id="rId4"/>
          </a:graphicData>
        </a:graphic>
      </p:graphicFrame>
      <p:sp>
        <p:nvSpPr>
          <p:cNvPr id="57" name="Rectangle 56">
            <a:extLst>
              <a:ext uri="{FF2B5EF4-FFF2-40B4-BE49-F238E27FC236}">
                <a16:creationId xmlns:a16="http://schemas.microsoft.com/office/drawing/2014/main" id="{8AD6B34D-F7CC-4EEA-926D-D1B4FA290B77}"/>
              </a:ext>
            </a:extLst>
          </p:cNvPr>
          <p:cNvSpPr/>
          <p:nvPr/>
        </p:nvSpPr>
        <p:spPr>
          <a:xfrm>
            <a:off x="374923" y="2183522"/>
            <a:ext cx="2258436" cy="1231106"/>
          </a:xfrm>
          <a:prstGeom prst="rect">
            <a:avLst/>
          </a:prstGeom>
          <a:noFill/>
          <a:ln>
            <a:noFill/>
          </a:ln>
        </p:spPr>
        <p:txBody>
          <a:bodyPr wrap="square">
            <a:spAutoFit/>
          </a:bodyPr>
          <a:lstStyle/>
          <a:p>
            <a:r>
              <a:rPr lang="en-US" sz="4400" b="1">
                <a:solidFill>
                  <a:srgbClr val="43809F"/>
                </a:solidFill>
              </a:rPr>
              <a:t>54%</a:t>
            </a:r>
          </a:p>
          <a:p>
            <a:r>
              <a:rPr lang="en-US" sz="1500"/>
              <a:t>Of agencies have submitted </a:t>
            </a:r>
            <a:r>
              <a:rPr lang="en-US" sz="1500" u="sng"/>
              <a:t>&gt;</a:t>
            </a:r>
            <a:r>
              <a:rPr lang="en-US" sz="1500"/>
              <a:t>1 PFS</a:t>
            </a:r>
          </a:p>
        </p:txBody>
      </p:sp>
      <p:grpSp>
        <p:nvGrpSpPr>
          <p:cNvPr id="75" name="Group 74">
            <a:extLst>
              <a:ext uri="{FF2B5EF4-FFF2-40B4-BE49-F238E27FC236}">
                <a16:creationId xmlns:a16="http://schemas.microsoft.com/office/drawing/2014/main" id="{02A84204-AAEB-4B4C-8AD0-C28780632AC0}"/>
              </a:ext>
            </a:extLst>
          </p:cNvPr>
          <p:cNvGrpSpPr/>
          <p:nvPr/>
        </p:nvGrpSpPr>
        <p:grpSpPr>
          <a:xfrm>
            <a:off x="456718" y="4044725"/>
            <a:ext cx="1072592" cy="415498"/>
            <a:chOff x="3833644" y="4844263"/>
            <a:chExt cx="1072592" cy="415498"/>
          </a:xfrm>
        </p:grpSpPr>
        <p:sp>
          <p:nvSpPr>
            <p:cNvPr id="76" name="TextBox 75">
              <a:extLst>
                <a:ext uri="{FF2B5EF4-FFF2-40B4-BE49-F238E27FC236}">
                  <a16:creationId xmlns:a16="http://schemas.microsoft.com/office/drawing/2014/main" id="{6C9127EC-53D9-43B4-911F-8AC920D4E6DE}"/>
                </a:ext>
              </a:extLst>
            </p:cNvPr>
            <p:cNvSpPr txBox="1"/>
            <p:nvPr/>
          </p:nvSpPr>
          <p:spPr>
            <a:xfrm>
              <a:off x="3954510" y="4844263"/>
              <a:ext cx="951726" cy="415498"/>
            </a:xfrm>
            <a:prstGeom prst="rect">
              <a:avLst/>
            </a:prstGeom>
            <a:noFill/>
          </p:spPr>
          <p:txBody>
            <a:bodyPr wrap="square">
              <a:spAutoFit/>
            </a:bodyPr>
            <a:lstStyle/>
            <a:p>
              <a:r>
                <a:rPr lang="en-US" sz="1050"/>
                <a:t>Submitted at least 1 PFS</a:t>
              </a:r>
            </a:p>
          </p:txBody>
        </p:sp>
        <p:sp>
          <p:nvSpPr>
            <p:cNvPr id="77" name="Rounded Rectangle 63">
              <a:extLst>
                <a:ext uri="{FF2B5EF4-FFF2-40B4-BE49-F238E27FC236}">
                  <a16:creationId xmlns:a16="http://schemas.microsoft.com/office/drawing/2014/main" id="{5FB1F493-AECB-40A1-B85C-9F9C39A80CB5}"/>
                </a:ext>
              </a:extLst>
            </p:cNvPr>
            <p:cNvSpPr/>
            <p:nvPr/>
          </p:nvSpPr>
          <p:spPr>
            <a:xfrm>
              <a:off x="3833644" y="4897474"/>
              <a:ext cx="112544" cy="277278"/>
            </a:xfrm>
            <a:prstGeom prst="roundRect">
              <a:avLst/>
            </a:prstGeom>
            <a:solidFill>
              <a:srgbClr val="43809F"/>
            </a:solidFill>
            <a:ln w="190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solidFill>
              </a:endParaRPr>
            </a:p>
          </p:txBody>
        </p:sp>
      </p:grpSp>
      <p:grpSp>
        <p:nvGrpSpPr>
          <p:cNvPr id="78" name="Group 77">
            <a:extLst>
              <a:ext uri="{FF2B5EF4-FFF2-40B4-BE49-F238E27FC236}">
                <a16:creationId xmlns:a16="http://schemas.microsoft.com/office/drawing/2014/main" id="{62832895-677B-40D0-9ABC-646A0FA6993C}"/>
              </a:ext>
            </a:extLst>
          </p:cNvPr>
          <p:cNvGrpSpPr/>
          <p:nvPr/>
        </p:nvGrpSpPr>
        <p:grpSpPr>
          <a:xfrm>
            <a:off x="1560634" y="4044725"/>
            <a:ext cx="1357018" cy="415498"/>
            <a:chOff x="4822161" y="4857838"/>
            <a:chExt cx="1357018" cy="415498"/>
          </a:xfrm>
        </p:grpSpPr>
        <p:sp>
          <p:nvSpPr>
            <p:cNvPr id="79" name="TextBox 78">
              <a:extLst>
                <a:ext uri="{FF2B5EF4-FFF2-40B4-BE49-F238E27FC236}">
                  <a16:creationId xmlns:a16="http://schemas.microsoft.com/office/drawing/2014/main" id="{BBD4571A-3388-4FEF-B891-D3DD21BD846E}"/>
                </a:ext>
              </a:extLst>
            </p:cNvPr>
            <p:cNvSpPr txBox="1"/>
            <p:nvPr/>
          </p:nvSpPr>
          <p:spPr>
            <a:xfrm>
              <a:off x="4947495" y="4857838"/>
              <a:ext cx="1231684" cy="415498"/>
            </a:xfrm>
            <a:prstGeom prst="rect">
              <a:avLst/>
            </a:prstGeom>
            <a:noFill/>
          </p:spPr>
          <p:txBody>
            <a:bodyPr wrap="square">
              <a:spAutoFit/>
            </a:bodyPr>
            <a:lstStyle/>
            <a:p>
              <a:r>
                <a:rPr lang="en-US" sz="1050"/>
                <a:t>Have not submitted any PFS</a:t>
              </a:r>
            </a:p>
          </p:txBody>
        </p:sp>
        <p:sp>
          <p:nvSpPr>
            <p:cNvPr id="80" name="Rounded Rectangle 63">
              <a:extLst>
                <a:ext uri="{FF2B5EF4-FFF2-40B4-BE49-F238E27FC236}">
                  <a16:creationId xmlns:a16="http://schemas.microsoft.com/office/drawing/2014/main" id="{B595D1FA-707D-4C2C-841F-1AD69901E1A1}"/>
                </a:ext>
              </a:extLst>
            </p:cNvPr>
            <p:cNvSpPr/>
            <p:nvPr/>
          </p:nvSpPr>
          <p:spPr>
            <a:xfrm>
              <a:off x="4822161" y="4911049"/>
              <a:ext cx="112544" cy="277278"/>
            </a:xfrm>
            <a:prstGeom prst="roundRect">
              <a:avLst/>
            </a:prstGeom>
            <a:solidFill>
              <a:srgbClr val="F2F2F2"/>
            </a:solidFill>
            <a:ln w="190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solidFill>
              </a:endParaRPr>
            </a:p>
          </p:txBody>
        </p:sp>
      </p:grpSp>
      <p:sp>
        <p:nvSpPr>
          <p:cNvPr id="89" name="Round Diagonal Corner Rectangle 38">
            <a:extLst>
              <a:ext uri="{FF2B5EF4-FFF2-40B4-BE49-F238E27FC236}">
                <a16:creationId xmlns:a16="http://schemas.microsoft.com/office/drawing/2014/main" id="{77E010D8-E33A-4A8C-BDCE-8267F48231F2}"/>
              </a:ext>
            </a:extLst>
          </p:cNvPr>
          <p:cNvSpPr/>
          <p:nvPr/>
        </p:nvSpPr>
        <p:spPr>
          <a:xfrm>
            <a:off x="258909" y="1416594"/>
            <a:ext cx="3306533" cy="656274"/>
          </a:xfrm>
          <a:prstGeom prst="round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a:p>
        </p:txBody>
      </p:sp>
      <p:sp>
        <p:nvSpPr>
          <p:cNvPr id="90" name="Round Diagonal Corner Rectangle 38">
            <a:extLst>
              <a:ext uri="{FF2B5EF4-FFF2-40B4-BE49-F238E27FC236}">
                <a16:creationId xmlns:a16="http://schemas.microsoft.com/office/drawing/2014/main" id="{F59EAD97-7D54-419F-B98E-5D5E425AA6D7}"/>
              </a:ext>
            </a:extLst>
          </p:cNvPr>
          <p:cNvSpPr/>
          <p:nvPr/>
        </p:nvSpPr>
        <p:spPr>
          <a:xfrm>
            <a:off x="3753766" y="1416594"/>
            <a:ext cx="3248959" cy="656274"/>
          </a:xfrm>
          <a:prstGeom prst="round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a:p>
        </p:txBody>
      </p:sp>
      <p:sp>
        <p:nvSpPr>
          <p:cNvPr id="82" name="TextBox 81">
            <a:extLst>
              <a:ext uri="{FF2B5EF4-FFF2-40B4-BE49-F238E27FC236}">
                <a16:creationId xmlns:a16="http://schemas.microsoft.com/office/drawing/2014/main" id="{41E3E193-C747-40E5-AD66-B0209396AECB}"/>
              </a:ext>
            </a:extLst>
          </p:cNvPr>
          <p:cNvSpPr txBox="1"/>
          <p:nvPr/>
        </p:nvSpPr>
        <p:spPr>
          <a:xfrm>
            <a:off x="333051" y="1349153"/>
            <a:ext cx="1080514" cy="769441"/>
          </a:xfrm>
          <a:prstGeom prst="rect">
            <a:avLst/>
          </a:prstGeom>
          <a:noFill/>
        </p:spPr>
        <p:txBody>
          <a:bodyPr wrap="square">
            <a:spAutoFit/>
          </a:bodyPr>
          <a:lstStyle/>
          <a:p>
            <a:r>
              <a:rPr lang="en-US" sz="4400" b="1">
                <a:solidFill>
                  <a:schemeClr val="bg1"/>
                </a:solidFill>
              </a:rPr>
              <a:t>204</a:t>
            </a:r>
          </a:p>
        </p:txBody>
      </p:sp>
      <p:sp>
        <p:nvSpPr>
          <p:cNvPr id="81" name="TextBox 80">
            <a:extLst>
              <a:ext uri="{FF2B5EF4-FFF2-40B4-BE49-F238E27FC236}">
                <a16:creationId xmlns:a16="http://schemas.microsoft.com/office/drawing/2014/main" id="{FE5E55B9-D907-4975-90AE-14D43D06F523}"/>
              </a:ext>
            </a:extLst>
          </p:cNvPr>
          <p:cNvSpPr txBox="1"/>
          <p:nvPr/>
        </p:nvSpPr>
        <p:spPr>
          <a:xfrm>
            <a:off x="1421887" y="1471102"/>
            <a:ext cx="2099413" cy="553998"/>
          </a:xfrm>
          <a:prstGeom prst="rect">
            <a:avLst/>
          </a:prstGeom>
          <a:noFill/>
        </p:spPr>
        <p:txBody>
          <a:bodyPr wrap="square">
            <a:spAutoFit/>
          </a:bodyPr>
          <a:lstStyle/>
          <a:p>
            <a:r>
              <a:rPr lang="en-US" sz="1500" b="1">
                <a:solidFill>
                  <a:schemeClr val="bg1"/>
                </a:solidFill>
              </a:rPr>
              <a:t>Initial PFS have been submitted</a:t>
            </a:r>
          </a:p>
        </p:txBody>
      </p:sp>
      <p:sp>
        <p:nvSpPr>
          <p:cNvPr id="83" name="TextBox 82">
            <a:extLst>
              <a:ext uri="{FF2B5EF4-FFF2-40B4-BE49-F238E27FC236}">
                <a16:creationId xmlns:a16="http://schemas.microsoft.com/office/drawing/2014/main" id="{7B909000-BA9D-4853-8DE9-618130B89844}"/>
              </a:ext>
            </a:extLst>
          </p:cNvPr>
          <p:cNvSpPr txBox="1"/>
          <p:nvPr/>
        </p:nvSpPr>
        <p:spPr>
          <a:xfrm>
            <a:off x="3836997" y="1349153"/>
            <a:ext cx="750618" cy="769441"/>
          </a:xfrm>
          <a:prstGeom prst="rect">
            <a:avLst/>
          </a:prstGeom>
          <a:noFill/>
        </p:spPr>
        <p:txBody>
          <a:bodyPr wrap="square">
            <a:spAutoFit/>
          </a:bodyPr>
          <a:lstStyle/>
          <a:p>
            <a:r>
              <a:rPr lang="en-US" sz="4400" b="1">
                <a:solidFill>
                  <a:schemeClr val="bg1"/>
                </a:solidFill>
              </a:rPr>
              <a:t>53</a:t>
            </a:r>
          </a:p>
        </p:txBody>
      </p:sp>
      <p:sp>
        <p:nvSpPr>
          <p:cNvPr id="87" name="TextBox 86">
            <a:extLst>
              <a:ext uri="{FF2B5EF4-FFF2-40B4-BE49-F238E27FC236}">
                <a16:creationId xmlns:a16="http://schemas.microsoft.com/office/drawing/2014/main" id="{1F41F5BF-F69B-47E8-B0B4-FAB4FBA76CAF}"/>
              </a:ext>
            </a:extLst>
          </p:cNvPr>
          <p:cNvSpPr txBox="1"/>
          <p:nvPr/>
        </p:nvSpPr>
        <p:spPr>
          <a:xfrm>
            <a:off x="4517011" y="1471102"/>
            <a:ext cx="2372106" cy="553998"/>
          </a:xfrm>
          <a:prstGeom prst="rect">
            <a:avLst/>
          </a:prstGeom>
          <a:noFill/>
        </p:spPr>
        <p:txBody>
          <a:bodyPr wrap="square">
            <a:spAutoFit/>
          </a:bodyPr>
          <a:lstStyle/>
          <a:p>
            <a:r>
              <a:rPr lang="en-US" sz="1500" b="1">
                <a:solidFill>
                  <a:schemeClr val="bg1"/>
                </a:solidFill>
              </a:rPr>
              <a:t>Follow-up PFS have been submitted</a:t>
            </a:r>
          </a:p>
        </p:txBody>
      </p:sp>
      <p:sp>
        <p:nvSpPr>
          <p:cNvPr id="51" name="Text Box 2">
            <a:extLst>
              <a:ext uri="{FF2B5EF4-FFF2-40B4-BE49-F238E27FC236}">
                <a16:creationId xmlns:a16="http://schemas.microsoft.com/office/drawing/2014/main" id="{7C66DF6A-7877-4E7A-85B7-260AE374E55C}"/>
              </a:ext>
            </a:extLst>
          </p:cNvPr>
          <p:cNvSpPr txBox="1">
            <a:spLocks noChangeArrowheads="1"/>
          </p:cNvSpPr>
          <p:nvPr/>
        </p:nvSpPr>
        <p:spPr bwMode="auto">
          <a:xfrm>
            <a:off x="788594" y="4589403"/>
            <a:ext cx="2556184" cy="429526"/>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Goal</a:t>
            </a:r>
            <a:r>
              <a:rPr lang="en-US" sz="1400">
                <a:effectLst/>
                <a:latin typeface="Calibri" panose="020F0502020204030204" pitchFamily="34" charset="0"/>
                <a:ea typeface="Calibri" panose="020F0502020204030204" pitchFamily="34" charset="0"/>
                <a:cs typeface="Times New Roman" panose="02020603050405020304" pitchFamily="18" charset="0"/>
              </a:rPr>
              <a:t>: </a:t>
            </a:r>
            <a:r>
              <a:rPr lang="en-US" sz="1400" u="sng">
                <a:latin typeface="Calibri" panose="020F0502020204030204" pitchFamily="34" charset="0"/>
                <a:ea typeface="Calibri" panose="020F0502020204030204" pitchFamily="34" charset="0"/>
                <a:cs typeface="Times New Roman" panose="02020603050405020304" pitchFamily="18" charset="0"/>
              </a:rPr>
              <a:t>&gt;</a:t>
            </a:r>
            <a:r>
              <a:rPr lang="en-US" sz="1400">
                <a:effectLst/>
                <a:latin typeface="Calibri" panose="020F0502020204030204" pitchFamily="34" charset="0"/>
                <a:ea typeface="Calibri" panose="020F0502020204030204" pitchFamily="34" charset="0"/>
                <a:cs typeface="Times New Roman" panose="02020603050405020304" pitchFamily="18" charset="0"/>
              </a:rPr>
              <a:t>70% of agencies submit </a:t>
            </a:r>
            <a:r>
              <a:rPr lang="en-US" sz="1400" u="sng">
                <a:effectLst/>
                <a:latin typeface="Calibri" panose="020F0502020204030204" pitchFamily="34" charset="0"/>
                <a:ea typeface="Calibri" panose="020F0502020204030204" pitchFamily="34" charset="0"/>
                <a:cs typeface="Times New Roman" panose="02020603050405020304" pitchFamily="18" charset="0"/>
              </a:rPr>
              <a:t>&gt;</a:t>
            </a:r>
            <a:r>
              <a:rPr lang="en-US" sz="1400">
                <a:effectLst/>
                <a:latin typeface="Calibri" panose="020F0502020204030204" pitchFamily="34" charset="0"/>
                <a:ea typeface="Calibri" panose="020F0502020204030204" pitchFamily="34" charset="0"/>
                <a:cs typeface="Times New Roman" panose="02020603050405020304" pitchFamily="18" charset="0"/>
              </a:rPr>
              <a:t>1 PFS annually</a:t>
            </a:r>
          </a:p>
        </p:txBody>
      </p:sp>
      <p:pic>
        <p:nvPicPr>
          <p:cNvPr id="52" name="Picture 51" descr="C:\Users\casey53\Downloads\noun_Goals_982021 (1).png">
            <a:extLst>
              <a:ext uri="{FF2B5EF4-FFF2-40B4-BE49-F238E27FC236}">
                <a16:creationId xmlns:a16="http://schemas.microsoft.com/office/drawing/2014/main" id="{5535A5C1-A779-4E58-956B-CA007D821967}"/>
              </a:ext>
            </a:extLst>
          </p:cNvPr>
          <p:cNvPicPr/>
          <p:nvPr/>
        </p:nvPicPr>
        <p:blipFill>
          <a:blip r:embed="rId5"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9164" y="4436370"/>
            <a:ext cx="796837" cy="796837"/>
          </a:xfrm>
          <a:prstGeom prst="rect">
            <a:avLst/>
          </a:prstGeom>
          <a:noFill/>
          <a:ln>
            <a:noFill/>
          </a:ln>
        </p:spPr>
      </p:pic>
      <p:sp>
        <p:nvSpPr>
          <p:cNvPr id="43" name="Rectangle 42">
            <a:extLst>
              <a:ext uri="{FF2B5EF4-FFF2-40B4-BE49-F238E27FC236}">
                <a16:creationId xmlns:a16="http://schemas.microsoft.com/office/drawing/2014/main" id="{13D8FBFC-9957-4E29-A1BC-53ABBC33D4E8}"/>
              </a:ext>
            </a:extLst>
          </p:cNvPr>
          <p:cNvSpPr/>
          <p:nvPr/>
        </p:nvSpPr>
        <p:spPr>
          <a:xfrm>
            <a:off x="0" y="9781401"/>
            <a:ext cx="4796506" cy="276999"/>
          </a:xfrm>
          <a:prstGeom prst="rect">
            <a:avLst/>
          </a:prstGeom>
        </p:spPr>
        <p:txBody>
          <a:bodyPr wrap="none" lIns="91440" tIns="45720" rIns="91440" bIns="45720" anchor="t">
            <a:spAutoFit/>
          </a:bodyPr>
          <a:lstStyle/>
          <a:p>
            <a:r>
              <a:rPr lang="en-US" sz="1200">
                <a:solidFill>
                  <a:schemeClr val="bg1"/>
                </a:solidFill>
              </a:rPr>
              <a:t>SUPPORTED FAMILIES, STRONGER COMMUNITY APRIL 2023 CCT UPDATES</a:t>
            </a:r>
          </a:p>
        </p:txBody>
      </p:sp>
      <p:sp>
        <p:nvSpPr>
          <p:cNvPr id="44" name="TextBox 43">
            <a:extLst>
              <a:ext uri="{FF2B5EF4-FFF2-40B4-BE49-F238E27FC236}">
                <a16:creationId xmlns:a16="http://schemas.microsoft.com/office/drawing/2014/main" id="{F40F0811-2403-4908-8A2B-F0DD9C12475D}"/>
              </a:ext>
            </a:extLst>
          </p:cNvPr>
          <p:cNvSpPr txBox="1"/>
          <p:nvPr/>
        </p:nvSpPr>
        <p:spPr>
          <a:xfrm>
            <a:off x="-260771" y="5330874"/>
            <a:ext cx="8029074" cy="665439"/>
          </a:xfrm>
          <a:prstGeom prst="rect">
            <a:avLst/>
          </a:prstGeom>
          <a:noFill/>
        </p:spPr>
        <p:txBody>
          <a:bodyPr wrap="square">
            <a:spAutoFit/>
          </a:bodyPr>
          <a:lstStyle/>
          <a:p>
            <a:pPr algn="ctr">
              <a:defRPr sz="1862" b="1" i="0" u="none" strike="noStrike" kern="1200" spc="0" baseline="0">
                <a:solidFill>
                  <a:prstClr val="black">
                    <a:lumMod val="65000"/>
                    <a:lumOff val="35000"/>
                  </a:prstClr>
                </a:solidFill>
                <a:latin typeface="+mn-lt"/>
                <a:ea typeface="+mn-ea"/>
                <a:cs typeface="+mn-cs"/>
              </a:defRPr>
            </a:pPr>
            <a:r>
              <a:rPr lang="en-US" b="1">
                <a:solidFill>
                  <a:srgbClr val="43809F"/>
                </a:solidFill>
                <a:latin typeface="Bahnschrift" panose="020B0502040204020203" pitchFamily="34" charset="0"/>
              </a:rPr>
              <a:t>Average PFS Scores at Baseline</a:t>
            </a:r>
          </a:p>
          <a:p>
            <a:pPr algn="ctr">
              <a:defRPr sz="1862" b="1" i="0" u="none" strike="noStrike" kern="1200" spc="0" baseline="0">
                <a:solidFill>
                  <a:prstClr val="black">
                    <a:lumMod val="65000"/>
                    <a:lumOff val="35000"/>
                  </a:prstClr>
                </a:solidFill>
                <a:latin typeface="+mn-lt"/>
                <a:ea typeface="+mn-ea"/>
                <a:cs typeface="+mn-cs"/>
              </a:defRPr>
            </a:pPr>
            <a:r>
              <a:rPr lang="en-US" b="1">
                <a:solidFill>
                  <a:srgbClr val="43809F"/>
                </a:solidFill>
                <a:latin typeface="Bahnschrift" panose="020B0502040204020203" pitchFamily="34" charset="0"/>
              </a:rPr>
              <a:t>and at Post</a:t>
            </a:r>
          </a:p>
        </p:txBody>
      </p:sp>
      <p:sp>
        <p:nvSpPr>
          <p:cNvPr id="48" name="Rectangle 47">
            <a:extLst>
              <a:ext uri="{FF2B5EF4-FFF2-40B4-BE49-F238E27FC236}">
                <a16:creationId xmlns:a16="http://schemas.microsoft.com/office/drawing/2014/main" id="{11F6F396-9E37-46A1-A20A-CEEF40265B8B}"/>
              </a:ext>
            </a:extLst>
          </p:cNvPr>
          <p:cNvSpPr/>
          <p:nvPr/>
        </p:nvSpPr>
        <p:spPr>
          <a:xfrm>
            <a:off x="3683724" y="2267759"/>
            <a:ext cx="3429787" cy="2862322"/>
          </a:xfrm>
          <a:prstGeom prst="rect">
            <a:avLst/>
          </a:prstGeom>
          <a:noFill/>
          <a:ln>
            <a:noFill/>
          </a:ln>
        </p:spPr>
        <p:txBody>
          <a:bodyPr wrap="square">
            <a:spAutoFit/>
          </a:bodyPr>
          <a:lstStyle/>
          <a:p>
            <a:pPr algn="ctr"/>
            <a:r>
              <a:rPr lang="en-US" sz="3200" b="1">
                <a:solidFill>
                  <a:srgbClr val="43809F"/>
                </a:solidFill>
              </a:rPr>
              <a:t>37</a:t>
            </a:r>
            <a:r>
              <a:rPr lang="en-US" sz="2400" b="1">
                <a:solidFill>
                  <a:srgbClr val="43809F"/>
                </a:solidFill>
              </a:rPr>
              <a:t> </a:t>
            </a:r>
          </a:p>
          <a:p>
            <a:pPr algn="ctr"/>
            <a:endParaRPr lang="en-US" sz="800" b="1">
              <a:solidFill>
                <a:srgbClr val="43809F"/>
              </a:solidFill>
            </a:endParaRPr>
          </a:p>
          <a:p>
            <a:pPr algn="ctr"/>
            <a:r>
              <a:rPr lang="en-US" sz="1500"/>
              <a:t># of </a:t>
            </a:r>
            <a:r>
              <a:rPr lang="en-US" sz="1500" b="1"/>
              <a:t>3-Month PFS </a:t>
            </a:r>
            <a:r>
              <a:rPr lang="en-US" sz="1500"/>
              <a:t>submitted since launch</a:t>
            </a:r>
          </a:p>
          <a:p>
            <a:pPr algn="ctr"/>
            <a:endParaRPr lang="en-US" sz="800"/>
          </a:p>
          <a:p>
            <a:pPr algn="ctr"/>
            <a:r>
              <a:rPr lang="en-US" sz="3200" b="1">
                <a:solidFill>
                  <a:srgbClr val="43809F"/>
                </a:solidFill>
              </a:rPr>
              <a:t>12</a:t>
            </a:r>
          </a:p>
          <a:p>
            <a:pPr algn="ctr"/>
            <a:r>
              <a:rPr lang="en-US" sz="1500"/>
              <a:t># of </a:t>
            </a:r>
            <a:r>
              <a:rPr lang="en-US" sz="1500" b="1"/>
              <a:t>6-Month PFS </a:t>
            </a:r>
            <a:r>
              <a:rPr lang="en-US" sz="1500"/>
              <a:t>submitted since launch</a:t>
            </a:r>
          </a:p>
          <a:p>
            <a:pPr algn="ctr"/>
            <a:endParaRPr lang="en-US" sz="800"/>
          </a:p>
          <a:p>
            <a:pPr algn="ctr"/>
            <a:r>
              <a:rPr lang="en-US" sz="3200" b="1">
                <a:solidFill>
                  <a:srgbClr val="43809F"/>
                </a:solidFill>
              </a:rPr>
              <a:t>4</a:t>
            </a:r>
          </a:p>
          <a:p>
            <a:pPr algn="ctr"/>
            <a:r>
              <a:rPr lang="en-US" sz="1500"/>
              <a:t># of </a:t>
            </a:r>
            <a:r>
              <a:rPr lang="en-US" sz="1500" b="1"/>
              <a:t>9-Month PFS</a:t>
            </a:r>
            <a:r>
              <a:rPr lang="en-US" sz="1500"/>
              <a:t> submitted since launch</a:t>
            </a:r>
          </a:p>
          <a:p>
            <a:endParaRPr lang="en-US" sz="1500"/>
          </a:p>
        </p:txBody>
      </p:sp>
    </p:spTree>
    <p:extLst>
      <p:ext uri="{BB962C8B-B14F-4D97-AF65-F5344CB8AC3E}">
        <p14:creationId xmlns:p14="http://schemas.microsoft.com/office/powerpoint/2010/main" val="7741711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25F5D477BF884CA42719423A20DC5C" ma:contentTypeVersion="14" ma:contentTypeDescription="Create a new document." ma:contentTypeScope="" ma:versionID="d3611222501a84731bb77b63dfb72486">
  <xsd:schema xmlns:xsd="http://www.w3.org/2001/XMLSchema" xmlns:xs="http://www.w3.org/2001/XMLSchema" xmlns:p="http://schemas.microsoft.com/office/2006/metadata/properties" xmlns:ns2="c8c1a799-d978-4354-a89e-5f33c23bd6cd" xmlns:ns3="c5a886e8-1df1-4c72-8c57-e9333d105fbf" targetNamespace="http://schemas.microsoft.com/office/2006/metadata/properties" ma:root="true" ma:fieldsID="3a8ad3a198785d5fa48a96fbf653ab99" ns2:_="" ns3:_="">
    <xsd:import namespace="c8c1a799-d978-4354-a89e-5f33c23bd6cd"/>
    <xsd:import namespace="c5a886e8-1df1-4c72-8c57-e9333d105fb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c1a799-d978-4354-a89e-5f33c23bd6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5809afe7-41e7-411a-ade2-84efccde1b30"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5a886e8-1df1-4c72-8c57-e9333d105fbf"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14babcf5-4d57-4e8c-84a4-2d8603c7a73d}" ma:internalName="TaxCatchAll" ma:showField="CatchAllData" ma:web="c5a886e8-1df1-4c72-8c57-e9333d105fbf">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8c1a799-d978-4354-a89e-5f33c23bd6cd">
      <Terms xmlns="http://schemas.microsoft.com/office/infopath/2007/PartnerControls"/>
    </lcf76f155ced4ddcb4097134ff3c332f>
    <TaxCatchAll xmlns="c5a886e8-1df1-4c72-8c57-e9333d105fbf" xsi:nil="true"/>
  </documentManagement>
</p:properties>
</file>

<file path=customXml/itemProps1.xml><?xml version="1.0" encoding="utf-8"?>
<ds:datastoreItem xmlns:ds="http://schemas.openxmlformats.org/officeDocument/2006/customXml" ds:itemID="{B67B1412-90EE-4AF0-9242-79D2DD44BB8C}">
  <ds:schemaRefs>
    <ds:schemaRef ds:uri="c5a886e8-1df1-4c72-8c57-e9333d105fbf"/>
    <ds:schemaRef ds:uri="c8c1a799-d978-4354-a89e-5f33c23bd6c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999C240-D48E-4075-8201-9F4E1F6948BE}">
  <ds:schemaRefs>
    <ds:schemaRef ds:uri="http://schemas.microsoft.com/sharepoint/v3/contenttype/forms"/>
  </ds:schemaRefs>
</ds:datastoreItem>
</file>

<file path=customXml/itemProps3.xml><?xml version="1.0" encoding="utf-8"?>
<ds:datastoreItem xmlns:ds="http://schemas.openxmlformats.org/officeDocument/2006/customXml" ds:itemID="{ADDEED4D-7E58-4FE9-8A6D-4BFC8E5F2FD7}">
  <ds:schemaRefs>
    <ds:schemaRef ds:uri="c5a886e8-1df1-4c72-8c57-e9333d105fbf"/>
    <ds:schemaRef ds:uri="c8c1a799-d978-4354-a89e-5f33c23bd6c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2145</Words>
  <Application>Microsoft Office PowerPoint</Application>
  <PresentationFormat>Custom</PresentationFormat>
  <Paragraphs>321</Paragraphs>
  <Slides>15</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Bahnschrift</vt:lpstr>
      <vt:lpstr>Bahnschrift Light</vt:lpstr>
      <vt:lpstr>Calibri</vt:lpstr>
      <vt:lpstr>Calibri Light</vt:lpstr>
      <vt:lpstr>Segoe UI</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Blackwatters,Casey</dc:creator>
  <cp:lastModifiedBy>Deborah Ruth Deluca-Forzley</cp:lastModifiedBy>
  <cp:revision>2</cp:revision>
  <dcterms:created xsi:type="dcterms:W3CDTF">2021-05-18T20:26:24Z</dcterms:created>
  <dcterms:modified xsi:type="dcterms:W3CDTF">2023-04-24T22:34:25Z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0x010100F625F5D477BF884CA42719423A20DC5C</vt:lpwstr>
  </property>
  <property fmtid="{D5CDD505-2E9C-101B-9397-08002B2CF9AE}" pid="3" name="MediaServiceImageTags">
    <vt:lpwstr/>
  </property>
</Properties>
</file>