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5.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1.xml" ContentType="application/vnd.openxmlformats-officedocument.drawingml.chartshapes+xml"/>
  <Override PartName="/ppt/notesSlides/notesSlide6.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7.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8.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9.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1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9"/>
  </p:notesMasterIdLst>
  <p:sldIdLst>
    <p:sldId id="268" r:id="rId5"/>
    <p:sldId id="278" r:id="rId6"/>
    <p:sldId id="305" r:id="rId7"/>
    <p:sldId id="269" r:id="rId8"/>
    <p:sldId id="302" r:id="rId9"/>
    <p:sldId id="270" r:id="rId10"/>
    <p:sldId id="275" r:id="rId11"/>
    <p:sldId id="295" r:id="rId12"/>
    <p:sldId id="308" r:id="rId13"/>
    <p:sldId id="301" r:id="rId14"/>
    <p:sldId id="280" r:id="rId15"/>
    <p:sldId id="273" r:id="rId16"/>
    <p:sldId id="306" r:id="rId17"/>
    <p:sldId id="265" r:id="rId18"/>
  </p:sldIdLst>
  <p:sldSz cx="73152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141EF78-BF72-A766-68AD-D44D745B4420}" name="Golieb,Katie" initials="Go" userId="S::kgolieb@colostate.edu::6eb91a3f-726d-4291-a14a-6b37d2ef4c5c"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Blackwatters,Casey" initials="B" lastIdx="10" clrIdx="0">
    <p:extLst>
      <p:ext uri="{19B8F6BF-5375-455C-9EA6-DF929625EA0E}">
        <p15:presenceInfo xmlns:p15="http://schemas.microsoft.com/office/powerpoint/2012/main" userId="S-1-5-21-299502267-746137067-1417001333-709101" providerId="AD"/>
      </p:ext>
    </p:extLst>
  </p:cmAuthor>
  <p:cmAuthor id="2" name="Casamassima,Milena" initials="C" lastIdx="16" clrIdx="1">
    <p:extLst>
      <p:ext uri="{19B8F6BF-5375-455C-9EA6-DF929625EA0E}">
        <p15:presenceInfo xmlns:p15="http://schemas.microsoft.com/office/powerpoint/2012/main" userId="Casamassima,Milena" providerId="None"/>
      </p:ext>
    </p:extLst>
  </p:cmAuthor>
  <p:cmAuthor id="3" name="Winokur,Marc" initials="W" lastIdx="18" clrIdx="2">
    <p:extLst>
      <p:ext uri="{19B8F6BF-5375-455C-9EA6-DF929625EA0E}">
        <p15:presenceInfo xmlns:p15="http://schemas.microsoft.com/office/powerpoint/2012/main" userId="S::benwin@colostate.edu::05897a26-4c01-4fda-9842-6b597c769d17" providerId="AD"/>
      </p:ext>
    </p:extLst>
  </p:cmAuthor>
  <p:cmAuthor id="4" name="Blackwatters,Casey" initials="B [2]" lastIdx="23" clrIdx="3">
    <p:extLst>
      <p:ext uri="{19B8F6BF-5375-455C-9EA6-DF929625EA0E}">
        <p15:presenceInfo xmlns:p15="http://schemas.microsoft.com/office/powerpoint/2012/main" userId="S::casey53@colostate.edu::9076a719-7b63-4974-86bd-69335bb293e5" providerId="AD"/>
      </p:ext>
    </p:extLst>
  </p:cmAuthor>
  <p:cmAuthor id="5" name="Golieb,Katie" initials="G" lastIdx="8" clrIdx="4">
    <p:extLst>
      <p:ext uri="{19B8F6BF-5375-455C-9EA6-DF929625EA0E}">
        <p15:presenceInfo xmlns:p15="http://schemas.microsoft.com/office/powerpoint/2012/main" userId="S::kgolieb@colostate.edu::6eb91a3f-726d-4291-a14a-6b37d2ef4c5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98C7B"/>
    <a:srgbClr val="E38A13"/>
    <a:srgbClr val="E2B23B"/>
    <a:srgbClr val="DD7F55"/>
    <a:srgbClr val="43809F"/>
    <a:srgbClr val="FAF1DA"/>
    <a:srgbClr val="9BC2D5"/>
    <a:srgbClr val="E9D0C9"/>
    <a:srgbClr val="F4E1B2"/>
    <a:srgbClr val="A7C3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0553" autoAdjust="0"/>
  </p:normalViewPr>
  <p:slideViewPr>
    <p:cSldViewPr snapToGrid="0">
      <p:cViewPr varScale="1">
        <p:scale>
          <a:sx n="78" d="100"/>
          <a:sy n="78" d="100"/>
        </p:scale>
        <p:origin x="301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2.xml"/><Relationship Id="rId1" Type="http://schemas.microsoft.com/office/2011/relationships/chartStyle" Target="style12.xml"/></Relationships>
</file>

<file path=ppt/charts/_rels/chart2.xml.rels><?xml version="1.0" encoding="UTF-8" standalone="yes"?>
<Relationships xmlns="http://schemas.openxmlformats.org/package/2006/relationships"><Relationship Id="rId3" Type="http://schemas.openxmlformats.org/officeDocument/2006/relationships/oleObject" Target="file:///\\rocco.chhs.colostate.edu\ssw_share$\SWRC\SFSC\CCT\April%202023%20CCT%20Meeting\Dataset%20Run\RETs_Referrals_month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1.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577758340502241E-2"/>
          <c:y val="2.1467548654625648E-2"/>
          <c:w val="0.87914903215223106"/>
          <c:h val="0.79220245521831667"/>
        </c:manualLayout>
      </c:layout>
      <c:lineChart>
        <c:grouping val="standard"/>
        <c:varyColors val="0"/>
        <c:ser>
          <c:idx val="0"/>
          <c:order val="0"/>
          <c:tx>
            <c:strRef>
              <c:f>Sheet1!$B$1</c:f>
              <c:strCache>
                <c:ptCount val="1"/>
                <c:pt idx="0">
                  <c:v>Referral Episode Tracking Forms</c:v>
                </c:pt>
              </c:strCache>
            </c:strRef>
          </c:tx>
          <c:spPr>
            <a:ln w="28575" cap="rnd">
              <a:solidFill>
                <a:schemeClr val="accent1"/>
              </a:solidFill>
              <a:round/>
            </a:ln>
            <a:effectLst/>
          </c:spPr>
          <c:marker>
            <c:symbol val="none"/>
          </c:marker>
          <c:dLbls>
            <c:dLbl>
              <c:idx val="1"/>
              <c:layout>
                <c:manualLayout>
                  <c:x val="-3.8120806336098241E-3"/>
                  <c:y val="6.008106686312976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82A-4496-B49E-47EB2E5D9151}"/>
                </c:ext>
              </c:extLst>
            </c:dLbl>
            <c:dLbl>
              <c:idx val="2"/>
              <c:layout>
                <c:manualLayout>
                  <c:x val="3.8120806336098241E-3"/>
                  <c:y val="1.001351114385520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82A-4496-B49E-47EB2E5D9151}"/>
                </c:ext>
              </c:extLst>
            </c:dLbl>
            <c:dLbl>
              <c:idx val="3"/>
              <c:layout>
                <c:manualLayout>
                  <c:x val="0"/>
                  <c:y val="1.201621337262624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F82A-4496-B49E-47EB2E5D9151}"/>
                </c:ext>
              </c:extLst>
            </c:dLbl>
            <c:dLbl>
              <c:idx val="4"/>
              <c:layout>
                <c:manualLayout>
                  <c:x val="-1.906040316804947E-3"/>
                  <c:y val="1.401891560139728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82A-4496-B49E-47EB2E5D9151}"/>
                </c:ext>
              </c:extLst>
            </c:dLbl>
            <c:dLbl>
              <c:idx val="5"/>
              <c:layout>
                <c:manualLayout>
                  <c:x val="0"/>
                  <c:y val="1.2016213372626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F82A-4496-B49E-47EB2E5D9151}"/>
                </c:ext>
              </c:extLst>
            </c:dLbl>
            <c:dLbl>
              <c:idx val="6"/>
              <c:layout>
                <c:manualLayout>
                  <c:x val="1.9060403168048772E-3"/>
                  <c:y val="1.80243200589393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F82A-4496-B49E-47EB2E5D9151}"/>
                </c:ext>
              </c:extLst>
            </c:dLbl>
            <c:dLbl>
              <c:idx val="7"/>
              <c:layout>
                <c:manualLayout>
                  <c:x val="0"/>
                  <c:y val="6.008106686313122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FC8A-4C69-A1BC-820BD82BE474}"/>
                </c:ext>
              </c:extLst>
            </c:dLbl>
            <c:dLbl>
              <c:idx val="29"/>
              <c:spPr>
                <a:noFill/>
                <a:ln>
                  <a:noFill/>
                </a:ln>
                <a:effectLst/>
              </c:spPr>
              <c:txPr>
                <a:bodyPr rot="0" spcFirstLastPara="1" vertOverflow="ellipsis" vert="horz" wrap="square" lIns="38100" tIns="19050" rIns="38100" bIns="19050" anchor="ctr" anchorCtr="1">
                  <a:noAutofit/>
                </a:bodyPr>
                <a:lstStyle/>
                <a:p>
                  <a:pPr>
                    <a:defRPr sz="800" b="1" i="0" u="none" strike="noStrike" kern="1200" baseline="0">
                      <a:solidFill>
                        <a:schemeClr val="accent5"/>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4.2352215839405148E-2"/>
                      <c:h val="1.6808166658689092E-2"/>
                    </c:manualLayout>
                  </c15:layout>
                </c:ext>
                <c:ext xmlns:c16="http://schemas.microsoft.com/office/drawing/2014/chart" uri="{C3380CC4-5D6E-409C-BE32-E72D297353CC}">
                  <c16:uniqueId val="{00000000-6BA7-4A8D-80EB-36E6D37DC0C3}"/>
                </c:ext>
              </c:extLst>
            </c:dLbl>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accent5"/>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Sheet1!$A$2:$A$34</c:f>
              <c:strCache>
                <c:ptCount val="33"/>
                <c:pt idx="0">
                  <c:v>APR</c:v>
                </c:pt>
                <c:pt idx="1">
                  <c:v>MAY</c:v>
                </c:pt>
                <c:pt idx="2">
                  <c:v>JUNE</c:v>
                </c:pt>
                <c:pt idx="3">
                  <c:v>JULY</c:v>
                </c:pt>
                <c:pt idx="4">
                  <c:v>AUG</c:v>
                </c:pt>
                <c:pt idx="5">
                  <c:v>SEPT</c:v>
                </c:pt>
                <c:pt idx="6">
                  <c:v>OCT</c:v>
                </c:pt>
                <c:pt idx="7">
                  <c:v>NOV</c:v>
                </c:pt>
                <c:pt idx="8">
                  <c:v>DEC</c:v>
                </c:pt>
                <c:pt idx="9">
                  <c:v>JAN</c:v>
                </c:pt>
                <c:pt idx="10">
                  <c:v>FEB</c:v>
                </c:pt>
                <c:pt idx="11">
                  <c:v>MAR</c:v>
                </c:pt>
                <c:pt idx="12">
                  <c:v>APR</c:v>
                </c:pt>
                <c:pt idx="13">
                  <c:v>MAY</c:v>
                </c:pt>
                <c:pt idx="14">
                  <c:v>JUNE</c:v>
                </c:pt>
                <c:pt idx="15">
                  <c:v>JULY</c:v>
                </c:pt>
                <c:pt idx="16">
                  <c:v>AUG</c:v>
                </c:pt>
                <c:pt idx="17">
                  <c:v>SEPT</c:v>
                </c:pt>
                <c:pt idx="18">
                  <c:v>OCT</c:v>
                </c:pt>
                <c:pt idx="19">
                  <c:v>NOV</c:v>
                </c:pt>
                <c:pt idx="20">
                  <c:v>DEC</c:v>
                </c:pt>
                <c:pt idx="21">
                  <c:v>JAN</c:v>
                </c:pt>
                <c:pt idx="22">
                  <c:v>FEB</c:v>
                </c:pt>
                <c:pt idx="23">
                  <c:v>MAR </c:v>
                </c:pt>
                <c:pt idx="24">
                  <c:v>APR</c:v>
                </c:pt>
                <c:pt idx="25">
                  <c:v>MAY</c:v>
                </c:pt>
                <c:pt idx="26">
                  <c:v>JUNE</c:v>
                </c:pt>
                <c:pt idx="27">
                  <c:v>JULY</c:v>
                </c:pt>
                <c:pt idx="28">
                  <c:v>AUG</c:v>
                </c:pt>
                <c:pt idx="29">
                  <c:v>SEPT</c:v>
                </c:pt>
                <c:pt idx="30">
                  <c:v>OCT</c:v>
                </c:pt>
                <c:pt idx="31">
                  <c:v>NOV</c:v>
                </c:pt>
                <c:pt idx="32">
                  <c:v>DEC</c:v>
                </c:pt>
              </c:strCache>
            </c:strRef>
          </c:cat>
          <c:val>
            <c:numRef>
              <c:f>Sheet1!$B$2:$B$34</c:f>
              <c:numCache>
                <c:formatCode>General</c:formatCode>
                <c:ptCount val="33"/>
                <c:pt idx="0">
                  <c:v>15</c:v>
                </c:pt>
                <c:pt idx="1">
                  <c:v>49</c:v>
                </c:pt>
                <c:pt idx="2">
                  <c:v>65</c:v>
                </c:pt>
                <c:pt idx="3">
                  <c:v>85</c:v>
                </c:pt>
                <c:pt idx="4">
                  <c:v>105</c:v>
                </c:pt>
                <c:pt idx="5">
                  <c:v>117</c:v>
                </c:pt>
                <c:pt idx="6">
                  <c:v>130</c:v>
                </c:pt>
                <c:pt idx="7">
                  <c:v>148</c:v>
                </c:pt>
                <c:pt idx="8">
                  <c:v>184</c:v>
                </c:pt>
                <c:pt idx="9">
                  <c:v>218</c:v>
                </c:pt>
                <c:pt idx="10">
                  <c:v>270</c:v>
                </c:pt>
                <c:pt idx="11">
                  <c:v>362</c:v>
                </c:pt>
                <c:pt idx="12">
                  <c:v>442</c:v>
                </c:pt>
                <c:pt idx="13">
                  <c:v>507</c:v>
                </c:pt>
                <c:pt idx="14">
                  <c:v>585</c:v>
                </c:pt>
                <c:pt idx="15">
                  <c:v>653</c:v>
                </c:pt>
                <c:pt idx="16">
                  <c:v>725</c:v>
                </c:pt>
                <c:pt idx="17">
                  <c:v>773</c:v>
                </c:pt>
                <c:pt idx="18">
                  <c:v>844</c:v>
                </c:pt>
                <c:pt idx="19">
                  <c:v>918</c:v>
                </c:pt>
                <c:pt idx="20">
                  <c:v>958</c:v>
                </c:pt>
                <c:pt idx="21">
                  <c:v>1047</c:v>
                </c:pt>
                <c:pt idx="22">
                  <c:v>1124</c:v>
                </c:pt>
                <c:pt idx="23">
                  <c:v>1207</c:v>
                </c:pt>
                <c:pt idx="24">
                  <c:v>1268</c:v>
                </c:pt>
                <c:pt idx="25">
                  <c:v>1346</c:v>
                </c:pt>
                <c:pt idx="26">
                  <c:v>1409</c:v>
                </c:pt>
                <c:pt idx="27">
                  <c:v>1458</c:v>
                </c:pt>
                <c:pt idx="28">
                  <c:v>1533</c:v>
                </c:pt>
                <c:pt idx="29">
                  <c:v>1586</c:v>
                </c:pt>
                <c:pt idx="30">
                  <c:v>1647</c:v>
                </c:pt>
                <c:pt idx="31">
                  <c:v>1736</c:v>
                </c:pt>
                <c:pt idx="32">
                  <c:v>1802</c:v>
                </c:pt>
              </c:numCache>
            </c:numRef>
          </c:val>
          <c:smooth val="0"/>
          <c:extLst>
            <c:ext xmlns:c16="http://schemas.microsoft.com/office/drawing/2014/chart" uri="{C3380CC4-5D6E-409C-BE32-E72D297353CC}">
              <c16:uniqueId val="{00000000-F421-4C39-AFD4-3E5A0D3229E4}"/>
            </c:ext>
          </c:extLst>
        </c:ser>
        <c:ser>
          <c:idx val="1"/>
          <c:order val="1"/>
          <c:tx>
            <c:strRef>
              <c:f>Sheet1!$C$1</c:f>
              <c:strCache>
                <c:ptCount val="1"/>
                <c:pt idx="0">
                  <c:v>Referral Episodes</c:v>
                </c:pt>
              </c:strCache>
            </c:strRef>
          </c:tx>
          <c:spPr>
            <a:ln w="28575" cap="rnd">
              <a:solidFill>
                <a:schemeClr val="accent2"/>
              </a:solidFill>
              <a:round/>
            </a:ln>
            <a:effectLst/>
          </c:spPr>
          <c:marker>
            <c:symbol val="none"/>
          </c:marker>
          <c:dLbls>
            <c:dLbl>
              <c:idx val="0"/>
              <c:layout>
                <c:manualLayout>
                  <c:x val="-1.906040316804912E-2"/>
                  <c:y val="-2.202972451648145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82A-4496-B49E-47EB2E5D9151}"/>
                </c:ext>
              </c:extLst>
            </c:dLbl>
            <c:dLbl>
              <c:idx val="1"/>
              <c:layout>
                <c:manualLayout>
                  <c:x val="-1.5248322534439297E-2"/>
                  <c:y val="-2.00270222877104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82A-4496-B49E-47EB2E5D9151}"/>
                </c:ext>
              </c:extLst>
            </c:dLbl>
            <c:dLbl>
              <c:idx val="2"/>
              <c:layout>
                <c:manualLayout>
                  <c:x val="-2.0966443484854051E-2"/>
                  <c:y val="-1.80243200589393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82A-4496-B49E-47EB2E5D9151}"/>
                </c:ext>
              </c:extLst>
            </c:dLbl>
            <c:dLbl>
              <c:idx val="3"/>
              <c:layout>
                <c:manualLayout>
                  <c:x val="-3.0496645068878593E-2"/>
                  <c:y val="-2.603512897402367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F82A-4496-B49E-47EB2E5D9151}"/>
                </c:ext>
              </c:extLst>
            </c:dLbl>
            <c:dLbl>
              <c:idx val="4"/>
              <c:layout>
                <c:manualLayout>
                  <c:x val="-2.8590604752073718E-2"/>
                  <c:y val="-3.20432356603368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F82A-4496-B49E-47EB2E5D9151}"/>
                </c:ext>
              </c:extLst>
            </c:dLbl>
            <c:dLbl>
              <c:idx val="5"/>
              <c:layout>
                <c:manualLayout>
                  <c:x val="-2.8590604752073683E-2"/>
                  <c:y val="-2.803783120279472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82A-4496-B49E-47EB2E5D9151}"/>
                </c:ext>
              </c:extLst>
            </c:dLbl>
            <c:dLbl>
              <c:idx val="6"/>
              <c:layout>
                <c:manualLayout>
                  <c:x val="-2.6684564435268839E-2"/>
                  <c:y val="-2.803783120279457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F82A-4496-B49E-47EB2E5D9151}"/>
                </c:ext>
              </c:extLst>
            </c:dLbl>
            <c:dLbl>
              <c:idx val="7"/>
              <c:layout>
                <c:manualLayout>
                  <c:x val="-2.8590604752073649E-2"/>
                  <c:y val="-2.603512897402367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C8A-4C69-A1BC-820BD82BE474}"/>
                </c:ext>
              </c:extLst>
            </c:dLbl>
            <c:dLbl>
              <c:idx val="8"/>
              <c:layout>
                <c:manualLayout>
                  <c:x val="-2.8590604752073753E-2"/>
                  <c:y val="-2.403242674525249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C8A-4C69-A1BC-820BD82BE474}"/>
                </c:ext>
              </c:extLst>
            </c:dLbl>
            <c:dLbl>
              <c:idx val="9"/>
              <c:layout>
                <c:manualLayout>
                  <c:x val="-3.0496645068878593E-2"/>
                  <c:y val="-2.002702228771055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C8A-4C69-A1BC-820BD82BE474}"/>
                </c:ext>
              </c:extLst>
            </c:dLbl>
            <c:dLbl>
              <c:idx val="10"/>
              <c:layout>
                <c:manualLayout>
                  <c:x val="-4.1932886969708066E-2"/>
                  <c:y val="-1.401891560139728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C8A-4C69-A1BC-820BD82BE474}"/>
                </c:ext>
              </c:extLst>
            </c:dLbl>
            <c:dLbl>
              <c:idx val="11"/>
              <c:layout>
                <c:manualLayout>
                  <c:x val="-4.383892728651298E-2"/>
                  <c:y val="-2.202972451648152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C8A-4C69-A1BC-820BD82BE474}"/>
                </c:ext>
              </c:extLst>
            </c:dLbl>
            <c:dLbl>
              <c:idx val="12"/>
              <c:layout>
                <c:manualLayout>
                  <c:x val="-4.1932886969708066E-2"/>
                  <c:y val="-2.403242674525249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C8A-4C69-A1BC-820BD82BE474}"/>
                </c:ext>
              </c:extLst>
            </c:dLbl>
            <c:dLbl>
              <c:idx val="13"/>
              <c:layout>
                <c:manualLayout>
                  <c:x val="-4.5744967603317893E-2"/>
                  <c:y val="-2.60351289740235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C8A-4C69-A1BC-820BD82BE474}"/>
                </c:ext>
              </c:extLst>
            </c:dLbl>
            <c:dLbl>
              <c:idx val="14"/>
              <c:layout>
                <c:manualLayout>
                  <c:x val="-5.7181209504147366E-2"/>
                  <c:y val="-1.201621337262624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C8A-4C69-A1BC-820BD82BE474}"/>
                </c:ext>
              </c:extLst>
            </c:dLbl>
            <c:dLbl>
              <c:idx val="15"/>
              <c:layout>
                <c:manualLayout>
                  <c:x val="-5.1463088553732696E-2"/>
                  <c:y val="-1.401891560139736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FC8A-4C69-A1BC-820BD82BE474}"/>
                </c:ext>
              </c:extLst>
            </c:dLbl>
            <c:dLbl>
              <c:idx val="16"/>
              <c:layout>
                <c:manualLayout>
                  <c:x val="-5.7181209504147366E-2"/>
                  <c:y val="-1.602161783016832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FC8A-4C69-A1BC-820BD82BE474}"/>
                </c:ext>
              </c:extLst>
            </c:dLbl>
            <c:dLbl>
              <c:idx val="17"/>
              <c:layout>
                <c:manualLayout>
                  <c:x val="-4.1932886969707997E-2"/>
                  <c:y val="-2.202972451648145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FC8A-4C69-A1BC-820BD82BE474}"/>
                </c:ext>
              </c:extLst>
            </c:dLbl>
            <c:dLbl>
              <c:idx val="18"/>
              <c:layout>
                <c:manualLayout>
                  <c:x val="-3.430872570248842E-2"/>
                  <c:y val="-2.403242674525256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FC8A-4C69-A1BC-820BD82BE474}"/>
                </c:ext>
              </c:extLst>
            </c:dLbl>
            <c:dLbl>
              <c:idx val="19"/>
              <c:layout>
                <c:manualLayout>
                  <c:x val="-4.383892728651298E-2"/>
                  <c:y val="-1.602161783016832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FC8A-4C69-A1BC-820BD82BE474}"/>
                </c:ext>
              </c:extLst>
            </c:dLbl>
            <c:dLbl>
              <c:idx val="20"/>
              <c:layout>
                <c:manualLayout>
                  <c:x val="-5.1463088553732626E-2"/>
                  <c:y val="-2.202972451648145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FC8A-4C69-A1BC-820BD82BE474}"/>
                </c:ext>
              </c:extLst>
            </c:dLbl>
            <c:dLbl>
              <c:idx val="21"/>
              <c:layout>
                <c:manualLayout>
                  <c:x val="1.9060403168049121E-3"/>
                  <c:y val="1.0013511143855205E-2"/>
                </c:manualLayout>
              </c:layout>
              <c:spPr>
                <a:solidFill>
                  <a:schemeClr val="bg1"/>
                </a:solid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DD7F55"/>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FC8A-4C69-A1BC-820BD82BE474}"/>
                </c:ext>
              </c:extLst>
            </c:dLbl>
            <c:dLbl>
              <c:idx val="22"/>
              <c:layout>
                <c:manualLayout>
                  <c:x val="-5.1463088553732765E-2"/>
                  <c:y val="-2.2029724516481452E-2"/>
                </c:manualLayout>
              </c:layout>
              <c:spPr>
                <a:noFill/>
                <a:ln>
                  <a:noFill/>
                </a:ln>
                <a:effectLst/>
              </c:spPr>
              <c:txPr>
                <a:bodyPr rot="0" spcFirstLastPara="1" vertOverflow="ellipsis" vert="horz" wrap="square" lIns="38100" tIns="19050" rIns="38100" bIns="19050" anchor="ctr" anchorCtr="1">
                  <a:noAutofit/>
                </a:bodyPr>
                <a:lstStyle/>
                <a:p>
                  <a:pPr>
                    <a:defRPr sz="900" b="1" i="0" u="none" strike="noStrike" kern="1200" baseline="0">
                      <a:solidFill>
                        <a:srgbClr val="DD7F55"/>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4.6202417279351073E-2"/>
                      <c:h val="2.6005167287136408E-2"/>
                    </c:manualLayout>
                  </c15:layout>
                </c:ext>
                <c:ext xmlns:c16="http://schemas.microsoft.com/office/drawing/2014/chart" uri="{C3380CC4-5D6E-409C-BE32-E72D297353CC}">
                  <c16:uniqueId val="{0000000F-FC8A-4C69-A1BC-820BD82BE474}"/>
                </c:ext>
              </c:extLst>
            </c:dLbl>
            <c:dLbl>
              <c:idx val="23"/>
              <c:layout>
                <c:manualLayout>
                  <c:x val="-6.28993304545621E-2"/>
                  <c:y val="-1.201621337262624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FC8A-4C69-A1BC-820BD82BE474}"/>
                </c:ext>
              </c:extLst>
            </c:dLbl>
            <c:dLbl>
              <c:idx val="24"/>
              <c:layout>
                <c:manualLayout>
                  <c:x val="-6.28993304545621E-2"/>
                  <c:y val="-1.001351114385522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FC8A-4C69-A1BC-820BD82BE474}"/>
                </c:ext>
              </c:extLst>
            </c:dLbl>
            <c:dLbl>
              <c:idx val="25"/>
              <c:layout>
                <c:manualLayout>
                  <c:x val="-7.0523491721781753E-2"/>
                  <c:y val="-1.8357891691803179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FC8A-4C69-A1BC-820BD82BE474}"/>
                </c:ext>
              </c:extLst>
            </c:dLbl>
            <c:dLbl>
              <c:idx val="26"/>
              <c:layout>
                <c:manualLayout>
                  <c:x val="-6.28993304545621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FC8A-4C69-A1BC-820BD82BE474}"/>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DD7F55"/>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Sheet1!$A$2:$A$34</c:f>
              <c:strCache>
                <c:ptCount val="33"/>
                <c:pt idx="0">
                  <c:v>APR</c:v>
                </c:pt>
                <c:pt idx="1">
                  <c:v>MAY</c:v>
                </c:pt>
                <c:pt idx="2">
                  <c:v>JUNE</c:v>
                </c:pt>
                <c:pt idx="3">
                  <c:v>JULY</c:v>
                </c:pt>
                <c:pt idx="4">
                  <c:v>AUG</c:v>
                </c:pt>
                <c:pt idx="5">
                  <c:v>SEPT</c:v>
                </c:pt>
                <c:pt idx="6">
                  <c:v>OCT</c:v>
                </c:pt>
                <c:pt idx="7">
                  <c:v>NOV</c:v>
                </c:pt>
                <c:pt idx="8">
                  <c:v>DEC</c:v>
                </c:pt>
                <c:pt idx="9">
                  <c:v>JAN</c:v>
                </c:pt>
                <c:pt idx="10">
                  <c:v>FEB</c:v>
                </c:pt>
                <c:pt idx="11">
                  <c:v>MAR</c:v>
                </c:pt>
                <c:pt idx="12">
                  <c:v>APR</c:v>
                </c:pt>
                <c:pt idx="13">
                  <c:v>MAY</c:v>
                </c:pt>
                <c:pt idx="14">
                  <c:v>JUNE</c:v>
                </c:pt>
                <c:pt idx="15">
                  <c:v>JULY</c:v>
                </c:pt>
                <c:pt idx="16">
                  <c:v>AUG</c:v>
                </c:pt>
                <c:pt idx="17">
                  <c:v>SEPT</c:v>
                </c:pt>
                <c:pt idx="18">
                  <c:v>OCT</c:v>
                </c:pt>
                <c:pt idx="19">
                  <c:v>NOV</c:v>
                </c:pt>
                <c:pt idx="20">
                  <c:v>DEC</c:v>
                </c:pt>
                <c:pt idx="21">
                  <c:v>JAN</c:v>
                </c:pt>
                <c:pt idx="22">
                  <c:v>FEB</c:v>
                </c:pt>
                <c:pt idx="23">
                  <c:v>MAR </c:v>
                </c:pt>
                <c:pt idx="24">
                  <c:v>APR</c:v>
                </c:pt>
                <c:pt idx="25">
                  <c:v>MAY</c:v>
                </c:pt>
                <c:pt idx="26">
                  <c:v>JUNE</c:v>
                </c:pt>
                <c:pt idx="27">
                  <c:v>JULY</c:v>
                </c:pt>
                <c:pt idx="28">
                  <c:v>AUG</c:v>
                </c:pt>
                <c:pt idx="29">
                  <c:v>SEPT</c:v>
                </c:pt>
                <c:pt idx="30">
                  <c:v>OCT</c:v>
                </c:pt>
                <c:pt idx="31">
                  <c:v>NOV</c:v>
                </c:pt>
                <c:pt idx="32">
                  <c:v>DEC</c:v>
                </c:pt>
              </c:strCache>
            </c:strRef>
          </c:cat>
          <c:val>
            <c:numRef>
              <c:f>Sheet1!$C$2:$C$34</c:f>
              <c:numCache>
                <c:formatCode>General</c:formatCode>
                <c:ptCount val="33"/>
                <c:pt idx="0">
                  <c:v>13</c:v>
                </c:pt>
                <c:pt idx="1">
                  <c:v>64</c:v>
                </c:pt>
                <c:pt idx="2">
                  <c:v>84</c:v>
                </c:pt>
                <c:pt idx="3">
                  <c:v>117</c:v>
                </c:pt>
                <c:pt idx="4">
                  <c:v>158</c:v>
                </c:pt>
                <c:pt idx="5">
                  <c:v>180</c:v>
                </c:pt>
                <c:pt idx="6">
                  <c:v>200</c:v>
                </c:pt>
                <c:pt idx="7">
                  <c:v>233</c:v>
                </c:pt>
                <c:pt idx="8">
                  <c:v>286</c:v>
                </c:pt>
                <c:pt idx="9">
                  <c:v>330</c:v>
                </c:pt>
                <c:pt idx="10">
                  <c:v>410</c:v>
                </c:pt>
                <c:pt idx="11">
                  <c:v>572</c:v>
                </c:pt>
                <c:pt idx="12">
                  <c:v>743</c:v>
                </c:pt>
                <c:pt idx="13">
                  <c:v>857</c:v>
                </c:pt>
                <c:pt idx="14">
                  <c:v>1016</c:v>
                </c:pt>
                <c:pt idx="15">
                  <c:v>1150</c:v>
                </c:pt>
                <c:pt idx="16">
                  <c:v>1279</c:v>
                </c:pt>
                <c:pt idx="17">
                  <c:v>1364</c:v>
                </c:pt>
                <c:pt idx="18">
                  <c:v>1481</c:v>
                </c:pt>
                <c:pt idx="19">
                  <c:v>1619</c:v>
                </c:pt>
                <c:pt idx="20">
                  <c:v>1713</c:v>
                </c:pt>
                <c:pt idx="21">
                  <c:v>1887</c:v>
                </c:pt>
                <c:pt idx="22">
                  <c:v>2030</c:v>
                </c:pt>
                <c:pt idx="23">
                  <c:v>2172</c:v>
                </c:pt>
                <c:pt idx="24">
                  <c:v>2287</c:v>
                </c:pt>
                <c:pt idx="25">
                  <c:v>2439</c:v>
                </c:pt>
                <c:pt idx="26">
                  <c:v>2555</c:v>
                </c:pt>
                <c:pt idx="27">
                  <c:v>2651</c:v>
                </c:pt>
                <c:pt idx="28">
                  <c:v>2800</c:v>
                </c:pt>
                <c:pt idx="29">
                  <c:v>2888</c:v>
                </c:pt>
                <c:pt idx="30">
                  <c:v>2985</c:v>
                </c:pt>
                <c:pt idx="31">
                  <c:v>3159</c:v>
                </c:pt>
                <c:pt idx="32">
                  <c:v>3341</c:v>
                </c:pt>
              </c:numCache>
            </c:numRef>
          </c:val>
          <c:smooth val="0"/>
          <c:extLst>
            <c:ext xmlns:c16="http://schemas.microsoft.com/office/drawing/2014/chart" uri="{C3380CC4-5D6E-409C-BE32-E72D297353CC}">
              <c16:uniqueId val="{00000001-3981-4AE6-B3E1-EB16C2B71E33}"/>
            </c:ext>
          </c:extLst>
        </c:ser>
        <c:dLbls>
          <c:showLegendKey val="0"/>
          <c:showVal val="0"/>
          <c:showCatName val="0"/>
          <c:showSerName val="0"/>
          <c:showPercent val="0"/>
          <c:showBubbleSize val="0"/>
        </c:dLbls>
        <c:smooth val="0"/>
        <c:axId val="949850656"/>
        <c:axId val="949851072"/>
      </c:lineChart>
      <c:catAx>
        <c:axId val="9498506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949851072"/>
        <c:crosses val="autoZero"/>
        <c:auto val="1"/>
        <c:lblAlgn val="ctr"/>
        <c:lblOffset val="100"/>
        <c:noMultiLvlLbl val="0"/>
      </c:catAx>
      <c:valAx>
        <c:axId val="949851072"/>
        <c:scaling>
          <c:orientation val="minMax"/>
          <c:max val="3400"/>
          <c:min val="0"/>
        </c:scaling>
        <c:delete val="0"/>
        <c:axPos val="l"/>
        <c:majorGridlines>
          <c:spPr>
            <a:ln w="9525" cap="flat" cmpd="sng" algn="ctr">
              <a:solidFill>
                <a:schemeClr val="bg1">
                  <a:lumMod val="9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949850656"/>
        <c:crosses val="autoZero"/>
        <c:crossBetween val="between"/>
        <c:majorUnit val="200"/>
      </c:valAx>
      <c:spPr>
        <a:noFill/>
        <a:ln>
          <a:noFill/>
        </a:ln>
        <a:effectLst/>
      </c:spPr>
    </c:plotArea>
    <c:legend>
      <c:legendPos val="b"/>
      <c:layout>
        <c:manualLayout>
          <c:xMode val="edge"/>
          <c:yMode val="edge"/>
          <c:x val="0.17475174978127733"/>
          <c:y val="0.95182048487226023"/>
          <c:w val="0.75359431177536695"/>
          <c:h val="4.5899885073276823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7525377308670269E-2"/>
          <c:y val="7.9895363952836002E-2"/>
          <c:w val="0.96247462269132977"/>
          <c:h val="0.84020927209432805"/>
        </c:manualLayout>
      </c:layout>
      <c:barChart>
        <c:barDir val="bar"/>
        <c:grouping val="stacked"/>
        <c:varyColors val="0"/>
        <c:ser>
          <c:idx val="0"/>
          <c:order val="0"/>
          <c:tx>
            <c:strRef>
              <c:f>Sheet1!$B$1</c:f>
              <c:strCache>
                <c:ptCount val="1"/>
                <c:pt idx="0">
                  <c:v>Submitted</c:v>
                </c:pt>
              </c:strCache>
            </c:strRef>
          </c:tx>
          <c:spPr>
            <a:solidFill>
              <a:schemeClr val="accent1"/>
            </a:solidFill>
            <a:ln>
              <a:solidFill>
                <a:schemeClr val="accent1">
                  <a:shade val="50000"/>
                </a:schemeClr>
              </a:solidFill>
            </a:ln>
            <a:effectLst/>
          </c:spPr>
          <c:invertIfNegative val="0"/>
          <c:dPt>
            <c:idx val="0"/>
            <c:invertIfNegative val="0"/>
            <c:bubble3D val="0"/>
            <c:spPr>
              <a:solidFill>
                <a:srgbClr val="43809F"/>
              </a:solidFill>
              <a:ln>
                <a:solidFill>
                  <a:schemeClr val="accent1">
                    <a:shade val="50000"/>
                  </a:schemeClr>
                </a:solidFill>
              </a:ln>
              <a:effectLst/>
            </c:spPr>
            <c:extLst>
              <c:ext xmlns:c16="http://schemas.microsoft.com/office/drawing/2014/chart" uri="{C3380CC4-5D6E-409C-BE32-E72D297353CC}">
                <c16:uniqueId val="{00000004-DD61-44EF-B2CD-E14A10CDC826}"/>
              </c:ext>
            </c:extLst>
          </c:dPt>
          <c:dLbls>
            <c:dLbl>
              <c:idx val="0"/>
              <c:tx>
                <c:rich>
                  <a:bodyPr/>
                  <a:lstStyle/>
                  <a:p>
                    <a:r>
                      <a:rPr lang="en-US" baseline="0" dirty="0"/>
                      <a:t>17 </a:t>
                    </a:r>
                    <a:r>
                      <a:rPr lang="en-US" sz="1200" baseline="0" dirty="0"/>
                      <a:t>agencies</a:t>
                    </a:r>
                    <a:endParaRPr lang="en-US" sz="1200" dirty="0"/>
                  </a:p>
                </c:rich>
              </c:tx>
              <c:showLegendKey val="0"/>
              <c:showVal val="1"/>
              <c:showCatName val="0"/>
              <c:showSerName val="0"/>
              <c:showPercent val="0"/>
              <c:showBubbleSize val="0"/>
              <c:extLst>
                <c:ext xmlns:c15="http://schemas.microsoft.com/office/drawing/2012/chart" uri="{CE6537A1-D6FC-4f65-9D91-7224C49458BB}">
                  <c15:layout>
                    <c:manualLayout>
                      <c:w val="0.23234462480385248"/>
                      <c:h val="0.25232408579286564"/>
                    </c:manualLayout>
                  </c15:layout>
                  <c15:showDataLabelsRange val="0"/>
                </c:ext>
                <c:ext xmlns:c16="http://schemas.microsoft.com/office/drawing/2014/chart" uri="{C3380CC4-5D6E-409C-BE32-E72D297353CC}">
                  <c16:uniqueId val="{00000004-DD61-44EF-B2CD-E14A10CDC826}"/>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Category 1</c:v>
                </c:pt>
              </c:strCache>
            </c:strRef>
          </c:cat>
          <c:val>
            <c:numRef>
              <c:f>Sheet1!$B$2</c:f>
              <c:numCache>
                <c:formatCode>General</c:formatCode>
                <c:ptCount val="1"/>
                <c:pt idx="0">
                  <c:v>17</c:v>
                </c:pt>
              </c:numCache>
            </c:numRef>
          </c:val>
          <c:extLst>
            <c:ext xmlns:c16="http://schemas.microsoft.com/office/drawing/2014/chart" uri="{C3380CC4-5D6E-409C-BE32-E72D297353CC}">
              <c16:uniqueId val="{00000000-DD61-44EF-B2CD-E14A10CDC826}"/>
            </c:ext>
          </c:extLst>
        </c:ser>
        <c:ser>
          <c:idx val="1"/>
          <c:order val="1"/>
          <c:tx>
            <c:strRef>
              <c:f>Sheet1!$C$1</c:f>
              <c:strCache>
                <c:ptCount val="1"/>
                <c:pt idx="0">
                  <c:v>Not Submitted</c:v>
                </c:pt>
              </c:strCache>
            </c:strRef>
          </c:tx>
          <c:spPr>
            <a:solidFill>
              <a:schemeClr val="accent2"/>
            </a:solidFill>
            <a:ln>
              <a:solidFill>
                <a:schemeClr val="accent1">
                  <a:shade val="50000"/>
                </a:schemeClr>
              </a:solidFill>
            </a:ln>
            <a:effectLst/>
          </c:spPr>
          <c:invertIfNegative val="0"/>
          <c:dPt>
            <c:idx val="0"/>
            <c:invertIfNegative val="0"/>
            <c:bubble3D val="0"/>
            <c:spPr>
              <a:solidFill>
                <a:schemeClr val="bg1">
                  <a:lumMod val="95000"/>
                </a:schemeClr>
              </a:solidFill>
              <a:ln>
                <a:solidFill>
                  <a:schemeClr val="accent1">
                    <a:shade val="50000"/>
                  </a:schemeClr>
                </a:solidFill>
              </a:ln>
              <a:effectLst/>
            </c:spPr>
            <c:extLst>
              <c:ext xmlns:c16="http://schemas.microsoft.com/office/drawing/2014/chart" uri="{C3380CC4-5D6E-409C-BE32-E72D297353CC}">
                <c16:uniqueId val="{00000005-DD61-44EF-B2CD-E14A10CDC826}"/>
              </c:ext>
            </c:extLst>
          </c:dPt>
          <c:dLbls>
            <c:dLbl>
              <c:idx val="0"/>
              <c:layout>
                <c:manualLayout>
                  <c:x val="5.2381190924615092E-3"/>
                  <c:y val="7.2635008581459813E-3"/>
                </c:manualLayout>
              </c:layout>
              <c:tx>
                <c:rich>
                  <a:bodyPr/>
                  <a:lstStyle/>
                  <a:p>
                    <a:r>
                      <a:rPr lang="en-US" dirty="0"/>
                      <a:t>12</a:t>
                    </a:r>
                    <a:r>
                      <a:rPr lang="en-US" baseline="0" dirty="0"/>
                      <a:t> </a:t>
                    </a:r>
                    <a:r>
                      <a:rPr lang="en-US" dirty="0"/>
                      <a:t>agencies</a:t>
                    </a:r>
                  </a:p>
                </c:rich>
              </c:tx>
              <c:showLegendKey val="0"/>
              <c:showVal val="1"/>
              <c:showCatName val="0"/>
              <c:showSerName val="0"/>
              <c:showPercent val="0"/>
              <c:showBubbleSize val="0"/>
              <c:extLst>
                <c:ext xmlns:c15="http://schemas.microsoft.com/office/drawing/2012/chart" uri="{CE6537A1-D6FC-4f65-9D91-7224C49458BB}">
                  <c15:layout>
                    <c:manualLayout>
                      <c:w val="0.42449326862880193"/>
                      <c:h val="0.27004633016058566"/>
                    </c:manualLayout>
                  </c15:layout>
                  <c15:showDataLabelsRange val="0"/>
                </c:ext>
                <c:ext xmlns:c16="http://schemas.microsoft.com/office/drawing/2014/chart" uri="{C3380CC4-5D6E-409C-BE32-E72D297353CC}">
                  <c16:uniqueId val="{00000005-DD61-44EF-B2CD-E14A10CDC826}"/>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Category 1</c:v>
                </c:pt>
              </c:strCache>
            </c:strRef>
          </c:cat>
          <c:val>
            <c:numRef>
              <c:f>Sheet1!$C$2</c:f>
              <c:numCache>
                <c:formatCode>General</c:formatCode>
                <c:ptCount val="1"/>
                <c:pt idx="0">
                  <c:v>12</c:v>
                </c:pt>
              </c:numCache>
            </c:numRef>
          </c:val>
          <c:extLst>
            <c:ext xmlns:c16="http://schemas.microsoft.com/office/drawing/2014/chart" uri="{C3380CC4-5D6E-409C-BE32-E72D297353CC}">
              <c16:uniqueId val="{00000001-DD61-44EF-B2CD-E14A10CDC826}"/>
            </c:ext>
          </c:extLst>
        </c:ser>
        <c:dLbls>
          <c:showLegendKey val="0"/>
          <c:showVal val="0"/>
          <c:showCatName val="0"/>
          <c:showSerName val="0"/>
          <c:showPercent val="0"/>
          <c:showBubbleSize val="0"/>
        </c:dLbls>
        <c:gapWidth val="150"/>
        <c:overlap val="100"/>
        <c:axId val="1278087423"/>
        <c:axId val="1278108639"/>
      </c:barChart>
      <c:catAx>
        <c:axId val="1278087423"/>
        <c:scaling>
          <c:orientation val="minMax"/>
        </c:scaling>
        <c:delete val="1"/>
        <c:axPos val="l"/>
        <c:numFmt formatCode="General" sourceLinked="1"/>
        <c:majorTickMark val="none"/>
        <c:minorTickMark val="none"/>
        <c:tickLblPos val="nextTo"/>
        <c:crossAx val="1278108639"/>
        <c:crosses val="autoZero"/>
        <c:auto val="1"/>
        <c:lblAlgn val="ctr"/>
        <c:lblOffset val="100"/>
        <c:noMultiLvlLbl val="0"/>
      </c:catAx>
      <c:valAx>
        <c:axId val="1278108639"/>
        <c:scaling>
          <c:orientation val="minMax"/>
        </c:scaling>
        <c:delete val="1"/>
        <c:axPos val="b"/>
        <c:numFmt formatCode="General" sourceLinked="1"/>
        <c:majorTickMark val="none"/>
        <c:minorTickMark val="none"/>
        <c:tickLblPos val="nextTo"/>
        <c:crossAx val="127808742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areaChart>
        <c:grouping val="stacked"/>
        <c:varyColors val="0"/>
        <c:ser>
          <c:idx val="0"/>
          <c:order val="0"/>
          <c:tx>
            <c:strRef>
              <c:f>Sheet1!$B$1</c:f>
              <c:strCache>
                <c:ptCount val="1"/>
                <c:pt idx="0">
                  <c:v># of Referrals</c:v>
                </c:pt>
              </c:strCache>
            </c:strRef>
          </c:tx>
          <c:spPr>
            <a:solidFill>
              <a:schemeClr val="bg1">
                <a:lumMod val="65000"/>
              </a:schemeClr>
            </a:solidFill>
            <a:ln>
              <a:noFill/>
            </a:ln>
            <a:effectLst/>
          </c:spPr>
          <c:dLbls>
            <c:dLbl>
              <c:idx val="0"/>
              <c:layout>
                <c:manualLayout>
                  <c:x val="7.9864282171885431E-2"/>
                  <c:y val="-0.2419076533528778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3B1-4826-A191-867018E8AC86}"/>
                </c:ext>
              </c:extLst>
            </c:dLbl>
            <c:dLbl>
              <c:idx val="1"/>
              <c:layout>
                <c:manualLayout>
                  <c:x val="1.8139661970969971E-3"/>
                  <c:y val="-6.633384566954696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3B1-4826-A191-867018E8AC86}"/>
                </c:ext>
              </c:extLst>
            </c:dLbl>
            <c:dLbl>
              <c:idx val="2"/>
              <c:layout>
                <c:manualLayout>
                  <c:x val="0"/>
                  <c:y val="-9.439816499127837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3B1-4826-A191-867018E8AC86}"/>
                </c:ext>
              </c:extLst>
            </c:dLbl>
            <c:dLbl>
              <c:idx val="3"/>
              <c:layout>
                <c:manualLayout>
                  <c:x val="-3.6279323941939942E-3"/>
                  <c:y val="-4.847473337389979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3B1-4826-A191-867018E8AC86}"/>
                </c:ext>
              </c:extLst>
            </c:dLbl>
            <c:dLbl>
              <c:idx val="4"/>
              <c:layout>
                <c:manualLayout>
                  <c:x val="-5.6264586879561859E-2"/>
                  <c:y val="-0.3718726201174207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3B1-4826-A191-867018E8AC86}"/>
                </c:ext>
              </c:extLst>
            </c:dLbl>
            <c:spPr>
              <a:solidFill>
                <a:srgbClr val="A6A6A6"/>
              </a:solidFill>
              <a:ln>
                <a:solidFill>
                  <a:schemeClr val="accent1">
                    <a:shade val="50000"/>
                  </a:schemeClr>
                </a:solidFill>
              </a:ln>
              <a:effectLst/>
            </c:spPr>
            <c:txPr>
              <a:bodyPr rot="0" spcFirstLastPara="1" vertOverflow="ellipsis" vert="horz" wrap="square" lIns="38100" tIns="19050" rIns="38100" bIns="19050" anchor="ctr" anchorCtr="0">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Family Functioning and Resilience</c:v>
                </c:pt>
                <c:pt idx="1">
                  <c:v>Nurturing and Attachment</c:v>
                </c:pt>
                <c:pt idx="2">
                  <c:v>Social Supports</c:v>
                </c:pt>
                <c:pt idx="3">
                  <c:v>Caregiver and Practitioner Relationship</c:v>
                </c:pt>
                <c:pt idx="4">
                  <c:v>Concrete Supports</c:v>
                </c:pt>
              </c:strCache>
            </c:strRef>
          </c:cat>
          <c:val>
            <c:numRef>
              <c:f>Sheet1!$B$2:$B$6</c:f>
              <c:numCache>
                <c:formatCode>0</c:formatCode>
                <c:ptCount val="5"/>
                <c:pt idx="0">
                  <c:v>1647</c:v>
                </c:pt>
                <c:pt idx="1">
                  <c:v>468</c:v>
                </c:pt>
                <c:pt idx="2">
                  <c:v>674</c:v>
                </c:pt>
                <c:pt idx="3">
                  <c:v>349</c:v>
                </c:pt>
                <c:pt idx="4">
                  <c:v>2669</c:v>
                </c:pt>
              </c:numCache>
            </c:numRef>
          </c:val>
          <c:extLst>
            <c:ext xmlns:c16="http://schemas.microsoft.com/office/drawing/2014/chart" uri="{C3380CC4-5D6E-409C-BE32-E72D297353CC}">
              <c16:uniqueId val="{00000005-13B1-4826-A191-867018E8AC86}"/>
            </c:ext>
          </c:extLst>
        </c:ser>
        <c:dLbls>
          <c:showLegendKey val="0"/>
          <c:showVal val="0"/>
          <c:showCatName val="0"/>
          <c:showSerName val="0"/>
          <c:showPercent val="0"/>
          <c:showBubbleSize val="0"/>
        </c:dLbls>
        <c:axId val="937097152"/>
        <c:axId val="937098816"/>
      </c:areaChart>
      <c:barChart>
        <c:barDir val="col"/>
        <c:grouping val="clustered"/>
        <c:varyColors val="0"/>
        <c:ser>
          <c:idx val="1"/>
          <c:order val="1"/>
          <c:tx>
            <c:strRef>
              <c:f>Sheet1!$C$1</c:f>
              <c:strCache>
                <c:ptCount val="1"/>
                <c:pt idx="0">
                  <c:v>Average PFS Score (0-4)</c:v>
                </c:pt>
              </c:strCache>
            </c:strRef>
          </c:tx>
          <c:spPr>
            <a:solidFill>
              <a:srgbClr val="43809F">
                <a:alpha val="47000"/>
              </a:srgbClr>
            </a:solidFill>
            <a:ln>
              <a:solidFill>
                <a:srgbClr val="43809F"/>
              </a:solidFill>
            </a:ln>
            <a:effectLst/>
          </c:spPr>
          <c:invertIfNegative val="0"/>
          <c:dLbls>
            <c:dLbl>
              <c:idx val="0"/>
              <c:layout>
                <c:manualLayout>
                  <c:x val="-3.5871754084326277E-3"/>
                  <c:y val="-3.152640696991440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BD5-42A7-8E96-5994C2B6D3A4}"/>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Family Functioning and Resilience</c:v>
                </c:pt>
                <c:pt idx="1">
                  <c:v>Nurturing and Attachment</c:v>
                </c:pt>
                <c:pt idx="2">
                  <c:v>Social Supports</c:v>
                </c:pt>
                <c:pt idx="3">
                  <c:v>Caregiver and Practitioner Relationship</c:v>
                </c:pt>
                <c:pt idx="4">
                  <c:v>Concrete Supports</c:v>
                </c:pt>
              </c:strCache>
            </c:strRef>
          </c:cat>
          <c:val>
            <c:numRef>
              <c:f>Sheet1!$C$2:$C$6</c:f>
              <c:numCache>
                <c:formatCode>0.00</c:formatCode>
                <c:ptCount val="5"/>
                <c:pt idx="0">
                  <c:v>2.74</c:v>
                </c:pt>
                <c:pt idx="1">
                  <c:v>2.5</c:v>
                </c:pt>
                <c:pt idx="2">
                  <c:v>2.44</c:v>
                </c:pt>
                <c:pt idx="3">
                  <c:v>3.12</c:v>
                </c:pt>
                <c:pt idx="4">
                  <c:v>1.98</c:v>
                </c:pt>
              </c:numCache>
            </c:numRef>
          </c:val>
          <c:extLst>
            <c:ext xmlns:c16="http://schemas.microsoft.com/office/drawing/2014/chart" uri="{C3380CC4-5D6E-409C-BE32-E72D297353CC}">
              <c16:uniqueId val="{0000000B-13B1-4826-A191-867018E8AC86}"/>
            </c:ext>
          </c:extLst>
        </c:ser>
        <c:dLbls>
          <c:showLegendKey val="0"/>
          <c:showVal val="0"/>
          <c:showCatName val="0"/>
          <c:showSerName val="0"/>
          <c:showPercent val="0"/>
          <c:showBubbleSize val="0"/>
        </c:dLbls>
        <c:gapWidth val="182"/>
        <c:axId val="901089248"/>
        <c:axId val="901091328"/>
      </c:barChart>
      <c:catAx>
        <c:axId val="9010892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n-US"/>
          </a:p>
        </c:txPr>
        <c:crossAx val="901091328"/>
        <c:crosses val="autoZero"/>
        <c:auto val="1"/>
        <c:lblAlgn val="ctr"/>
        <c:lblOffset val="100"/>
        <c:noMultiLvlLbl val="0"/>
      </c:catAx>
      <c:valAx>
        <c:axId val="901091328"/>
        <c:scaling>
          <c:orientation val="minMax"/>
          <c:max val="4"/>
          <c:min val="1"/>
        </c:scaling>
        <c:delete val="0"/>
        <c:axPos val="l"/>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en-US"/>
          </a:p>
        </c:txPr>
        <c:crossAx val="901089248"/>
        <c:crosses val="autoZero"/>
        <c:crossBetween val="between"/>
        <c:majorUnit val="1"/>
      </c:valAx>
      <c:valAx>
        <c:axId val="937098816"/>
        <c:scaling>
          <c:orientation val="minMax"/>
          <c:max val="2800"/>
          <c:min val="0"/>
        </c:scaling>
        <c:delete val="0"/>
        <c:axPos val="r"/>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en-US"/>
          </a:p>
        </c:txPr>
        <c:crossAx val="937097152"/>
        <c:crosses val="max"/>
        <c:crossBetween val="between"/>
        <c:majorUnit val="200"/>
      </c:valAx>
      <c:catAx>
        <c:axId val="937097152"/>
        <c:scaling>
          <c:orientation val="minMax"/>
        </c:scaling>
        <c:delete val="1"/>
        <c:axPos val="b"/>
        <c:numFmt formatCode="General" sourceLinked="1"/>
        <c:majorTickMark val="out"/>
        <c:minorTickMark val="none"/>
        <c:tickLblPos val="nextTo"/>
        <c:crossAx val="937098816"/>
        <c:crosses val="autoZero"/>
        <c:auto val="1"/>
        <c:lblAlgn val="ctr"/>
        <c:lblOffset val="100"/>
        <c:noMultiLvlLbl val="0"/>
      </c:cat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4825368540276119E-2"/>
          <c:y val="8.3663737651599346E-2"/>
          <c:w val="0.98233652059360443"/>
          <c:h val="0.8612602140562553"/>
        </c:manualLayout>
      </c:layout>
      <c:barChart>
        <c:barDir val="bar"/>
        <c:grouping val="stacked"/>
        <c:varyColors val="0"/>
        <c:ser>
          <c:idx val="0"/>
          <c:order val="0"/>
          <c:tx>
            <c:strRef>
              <c:f>Sheet1!$B$1</c:f>
              <c:strCache>
                <c:ptCount val="1"/>
                <c:pt idx="0">
                  <c:v>YTD</c:v>
                </c:pt>
              </c:strCache>
            </c:strRef>
          </c:tx>
          <c:spPr>
            <a:solidFill>
              <a:srgbClr val="FAF1DA"/>
            </a:solidFill>
            <a:ln>
              <a:noFill/>
            </a:ln>
            <a:effectLst/>
          </c:spPr>
          <c:invertIfNegative val="0"/>
          <c:dLbls>
            <c:dLbl>
              <c:idx val="0"/>
              <c:tx>
                <c:rich>
                  <a:bodyPr/>
                  <a:lstStyle/>
                  <a:p>
                    <a:r>
                      <a:rPr lang="en-US" sz="1400" b="1" dirty="0"/>
                      <a:t>21%</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0B47-4890-901A-F1C900D6440E}"/>
                </c:ext>
              </c:extLst>
            </c:dLbl>
            <c:dLbl>
              <c:idx val="1"/>
              <c:tx>
                <c:rich>
                  <a:bodyPr/>
                  <a:lstStyle/>
                  <a:p>
                    <a:r>
                      <a:rPr lang="en-US" sz="1400" b="1" dirty="0"/>
                      <a:t>31%</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0B47-4890-901A-F1C900D6440E}"/>
                </c:ext>
              </c:extLst>
            </c:dLbl>
            <c:dLbl>
              <c:idx val="2"/>
              <c:layout>
                <c:manualLayout>
                  <c:x val="-2.7131280609287871E-2"/>
                  <c:y val="-3.6535281574825982E-3"/>
                </c:manualLayout>
              </c:layout>
              <c:tx>
                <c:rich>
                  <a:bodyPr rot="0" spcFirstLastPara="1" vertOverflow="ellipsis" vert="horz" wrap="square" lIns="38100" tIns="19050" rIns="38100" bIns="19050" anchor="ctr" anchorCtr="1">
                    <a:noAutofit/>
                  </a:bodyPr>
                  <a:lstStyle/>
                  <a:p>
                    <a:pPr>
                      <a:defRPr sz="1400" b="0" i="0" u="none" strike="noStrike" kern="1200" baseline="0">
                        <a:solidFill>
                          <a:schemeClr val="tx1">
                            <a:lumMod val="75000"/>
                            <a:lumOff val="25000"/>
                          </a:schemeClr>
                        </a:solidFill>
                        <a:latin typeface="+mn-lt"/>
                        <a:ea typeface="+mn-ea"/>
                        <a:cs typeface="+mn-cs"/>
                      </a:defRPr>
                    </a:pPr>
                    <a:r>
                      <a:rPr lang="en-US" sz="1400" b="1" dirty="0"/>
                      <a:t>37%</a:t>
                    </a:r>
                  </a:p>
                </c:rich>
              </c:tx>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13722335484708628"/>
                      <c:h val="0.18333404294247679"/>
                    </c:manualLayout>
                  </c15:layout>
                  <c15:showDataLabelsRange val="0"/>
                </c:ext>
                <c:ext xmlns:c16="http://schemas.microsoft.com/office/drawing/2014/chart" uri="{C3380CC4-5D6E-409C-BE32-E72D297353CC}">
                  <c16:uniqueId val="{00000003-0B47-4890-901A-F1C900D6440E}"/>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solidFill>
                      <a:round/>
                    </a:ln>
                    <a:effectLst/>
                  </c:spPr>
                </c15:leaderLines>
              </c:ext>
            </c:extLst>
          </c:dLbls>
          <c:cat>
            <c:strRef>
              <c:f>Sheet1!$A$2:$A$4</c:f>
              <c:strCache>
                <c:ptCount val="3"/>
                <c:pt idx="0">
                  <c:v>Community Connections</c:v>
                </c:pt>
                <c:pt idx="1">
                  <c:v>Light Intensity</c:v>
                </c:pt>
                <c:pt idx="2">
                  <c:v>High Intensity</c:v>
                </c:pt>
              </c:strCache>
            </c:strRef>
          </c:cat>
          <c:val>
            <c:numRef>
              <c:f>Sheet1!$B$2:$B$4</c:f>
              <c:numCache>
                <c:formatCode>General</c:formatCode>
                <c:ptCount val="3"/>
                <c:pt idx="0">
                  <c:v>21</c:v>
                </c:pt>
                <c:pt idx="1">
                  <c:v>31</c:v>
                </c:pt>
                <c:pt idx="2">
                  <c:v>28</c:v>
                </c:pt>
              </c:numCache>
            </c:numRef>
          </c:val>
          <c:extLst>
            <c:ext xmlns:c16="http://schemas.microsoft.com/office/drawing/2014/chart" uri="{C3380CC4-5D6E-409C-BE32-E72D297353CC}">
              <c16:uniqueId val="{00000000-0B47-4890-901A-F1C900D6440E}"/>
            </c:ext>
          </c:extLst>
        </c:ser>
        <c:ser>
          <c:idx val="1"/>
          <c:order val="1"/>
          <c:tx>
            <c:strRef>
              <c:f>Sheet1!$C$1</c:f>
              <c:strCache>
                <c:ptCount val="1"/>
                <c:pt idx="0">
                  <c:v>Series 1</c:v>
                </c:pt>
              </c:strCache>
            </c:strRef>
          </c:tx>
          <c:spPr>
            <a:solidFill>
              <a:srgbClr val="E2B23B"/>
            </a:solidFill>
            <a:ln>
              <a:solidFill>
                <a:srgbClr val="E2B23B"/>
              </a:solidFill>
            </a:ln>
            <a:effectLst/>
          </c:spPr>
          <c:invertIfNegative val="0"/>
          <c:cat>
            <c:strRef>
              <c:f>Sheet1!$A$2:$A$4</c:f>
              <c:strCache>
                <c:ptCount val="3"/>
                <c:pt idx="0">
                  <c:v>Community Connections</c:v>
                </c:pt>
                <c:pt idx="1">
                  <c:v>Light Intensity</c:v>
                </c:pt>
                <c:pt idx="2">
                  <c:v>High Intensity</c:v>
                </c:pt>
              </c:strCache>
            </c:strRef>
          </c:cat>
          <c:val>
            <c:numRef>
              <c:f>Sheet1!$C$2:$C$4</c:f>
              <c:numCache>
                <c:formatCode>General</c:formatCode>
                <c:ptCount val="3"/>
                <c:pt idx="0">
                  <c:v>79</c:v>
                </c:pt>
                <c:pt idx="1">
                  <c:v>69</c:v>
                </c:pt>
                <c:pt idx="2">
                  <c:v>47</c:v>
                </c:pt>
              </c:numCache>
            </c:numRef>
          </c:val>
          <c:extLst>
            <c:ext xmlns:c16="http://schemas.microsoft.com/office/drawing/2014/chart" uri="{C3380CC4-5D6E-409C-BE32-E72D297353CC}">
              <c16:uniqueId val="{00000002-0B47-4890-901A-F1C900D6440E}"/>
            </c:ext>
          </c:extLst>
        </c:ser>
        <c:dLbls>
          <c:showLegendKey val="0"/>
          <c:showVal val="0"/>
          <c:showCatName val="0"/>
          <c:showSerName val="0"/>
          <c:showPercent val="0"/>
          <c:showBubbleSize val="0"/>
        </c:dLbls>
        <c:gapWidth val="40"/>
        <c:overlap val="100"/>
        <c:axId val="983062448"/>
        <c:axId val="983046224"/>
      </c:barChart>
      <c:catAx>
        <c:axId val="983062448"/>
        <c:scaling>
          <c:orientation val="minMax"/>
        </c:scaling>
        <c:delete val="1"/>
        <c:axPos val="l"/>
        <c:numFmt formatCode="General" sourceLinked="1"/>
        <c:majorTickMark val="none"/>
        <c:minorTickMark val="none"/>
        <c:tickLblPos val="nextTo"/>
        <c:crossAx val="983046224"/>
        <c:crosses val="autoZero"/>
        <c:auto val="1"/>
        <c:lblAlgn val="ctr"/>
        <c:lblOffset val="100"/>
        <c:noMultiLvlLbl val="0"/>
      </c:catAx>
      <c:valAx>
        <c:axId val="983046224"/>
        <c:scaling>
          <c:orientation val="minMax"/>
        </c:scaling>
        <c:delete val="1"/>
        <c:axPos val="b"/>
        <c:numFmt formatCode="General" sourceLinked="1"/>
        <c:majorTickMark val="none"/>
        <c:minorTickMark val="none"/>
        <c:tickLblPos val="nextTo"/>
        <c:crossAx val="983062448"/>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888888888888889E-2"/>
          <c:y val="0"/>
          <c:w val="0.93888888888888888"/>
          <c:h val="0.74447077373042492"/>
        </c:manualLayout>
      </c:layout>
      <c:barChart>
        <c:barDir val="bar"/>
        <c:grouping val="stacked"/>
        <c:varyColors val="0"/>
        <c:ser>
          <c:idx val="0"/>
          <c:order val="0"/>
          <c:spPr>
            <a:solidFill>
              <a:srgbClr val="FFC000"/>
            </a:solidFill>
            <a:ln>
              <a:noFill/>
            </a:ln>
            <a:effectLst/>
          </c:spPr>
          <c:invertIfNegative val="0"/>
          <c:val>
            <c:numRef>
              <c:f>'Sheet 1'!$L$12</c:f>
              <c:numCache>
                <c:formatCode>General</c:formatCode>
                <c:ptCount val="1"/>
                <c:pt idx="0">
                  <c:v>0.38</c:v>
                </c:pt>
              </c:numCache>
            </c:numRef>
          </c:val>
          <c:extLst>
            <c:ext xmlns:c16="http://schemas.microsoft.com/office/drawing/2014/chart" uri="{C3380CC4-5D6E-409C-BE32-E72D297353CC}">
              <c16:uniqueId val="{00000000-C265-4E34-A0A5-94E5A549D84C}"/>
            </c:ext>
          </c:extLst>
        </c:ser>
        <c:ser>
          <c:idx val="1"/>
          <c:order val="1"/>
          <c:spPr>
            <a:solidFill>
              <a:srgbClr val="FFEFBD"/>
            </a:solidFill>
            <a:ln>
              <a:noFill/>
            </a:ln>
            <a:effectLst/>
          </c:spPr>
          <c:invertIfNegative val="0"/>
          <c:val>
            <c:numRef>
              <c:f>'Sheet 1'!$L$13</c:f>
              <c:numCache>
                <c:formatCode>General</c:formatCode>
                <c:ptCount val="1"/>
                <c:pt idx="0">
                  <c:v>0.62</c:v>
                </c:pt>
              </c:numCache>
            </c:numRef>
          </c:val>
          <c:extLst>
            <c:ext xmlns:c16="http://schemas.microsoft.com/office/drawing/2014/chart" uri="{C3380CC4-5D6E-409C-BE32-E72D297353CC}">
              <c16:uniqueId val="{00000001-C265-4E34-A0A5-94E5A549D84C}"/>
            </c:ext>
          </c:extLst>
        </c:ser>
        <c:dLbls>
          <c:showLegendKey val="0"/>
          <c:showVal val="0"/>
          <c:showCatName val="0"/>
          <c:showSerName val="0"/>
          <c:showPercent val="0"/>
          <c:showBubbleSize val="0"/>
        </c:dLbls>
        <c:gapWidth val="150"/>
        <c:overlap val="100"/>
        <c:axId val="1350317487"/>
        <c:axId val="219412047"/>
      </c:barChart>
      <c:catAx>
        <c:axId val="1350317487"/>
        <c:scaling>
          <c:orientation val="minMax"/>
        </c:scaling>
        <c:delete val="1"/>
        <c:axPos val="l"/>
        <c:numFmt formatCode="General" sourceLinked="1"/>
        <c:majorTickMark val="none"/>
        <c:minorTickMark val="none"/>
        <c:tickLblPos val="nextTo"/>
        <c:crossAx val="219412047"/>
        <c:crosses val="autoZero"/>
        <c:auto val="1"/>
        <c:lblAlgn val="ctr"/>
        <c:lblOffset val="100"/>
        <c:noMultiLvlLbl val="0"/>
      </c:catAx>
      <c:valAx>
        <c:axId val="219412047"/>
        <c:scaling>
          <c:orientation val="minMax"/>
          <c:max val="1"/>
        </c:scaling>
        <c:delete val="1"/>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1350317487"/>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526998924335121"/>
          <c:y val="4.0096460394016188E-2"/>
          <c:w val="0.69716388553095054"/>
          <c:h val="0.77503093052469274"/>
        </c:manualLayout>
      </c:layout>
      <c:barChart>
        <c:barDir val="bar"/>
        <c:grouping val="clustered"/>
        <c:varyColors val="0"/>
        <c:ser>
          <c:idx val="0"/>
          <c:order val="0"/>
          <c:tx>
            <c:strRef>
              <c:f>Sheet1!$B$1</c:f>
              <c:strCache>
                <c:ptCount val="1"/>
                <c:pt idx="0">
                  <c:v>Referral Episode Tracking Forms</c:v>
                </c:pt>
              </c:strCache>
            </c:strRef>
          </c:tx>
          <c:spPr>
            <a:solidFill>
              <a:srgbClr val="43809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December 2023</c:v>
                </c:pt>
                <c:pt idx="1">
                  <c:v>November 2023</c:v>
                </c:pt>
                <c:pt idx="2">
                  <c:v>October 2023</c:v>
                </c:pt>
              </c:strCache>
            </c:strRef>
          </c:cat>
          <c:val>
            <c:numRef>
              <c:f>Sheet1!$B$2:$B$4</c:f>
              <c:numCache>
                <c:formatCode>General</c:formatCode>
                <c:ptCount val="3"/>
                <c:pt idx="0">
                  <c:v>66</c:v>
                </c:pt>
                <c:pt idx="1">
                  <c:v>89</c:v>
                </c:pt>
                <c:pt idx="2">
                  <c:v>61</c:v>
                </c:pt>
              </c:numCache>
            </c:numRef>
          </c:val>
          <c:extLst>
            <c:ext xmlns:c16="http://schemas.microsoft.com/office/drawing/2014/chart" uri="{C3380CC4-5D6E-409C-BE32-E72D297353CC}">
              <c16:uniqueId val="{00000000-F421-4C39-AFD4-3E5A0D3229E4}"/>
            </c:ext>
          </c:extLst>
        </c:ser>
        <c:ser>
          <c:idx val="1"/>
          <c:order val="1"/>
          <c:tx>
            <c:strRef>
              <c:f>Sheet1!$C$1</c:f>
              <c:strCache>
                <c:ptCount val="1"/>
                <c:pt idx="0">
                  <c:v>Referral Episodes</c:v>
                </c:pt>
              </c:strCache>
            </c:strRef>
          </c:tx>
          <c:spPr>
            <a:solidFill>
              <a:srgbClr val="68B08C"/>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December 2023</c:v>
                </c:pt>
                <c:pt idx="1">
                  <c:v>November 2023</c:v>
                </c:pt>
                <c:pt idx="2">
                  <c:v>October 2023</c:v>
                </c:pt>
              </c:strCache>
            </c:strRef>
          </c:cat>
          <c:val>
            <c:numRef>
              <c:f>Sheet1!$C$2:$C$4</c:f>
              <c:numCache>
                <c:formatCode>General</c:formatCode>
                <c:ptCount val="3"/>
                <c:pt idx="0">
                  <c:v>182</c:v>
                </c:pt>
                <c:pt idx="1">
                  <c:v>174</c:v>
                </c:pt>
                <c:pt idx="2">
                  <c:v>97</c:v>
                </c:pt>
              </c:numCache>
            </c:numRef>
          </c:val>
          <c:extLst>
            <c:ext xmlns:c16="http://schemas.microsoft.com/office/drawing/2014/chart" uri="{C3380CC4-5D6E-409C-BE32-E72D297353CC}">
              <c16:uniqueId val="{00000001-3981-4AE6-B3E1-EB16C2B71E33}"/>
            </c:ext>
          </c:extLst>
        </c:ser>
        <c:dLbls>
          <c:showLegendKey val="0"/>
          <c:showVal val="0"/>
          <c:showCatName val="0"/>
          <c:showSerName val="0"/>
          <c:showPercent val="0"/>
          <c:showBubbleSize val="0"/>
        </c:dLbls>
        <c:gapWidth val="76"/>
        <c:axId val="949850656"/>
        <c:axId val="949851072"/>
      </c:barChart>
      <c:catAx>
        <c:axId val="94985065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949851072"/>
        <c:crosses val="autoZero"/>
        <c:auto val="1"/>
        <c:lblAlgn val="ctr"/>
        <c:lblOffset val="100"/>
        <c:noMultiLvlLbl val="0"/>
      </c:catAx>
      <c:valAx>
        <c:axId val="949851072"/>
        <c:scaling>
          <c:orientation val="minMax"/>
          <c:max val="200"/>
          <c:min val="0"/>
        </c:scaling>
        <c:delete val="0"/>
        <c:axPos val="b"/>
        <c:majorGridlines>
          <c:spPr>
            <a:ln w="9525" cap="flat" cmpd="sng" algn="ctr">
              <a:solidFill>
                <a:schemeClr val="bg1">
                  <a:lumMod val="9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949850656"/>
        <c:crosses val="autoZero"/>
        <c:crossBetween val="between"/>
      </c:valAx>
      <c:spPr>
        <a:noFill/>
        <a:ln>
          <a:noFill/>
        </a:ln>
        <a:effectLst/>
      </c:spPr>
    </c:plotArea>
    <c:legend>
      <c:legendPos val="b"/>
      <c:layout>
        <c:manualLayout>
          <c:xMode val="edge"/>
          <c:yMode val="edge"/>
          <c:x val="0.17634273648968291"/>
          <c:y val="0.88958513601531797"/>
          <c:w val="0.70241979279973477"/>
          <c:h val="0.10635428755074029"/>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algn="ctr" defTabSz="457200" rtl="0" eaLnBrk="1" latinLnBrk="0" hangingPunct="1">
              <a:defRPr lang="en-US" sz="1800" b="1" i="0" u="none" strike="noStrike" kern="1200" spc="0" baseline="0" dirty="0">
                <a:solidFill>
                  <a:srgbClr val="43809F"/>
                </a:solidFill>
                <a:latin typeface="Bahnschrift" panose="020B0502040204020203" pitchFamily="34" charset="0"/>
                <a:ea typeface="+mn-ea"/>
                <a:cs typeface="+mn-cs"/>
              </a:defRPr>
            </a:pPr>
            <a:r>
              <a:rPr lang="en-US" sz="1800" b="1" kern="1200" dirty="0">
                <a:solidFill>
                  <a:srgbClr val="43809F"/>
                </a:solidFill>
                <a:latin typeface="Bahnschrift" panose="020B0502040204020203" pitchFamily="34" charset="0"/>
                <a:ea typeface="+mn-ea"/>
                <a:cs typeface="+mn-cs"/>
              </a:rPr>
              <a:t>Number of RETs and Referrals by Zip Code</a:t>
            </a:r>
          </a:p>
        </c:rich>
      </c:tx>
      <c:layout>
        <c:manualLayout>
          <c:xMode val="edge"/>
          <c:yMode val="edge"/>
          <c:x val="0.20833760639934362"/>
          <c:y val="1.5927650840810655E-2"/>
        </c:manualLayout>
      </c:layout>
      <c:overlay val="0"/>
      <c:spPr>
        <a:noFill/>
        <a:ln>
          <a:noFill/>
        </a:ln>
        <a:effectLst/>
      </c:spPr>
      <c:txPr>
        <a:bodyPr rot="0" spcFirstLastPara="1" vertOverflow="ellipsis" vert="horz" wrap="square" anchor="ctr" anchorCtr="1"/>
        <a:lstStyle/>
        <a:p>
          <a:pPr marL="0" algn="ctr" defTabSz="457200" rtl="0" eaLnBrk="1" latinLnBrk="0" hangingPunct="1">
            <a:defRPr lang="en-US" sz="1800" b="1" i="0" u="none" strike="noStrike" kern="1200" spc="0" baseline="0" dirty="0">
              <a:solidFill>
                <a:srgbClr val="43809F"/>
              </a:solidFill>
              <a:latin typeface="Bahnschrift" panose="020B0502040204020203" pitchFamily="34" charset="0"/>
              <a:ea typeface="+mn-ea"/>
              <a:cs typeface="+mn-cs"/>
            </a:defRPr>
          </a:pPr>
          <a:endParaRPr lang="en-US"/>
        </a:p>
      </c:txPr>
    </c:title>
    <c:autoTitleDeleted val="0"/>
    <c:plotArea>
      <c:layout>
        <c:manualLayout>
          <c:layoutTarget val="inner"/>
          <c:xMode val="edge"/>
          <c:yMode val="edge"/>
          <c:x val="0.27032793989698328"/>
          <c:y val="6.6110881532766758E-2"/>
          <c:w val="0.689252865560672"/>
          <c:h val="0.8865705134033689"/>
        </c:manualLayout>
      </c:layout>
      <c:barChart>
        <c:barDir val="bar"/>
        <c:grouping val="clustered"/>
        <c:varyColors val="0"/>
        <c:ser>
          <c:idx val="0"/>
          <c:order val="0"/>
          <c:tx>
            <c:strRef>
              <c:f>Sheet1!$B$1</c:f>
              <c:strCache>
                <c:ptCount val="1"/>
                <c:pt idx="0">
                  <c:v>Dec RET #</c:v>
                </c:pt>
              </c:strCache>
            </c:strRef>
          </c:tx>
          <c:spPr>
            <a:solidFill>
              <a:srgbClr val="92D050"/>
            </a:solidFill>
            <a:ln>
              <a:noFill/>
            </a:ln>
            <a:effectLst/>
          </c:spPr>
          <c:invertIfNegative val="0"/>
          <c:dPt>
            <c:idx val="2"/>
            <c:invertIfNegative val="0"/>
            <c:bubble3D val="0"/>
            <c:spPr>
              <a:solidFill>
                <a:srgbClr val="92D050"/>
              </a:solidFill>
              <a:ln>
                <a:noFill/>
              </a:ln>
              <a:effectLst/>
            </c:spPr>
            <c:extLst>
              <c:ext xmlns:c16="http://schemas.microsoft.com/office/drawing/2014/chart" uri="{C3380CC4-5D6E-409C-BE32-E72D297353CC}">
                <c16:uniqueId val="{00000024-2D71-4BA9-9B0B-5B9B17A5ED76}"/>
              </c:ext>
            </c:extLst>
          </c:dPt>
          <c:dPt>
            <c:idx val="8"/>
            <c:invertIfNegative val="0"/>
            <c:bubble3D val="0"/>
            <c:spPr>
              <a:solidFill>
                <a:srgbClr val="92D050"/>
              </a:solidFill>
              <a:ln>
                <a:noFill/>
              </a:ln>
              <a:effectLst/>
            </c:spPr>
            <c:extLst>
              <c:ext xmlns:c16="http://schemas.microsoft.com/office/drawing/2014/chart" uri="{C3380CC4-5D6E-409C-BE32-E72D297353CC}">
                <c16:uniqueId val="{00000003-6625-4B4F-BE05-81AE05667CC5}"/>
              </c:ext>
            </c:extLst>
          </c:dPt>
          <c:dPt>
            <c:idx val="12"/>
            <c:invertIfNegative val="0"/>
            <c:bubble3D val="0"/>
            <c:spPr>
              <a:solidFill>
                <a:srgbClr val="92D050"/>
              </a:solidFill>
              <a:ln>
                <a:noFill/>
              </a:ln>
              <a:effectLst/>
            </c:spPr>
            <c:extLst>
              <c:ext xmlns:c16="http://schemas.microsoft.com/office/drawing/2014/chart" uri="{C3380CC4-5D6E-409C-BE32-E72D297353CC}">
                <c16:uniqueId val="{00000003-85E0-42C3-9361-D6E506EC1FD5}"/>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accent6">
                        <a:lumMod val="7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Sheet1!$A$2:$A$19</c:f>
              <c:strCache>
                <c:ptCount val="18"/>
                <c:pt idx="0">
                  <c:v>80512 (Bellvue)</c:v>
                </c:pt>
                <c:pt idx="1">
                  <c:v>80513 (Berthoud)</c:v>
                </c:pt>
                <c:pt idx="2">
                  <c:v>80517 (Estes Park)</c:v>
                </c:pt>
                <c:pt idx="3">
                  <c:v>80521 (FC)</c:v>
                </c:pt>
                <c:pt idx="4">
                  <c:v>80522 (FC)</c:v>
                </c:pt>
                <c:pt idx="5">
                  <c:v>80524 (FC)</c:v>
                </c:pt>
                <c:pt idx="6">
                  <c:v>80525 (FC)</c:v>
                </c:pt>
                <c:pt idx="7">
                  <c:v>80526 (FC)</c:v>
                </c:pt>
                <c:pt idx="8">
                  <c:v>80527 (FC)</c:v>
                </c:pt>
                <c:pt idx="9">
                  <c:v>80528 (LV/FC)</c:v>
                </c:pt>
                <c:pt idx="10">
                  <c:v>80534 (Berthoud)</c:v>
                </c:pt>
                <c:pt idx="11">
                  <c:v>80535 (Laporte)</c:v>
                </c:pt>
                <c:pt idx="12">
                  <c:v>80536 (Livermore)</c:v>
                </c:pt>
                <c:pt idx="13">
                  <c:v>80537 (LV)</c:v>
                </c:pt>
                <c:pt idx="14">
                  <c:v>80538 (LV)</c:v>
                </c:pt>
                <c:pt idx="15">
                  <c:v>80547 (Timnath)</c:v>
                </c:pt>
                <c:pt idx="16">
                  <c:v>80549 (Wellington)</c:v>
                </c:pt>
                <c:pt idx="17">
                  <c:v>80553 (FC)</c:v>
                </c:pt>
              </c:strCache>
            </c:strRef>
          </c:cat>
          <c:val>
            <c:numRef>
              <c:f>Sheet1!$B$2:$B$19</c:f>
              <c:numCache>
                <c:formatCode>General</c:formatCode>
                <c:ptCount val="18"/>
                <c:pt idx="0">
                  <c:v>2</c:v>
                </c:pt>
                <c:pt idx="1">
                  <c:v>272</c:v>
                </c:pt>
                <c:pt idx="2">
                  <c:v>22</c:v>
                </c:pt>
                <c:pt idx="3">
                  <c:v>172</c:v>
                </c:pt>
                <c:pt idx="4">
                  <c:v>2</c:v>
                </c:pt>
                <c:pt idx="5">
                  <c:v>238</c:v>
                </c:pt>
                <c:pt idx="6">
                  <c:v>266</c:v>
                </c:pt>
                <c:pt idx="7">
                  <c:v>268</c:v>
                </c:pt>
                <c:pt idx="8">
                  <c:v>6</c:v>
                </c:pt>
                <c:pt idx="9">
                  <c:v>59</c:v>
                </c:pt>
                <c:pt idx="10">
                  <c:v>14</c:v>
                </c:pt>
                <c:pt idx="11">
                  <c:v>15</c:v>
                </c:pt>
                <c:pt idx="12">
                  <c:v>5</c:v>
                </c:pt>
                <c:pt idx="13">
                  <c:v>209</c:v>
                </c:pt>
                <c:pt idx="14">
                  <c:v>256</c:v>
                </c:pt>
                <c:pt idx="15">
                  <c:v>7</c:v>
                </c:pt>
                <c:pt idx="16">
                  <c:v>24</c:v>
                </c:pt>
                <c:pt idx="17">
                  <c:v>1</c:v>
                </c:pt>
              </c:numCache>
            </c:numRef>
          </c:val>
          <c:extLst>
            <c:ext xmlns:c16="http://schemas.microsoft.com/office/drawing/2014/chart" uri="{C3380CC4-5D6E-409C-BE32-E72D297353CC}">
              <c16:uniqueId val="{00000000-1F97-4063-A3C9-98CA7EE6F936}"/>
            </c:ext>
          </c:extLst>
        </c:ser>
        <c:ser>
          <c:idx val="1"/>
          <c:order val="1"/>
          <c:tx>
            <c:strRef>
              <c:f>Sheet1!$C$1</c:f>
              <c:strCache>
                <c:ptCount val="1"/>
                <c:pt idx="0">
                  <c:v>Dec Referrals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rgbClr val="DD7F55"/>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Sheet1!$A$2:$A$19</c:f>
              <c:strCache>
                <c:ptCount val="18"/>
                <c:pt idx="0">
                  <c:v>80512 (Bellvue)</c:v>
                </c:pt>
                <c:pt idx="1">
                  <c:v>80513 (Berthoud)</c:v>
                </c:pt>
                <c:pt idx="2">
                  <c:v>80517 (Estes Park)</c:v>
                </c:pt>
                <c:pt idx="3">
                  <c:v>80521 (FC)</c:v>
                </c:pt>
                <c:pt idx="4">
                  <c:v>80522 (FC)</c:v>
                </c:pt>
                <c:pt idx="5">
                  <c:v>80524 (FC)</c:v>
                </c:pt>
                <c:pt idx="6">
                  <c:v>80525 (FC)</c:v>
                </c:pt>
                <c:pt idx="7">
                  <c:v>80526 (FC)</c:v>
                </c:pt>
                <c:pt idx="8">
                  <c:v>80527 (FC)</c:v>
                </c:pt>
                <c:pt idx="9">
                  <c:v>80528 (LV/FC)</c:v>
                </c:pt>
                <c:pt idx="10">
                  <c:v>80534 (Berthoud)</c:v>
                </c:pt>
                <c:pt idx="11">
                  <c:v>80535 (Laporte)</c:v>
                </c:pt>
                <c:pt idx="12">
                  <c:v>80536 (Livermore)</c:v>
                </c:pt>
                <c:pt idx="13">
                  <c:v>80537 (LV)</c:v>
                </c:pt>
                <c:pt idx="14">
                  <c:v>80538 (LV)</c:v>
                </c:pt>
                <c:pt idx="15">
                  <c:v>80547 (Timnath)</c:v>
                </c:pt>
                <c:pt idx="16">
                  <c:v>80549 (Wellington)</c:v>
                </c:pt>
                <c:pt idx="17">
                  <c:v>80553 (FC)</c:v>
                </c:pt>
              </c:strCache>
            </c:strRef>
          </c:cat>
          <c:val>
            <c:numRef>
              <c:f>Sheet1!$C$2:$C$19</c:f>
              <c:numCache>
                <c:formatCode>General</c:formatCode>
                <c:ptCount val="18"/>
                <c:pt idx="0">
                  <c:v>2</c:v>
                </c:pt>
                <c:pt idx="1">
                  <c:v>364</c:v>
                </c:pt>
                <c:pt idx="2">
                  <c:v>26</c:v>
                </c:pt>
                <c:pt idx="3">
                  <c:v>401</c:v>
                </c:pt>
                <c:pt idx="4">
                  <c:v>3</c:v>
                </c:pt>
                <c:pt idx="5">
                  <c:v>473</c:v>
                </c:pt>
                <c:pt idx="6">
                  <c:v>535</c:v>
                </c:pt>
                <c:pt idx="7">
                  <c:v>463</c:v>
                </c:pt>
                <c:pt idx="8">
                  <c:v>27</c:v>
                </c:pt>
                <c:pt idx="9">
                  <c:v>117</c:v>
                </c:pt>
                <c:pt idx="10">
                  <c:v>32</c:v>
                </c:pt>
                <c:pt idx="11">
                  <c:v>31</c:v>
                </c:pt>
                <c:pt idx="12">
                  <c:v>7</c:v>
                </c:pt>
                <c:pt idx="13">
                  <c:v>421</c:v>
                </c:pt>
                <c:pt idx="14">
                  <c:v>430</c:v>
                </c:pt>
                <c:pt idx="15">
                  <c:v>19</c:v>
                </c:pt>
                <c:pt idx="16">
                  <c:v>37</c:v>
                </c:pt>
                <c:pt idx="17">
                  <c:v>1</c:v>
                </c:pt>
              </c:numCache>
            </c:numRef>
          </c:val>
          <c:extLst>
            <c:ext xmlns:c16="http://schemas.microsoft.com/office/drawing/2014/chart" uri="{C3380CC4-5D6E-409C-BE32-E72D297353CC}">
              <c16:uniqueId val="{00000004-2D71-4BA9-9B0B-5B9B17A5ED76}"/>
            </c:ext>
          </c:extLst>
        </c:ser>
        <c:dLbls>
          <c:showLegendKey val="0"/>
          <c:showVal val="0"/>
          <c:showCatName val="0"/>
          <c:showSerName val="0"/>
          <c:showPercent val="0"/>
          <c:showBubbleSize val="0"/>
        </c:dLbls>
        <c:gapWidth val="29"/>
        <c:axId val="1005552991"/>
        <c:axId val="1005542591"/>
      </c:barChart>
      <c:catAx>
        <c:axId val="1005552991"/>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005542591"/>
        <c:crosses val="autoZero"/>
        <c:auto val="1"/>
        <c:lblAlgn val="l"/>
        <c:lblOffset val="100"/>
        <c:noMultiLvlLbl val="0"/>
      </c:catAx>
      <c:valAx>
        <c:axId val="1005542591"/>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00555299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653292849917894"/>
          <c:y val="2.5495544553213165E-2"/>
          <c:w val="0.60693414300164217"/>
          <c:h val="0.85977450495732755"/>
        </c:manualLayout>
      </c:layout>
      <c:doughnutChart>
        <c:varyColors val="1"/>
        <c:ser>
          <c:idx val="0"/>
          <c:order val="0"/>
          <c:tx>
            <c:strRef>
              <c:f>Sheet1!$B$1</c:f>
              <c:strCache>
                <c:ptCount val="1"/>
                <c:pt idx="0">
                  <c:v>% Onboarded Agencies</c:v>
                </c:pt>
              </c:strCache>
            </c:strRef>
          </c:tx>
          <c:dPt>
            <c:idx val="0"/>
            <c:bubble3D val="0"/>
            <c:spPr>
              <a:solidFill>
                <a:srgbClr val="43809F"/>
              </a:solidFill>
              <a:ln w="19050">
                <a:solidFill>
                  <a:schemeClr val="lt1"/>
                </a:solidFill>
              </a:ln>
              <a:effectLst/>
            </c:spPr>
            <c:extLst>
              <c:ext xmlns:c16="http://schemas.microsoft.com/office/drawing/2014/chart" uri="{C3380CC4-5D6E-409C-BE32-E72D297353CC}">
                <c16:uniqueId val="{00000001-3942-4E46-9900-4C0E0AF895C1}"/>
              </c:ext>
            </c:extLst>
          </c:dPt>
          <c:dPt>
            <c:idx val="1"/>
            <c:bubble3D val="0"/>
            <c:spPr>
              <a:solidFill>
                <a:schemeClr val="accent5">
                  <a:lumMod val="20000"/>
                  <a:lumOff val="80000"/>
                </a:schemeClr>
              </a:solidFill>
              <a:ln w="19050">
                <a:solidFill>
                  <a:schemeClr val="lt1"/>
                </a:solidFill>
              </a:ln>
              <a:effectLst/>
            </c:spPr>
            <c:extLst>
              <c:ext xmlns:c16="http://schemas.microsoft.com/office/drawing/2014/chart" uri="{C3380CC4-5D6E-409C-BE32-E72D297353CC}">
                <c16:uniqueId val="{00000003-3942-4E46-9900-4C0E0AF895C1}"/>
              </c:ext>
            </c:extLst>
          </c:dPt>
          <c:cat>
            <c:strRef>
              <c:f>Sheet1!$A$2:$A$3</c:f>
              <c:strCache>
                <c:ptCount val="2"/>
                <c:pt idx="0">
                  <c:v>Submitted</c:v>
                </c:pt>
                <c:pt idx="1">
                  <c:v>Not Submitted</c:v>
                </c:pt>
              </c:strCache>
            </c:strRef>
          </c:cat>
          <c:val>
            <c:numRef>
              <c:f>Sheet1!$B$2:$B$3</c:f>
              <c:numCache>
                <c:formatCode>General</c:formatCode>
                <c:ptCount val="2"/>
                <c:pt idx="0">
                  <c:v>25</c:v>
                </c:pt>
                <c:pt idx="1">
                  <c:v>4</c:v>
                </c:pt>
              </c:numCache>
            </c:numRef>
          </c:val>
          <c:extLst>
            <c:ext xmlns:c16="http://schemas.microsoft.com/office/drawing/2014/chart" uri="{C3380CC4-5D6E-409C-BE32-E72D297353CC}">
              <c16:uniqueId val="{00000004-3942-4E46-9900-4C0E0AF895C1}"/>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 Onboarded Agencies</c:v>
                </c:pt>
              </c:strCache>
            </c:strRef>
          </c:tx>
          <c:dPt>
            <c:idx val="0"/>
            <c:bubble3D val="0"/>
            <c:spPr>
              <a:solidFill>
                <a:srgbClr val="43809F"/>
              </a:solidFill>
              <a:ln w="19050">
                <a:solidFill>
                  <a:schemeClr val="lt1"/>
                </a:solidFill>
              </a:ln>
              <a:effectLst/>
            </c:spPr>
            <c:extLst>
              <c:ext xmlns:c16="http://schemas.microsoft.com/office/drawing/2014/chart" uri="{C3380CC4-5D6E-409C-BE32-E72D297353CC}">
                <c16:uniqueId val="{00000001-B38A-44C0-A7B1-148EBC9A4C5E}"/>
              </c:ext>
            </c:extLst>
          </c:dPt>
          <c:dPt>
            <c:idx val="1"/>
            <c:bubble3D val="0"/>
            <c:spPr>
              <a:solidFill>
                <a:schemeClr val="accent5">
                  <a:lumMod val="20000"/>
                  <a:lumOff val="80000"/>
                </a:schemeClr>
              </a:solidFill>
              <a:ln w="19050">
                <a:solidFill>
                  <a:schemeClr val="lt1"/>
                </a:solidFill>
              </a:ln>
              <a:effectLst/>
            </c:spPr>
            <c:extLst>
              <c:ext xmlns:c16="http://schemas.microsoft.com/office/drawing/2014/chart" uri="{C3380CC4-5D6E-409C-BE32-E72D297353CC}">
                <c16:uniqueId val="{00000003-B38A-44C0-A7B1-148EBC9A4C5E}"/>
              </c:ext>
            </c:extLst>
          </c:dPt>
          <c:cat>
            <c:strRef>
              <c:f>Sheet1!$A$2:$A$3</c:f>
              <c:strCache>
                <c:ptCount val="2"/>
                <c:pt idx="0">
                  <c:v>Submitted</c:v>
                </c:pt>
                <c:pt idx="1">
                  <c:v>Not Submitted</c:v>
                </c:pt>
              </c:strCache>
            </c:strRef>
          </c:cat>
          <c:val>
            <c:numRef>
              <c:f>Sheet1!$B$2:$B$3</c:f>
              <c:numCache>
                <c:formatCode>General</c:formatCode>
                <c:ptCount val="2"/>
                <c:pt idx="0">
                  <c:v>23</c:v>
                </c:pt>
                <c:pt idx="1">
                  <c:v>6</c:v>
                </c:pt>
              </c:numCache>
            </c:numRef>
          </c:val>
          <c:extLst>
            <c:ext xmlns:c16="http://schemas.microsoft.com/office/drawing/2014/chart" uri="{C3380CC4-5D6E-409C-BE32-E72D297353CC}">
              <c16:uniqueId val="{00000004-B38A-44C0-A7B1-148EBC9A4C5E}"/>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4825368540276119E-2"/>
          <c:y val="8.3663737651599346E-2"/>
          <c:w val="0.9317376054448423"/>
          <c:h val="0.73705682452354493"/>
        </c:manualLayout>
      </c:layout>
      <c:barChart>
        <c:barDir val="bar"/>
        <c:grouping val="stacked"/>
        <c:varyColors val="0"/>
        <c:ser>
          <c:idx val="0"/>
          <c:order val="0"/>
          <c:tx>
            <c:strRef>
              <c:f>Sheet1!$B$1</c:f>
              <c:strCache>
                <c:ptCount val="1"/>
                <c:pt idx="0">
                  <c:v>Series 1</c:v>
                </c:pt>
              </c:strCache>
            </c:strRef>
          </c:tx>
          <c:spPr>
            <a:solidFill>
              <a:srgbClr val="00B0F0"/>
            </a:solidFill>
            <a:ln>
              <a:solidFill>
                <a:srgbClr val="E2B23B"/>
              </a:solidFill>
            </a:ln>
            <a:effectLst/>
          </c:spPr>
          <c:invertIfNegative val="0"/>
          <c:dPt>
            <c:idx val="0"/>
            <c:invertIfNegative val="0"/>
            <c:bubble3D val="0"/>
            <c:spPr>
              <a:solidFill>
                <a:srgbClr val="FFC000"/>
              </a:solidFill>
              <a:ln>
                <a:solidFill>
                  <a:srgbClr val="E2B23B"/>
                </a:solidFill>
              </a:ln>
              <a:effectLst/>
            </c:spPr>
            <c:extLst>
              <c:ext xmlns:c16="http://schemas.microsoft.com/office/drawing/2014/chart" uri="{C3380CC4-5D6E-409C-BE32-E72D297353CC}">
                <c16:uniqueId val="{00000001-AA09-4D99-BF60-AF61CA1C6BA0}"/>
              </c:ext>
            </c:extLst>
          </c:dPt>
          <c:dLbls>
            <c:dLbl>
              <c:idx val="0"/>
              <c:layout>
                <c:manualLayout>
                  <c:x val="3.1499265843882691E-2"/>
                  <c:y val="-4.2537830237542812E-17"/>
                </c:manualLayout>
              </c:layout>
              <c:tx>
                <c:rich>
                  <a:bodyPr/>
                  <a:lstStyle/>
                  <a:p>
                    <a:r>
                      <a:rPr lang="en-US" sz="1800" dirty="0">
                        <a:latin typeface="Bahnschrift" panose="020B0502040204020203" pitchFamily="34" charset="0"/>
                      </a:rPr>
                      <a:t>78%</a:t>
                    </a:r>
                  </a:p>
                </c:rich>
              </c:tx>
              <c:showLegendKey val="0"/>
              <c:showVal val="1"/>
              <c:showCatName val="0"/>
              <c:showSerName val="0"/>
              <c:showPercent val="0"/>
              <c:showBubbleSize val="0"/>
              <c:extLst>
                <c:ext xmlns:c15="http://schemas.microsoft.com/office/drawing/2012/chart" uri="{CE6537A1-D6FC-4f65-9D91-7224C49458BB}">
                  <c15:layout>
                    <c:manualLayout>
                      <c:w val="0.34295358942815191"/>
                      <c:h val="0.34507086512897789"/>
                    </c:manualLayout>
                  </c15:layout>
                  <c15:showDataLabelsRange val="0"/>
                </c:ext>
                <c:ext xmlns:c16="http://schemas.microsoft.com/office/drawing/2014/chart" uri="{C3380CC4-5D6E-409C-BE32-E72D297353CC}">
                  <c16:uniqueId val="{00000001-AA09-4D99-BF60-AF61CA1C6BA0}"/>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Category 1</c:v>
                </c:pt>
              </c:strCache>
            </c:strRef>
          </c:cat>
          <c:val>
            <c:numRef>
              <c:f>Sheet1!$B$2</c:f>
              <c:numCache>
                <c:formatCode>General</c:formatCode>
                <c:ptCount val="1"/>
                <c:pt idx="0">
                  <c:v>55</c:v>
                </c:pt>
              </c:numCache>
            </c:numRef>
          </c:val>
          <c:extLst>
            <c:ext xmlns:c16="http://schemas.microsoft.com/office/drawing/2014/chart" uri="{C3380CC4-5D6E-409C-BE32-E72D297353CC}">
              <c16:uniqueId val="{00000002-AA09-4D99-BF60-AF61CA1C6BA0}"/>
            </c:ext>
          </c:extLst>
        </c:ser>
        <c:ser>
          <c:idx val="1"/>
          <c:order val="1"/>
          <c:tx>
            <c:strRef>
              <c:f>Sheet1!$C$1</c:f>
              <c:strCache>
                <c:ptCount val="1"/>
                <c:pt idx="0">
                  <c:v>Series 2</c:v>
                </c:pt>
              </c:strCache>
            </c:strRef>
          </c:tx>
          <c:spPr>
            <a:solidFill>
              <a:srgbClr val="FAF1DA"/>
            </a:solidFill>
            <a:ln>
              <a:solidFill>
                <a:srgbClr val="E2B23B"/>
              </a:solidFill>
            </a:ln>
            <a:effectLst/>
          </c:spPr>
          <c:invertIfNegative val="0"/>
          <c:cat>
            <c:strRef>
              <c:f>Sheet1!$A$2</c:f>
              <c:strCache>
                <c:ptCount val="1"/>
                <c:pt idx="0">
                  <c:v>Category 1</c:v>
                </c:pt>
              </c:strCache>
            </c:strRef>
          </c:cat>
          <c:val>
            <c:numRef>
              <c:f>Sheet1!$C$2</c:f>
              <c:numCache>
                <c:formatCode>General</c:formatCode>
                <c:ptCount val="1"/>
                <c:pt idx="0">
                  <c:v>15</c:v>
                </c:pt>
              </c:numCache>
            </c:numRef>
          </c:val>
          <c:extLst>
            <c:ext xmlns:c16="http://schemas.microsoft.com/office/drawing/2014/chart" uri="{C3380CC4-5D6E-409C-BE32-E72D297353CC}">
              <c16:uniqueId val="{00000003-AA09-4D99-BF60-AF61CA1C6BA0}"/>
            </c:ext>
          </c:extLst>
        </c:ser>
        <c:dLbls>
          <c:showLegendKey val="0"/>
          <c:showVal val="0"/>
          <c:showCatName val="0"/>
          <c:showSerName val="0"/>
          <c:showPercent val="0"/>
          <c:showBubbleSize val="0"/>
        </c:dLbls>
        <c:gapWidth val="150"/>
        <c:overlap val="100"/>
        <c:axId val="983062448"/>
        <c:axId val="983046224"/>
      </c:barChart>
      <c:catAx>
        <c:axId val="983062448"/>
        <c:scaling>
          <c:orientation val="minMax"/>
        </c:scaling>
        <c:delete val="1"/>
        <c:axPos val="l"/>
        <c:numFmt formatCode="General" sourceLinked="1"/>
        <c:majorTickMark val="none"/>
        <c:minorTickMark val="none"/>
        <c:tickLblPos val="nextTo"/>
        <c:crossAx val="983046224"/>
        <c:crosses val="autoZero"/>
        <c:auto val="1"/>
        <c:lblAlgn val="ctr"/>
        <c:lblOffset val="100"/>
        <c:noMultiLvlLbl val="0"/>
      </c:catAx>
      <c:valAx>
        <c:axId val="983046224"/>
        <c:scaling>
          <c:orientation val="minMax"/>
        </c:scaling>
        <c:delete val="1"/>
        <c:axPos val="b"/>
        <c:numFmt formatCode="General" sourceLinked="1"/>
        <c:majorTickMark val="none"/>
        <c:minorTickMark val="none"/>
        <c:tickLblPos val="nextTo"/>
        <c:crossAx val="9830624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845638754989421E-2"/>
          <c:y val="7.7294685990338161E-2"/>
          <c:w val="0.89885823136373877"/>
          <c:h val="0.78172315417094607"/>
        </c:manualLayout>
      </c:layout>
      <c:barChart>
        <c:barDir val="col"/>
        <c:grouping val="clustered"/>
        <c:varyColors val="0"/>
        <c:ser>
          <c:idx val="1"/>
          <c:order val="0"/>
          <c:tx>
            <c:strRef>
              <c:f>Sheet1!$B$1</c:f>
              <c:strCache>
                <c:ptCount val="1"/>
                <c:pt idx="0">
                  <c:v>Average Pre Score</c:v>
                </c:pt>
              </c:strCache>
            </c:strRef>
          </c:tx>
          <c:spPr>
            <a:solidFill>
              <a:srgbClr val="43809F"/>
            </a:solidFill>
            <a:ln>
              <a:solidFill>
                <a:srgbClr val="43809F"/>
              </a:solidFill>
            </a:ln>
            <a:effectLst/>
          </c:spPr>
          <c:invertIfNegative val="0"/>
          <c:dLbls>
            <c:dLbl>
              <c:idx val="0"/>
              <c:layout>
                <c:manualLayout>
                  <c:x val="-1.9607843137255084E-3"/>
                  <c:y val="1.1769983297542353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13B1-4826-A191-867018E8AC86}"/>
                </c:ext>
              </c:extLst>
            </c:dLbl>
            <c:dLbl>
              <c:idx val="1"/>
              <c:layout>
                <c:manualLayout>
                  <c:x val="-1.9607843137255622E-3"/>
                  <c:y val="1.2560248150799333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13B1-4826-A191-867018E8AC86}"/>
                </c:ext>
              </c:extLst>
            </c:dLbl>
            <c:dLbl>
              <c:idx val="2"/>
              <c:layout>
                <c:manualLayout>
                  <c:x val="-1.9607843137254902E-3"/>
                  <c:y val="8.5198441103952922E-3"/>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13B1-4826-A191-867018E8AC86}"/>
                </c:ext>
              </c:extLst>
            </c:dLbl>
            <c:dLbl>
              <c:idx val="3"/>
              <c:layout>
                <c:manualLayout>
                  <c:x val="0"/>
                  <c:y val="1.501980434263897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13B1-4826-A191-867018E8AC86}"/>
                </c:ext>
              </c:extLst>
            </c:dLbl>
            <c:dLbl>
              <c:idx val="4"/>
              <c:layout>
                <c:manualLayout>
                  <c:x val="0"/>
                  <c:y val="6.9389962618309079E-3"/>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13B1-4826-A191-867018E8AC86}"/>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Family Functioning and Resilience</c:v>
                </c:pt>
                <c:pt idx="1">
                  <c:v>Nurturing and Attachment</c:v>
                </c:pt>
                <c:pt idx="2">
                  <c:v>Social Supports</c:v>
                </c:pt>
                <c:pt idx="3">
                  <c:v>Caregiver and Practitioner Relationship</c:v>
                </c:pt>
                <c:pt idx="4">
                  <c:v>Concrete Supports</c:v>
                </c:pt>
              </c:strCache>
            </c:strRef>
          </c:cat>
          <c:val>
            <c:numRef>
              <c:f>Sheet1!$B$2:$B$6</c:f>
              <c:numCache>
                <c:formatCode>0.00</c:formatCode>
                <c:ptCount val="5"/>
                <c:pt idx="0">
                  <c:v>2.74</c:v>
                </c:pt>
                <c:pt idx="1">
                  <c:v>2.5</c:v>
                </c:pt>
                <c:pt idx="2">
                  <c:v>2.44</c:v>
                </c:pt>
                <c:pt idx="3">
                  <c:v>3.12</c:v>
                </c:pt>
                <c:pt idx="4">
                  <c:v>1.98</c:v>
                </c:pt>
              </c:numCache>
            </c:numRef>
          </c:val>
          <c:extLst>
            <c:ext xmlns:c16="http://schemas.microsoft.com/office/drawing/2014/chart" uri="{C3380CC4-5D6E-409C-BE32-E72D297353CC}">
              <c16:uniqueId val="{0000000B-13B1-4826-A191-867018E8AC86}"/>
            </c:ext>
          </c:extLst>
        </c:ser>
        <c:ser>
          <c:idx val="0"/>
          <c:order val="1"/>
          <c:tx>
            <c:strRef>
              <c:f>Sheet1!$C$1</c:f>
              <c:strCache>
                <c:ptCount val="1"/>
                <c:pt idx="0">
                  <c:v>Average Post Score</c:v>
                </c:pt>
              </c:strCache>
            </c:strRef>
          </c:tx>
          <c:spPr>
            <a:solidFill>
              <a:srgbClr val="68B08C"/>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Family Functioning and Resilience</c:v>
                </c:pt>
                <c:pt idx="1">
                  <c:v>Nurturing and Attachment</c:v>
                </c:pt>
                <c:pt idx="2">
                  <c:v>Social Supports</c:v>
                </c:pt>
                <c:pt idx="3">
                  <c:v>Caregiver and Practitioner Relationship</c:v>
                </c:pt>
                <c:pt idx="4">
                  <c:v>Concrete Supports</c:v>
                </c:pt>
              </c:strCache>
            </c:strRef>
          </c:cat>
          <c:val>
            <c:numRef>
              <c:f>Sheet1!$C$2:$C$6</c:f>
              <c:numCache>
                <c:formatCode>0.00</c:formatCode>
                <c:ptCount val="5"/>
                <c:pt idx="0">
                  <c:v>2.89</c:v>
                </c:pt>
                <c:pt idx="1">
                  <c:v>2.57</c:v>
                </c:pt>
                <c:pt idx="2">
                  <c:v>2.69</c:v>
                </c:pt>
                <c:pt idx="3">
                  <c:v>3.17</c:v>
                </c:pt>
                <c:pt idx="4">
                  <c:v>2.1800000000000002</c:v>
                </c:pt>
              </c:numCache>
            </c:numRef>
          </c:val>
          <c:extLst>
            <c:ext xmlns:c16="http://schemas.microsoft.com/office/drawing/2014/chart" uri="{C3380CC4-5D6E-409C-BE32-E72D297353CC}">
              <c16:uniqueId val="{00000001-99E2-4B16-9573-DDAC9FFE34EF}"/>
            </c:ext>
          </c:extLst>
        </c:ser>
        <c:dLbls>
          <c:showLegendKey val="0"/>
          <c:showVal val="0"/>
          <c:showCatName val="0"/>
          <c:showSerName val="0"/>
          <c:showPercent val="0"/>
          <c:showBubbleSize val="0"/>
        </c:dLbls>
        <c:gapWidth val="182"/>
        <c:axId val="901089248"/>
        <c:axId val="901091328"/>
      </c:barChart>
      <c:catAx>
        <c:axId val="9010892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n-US"/>
          </a:p>
        </c:txPr>
        <c:crossAx val="901091328"/>
        <c:crosses val="autoZero"/>
        <c:auto val="1"/>
        <c:lblAlgn val="ctr"/>
        <c:lblOffset val="100"/>
        <c:noMultiLvlLbl val="0"/>
      </c:catAx>
      <c:valAx>
        <c:axId val="901091328"/>
        <c:scaling>
          <c:orientation val="minMax"/>
          <c:max val="4"/>
          <c:min val="1"/>
        </c:scaling>
        <c:delete val="0"/>
        <c:axPos val="l"/>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en-US"/>
          </a:p>
        </c:txPr>
        <c:crossAx val="901089248"/>
        <c:crosses val="autoZero"/>
        <c:crossBetween val="between"/>
      </c:valAx>
      <c:spPr>
        <a:noFill/>
        <a:ln w="25400">
          <a:noFill/>
        </a:ln>
        <a:effectLst/>
      </c:spPr>
    </c:plotArea>
    <c:legend>
      <c:legendPos val="r"/>
      <c:layout>
        <c:manualLayout>
          <c:xMode val="edge"/>
          <c:yMode val="edge"/>
          <c:x val="0.79433620252529202"/>
          <c:y val="1.345207982449053E-2"/>
          <c:w val="0.19841999563090376"/>
          <c:h val="0.22240680447370006"/>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7525377308670269E-2"/>
          <c:y val="7.9895363952836002E-2"/>
          <c:w val="0.96247462269132977"/>
          <c:h val="0.84020927209432805"/>
        </c:manualLayout>
      </c:layout>
      <c:barChart>
        <c:barDir val="bar"/>
        <c:grouping val="stacked"/>
        <c:varyColors val="0"/>
        <c:ser>
          <c:idx val="0"/>
          <c:order val="0"/>
          <c:tx>
            <c:strRef>
              <c:f>Sheet1!$B$1</c:f>
              <c:strCache>
                <c:ptCount val="1"/>
                <c:pt idx="0">
                  <c:v>Submitted</c:v>
                </c:pt>
              </c:strCache>
            </c:strRef>
          </c:tx>
          <c:spPr>
            <a:solidFill>
              <a:schemeClr val="accent1"/>
            </a:solidFill>
            <a:ln>
              <a:solidFill>
                <a:schemeClr val="accent1">
                  <a:shade val="50000"/>
                </a:schemeClr>
              </a:solidFill>
            </a:ln>
            <a:effectLst/>
          </c:spPr>
          <c:invertIfNegative val="0"/>
          <c:dPt>
            <c:idx val="0"/>
            <c:invertIfNegative val="0"/>
            <c:bubble3D val="0"/>
            <c:spPr>
              <a:solidFill>
                <a:srgbClr val="43809F"/>
              </a:solidFill>
              <a:ln>
                <a:solidFill>
                  <a:schemeClr val="accent1">
                    <a:shade val="50000"/>
                  </a:schemeClr>
                </a:solidFill>
              </a:ln>
              <a:effectLst/>
            </c:spPr>
            <c:extLst>
              <c:ext xmlns:c16="http://schemas.microsoft.com/office/drawing/2014/chart" uri="{C3380CC4-5D6E-409C-BE32-E72D297353CC}">
                <c16:uniqueId val="{00000004-DD61-44EF-B2CD-E14A10CDC826}"/>
              </c:ext>
            </c:extLst>
          </c:dPt>
          <c:dLbls>
            <c:dLbl>
              <c:idx val="0"/>
              <c:tx>
                <c:rich>
                  <a:bodyPr/>
                  <a:lstStyle/>
                  <a:p>
                    <a:r>
                      <a:rPr lang="en-US" baseline="0" dirty="0"/>
                      <a:t>19 agencies</a:t>
                    </a:r>
                    <a:endParaRPr lang="en-US" dirty="0"/>
                  </a:p>
                </c:rich>
              </c:tx>
              <c:showLegendKey val="0"/>
              <c:showVal val="1"/>
              <c:showCatName val="0"/>
              <c:showSerName val="0"/>
              <c:showPercent val="0"/>
              <c:showBubbleSize val="0"/>
              <c:extLst>
                <c:ext xmlns:c15="http://schemas.microsoft.com/office/drawing/2012/chart" uri="{CE6537A1-D6FC-4f65-9D91-7224C49458BB}">
                  <c15:layout>
                    <c:manualLayout>
                      <c:w val="0.29774365407572617"/>
                      <c:h val="0.39417467288367353"/>
                    </c:manualLayout>
                  </c15:layout>
                  <c15:showDataLabelsRange val="0"/>
                </c:ext>
                <c:ext xmlns:c16="http://schemas.microsoft.com/office/drawing/2014/chart" uri="{C3380CC4-5D6E-409C-BE32-E72D297353CC}">
                  <c16:uniqueId val="{00000004-DD61-44EF-B2CD-E14A10CDC826}"/>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Category 1</c:v>
                </c:pt>
              </c:strCache>
            </c:strRef>
          </c:cat>
          <c:val>
            <c:numRef>
              <c:f>Sheet1!$B$2</c:f>
              <c:numCache>
                <c:formatCode>General</c:formatCode>
                <c:ptCount val="1"/>
                <c:pt idx="0">
                  <c:v>19</c:v>
                </c:pt>
              </c:numCache>
            </c:numRef>
          </c:val>
          <c:extLst>
            <c:ext xmlns:c16="http://schemas.microsoft.com/office/drawing/2014/chart" uri="{C3380CC4-5D6E-409C-BE32-E72D297353CC}">
              <c16:uniqueId val="{00000000-DD61-44EF-B2CD-E14A10CDC826}"/>
            </c:ext>
          </c:extLst>
        </c:ser>
        <c:ser>
          <c:idx val="1"/>
          <c:order val="1"/>
          <c:tx>
            <c:strRef>
              <c:f>Sheet1!$C$1</c:f>
              <c:strCache>
                <c:ptCount val="1"/>
                <c:pt idx="0">
                  <c:v>Not Submitted</c:v>
                </c:pt>
              </c:strCache>
            </c:strRef>
          </c:tx>
          <c:spPr>
            <a:solidFill>
              <a:schemeClr val="accent2"/>
            </a:solidFill>
            <a:ln>
              <a:solidFill>
                <a:schemeClr val="accent1">
                  <a:shade val="50000"/>
                </a:schemeClr>
              </a:solidFill>
            </a:ln>
            <a:effectLst/>
          </c:spPr>
          <c:invertIfNegative val="0"/>
          <c:dPt>
            <c:idx val="0"/>
            <c:invertIfNegative val="0"/>
            <c:bubble3D val="0"/>
            <c:spPr>
              <a:solidFill>
                <a:schemeClr val="bg1">
                  <a:lumMod val="95000"/>
                </a:schemeClr>
              </a:solidFill>
              <a:ln>
                <a:solidFill>
                  <a:schemeClr val="accent1">
                    <a:shade val="50000"/>
                  </a:schemeClr>
                </a:solidFill>
              </a:ln>
              <a:effectLst/>
            </c:spPr>
            <c:extLst>
              <c:ext xmlns:c16="http://schemas.microsoft.com/office/drawing/2014/chart" uri="{C3380CC4-5D6E-409C-BE32-E72D297353CC}">
                <c16:uniqueId val="{00000005-DD61-44EF-B2CD-E14A10CDC826}"/>
              </c:ext>
            </c:extLst>
          </c:dPt>
          <c:dLbls>
            <c:dLbl>
              <c:idx val="0"/>
              <c:layout>
                <c:manualLayout>
                  <c:x val="3.2130789308620765E-3"/>
                  <c:y val="-7.2626429981179214E-3"/>
                </c:manualLayout>
              </c:layout>
              <c:tx>
                <c:rich>
                  <a:bodyPr rot="0" spcFirstLastPara="1" vertOverflow="ellipsis" vert="horz" wrap="square" lIns="38100" tIns="19050" rIns="38100" bIns="19050" anchor="ctr" anchorCtr="1">
                    <a:noAutofit/>
                  </a:bodyPr>
                  <a:lstStyle/>
                  <a:p>
                    <a:pPr>
                      <a:defRPr sz="1400" b="1" i="0" u="none" strike="noStrike" kern="1200" baseline="0">
                        <a:solidFill>
                          <a:schemeClr val="tx1"/>
                        </a:solidFill>
                        <a:latin typeface="+mn-lt"/>
                        <a:ea typeface="+mn-ea"/>
                        <a:cs typeface="+mn-cs"/>
                      </a:defRPr>
                    </a:pPr>
                    <a:r>
                      <a:rPr lang="en-US" dirty="0"/>
                      <a:t>10 agencies</a:t>
                    </a:r>
                  </a:p>
                </c:rich>
              </c:tx>
              <c:spPr>
                <a:no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3852426229457166"/>
                      <c:h val="0.29909918977979882"/>
                    </c:manualLayout>
                  </c15:layout>
                  <c15:showDataLabelsRange val="0"/>
                </c:ext>
                <c:ext xmlns:c16="http://schemas.microsoft.com/office/drawing/2014/chart" uri="{C3380CC4-5D6E-409C-BE32-E72D297353CC}">
                  <c16:uniqueId val="{00000005-DD61-44EF-B2CD-E14A10CDC826}"/>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Category 1</c:v>
                </c:pt>
              </c:strCache>
            </c:strRef>
          </c:cat>
          <c:val>
            <c:numRef>
              <c:f>Sheet1!$C$2</c:f>
              <c:numCache>
                <c:formatCode>General</c:formatCode>
                <c:ptCount val="1"/>
                <c:pt idx="0">
                  <c:v>10</c:v>
                </c:pt>
              </c:numCache>
            </c:numRef>
          </c:val>
          <c:extLst>
            <c:ext xmlns:c16="http://schemas.microsoft.com/office/drawing/2014/chart" uri="{C3380CC4-5D6E-409C-BE32-E72D297353CC}">
              <c16:uniqueId val="{00000001-DD61-44EF-B2CD-E14A10CDC826}"/>
            </c:ext>
          </c:extLst>
        </c:ser>
        <c:dLbls>
          <c:showLegendKey val="0"/>
          <c:showVal val="0"/>
          <c:showCatName val="0"/>
          <c:showSerName val="0"/>
          <c:showPercent val="0"/>
          <c:showBubbleSize val="0"/>
        </c:dLbls>
        <c:gapWidth val="150"/>
        <c:overlap val="100"/>
        <c:axId val="1278087423"/>
        <c:axId val="1278108639"/>
      </c:barChart>
      <c:catAx>
        <c:axId val="1278087423"/>
        <c:scaling>
          <c:orientation val="minMax"/>
        </c:scaling>
        <c:delete val="1"/>
        <c:axPos val="l"/>
        <c:numFmt formatCode="General" sourceLinked="1"/>
        <c:majorTickMark val="none"/>
        <c:minorTickMark val="none"/>
        <c:tickLblPos val="nextTo"/>
        <c:crossAx val="1278108639"/>
        <c:crosses val="autoZero"/>
        <c:auto val="1"/>
        <c:lblAlgn val="ctr"/>
        <c:lblOffset val="100"/>
        <c:noMultiLvlLbl val="0"/>
      </c:catAx>
      <c:valAx>
        <c:axId val="1278108639"/>
        <c:scaling>
          <c:orientation val="minMax"/>
        </c:scaling>
        <c:delete val="1"/>
        <c:axPos val="b"/>
        <c:numFmt formatCode="General" sourceLinked="1"/>
        <c:majorTickMark val="none"/>
        <c:minorTickMark val="none"/>
        <c:tickLblPos val="nextTo"/>
        <c:crossAx val="127808742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0.10301</cdr:x>
      <cdr:y>0.55973</cdr:y>
    </cdr:from>
    <cdr:to>
      <cdr:x>0.25079</cdr:x>
      <cdr:y>0.60385</cdr:y>
    </cdr:to>
    <cdr:sp macro="" textlink="">
      <cdr:nvSpPr>
        <cdr:cNvPr id="2" name="Rectangle 1">
          <a:extLst xmlns:a="http://schemas.openxmlformats.org/drawingml/2006/main">
            <a:ext uri="{FF2B5EF4-FFF2-40B4-BE49-F238E27FC236}">
              <a16:creationId xmlns:a16="http://schemas.microsoft.com/office/drawing/2014/main" id="{09C324E1-B3A3-4A85-6273-5312D61B7E1F}"/>
            </a:ext>
          </a:extLst>
        </cdr:cNvPr>
        <cdr:cNvSpPr/>
      </cdr:nvSpPr>
      <cdr:spPr>
        <a:xfrm xmlns:a="http://schemas.openxmlformats.org/drawingml/2006/main">
          <a:off x="685067" y="3570462"/>
          <a:ext cx="982741" cy="281398"/>
        </a:xfrm>
        <a:prstGeom xmlns:a="http://schemas.openxmlformats.org/drawingml/2006/main" prst="rect">
          <a:avLst/>
        </a:prstGeom>
        <a:solidFill xmlns:a="http://schemas.openxmlformats.org/drawingml/2006/main">
          <a:srgbClr val="43809F">
            <a:alpha val="38000"/>
          </a:srgbClr>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xmlns:a="http://schemas.openxmlformats.org/drawingml/2006/main">
          <a:pPr algn="ctr"/>
          <a:endParaRPr lang="en-US"/>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D1DBE5-4724-44B6-96E6-D41DF672DB2D}" type="datetimeFigureOut">
              <a:rPr lang="en-US" smtClean="0"/>
              <a:t>1/16/2024</a:t>
            </a:fld>
            <a:endParaRPr lang="en-US"/>
          </a:p>
        </p:txBody>
      </p:sp>
      <p:sp>
        <p:nvSpPr>
          <p:cNvPr id="4" name="Slide Image Placeholder 3"/>
          <p:cNvSpPr>
            <a:spLocks noGrp="1" noRot="1" noChangeAspect="1"/>
          </p:cNvSpPr>
          <p:nvPr>
            <p:ph type="sldImg" idx="2"/>
          </p:nvPr>
        </p:nvSpPr>
        <p:spPr>
          <a:xfrm>
            <a:off x="2306638" y="1143000"/>
            <a:ext cx="22447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ED6ACD-4D20-434E-AD98-50F3B949EDF9}" type="slidenum">
              <a:rPr lang="en-US" smtClean="0"/>
              <a:t>‹#›</a:t>
            </a:fld>
            <a:endParaRPr lang="en-US"/>
          </a:p>
        </p:txBody>
      </p:sp>
    </p:spTree>
    <p:extLst>
      <p:ext uri="{BB962C8B-B14F-4D97-AF65-F5344CB8AC3E}">
        <p14:creationId xmlns:p14="http://schemas.microsoft.com/office/powerpoint/2010/main" val="25261699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7ED6ACD-4D20-434E-AD98-50F3B949EDF9}" type="slidenum">
              <a:rPr lang="en-US" smtClean="0"/>
              <a:t>1</a:t>
            </a:fld>
            <a:endParaRPr lang="en-US"/>
          </a:p>
        </p:txBody>
      </p:sp>
    </p:spTree>
    <p:extLst>
      <p:ext uri="{BB962C8B-B14F-4D97-AF65-F5344CB8AC3E}">
        <p14:creationId xmlns:p14="http://schemas.microsoft.com/office/powerpoint/2010/main" val="22593566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7ED6ACD-4D20-434E-AD98-50F3B949EDF9}" type="slidenum">
              <a:rPr lang="en-US" smtClean="0"/>
              <a:t>12</a:t>
            </a:fld>
            <a:endParaRPr lang="en-US"/>
          </a:p>
        </p:txBody>
      </p:sp>
    </p:spTree>
    <p:extLst>
      <p:ext uri="{BB962C8B-B14F-4D97-AF65-F5344CB8AC3E}">
        <p14:creationId xmlns:p14="http://schemas.microsoft.com/office/powerpoint/2010/main" val="2839300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7ED6ACD-4D20-434E-AD98-50F3B949EDF9}" type="slidenum">
              <a:rPr lang="en-US" smtClean="0"/>
              <a:t>13</a:t>
            </a:fld>
            <a:endParaRPr lang="en-US"/>
          </a:p>
        </p:txBody>
      </p:sp>
    </p:spTree>
    <p:extLst>
      <p:ext uri="{BB962C8B-B14F-4D97-AF65-F5344CB8AC3E}">
        <p14:creationId xmlns:p14="http://schemas.microsoft.com/office/powerpoint/2010/main" val="29810383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7ED6ACD-4D20-434E-AD98-50F3B949EDF9}" type="slidenum">
              <a:rPr lang="en-US" smtClean="0"/>
              <a:t>14</a:t>
            </a:fld>
            <a:endParaRPr lang="en-US"/>
          </a:p>
        </p:txBody>
      </p:sp>
    </p:spTree>
    <p:extLst>
      <p:ext uri="{BB962C8B-B14F-4D97-AF65-F5344CB8AC3E}">
        <p14:creationId xmlns:p14="http://schemas.microsoft.com/office/powerpoint/2010/main" val="9689872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7ED6ACD-4D20-434E-AD98-50F3B949EDF9}" type="slidenum">
              <a:rPr lang="en-US" smtClean="0"/>
              <a:t>2</a:t>
            </a:fld>
            <a:endParaRPr lang="en-US"/>
          </a:p>
        </p:txBody>
      </p:sp>
    </p:spTree>
    <p:extLst>
      <p:ext uri="{BB962C8B-B14F-4D97-AF65-F5344CB8AC3E}">
        <p14:creationId xmlns:p14="http://schemas.microsoft.com/office/powerpoint/2010/main" val="30545388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have reached and exceeded the goal of 560 annual referral episodes this year.</a:t>
            </a:r>
          </a:p>
        </p:txBody>
      </p:sp>
      <p:sp>
        <p:nvSpPr>
          <p:cNvPr id="4" name="Slide Number Placeholder 3"/>
          <p:cNvSpPr>
            <a:spLocks noGrp="1"/>
          </p:cNvSpPr>
          <p:nvPr>
            <p:ph type="sldNum" sz="quarter" idx="5"/>
          </p:nvPr>
        </p:nvSpPr>
        <p:spPr/>
        <p:txBody>
          <a:bodyPr/>
          <a:lstStyle/>
          <a:p>
            <a:fld id="{07ED6ACD-4D20-434E-AD98-50F3B949EDF9}" type="slidenum">
              <a:rPr lang="en-US" smtClean="0"/>
              <a:t>3</a:t>
            </a:fld>
            <a:endParaRPr lang="en-US"/>
          </a:p>
        </p:txBody>
      </p:sp>
    </p:spTree>
    <p:extLst>
      <p:ext uri="{BB962C8B-B14F-4D97-AF65-F5344CB8AC3E}">
        <p14:creationId xmlns:p14="http://schemas.microsoft.com/office/powerpoint/2010/main" val="20759936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October 2023, the average number of referrals per form was 1.86. So we are seeing a gradual increase in number of referrals per form. </a:t>
            </a:r>
          </a:p>
        </p:txBody>
      </p:sp>
      <p:sp>
        <p:nvSpPr>
          <p:cNvPr id="4" name="Slide Number Placeholder 3"/>
          <p:cNvSpPr>
            <a:spLocks noGrp="1"/>
          </p:cNvSpPr>
          <p:nvPr>
            <p:ph type="sldNum" sz="quarter" idx="5"/>
          </p:nvPr>
        </p:nvSpPr>
        <p:spPr/>
        <p:txBody>
          <a:bodyPr/>
          <a:lstStyle/>
          <a:p>
            <a:fld id="{07ED6ACD-4D20-434E-AD98-50F3B949EDF9}" type="slidenum">
              <a:rPr lang="en-US" smtClean="0"/>
              <a:t>4</a:t>
            </a:fld>
            <a:endParaRPr lang="en-US"/>
          </a:p>
        </p:txBody>
      </p:sp>
    </p:spTree>
    <p:extLst>
      <p:ext uri="{BB962C8B-B14F-4D97-AF65-F5344CB8AC3E}">
        <p14:creationId xmlns:p14="http://schemas.microsoft.com/office/powerpoint/2010/main" val="3567806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07ED6ACD-4D20-434E-AD98-50F3B949EDF9}" type="slidenum">
              <a:rPr lang="en-US" smtClean="0"/>
              <a:t>5</a:t>
            </a:fld>
            <a:endParaRPr lang="en-US"/>
          </a:p>
        </p:txBody>
      </p:sp>
    </p:spTree>
    <p:extLst>
      <p:ext uri="{BB962C8B-B14F-4D97-AF65-F5344CB8AC3E}">
        <p14:creationId xmlns:p14="http://schemas.microsoft.com/office/powerpoint/2010/main" val="36038897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0" i="0" u="none" strike="noStrike" dirty="0">
                <a:solidFill>
                  <a:srgbClr val="000000"/>
                </a:solidFill>
                <a:effectLst/>
                <a:latin typeface="Calibri" panose="020F0502020204030204" pitchFamily="34" charset="0"/>
              </a:rPr>
              <a:t>Denominator is now 29:</a:t>
            </a:r>
          </a:p>
          <a:p>
            <a:endParaRPr lang="en-US" sz="1800" b="0" i="0" u="none" strike="noStrike" dirty="0">
              <a:solidFill>
                <a:srgbClr val="000000"/>
              </a:solidFill>
              <a:effectLst/>
              <a:latin typeface="Calibri" panose="020F0502020204030204" pitchFamily="34" charset="0"/>
            </a:endParaRPr>
          </a:p>
          <a:p>
            <a:pPr marL="342900" marR="0" lvl="0" indent="-342900">
              <a:spcAft>
                <a:spcPts val="0"/>
              </a:spcAft>
              <a:buSzPts val="1000"/>
              <a:buFont typeface="+mj-lt"/>
              <a:buAutoNum type="arabicPeriod"/>
              <a:tabLst>
                <a:tab pos="457200" algn="l"/>
              </a:tabLst>
            </a:pPr>
            <a:r>
              <a:rPr lang="en-US" sz="1800" b="1" dirty="0">
                <a:effectLst/>
                <a:latin typeface="Calibri" panose="020F0502020204030204" pitchFamily="34" charset="0"/>
                <a:ea typeface="Times New Roman" panose="02020603050405020304" pitchFamily="18" charset="0"/>
              </a:rPr>
              <a:t>Aspire 3D – </a:t>
            </a:r>
            <a:r>
              <a:rPr lang="en-US" sz="1800" b="1" dirty="0">
                <a:solidFill>
                  <a:srgbClr val="2F5597"/>
                </a:solidFill>
                <a:effectLst/>
                <a:latin typeface="Calibri" panose="020F0502020204030204" pitchFamily="34" charset="0"/>
                <a:ea typeface="Times New Roman" panose="02020603050405020304" pitchFamily="18" charset="0"/>
              </a:rPr>
              <a:t>no submissions since launch</a:t>
            </a:r>
            <a:endParaRPr lang="en-US" sz="1800" b="1" dirty="0">
              <a:effectLst/>
              <a:latin typeface="Calibri" panose="020F0502020204030204" pitchFamily="34" charset="0"/>
              <a:ea typeface="Calibri" panose="020F0502020204030204" pitchFamily="34" charset="0"/>
            </a:endParaRPr>
          </a:p>
          <a:p>
            <a:pPr marL="342900" marR="0" lvl="0" indent="-342900">
              <a:spcAft>
                <a:spcPts val="0"/>
              </a:spcAft>
              <a:buSzPts val="1000"/>
              <a:buFont typeface="+mj-lt"/>
              <a:buAutoNum type="arabicPeriod"/>
              <a:tabLst>
                <a:tab pos="457200" algn="l"/>
              </a:tabLst>
            </a:pPr>
            <a:r>
              <a:rPr lang="en-US" sz="1800" dirty="0">
                <a:effectLst/>
                <a:latin typeface="Calibri" panose="020F0502020204030204" pitchFamily="34" charset="0"/>
                <a:ea typeface="Times New Roman" panose="02020603050405020304" pitchFamily="18" charset="0"/>
              </a:rPr>
              <a:t>Care Housing</a:t>
            </a:r>
            <a:endParaRPr lang="en-US" sz="1800" dirty="0">
              <a:effectLst/>
              <a:latin typeface="Calibri" panose="020F0502020204030204" pitchFamily="34" charset="0"/>
              <a:ea typeface="Calibri" panose="020F0502020204030204" pitchFamily="34" charset="0"/>
            </a:endParaRPr>
          </a:p>
          <a:p>
            <a:pPr marL="342900" marR="0" lvl="0" indent="-342900">
              <a:spcAft>
                <a:spcPts val="0"/>
              </a:spcAft>
              <a:buSzPts val="1000"/>
              <a:buFont typeface="+mj-lt"/>
              <a:buAutoNum type="arabicPeriod"/>
              <a:tabLst>
                <a:tab pos="457200" algn="l"/>
              </a:tabLst>
            </a:pPr>
            <a:r>
              <a:rPr lang="en-US" sz="1800" dirty="0">
                <a:effectLst/>
                <a:latin typeface="Calibri" panose="020F0502020204030204" pitchFamily="34" charset="0"/>
                <a:ea typeface="Times New Roman" panose="02020603050405020304" pitchFamily="18" charset="0"/>
              </a:rPr>
              <a:t>Catholic Charities</a:t>
            </a:r>
            <a:endParaRPr lang="en-US" sz="1800" dirty="0">
              <a:effectLst/>
              <a:latin typeface="Calibri" panose="020F0502020204030204" pitchFamily="34" charset="0"/>
              <a:ea typeface="Calibri" panose="020F0502020204030204" pitchFamily="34" charset="0"/>
            </a:endParaRPr>
          </a:p>
          <a:p>
            <a:pPr marL="342900" marR="0" lvl="0" indent="-342900">
              <a:spcAft>
                <a:spcPts val="0"/>
              </a:spcAft>
              <a:buSzPts val="1000"/>
              <a:buFont typeface="+mj-lt"/>
              <a:buAutoNum type="arabicPeriod"/>
              <a:tabLst>
                <a:tab pos="457200" algn="l"/>
              </a:tabLst>
            </a:pPr>
            <a:r>
              <a:rPr lang="en-US" sz="1800" dirty="0">
                <a:effectLst/>
                <a:latin typeface="Calibri" panose="020F0502020204030204" pitchFamily="34" charset="0"/>
                <a:ea typeface="Times New Roman" panose="02020603050405020304" pitchFamily="18" charset="0"/>
              </a:rPr>
              <a:t>CAYAC</a:t>
            </a:r>
            <a:endParaRPr lang="en-US" sz="1800" dirty="0">
              <a:effectLst/>
              <a:latin typeface="Calibri" panose="020F0502020204030204" pitchFamily="34" charset="0"/>
              <a:ea typeface="Calibri" panose="020F0502020204030204" pitchFamily="34" charset="0"/>
            </a:endParaRPr>
          </a:p>
          <a:p>
            <a:pPr marL="342900" marR="0" lvl="0" indent="-342900">
              <a:spcAft>
                <a:spcPts val="0"/>
              </a:spcAft>
              <a:buSzPts val="1000"/>
              <a:buFont typeface="+mj-lt"/>
              <a:buAutoNum type="arabicPeriod"/>
              <a:tabLst>
                <a:tab pos="457200" algn="l"/>
              </a:tabLst>
            </a:pPr>
            <a:r>
              <a:rPr lang="en-US" sz="1800" dirty="0">
                <a:effectLst/>
                <a:latin typeface="Calibri" panose="020F0502020204030204" pitchFamily="34" charset="0"/>
                <a:ea typeface="Times New Roman" panose="02020603050405020304" pitchFamily="18" charset="0"/>
              </a:rPr>
              <a:t>Family and Intercultural Resource Center</a:t>
            </a:r>
            <a:endParaRPr lang="en-US" sz="1800" dirty="0">
              <a:effectLst/>
              <a:latin typeface="Calibri" panose="020F0502020204030204" pitchFamily="34" charset="0"/>
              <a:ea typeface="Calibri" panose="020F0502020204030204" pitchFamily="34" charset="0"/>
            </a:endParaRPr>
          </a:p>
          <a:p>
            <a:pPr marL="342900" marR="0" lvl="0" indent="-342900">
              <a:spcAft>
                <a:spcPts val="0"/>
              </a:spcAft>
              <a:buSzPts val="1000"/>
              <a:buFont typeface="+mj-lt"/>
              <a:buAutoNum type="arabicPeriod"/>
              <a:tabLst>
                <a:tab pos="457200" algn="l"/>
              </a:tabLst>
            </a:pPr>
            <a:r>
              <a:rPr lang="en-US" sz="1800" dirty="0">
                <a:effectLst/>
                <a:highlight>
                  <a:srgbClr val="FFFF00"/>
                </a:highlight>
                <a:latin typeface="Calibri" panose="020F0502020204030204" pitchFamily="34" charset="0"/>
                <a:ea typeface="Times New Roman" panose="02020603050405020304" pitchFamily="18" charset="0"/>
              </a:rPr>
              <a:t>Family Housing Network</a:t>
            </a:r>
            <a:endParaRPr lang="en-US" sz="1800" dirty="0">
              <a:effectLst/>
              <a:latin typeface="Calibri" panose="020F0502020204030204" pitchFamily="34" charset="0"/>
              <a:ea typeface="Calibri" panose="020F0502020204030204" pitchFamily="34" charset="0"/>
            </a:endParaRPr>
          </a:p>
          <a:p>
            <a:pPr marL="342900" marR="0" lvl="0" indent="-342900">
              <a:spcAft>
                <a:spcPts val="0"/>
              </a:spcAft>
              <a:buSzPts val="1000"/>
              <a:buFont typeface="+mj-lt"/>
              <a:buAutoNum type="arabicPeriod"/>
              <a:tabLst>
                <a:tab pos="457200" algn="l"/>
              </a:tabLst>
            </a:pPr>
            <a:r>
              <a:rPr lang="en-US" sz="1800" dirty="0">
                <a:effectLst/>
                <a:latin typeface="Calibri" panose="020F0502020204030204" pitchFamily="34" charset="0"/>
                <a:ea typeface="Times New Roman" panose="02020603050405020304" pitchFamily="18" charset="0"/>
              </a:rPr>
              <a:t>Foothills Gateway</a:t>
            </a:r>
            <a:endParaRPr lang="en-US" sz="1800" dirty="0">
              <a:effectLst/>
              <a:latin typeface="Calibri" panose="020F0502020204030204" pitchFamily="34" charset="0"/>
              <a:ea typeface="Calibri" panose="020F0502020204030204" pitchFamily="34" charset="0"/>
            </a:endParaRPr>
          </a:p>
          <a:p>
            <a:pPr marL="342900" marR="0" lvl="0" indent="-342900">
              <a:spcAft>
                <a:spcPts val="0"/>
              </a:spcAft>
              <a:buSzPts val="1000"/>
              <a:buFont typeface="+mj-lt"/>
              <a:buAutoNum type="arabicPeriod"/>
              <a:tabLst>
                <a:tab pos="457200" algn="l"/>
              </a:tabLst>
            </a:pPr>
            <a:r>
              <a:rPr lang="en-US" sz="1800" b="1" dirty="0">
                <a:effectLst/>
                <a:latin typeface="Calibri" panose="020F0502020204030204" pitchFamily="34" charset="0"/>
                <a:ea typeface="Times New Roman" panose="02020603050405020304" pitchFamily="18" charset="0"/>
              </a:rPr>
              <a:t>Homeward Alliance – </a:t>
            </a:r>
            <a:r>
              <a:rPr lang="en-US" sz="1800" b="1" dirty="0">
                <a:solidFill>
                  <a:srgbClr val="2F5597"/>
                </a:solidFill>
                <a:effectLst/>
                <a:latin typeface="Calibri" panose="020F0502020204030204" pitchFamily="34" charset="0"/>
                <a:ea typeface="Times New Roman" panose="02020603050405020304" pitchFamily="18" charset="0"/>
              </a:rPr>
              <a:t>no submissions since launch</a:t>
            </a:r>
            <a:endParaRPr lang="en-US" sz="1800" b="1" dirty="0">
              <a:effectLst/>
              <a:latin typeface="Calibri" panose="020F0502020204030204" pitchFamily="34" charset="0"/>
              <a:ea typeface="Calibri" panose="020F0502020204030204" pitchFamily="34" charset="0"/>
            </a:endParaRPr>
          </a:p>
          <a:p>
            <a:pPr marL="342900" marR="0" lvl="0" indent="-342900">
              <a:spcAft>
                <a:spcPts val="0"/>
              </a:spcAft>
              <a:buSzPts val="1000"/>
              <a:buFont typeface="+mj-lt"/>
              <a:buAutoNum type="arabicPeriod"/>
              <a:tabLst>
                <a:tab pos="457200" algn="l"/>
              </a:tabLst>
            </a:pPr>
            <a:r>
              <a:rPr lang="en-US" sz="1800" dirty="0">
                <a:effectLst/>
                <a:latin typeface="Calibri" panose="020F0502020204030204" pitchFamily="34" charset="0"/>
                <a:ea typeface="Times New Roman" panose="02020603050405020304" pitchFamily="18" charset="0"/>
              </a:rPr>
              <a:t>House of Neighborly Services</a:t>
            </a:r>
            <a:endParaRPr lang="en-US" sz="1800" dirty="0">
              <a:effectLst/>
              <a:latin typeface="Calibri" panose="020F0502020204030204" pitchFamily="34" charset="0"/>
              <a:ea typeface="Calibri" panose="020F0502020204030204" pitchFamily="34" charset="0"/>
            </a:endParaRPr>
          </a:p>
          <a:p>
            <a:pPr marL="342900" marR="0" lvl="0" indent="-342900">
              <a:spcAft>
                <a:spcPts val="0"/>
              </a:spcAft>
              <a:buSzPts val="1000"/>
              <a:buFont typeface="+mj-lt"/>
              <a:buAutoNum type="arabicPeriod"/>
              <a:tabLst>
                <a:tab pos="457200" algn="l"/>
              </a:tabLst>
            </a:pPr>
            <a:r>
              <a:rPr lang="en-US" sz="1800" dirty="0">
                <a:effectLst/>
                <a:latin typeface="Calibri" panose="020F0502020204030204" pitchFamily="34" charset="0"/>
                <a:ea typeface="Times New Roman" panose="02020603050405020304" pitchFamily="18" charset="0"/>
              </a:rPr>
              <a:t>Housing Catalyst</a:t>
            </a:r>
            <a:endParaRPr lang="en-US" sz="1800" dirty="0">
              <a:effectLst/>
              <a:latin typeface="Calibri" panose="020F0502020204030204" pitchFamily="34" charset="0"/>
              <a:ea typeface="Calibri" panose="020F0502020204030204" pitchFamily="34" charset="0"/>
            </a:endParaRPr>
          </a:p>
          <a:p>
            <a:pPr marL="342900" marR="0" lvl="0" indent="-342900">
              <a:spcAft>
                <a:spcPts val="0"/>
              </a:spcAft>
              <a:buSzPts val="1000"/>
              <a:buFont typeface="+mj-lt"/>
              <a:buAutoNum type="arabicPeriod"/>
              <a:tabLst>
                <a:tab pos="457200" algn="l"/>
              </a:tabLst>
            </a:pPr>
            <a:r>
              <a:rPr lang="en-US" sz="1800" dirty="0">
                <a:effectLst/>
                <a:latin typeface="Calibri" panose="020F0502020204030204" pitchFamily="34" charset="0"/>
                <a:ea typeface="Times New Roman" panose="02020603050405020304" pitchFamily="18" charset="0"/>
              </a:rPr>
              <a:t>La Cocina</a:t>
            </a:r>
          </a:p>
          <a:p>
            <a:pPr marL="342900" marR="0" lvl="0" indent="-342900">
              <a:spcAft>
                <a:spcPts val="0"/>
              </a:spcAft>
              <a:buSzPts val="1000"/>
              <a:buFont typeface="+mj-lt"/>
              <a:buAutoNum type="arabicPeriod"/>
              <a:tabLst>
                <a:tab pos="457200" algn="l"/>
              </a:tabLst>
            </a:pPr>
            <a:r>
              <a:rPr lang="en-US" sz="1800" dirty="0">
                <a:effectLst/>
                <a:latin typeface="Calibri" panose="020F0502020204030204" pitchFamily="34" charset="0"/>
                <a:ea typeface="Times New Roman" panose="02020603050405020304" pitchFamily="18" charset="0"/>
              </a:rPr>
              <a:t>Larimer County Benefits</a:t>
            </a:r>
            <a:endParaRPr lang="en-US" sz="1800" dirty="0">
              <a:effectLst/>
              <a:latin typeface="Calibri" panose="020F0502020204030204" pitchFamily="34" charset="0"/>
              <a:ea typeface="Calibri" panose="020F0502020204030204" pitchFamily="34" charset="0"/>
            </a:endParaRPr>
          </a:p>
          <a:p>
            <a:pPr marL="342900" marR="0" lvl="0" indent="-342900">
              <a:spcAft>
                <a:spcPts val="0"/>
              </a:spcAft>
              <a:buSzPts val="1000"/>
              <a:buFont typeface="+mj-lt"/>
              <a:buAutoNum type="arabicPeriod"/>
              <a:tabLst>
                <a:tab pos="457200" algn="l"/>
              </a:tabLst>
            </a:pPr>
            <a:r>
              <a:rPr lang="en-US" sz="1800" dirty="0">
                <a:effectLst/>
                <a:latin typeface="Calibri" panose="020F0502020204030204" pitchFamily="34" charset="0"/>
                <a:ea typeface="Times New Roman" panose="02020603050405020304" pitchFamily="18" charset="0"/>
              </a:rPr>
              <a:t>Larimer County DHS - Administrative Specialist and Lobby Leads</a:t>
            </a:r>
            <a:endParaRPr lang="en-US" sz="1800" dirty="0">
              <a:effectLst/>
              <a:latin typeface="Calibri" panose="020F0502020204030204" pitchFamily="34" charset="0"/>
              <a:ea typeface="Calibri" panose="020F0502020204030204" pitchFamily="34" charset="0"/>
            </a:endParaRPr>
          </a:p>
          <a:p>
            <a:pPr marL="342900" marR="0" lvl="0" indent="-342900">
              <a:spcAft>
                <a:spcPts val="0"/>
              </a:spcAft>
              <a:buSzPts val="1000"/>
              <a:buFont typeface="+mj-lt"/>
              <a:buAutoNum type="arabicPeriod"/>
              <a:tabLst>
                <a:tab pos="457200" algn="l"/>
              </a:tabLst>
            </a:pPr>
            <a:r>
              <a:rPr lang="en-US" sz="1800" dirty="0">
                <a:effectLst/>
                <a:highlight>
                  <a:srgbClr val="FFFF00"/>
                </a:highlight>
                <a:latin typeface="Calibri" panose="020F0502020204030204" pitchFamily="34" charset="0"/>
                <a:ea typeface="Times New Roman" panose="02020603050405020304" pitchFamily="18" charset="0"/>
              </a:rPr>
              <a:t>Larimer County DHS – Office on Aging </a:t>
            </a:r>
            <a:endParaRPr lang="en-US" sz="1800" dirty="0">
              <a:effectLst/>
              <a:latin typeface="Calibri" panose="020F0502020204030204" pitchFamily="34" charset="0"/>
              <a:ea typeface="Calibri" panose="020F0502020204030204" pitchFamily="34" charset="0"/>
            </a:endParaRPr>
          </a:p>
          <a:p>
            <a:pPr marL="342900" marR="0" lvl="0" indent="-342900">
              <a:spcAft>
                <a:spcPts val="0"/>
              </a:spcAft>
              <a:buSzPts val="1000"/>
              <a:buFont typeface="+mj-lt"/>
              <a:buAutoNum type="arabicPeriod"/>
              <a:tabLst>
                <a:tab pos="457200" algn="l"/>
              </a:tabLst>
            </a:pPr>
            <a:r>
              <a:rPr lang="en-US" sz="1800" dirty="0">
                <a:effectLst/>
                <a:highlight>
                  <a:srgbClr val="FFFF00"/>
                </a:highlight>
                <a:latin typeface="Calibri" panose="020F0502020204030204" pitchFamily="34" charset="0"/>
                <a:ea typeface="Times New Roman" panose="02020603050405020304" pitchFamily="18" charset="0"/>
              </a:rPr>
              <a:t>Larimer County Probation Department</a:t>
            </a:r>
            <a:endParaRPr lang="en-US" sz="1800" dirty="0">
              <a:effectLst/>
              <a:latin typeface="Calibri" panose="020F0502020204030204" pitchFamily="34" charset="0"/>
              <a:ea typeface="Calibri" panose="020F0502020204030204" pitchFamily="34" charset="0"/>
            </a:endParaRPr>
          </a:p>
          <a:p>
            <a:pPr marL="342900" marR="0" lvl="0" indent="-342900">
              <a:spcAft>
                <a:spcPts val="0"/>
              </a:spcAft>
              <a:buSzPts val="1000"/>
              <a:buFont typeface="+mj-lt"/>
              <a:buAutoNum type="arabicPeriod"/>
              <a:tabLst>
                <a:tab pos="457200" algn="l"/>
              </a:tabLst>
            </a:pPr>
            <a:r>
              <a:rPr lang="en-US" sz="1800" dirty="0">
                <a:effectLst/>
                <a:highlight>
                  <a:srgbClr val="FFFF00"/>
                </a:highlight>
                <a:latin typeface="Calibri" panose="020F0502020204030204" pitchFamily="34" charset="0"/>
                <a:ea typeface="Times New Roman" panose="02020603050405020304" pitchFamily="18" charset="0"/>
              </a:rPr>
              <a:t>Larimer County Department of Health and Environment (LDPHE)</a:t>
            </a:r>
            <a:endParaRPr lang="en-US" sz="1800" dirty="0">
              <a:effectLst/>
              <a:latin typeface="Calibri" panose="020F0502020204030204" pitchFamily="34" charset="0"/>
              <a:ea typeface="Calibri" panose="020F0502020204030204" pitchFamily="34" charset="0"/>
            </a:endParaRPr>
          </a:p>
          <a:p>
            <a:pPr marL="342900" marR="0" lvl="0" indent="-342900">
              <a:spcAft>
                <a:spcPts val="0"/>
              </a:spcAft>
              <a:buSzPts val="1000"/>
              <a:buFont typeface="+mj-lt"/>
              <a:buAutoNum type="arabicPeriod"/>
              <a:tabLst>
                <a:tab pos="457200" algn="l"/>
              </a:tabLst>
            </a:pPr>
            <a:r>
              <a:rPr lang="en-US" sz="1800" dirty="0">
                <a:effectLst/>
                <a:latin typeface="Calibri" panose="020F0502020204030204" pitchFamily="34" charset="0"/>
                <a:ea typeface="Times New Roman" panose="02020603050405020304" pitchFamily="18" charset="0"/>
              </a:rPr>
              <a:t>Larimer County Works Program </a:t>
            </a:r>
            <a:endParaRPr lang="en-US" sz="1800" dirty="0">
              <a:effectLst/>
              <a:latin typeface="Calibri" panose="020F0502020204030204" pitchFamily="34" charset="0"/>
              <a:ea typeface="Calibri" panose="020F0502020204030204" pitchFamily="34" charset="0"/>
            </a:endParaRPr>
          </a:p>
          <a:p>
            <a:pPr marL="342900" marR="0" lvl="0" indent="-342900">
              <a:spcAft>
                <a:spcPts val="0"/>
              </a:spcAft>
              <a:buSzPts val="1000"/>
              <a:buFont typeface="+mj-lt"/>
              <a:buAutoNum type="arabicPeriod"/>
              <a:tabLst>
                <a:tab pos="457200" algn="l"/>
              </a:tabLst>
            </a:pPr>
            <a:r>
              <a:rPr lang="en-US" sz="1800" dirty="0">
                <a:effectLst/>
                <a:latin typeface="Calibri" panose="020F0502020204030204" pitchFamily="34" charset="0"/>
                <a:ea typeface="Times New Roman" panose="02020603050405020304" pitchFamily="18" charset="0"/>
              </a:rPr>
              <a:t>LCDHS - Child Welfare</a:t>
            </a:r>
            <a:endParaRPr lang="en-US" sz="1800" dirty="0">
              <a:effectLst/>
              <a:latin typeface="Calibri" panose="020F0502020204030204" pitchFamily="34" charset="0"/>
              <a:ea typeface="Calibri" panose="020F0502020204030204" pitchFamily="34" charset="0"/>
            </a:endParaRPr>
          </a:p>
          <a:p>
            <a:pPr marL="342900" marR="0" lvl="0" indent="-342900">
              <a:spcAft>
                <a:spcPts val="0"/>
              </a:spcAft>
              <a:buSzPts val="1000"/>
              <a:buFont typeface="+mj-lt"/>
              <a:buAutoNum type="arabicPeriod"/>
              <a:tabLst>
                <a:tab pos="457200" algn="l"/>
              </a:tabLst>
            </a:pPr>
            <a:r>
              <a:rPr lang="en-US" sz="1800" b="1" dirty="0">
                <a:effectLst/>
                <a:latin typeface="Calibri" panose="020F0502020204030204" pitchFamily="34" charset="0"/>
                <a:ea typeface="Times New Roman" panose="02020603050405020304" pitchFamily="18" charset="0"/>
              </a:rPr>
              <a:t>Northpoint Colorado – </a:t>
            </a:r>
            <a:r>
              <a:rPr lang="en-US" sz="1800" b="1" dirty="0">
                <a:solidFill>
                  <a:srgbClr val="2F5597"/>
                </a:solidFill>
                <a:effectLst/>
                <a:latin typeface="Calibri" panose="020F0502020204030204" pitchFamily="34" charset="0"/>
                <a:ea typeface="Times New Roman" panose="02020603050405020304" pitchFamily="18" charset="0"/>
              </a:rPr>
              <a:t>no submissions since launch</a:t>
            </a:r>
            <a:endParaRPr lang="en-US" sz="1800" b="1" dirty="0">
              <a:effectLst/>
              <a:latin typeface="Calibri" panose="020F0502020204030204" pitchFamily="34" charset="0"/>
              <a:ea typeface="Calibri" panose="020F0502020204030204" pitchFamily="34" charset="0"/>
            </a:endParaRPr>
          </a:p>
          <a:p>
            <a:pPr marL="342900" marR="0" lvl="0" indent="-342900">
              <a:spcAft>
                <a:spcPts val="0"/>
              </a:spcAft>
              <a:buSzPts val="1000"/>
              <a:buFont typeface="+mj-lt"/>
              <a:buAutoNum type="arabicPeriod"/>
              <a:tabLst>
                <a:tab pos="457200" algn="l"/>
              </a:tabLst>
            </a:pPr>
            <a:r>
              <a:rPr lang="en-US" sz="1800" dirty="0">
                <a:effectLst/>
                <a:latin typeface="Calibri" panose="020F0502020204030204" pitchFamily="34" charset="0"/>
                <a:ea typeface="Times New Roman" panose="02020603050405020304" pitchFamily="18" charset="0"/>
              </a:rPr>
              <a:t>Poudre School District</a:t>
            </a:r>
            <a:endParaRPr lang="en-US" sz="1800" dirty="0">
              <a:effectLst/>
              <a:latin typeface="Calibri" panose="020F0502020204030204" pitchFamily="34" charset="0"/>
              <a:ea typeface="Calibri" panose="020F0502020204030204" pitchFamily="34" charset="0"/>
            </a:endParaRPr>
          </a:p>
          <a:p>
            <a:pPr marL="342900" marR="0" lvl="0" indent="-342900">
              <a:spcAft>
                <a:spcPts val="0"/>
              </a:spcAft>
              <a:buSzPts val="1000"/>
              <a:buFont typeface="+mj-lt"/>
              <a:buAutoNum type="arabicPeriod"/>
              <a:tabLst>
                <a:tab pos="457200" algn="l"/>
              </a:tabLst>
            </a:pPr>
            <a:r>
              <a:rPr lang="en-US" sz="1800" b="1" dirty="0">
                <a:solidFill>
                  <a:srgbClr val="4472C4"/>
                </a:solidFill>
                <a:effectLst/>
                <a:latin typeface="Calibri" panose="020F0502020204030204" pitchFamily="34" charset="0"/>
                <a:ea typeface="Times New Roman" panose="02020603050405020304" pitchFamily="18" charset="0"/>
              </a:rPr>
              <a:t>Rocky Mountain Health Plans – </a:t>
            </a:r>
            <a:r>
              <a:rPr lang="en-US" sz="1800" b="1" dirty="0">
                <a:solidFill>
                  <a:srgbClr val="2F5597"/>
                </a:solidFill>
                <a:effectLst/>
                <a:latin typeface="Calibri" panose="020F0502020204030204" pitchFamily="34" charset="0"/>
                <a:ea typeface="Times New Roman" panose="02020603050405020304" pitchFamily="18" charset="0"/>
              </a:rPr>
              <a:t>no submissions since launch </a:t>
            </a:r>
            <a:endParaRPr lang="en-US" sz="1800" b="1" dirty="0">
              <a:solidFill>
                <a:srgbClr val="4472C4"/>
              </a:solidFill>
              <a:effectLst/>
              <a:latin typeface="Calibri" panose="020F0502020204030204" pitchFamily="34" charset="0"/>
              <a:ea typeface="Calibri" panose="020F0502020204030204" pitchFamily="34" charset="0"/>
            </a:endParaRPr>
          </a:p>
          <a:p>
            <a:pPr marL="342900" marR="0" lvl="0" indent="-342900">
              <a:spcAft>
                <a:spcPts val="0"/>
              </a:spcAft>
              <a:buSzPts val="1000"/>
              <a:buFont typeface="+mj-lt"/>
              <a:buAutoNum type="arabicPeriod"/>
              <a:tabLst>
                <a:tab pos="457200" algn="l"/>
              </a:tabLst>
            </a:pPr>
            <a:r>
              <a:rPr lang="en-US" sz="1800" dirty="0">
                <a:effectLst/>
                <a:latin typeface="Calibri" panose="020F0502020204030204" pitchFamily="34" charset="0"/>
                <a:ea typeface="Times New Roman" panose="02020603050405020304" pitchFamily="18" charset="0"/>
              </a:rPr>
              <a:t>Salvation Army</a:t>
            </a:r>
            <a:endParaRPr lang="en-US" sz="1800" dirty="0">
              <a:effectLst/>
              <a:latin typeface="Calibri" panose="020F0502020204030204" pitchFamily="34" charset="0"/>
              <a:ea typeface="Calibri" panose="020F0502020204030204" pitchFamily="34" charset="0"/>
            </a:endParaRPr>
          </a:p>
          <a:p>
            <a:pPr marL="342900" marR="0" lvl="0" indent="-342900">
              <a:spcAft>
                <a:spcPts val="0"/>
              </a:spcAft>
              <a:buSzPts val="1000"/>
              <a:buFont typeface="+mj-lt"/>
              <a:buAutoNum type="arabicPeriod"/>
              <a:tabLst>
                <a:tab pos="457200" algn="l"/>
              </a:tabLst>
            </a:pPr>
            <a:r>
              <a:rPr lang="en-US" sz="1800" dirty="0">
                <a:effectLst/>
                <a:latin typeface="Calibri" panose="020F0502020204030204" pitchFamily="34" charset="0"/>
                <a:ea typeface="Times New Roman" panose="02020603050405020304" pitchFamily="18" charset="0"/>
              </a:rPr>
              <a:t>SFSC Community Navigation Team</a:t>
            </a:r>
            <a:endParaRPr lang="en-US" sz="1800" dirty="0">
              <a:effectLst/>
              <a:latin typeface="Calibri" panose="020F0502020204030204" pitchFamily="34" charset="0"/>
              <a:ea typeface="Calibri" panose="020F0502020204030204" pitchFamily="34" charset="0"/>
            </a:endParaRPr>
          </a:p>
          <a:p>
            <a:pPr marL="342900" marR="0" lvl="0" indent="-342900">
              <a:spcAft>
                <a:spcPts val="0"/>
              </a:spcAft>
              <a:buSzPts val="1000"/>
              <a:buFont typeface="+mj-lt"/>
              <a:buAutoNum type="arabicPeriod"/>
              <a:tabLst>
                <a:tab pos="457200" algn="l"/>
              </a:tabLst>
            </a:pPr>
            <a:r>
              <a:rPr lang="en-US" sz="1800" dirty="0" err="1">
                <a:effectLst/>
                <a:latin typeface="Calibri" panose="020F0502020204030204" pitchFamily="34" charset="0"/>
                <a:ea typeface="Times New Roman" panose="02020603050405020304" pitchFamily="18" charset="0"/>
              </a:rPr>
              <a:t>Summitstone</a:t>
            </a:r>
            <a:endParaRPr lang="en-US" sz="1800" dirty="0">
              <a:effectLst/>
              <a:latin typeface="Calibri" panose="020F0502020204030204" pitchFamily="34" charset="0"/>
              <a:ea typeface="Calibri" panose="020F0502020204030204" pitchFamily="34" charset="0"/>
            </a:endParaRPr>
          </a:p>
          <a:p>
            <a:pPr marL="342900" marR="0" lvl="0" indent="-342900">
              <a:spcAft>
                <a:spcPts val="0"/>
              </a:spcAft>
              <a:buSzPts val="1000"/>
              <a:buFont typeface="+mj-lt"/>
              <a:buAutoNum type="arabicPeriod"/>
              <a:tabLst>
                <a:tab pos="457200" algn="l"/>
              </a:tabLst>
            </a:pPr>
            <a:r>
              <a:rPr lang="en-US" sz="1800" dirty="0">
                <a:effectLst/>
                <a:latin typeface="Calibri" panose="020F0502020204030204" pitchFamily="34" charset="0"/>
                <a:ea typeface="Times New Roman" panose="02020603050405020304" pitchFamily="18" charset="0"/>
              </a:rPr>
              <a:t>The Jacob Center</a:t>
            </a:r>
            <a:endParaRPr lang="en-US" sz="1800" dirty="0">
              <a:effectLst/>
              <a:latin typeface="Calibri" panose="020F0502020204030204" pitchFamily="34" charset="0"/>
              <a:ea typeface="Calibri" panose="020F0502020204030204" pitchFamily="34" charset="0"/>
            </a:endParaRPr>
          </a:p>
          <a:p>
            <a:pPr marL="342900" marR="0" lvl="0" indent="-342900">
              <a:spcAft>
                <a:spcPts val="0"/>
              </a:spcAft>
              <a:buSzPts val="1000"/>
              <a:buFont typeface="+mj-lt"/>
              <a:buAutoNum type="arabicPeriod"/>
              <a:tabLst>
                <a:tab pos="457200" algn="l"/>
              </a:tabLst>
            </a:pPr>
            <a:r>
              <a:rPr lang="en-US" sz="1800" dirty="0">
                <a:effectLst/>
                <a:latin typeface="Calibri" panose="020F0502020204030204" pitchFamily="34" charset="0"/>
                <a:ea typeface="Times New Roman" panose="02020603050405020304" pitchFamily="18" charset="0"/>
              </a:rPr>
              <a:t>The Matthews House</a:t>
            </a:r>
            <a:endParaRPr lang="en-US" sz="1800" dirty="0">
              <a:effectLst/>
              <a:latin typeface="Calibri" panose="020F0502020204030204" pitchFamily="34" charset="0"/>
              <a:ea typeface="Calibri" panose="020F0502020204030204" pitchFamily="34" charset="0"/>
            </a:endParaRPr>
          </a:p>
          <a:p>
            <a:pPr marL="342900" marR="0" lvl="0" indent="-342900">
              <a:spcAft>
                <a:spcPts val="0"/>
              </a:spcAft>
              <a:buSzPts val="1000"/>
              <a:buFont typeface="+mj-lt"/>
              <a:buAutoNum type="arabicPeriod"/>
              <a:tabLst>
                <a:tab pos="457200" algn="l"/>
              </a:tabLst>
            </a:pPr>
            <a:r>
              <a:rPr lang="en-US" sz="1800" dirty="0">
                <a:effectLst/>
                <a:latin typeface="Calibri" panose="020F0502020204030204" pitchFamily="34" charset="0"/>
                <a:ea typeface="Times New Roman" panose="02020603050405020304" pitchFamily="18" charset="0"/>
              </a:rPr>
              <a:t>Thompson School District</a:t>
            </a:r>
            <a:endParaRPr lang="en-US" sz="1800" dirty="0">
              <a:effectLst/>
              <a:latin typeface="Calibri" panose="020F0502020204030204" pitchFamily="34" charset="0"/>
              <a:ea typeface="Calibri" panose="020F0502020204030204" pitchFamily="34" charset="0"/>
            </a:endParaRPr>
          </a:p>
          <a:p>
            <a:pPr marL="342900" marR="0" lvl="0" indent="-342900">
              <a:spcAft>
                <a:spcPts val="0"/>
              </a:spcAft>
              <a:buSzPts val="1000"/>
              <a:buFont typeface="+mj-lt"/>
              <a:buAutoNum type="arabicPeriod"/>
              <a:tabLst>
                <a:tab pos="457200" algn="l"/>
              </a:tabLst>
            </a:pPr>
            <a:r>
              <a:rPr lang="en-US" sz="1800" dirty="0">
                <a:effectLst/>
                <a:highlight>
                  <a:srgbClr val="FFFF00"/>
                </a:highlight>
                <a:latin typeface="Calibri" panose="020F0502020204030204" pitchFamily="34" charset="0"/>
                <a:ea typeface="Times New Roman" panose="02020603050405020304" pitchFamily="18" charset="0"/>
              </a:rPr>
              <a:t>UC Health/Healthy Harbors </a:t>
            </a:r>
            <a:endParaRPr lang="en-US" sz="1800" dirty="0">
              <a:effectLst/>
              <a:latin typeface="Calibri" panose="020F0502020204030204" pitchFamily="34" charset="0"/>
              <a:ea typeface="Calibri" panose="020F0502020204030204" pitchFamily="34" charset="0"/>
            </a:endParaRPr>
          </a:p>
          <a:p>
            <a:pPr marL="342900" marR="0" lvl="0" indent="-342900">
              <a:spcAft>
                <a:spcPts val="0"/>
              </a:spcAft>
              <a:buSzPts val="1000"/>
              <a:buFont typeface="+mj-lt"/>
              <a:buAutoNum type="arabicPeriod"/>
              <a:tabLst>
                <a:tab pos="457200" algn="l"/>
              </a:tabLst>
            </a:pPr>
            <a:r>
              <a:rPr lang="en-US" sz="1800" dirty="0">
                <a:effectLst/>
                <a:latin typeface="Calibri" panose="020F0502020204030204" pitchFamily="34" charset="0"/>
                <a:ea typeface="Times New Roman" panose="02020603050405020304" pitchFamily="18" charset="0"/>
              </a:rPr>
              <a:t>WIC – LDPHE</a:t>
            </a:r>
          </a:p>
          <a:p>
            <a:pPr marL="342900" marR="0" lvl="0" indent="-342900">
              <a:spcAft>
                <a:spcPts val="0"/>
              </a:spcAft>
              <a:buSzPts val="1000"/>
              <a:buFont typeface="+mj-lt"/>
              <a:buAutoNum type="arabicPeriod"/>
              <a:tabLst>
                <a:tab pos="457200" algn="l"/>
              </a:tabLst>
            </a:pPr>
            <a:endParaRPr lang="en-US" sz="1800" dirty="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07ED6ACD-4D20-434E-AD98-50F3B949EDF9}" type="slidenum">
              <a:rPr lang="en-US" smtClean="0"/>
              <a:t>6</a:t>
            </a:fld>
            <a:endParaRPr lang="en-US"/>
          </a:p>
        </p:txBody>
      </p:sp>
    </p:spTree>
    <p:extLst>
      <p:ext uri="{BB962C8B-B14F-4D97-AF65-F5344CB8AC3E}">
        <p14:creationId xmlns:p14="http://schemas.microsoft.com/office/powerpoint/2010/main" val="25707940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Since October 2023, the number of agencies that submitted PFS increased from 15 to 19.</a:t>
            </a:r>
          </a:p>
          <a:p>
            <a:r>
              <a:rPr lang="en-US" sz="1800" dirty="0">
                <a:solidFill>
                  <a:srgbClr val="FF0000"/>
                </a:solidFill>
                <a:effectLst/>
                <a:latin typeface="Calibri" panose="020F0502020204030204" pitchFamily="34" charset="0"/>
                <a:ea typeface="Calibri" panose="020F0502020204030204" pitchFamily="34" charset="0"/>
              </a:rPr>
              <a:t>October 2023 – 18 9-month PFS submitted; we are starting to note extended lengths of time in family engagement</a:t>
            </a:r>
          </a:p>
          <a:p>
            <a:endParaRPr lang="en-US" dirty="0"/>
          </a:p>
        </p:txBody>
      </p:sp>
      <p:sp>
        <p:nvSpPr>
          <p:cNvPr id="4" name="Slide Number Placeholder 3"/>
          <p:cNvSpPr>
            <a:spLocks noGrp="1"/>
          </p:cNvSpPr>
          <p:nvPr>
            <p:ph type="sldNum" sz="quarter" idx="5"/>
          </p:nvPr>
        </p:nvSpPr>
        <p:spPr/>
        <p:txBody>
          <a:bodyPr/>
          <a:lstStyle/>
          <a:p>
            <a:fld id="{07ED6ACD-4D20-434E-AD98-50F3B949EDF9}" type="slidenum">
              <a:rPr lang="en-US" smtClean="0"/>
              <a:t>8</a:t>
            </a:fld>
            <a:endParaRPr lang="en-US"/>
          </a:p>
        </p:txBody>
      </p:sp>
    </p:spTree>
    <p:extLst>
      <p:ext uri="{BB962C8B-B14F-4D97-AF65-F5344CB8AC3E}">
        <p14:creationId xmlns:p14="http://schemas.microsoft.com/office/powerpoint/2010/main" val="14414432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Noting here that almost half the of 9-month PFS submissions have been made this fiscal year. </a:t>
            </a:r>
          </a:p>
          <a:p>
            <a:endParaRPr lang="en-US" dirty="0"/>
          </a:p>
          <a:p>
            <a:endParaRPr lang="en-US" dirty="0"/>
          </a:p>
        </p:txBody>
      </p:sp>
      <p:sp>
        <p:nvSpPr>
          <p:cNvPr id="4" name="Slide Number Placeholder 3"/>
          <p:cNvSpPr>
            <a:spLocks noGrp="1"/>
          </p:cNvSpPr>
          <p:nvPr>
            <p:ph type="sldNum" sz="quarter" idx="5"/>
          </p:nvPr>
        </p:nvSpPr>
        <p:spPr/>
        <p:txBody>
          <a:bodyPr/>
          <a:lstStyle/>
          <a:p>
            <a:fld id="{07ED6ACD-4D20-434E-AD98-50F3B949EDF9}" type="slidenum">
              <a:rPr lang="en-US" smtClean="0"/>
              <a:t>9</a:t>
            </a:fld>
            <a:endParaRPr lang="en-US"/>
          </a:p>
        </p:txBody>
      </p:sp>
    </p:spTree>
    <p:extLst>
      <p:ext uri="{BB962C8B-B14F-4D97-AF65-F5344CB8AC3E}">
        <p14:creationId xmlns:p14="http://schemas.microsoft.com/office/powerpoint/2010/main" val="19762367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7ED6ACD-4D20-434E-AD98-50F3B949EDF9}" type="slidenum">
              <a:rPr lang="en-US" smtClean="0"/>
              <a:t>10</a:t>
            </a:fld>
            <a:endParaRPr lang="en-US"/>
          </a:p>
        </p:txBody>
      </p:sp>
    </p:spTree>
    <p:extLst>
      <p:ext uri="{BB962C8B-B14F-4D97-AF65-F5344CB8AC3E}">
        <p14:creationId xmlns:p14="http://schemas.microsoft.com/office/powerpoint/2010/main" val="24009846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8640" y="1646133"/>
            <a:ext cx="6217920" cy="3501813"/>
          </a:xfrm>
        </p:spPr>
        <p:txBody>
          <a:bodyPr anchor="b"/>
          <a:lstStyle>
            <a:lvl1pPr algn="ctr">
              <a:defRPr sz="4800"/>
            </a:lvl1pPr>
          </a:lstStyle>
          <a:p>
            <a:r>
              <a:rPr lang="en-US"/>
              <a:t>Click to edit Master title style</a:t>
            </a:r>
          </a:p>
        </p:txBody>
      </p:sp>
      <p:sp>
        <p:nvSpPr>
          <p:cNvPr id="3" name="Subtitle 2"/>
          <p:cNvSpPr>
            <a:spLocks noGrp="1"/>
          </p:cNvSpPr>
          <p:nvPr>
            <p:ph type="subTitle" idx="1"/>
          </p:nvPr>
        </p:nvSpPr>
        <p:spPr>
          <a:xfrm>
            <a:off x="914400" y="5282989"/>
            <a:ext cx="5486400" cy="2428451"/>
          </a:xfrm>
        </p:spPr>
        <p:txBody>
          <a:bodyPr/>
          <a:lstStyle>
            <a:lvl1pPr marL="0" indent="0" algn="ctr">
              <a:buNone/>
              <a:defRPr sz="1920"/>
            </a:lvl1pPr>
            <a:lvl2pPr marL="365760" indent="0" algn="ctr">
              <a:buNone/>
              <a:defRPr sz="1600"/>
            </a:lvl2pPr>
            <a:lvl3pPr marL="731520" indent="0" algn="ctr">
              <a:buNone/>
              <a:defRPr sz="1440"/>
            </a:lvl3pPr>
            <a:lvl4pPr marL="1097280" indent="0" algn="ctr">
              <a:buNone/>
              <a:defRPr sz="1280"/>
            </a:lvl4pPr>
            <a:lvl5pPr marL="1463040" indent="0" algn="ctr">
              <a:buNone/>
              <a:defRPr sz="1280"/>
            </a:lvl5pPr>
            <a:lvl6pPr marL="1828800" indent="0" algn="ctr">
              <a:buNone/>
              <a:defRPr sz="1280"/>
            </a:lvl6pPr>
            <a:lvl7pPr marL="2194560" indent="0" algn="ctr">
              <a:buNone/>
              <a:defRPr sz="1280"/>
            </a:lvl7pPr>
            <a:lvl8pPr marL="2560320" indent="0" algn="ctr">
              <a:buNone/>
              <a:defRPr sz="1280"/>
            </a:lvl8pPr>
            <a:lvl9pPr marL="2926080" indent="0" algn="ctr">
              <a:buNone/>
              <a:defRPr sz="1280"/>
            </a:lvl9pPr>
          </a:lstStyle>
          <a:p>
            <a:r>
              <a:rPr lang="en-US"/>
              <a:t>Click to edit Master subtitle style</a:t>
            </a:r>
          </a:p>
        </p:txBody>
      </p:sp>
      <p:sp>
        <p:nvSpPr>
          <p:cNvPr id="4" name="Date Placeholder 3"/>
          <p:cNvSpPr>
            <a:spLocks noGrp="1"/>
          </p:cNvSpPr>
          <p:nvPr>
            <p:ph type="dt" sz="half" idx="10"/>
          </p:nvPr>
        </p:nvSpPr>
        <p:spPr/>
        <p:txBody>
          <a:bodyPr/>
          <a:lstStyle/>
          <a:p>
            <a:fld id="{7883BCB8-366B-4EAB-9239-CF9EEDC6037F}" type="datetimeFigureOut">
              <a:rPr lang="en-US" smtClean="0"/>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71FFDF-952A-4835-8B40-5C4B860B924D}" type="slidenum">
              <a:rPr lang="en-US" smtClean="0"/>
              <a:t>‹#›</a:t>
            </a:fld>
            <a:endParaRPr lang="en-US"/>
          </a:p>
        </p:txBody>
      </p:sp>
    </p:spTree>
    <p:extLst>
      <p:ext uri="{BB962C8B-B14F-4D97-AF65-F5344CB8AC3E}">
        <p14:creationId xmlns:p14="http://schemas.microsoft.com/office/powerpoint/2010/main" val="1937585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83BCB8-366B-4EAB-9239-CF9EEDC6037F}" type="datetimeFigureOut">
              <a:rPr lang="en-US" smtClean="0"/>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71FFDF-952A-4835-8B40-5C4B860B924D}" type="slidenum">
              <a:rPr lang="en-US" smtClean="0"/>
              <a:t>‹#›</a:t>
            </a:fld>
            <a:endParaRPr lang="en-US"/>
          </a:p>
        </p:txBody>
      </p:sp>
    </p:spTree>
    <p:extLst>
      <p:ext uri="{BB962C8B-B14F-4D97-AF65-F5344CB8AC3E}">
        <p14:creationId xmlns:p14="http://schemas.microsoft.com/office/powerpoint/2010/main" val="771214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234940" y="535517"/>
            <a:ext cx="1577340" cy="852402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02920" y="535517"/>
            <a:ext cx="4640580" cy="852402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83BCB8-366B-4EAB-9239-CF9EEDC6037F}" type="datetimeFigureOut">
              <a:rPr lang="en-US" smtClean="0"/>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71FFDF-952A-4835-8B40-5C4B860B924D}" type="slidenum">
              <a:rPr lang="en-US" smtClean="0"/>
              <a:t>‹#›</a:t>
            </a:fld>
            <a:endParaRPr lang="en-US"/>
          </a:p>
        </p:txBody>
      </p:sp>
    </p:spTree>
    <p:extLst>
      <p:ext uri="{BB962C8B-B14F-4D97-AF65-F5344CB8AC3E}">
        <p14:creationId xmlns:p14="http://schemas.microsoft.com/office/powerpoint/2010/main" val="2283797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83BCB8-366B-4EAB-9239-CF9EEDC6037F}" type="datetimeFigureOut">
              <a:rPr lang="en-US" smtClean="0"/>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71FFDF-952A-4835-8B40-5C4B860B924D}" type="slidenum">
              <a:rPr lang="en-US" smtClean="0"/>
              <a:t>‹#›</a:t>
            </a:fld>
            <a:endParaRPr lang="en-US"/>
          </a:p>
        </p:txBody>
      </p:sp>
    </p:spTree>
    <p:extLst>
      <p:ext uri="{BB962C8B-B14F-4D97-AF65-F5344CB8AC3E}">
        <p14:creationId xmlns:p14="http://schemas.microsoft.com/office/powerpoint/2010/main" val="2064797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99110" y="2507618"/>
            <a:ext cx="6309360" cy="4184014"/>
          </a:xfrm>
        </p:spPr>
        <p:txBody>
          <a:bodyPr anchor="b"/>
          <a:lstStyle>
            <a:lvl1pPr>
              <a:defRPr sz="4800"/>
            </a:lvl1pPr>
          </a:lstStyle>
          <a:p>
            <a:r>
              <a:rPr lang="en-US"/>
              <a:t>Click to edit Master title style</a:t>
            </a:r>
          </a:p>
        </p:txBody>
      </p:sp>
      <p:sp>
        <p:nvSpPr>
          <p:cNvPr id="3" name="Text Placeholder 2"/>
          <p:cNvSpPr>
            <a:spLocks noGrp="1"/>
          </p:cNvSpPr>
          <p:nvPr>
            <p:ph type="body" idx="1"/>
          </p:nvPr>
        </p:nvSpPr>
        <p:spPr>
          <a:xfrm>
            <a:off x="499110" y="6731215"/>
            <a:ext cx="6309360" cy="2200274"/>
          </a:xfrm>
        </p:spPr>
        <p:txBody>
          <a:bodyPr/>
          <a:lstStyle>
            <a:lvl1pPr marL="0" indent="0">
              <a:buNone/>
              <a:defRPr sz="1920">
                <a:solidFill>
                  <a:schemeClr val="tx1"/>
                </a:solidFill>
              </a:defRPr>
            </a:lvl1pPr>
            <a:lvl2pPr marL="365760" indent="0">
              <a:buNone/>
              <a:defRPr sz="1600">
                <a:solidFill>
                  <a:schemeClr val="tx1">
                    <a:tint val="75000"/>
                  </a:schemeClr>
                </a:solidFill>
              </a:defRPr>
            </a:lvl2pPr>
            <a:lvl3pPr marL="731520" indent="0">
              <a:buNone/>
              <a:defRPr sz="1440">
                <a:solidFill>
                  <a:schemeClr val="tx1">
                    <a:tint val="75000"/>
                  </a:schemeClr>
                </a:solidFill>
              </a:defRPr>
            </a:lvl3pPr>
            <a:lvl4pPr marL="1097280" indent="0">
              <a:buNone/>
              <a:defRPr sz="1280">
                <a:solidFill>
                  <a:schemeClr val="tx1">
                    <a:tint val="75000"/>
                  </a:schemeClr>
                </a:solidFill>
              </a:defRPr>
            </a:lvl4pPr>
            <a:lvl5pPr marL="1463040" indent="0">
              <a:buNone/>
              <a:defRPr sz="1280">
                <a:solidFill>
                  <a:schemeClr val="tx1">
                    <a:tint val="75000"/>
                  </a:schemeClr>
                </a:solidFill>
              </a:defRPr>
            </a:lvl5pPr>
            <a:lvl6pPr marL="1828800" indent="0">
              <a:buNone/>
              <a:defRPr sz="1280">
                <a:solidFill>
                  <a:schemeClr val="tx1">
                    <a:tint val="75000"/>
                  </a:schemeClr>
                </a:solidFill>
              </a:defRPr>
            </a:lvl6pPr>
            <a:lvl7pPr marL="2194560" indent="0">
              <a:buNone/>
              <a:defRPr sz="1280">
                <a:solidFill>
                  <a:schemeClr val="tx1">
                    <a:tint val="75000"/>
                  </a:schemeClr>
                </a:solidFill>
              </a:defRPr>
            </a:lvl7pPr>
            <a:lvl8pPr marL="2560320" indent="0">
              <a:buNone/>
              <a:defRPr sz="1280">
                <a:solidFill>
                  <a:schemeClr val="tx1">
                    <a:tint val="75000"/>
                  </a:schemeClr>
                </a:solidFill>
              </a:defRPr>
            </a:lvl8pPr>
            <a:lvl9pPr marL="2926080" indent="0">
              <a:buNone/>
              <a:defRPr sz="128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883BCB8-366B-4EAB-9239-CF9EEDC6037F}" type="datetimeFigureOut">
              <a:rPr lang="en-US" smtClean="0"/>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71FFDF-952A-4835-8B40-5C4B860B924D}" type="slidenum">
              <a:rPr lang="en-US" smtClean="0"/>
              <a:t>‹#›</a:t>
            </a:fld>
            <a:endParaRPr lang="en-US"/>
          </a:p>
        </p:txBody>
      </p:sp>
    </p:spTree>
    <p:extLst>
      <p:ext uri="{BB962C8B-B14F-4D97-AF65-F5344CB8AC3E}">
        <p14:creationId xmlns:p14="http://schemas.microsoft.com/office/powerpoint/2010/main" val="2117820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02920" y="2677584"/>
            <a:ext cx="310896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703320" y="2677584"/>
            <a:ext cx="310896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883BCB8-366B-4EAB-9239-CF9EEDC6037F}" type="datetimeFigureOut">
              <a:rPr lang="en-US" smtClean="0"/>
              <a:t>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71FFDF-952A-4835-8B40-5C4B860B924D}" type="slidenum">
              <a:rPr lang="en-US" smtClean="0"/>
              <a:t>‹#›</a:t>
            </a:fld>
            <a:endParaRPr lang="en-US"/>
          </a:p>
        </p:txBody>
      </p:sp>
    </p:spTree>
    <p:extLst>
      <p:ext uri="{BB962C8B-B14F-4D97-AF65-F5344CB8AC3E}">
        <p14:creationId xmlns:p14="http://schemas.microsoft.com/office/powerpoint/2010/main" val="3332130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873" y="535519"/>
            <a:ext cx="6309360" cy="1944159"/>
          </a:xfrm>
        </p:spPr>
        <p:txBody>
          <a:bodyPr/>
          <a:lstStyle/>
          <a:p>
            <a:r>
              <a:rPr lang="en-US"/>
              <a:t>Click to edit Master title style</a:t>
            </a:r>
          </a:p>
        </p:txBody>
      </p:sp>
      <p:sp>
        <p:nvSpPr>
          <p:cNvPr id="3" name="Text Placeholder 2"/>
          <p:cNvSpPr>
            <a:spLocks noGrp="1"/>
          </p:cNvSpPr>
          <p:nvPr>
            <p:ph type="body" idx="1"/>
          </p:nvPr>
        </p:nvSpPr>
        <p:spPr>
          <a:xfrm>
            <a:off x="503874" y="2465706"/>
            <a:ext cx="3094672" cy="1208404"/>
          </a:xfrm>
        </p:spPr>
        <p:txBody>
          <a:bodyPr anchor="b"/>
          <a:lstStyle>
            <a:lvl1pPr marL="0" indent="0">
              <a:buNone/>
              <a:defRPr sz="1920" b="1"/>
            </a:lvl1pPr>
            <a:lvl2pPr marL="365760" indent="0">
              <a:buNone/>
              <a:defRPr sz="1600" b="1"/>
            </a:lvl2pPr>
            <a:lvl3pPr marL="731520" indent="0">
              <a:buNone/>
              <a:defRPr sz="1440" b="1"/>
            </a:lvl3pPr>
            <a:lvl4pPr marL="1097280" indent="0">
              <a:buNone/>
              <a:defRPr sz="1280" b="1"/>
            </a:lvl4pPr>
            <a:lvl5pPr marL="1463040" indent="0">
              <a:buNone/>
              <a:defRPr sz="1280" b="1"/>
            </a:lvl5pPr>
            <a:lvl6pPr marL="1828800" indent="0">
              <a:buNone/>
              <a:defRPr sz="1280" b="1"/>
            </a:lvl6pPr>
            <a:lvl7pPr marL="2194560" indent="0">
              <a:buNone/>
              <a:defRPr sz="1280" b="1"/>
            </a:lvl7pPr>
            <a:lvl8pPr marL="2560320" indent="0">
              <a:buNone/>
              <a:defRPr sz="1280" b="1"/>
            </a:lvl8pPr>
            <a:lvl9pPr marL="2926080" indent="0">
              <a:buNone/>
              <a:defRPr sz="1280" b="1"/>
            </a:lvl9pPr>
          </a:lstStyle>
          <a:p>
            <a:pPr lvl="0"/>
            <a:r>
              <a:rPr lang="en-US"/>
              <a:t>Edit Master text styles</a:t>
            </a:r>
          </a:p>
        </p:txBody>
      </p:sp>
      <p:sp>
        <p:nvSpPr>
          <p:cNvPr id="4" name="Content Placeholder 3"/>
          <p:cNvSpPr>
            <a:spLocks noGrp="1"/>
          </p:cNvSpPr>
          <p:nvPr>
            <p:ph sz="half" idx="2"/>
          </p:nvPr>
        </p:nvSpPr>
        <p:spPr>
          <a:xfrm>
            <a:off x="503874" y="3674110"/>
            <a:ext cx="3094672"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703320" y="2465706"/>
            <a:ext cx="3109913" cy="1208404"/>
          </a:xfrm>
        </p:spPr>
        <p:txBody>
          <a:bodyPr anchor="b"/>
          <a:lstStyle>
            <a:lvl1pPr marL="0" indent="0">
              <a:buNone/>
              <a:defRPr sz="1920" b="1"/>
            </a:lvl1pPr>
            <a:lvl2pPr marL="365760" indent="0">
              <a:buNone/>
              <a:defRPr sz="1600" b="1"/>
            </a:lvl2pPr>
            <a:lvl3pPr marL="731520" indent="0">
              <a:buNone/>
              <a:defRPr sz="1440" b="1"/>
            </a:lvl3pPr>
            <a:lvl4pPr marL="1097280" indent="0">
              <a:buNone/>
              <a:defRPr sz="1280" b="1"/>
            </a:lvl4pPr>
            <a:lvl5pPr marL="1463040" indent="0">
              <a:buNone/>
              <a:defRPr sz="1280" b="1"/>
            </a:lvl5pPr>
            <a:lvl6pPr marL="1828800" indent="0">
              <a:buNone/>
              <a:defRPr sz="1280" b="1"/>
            </a:lvl6pPr>
            <a:lvl7pPr marL="2194560" indent="0">
              <a:buNone/>
              <a:defRPr sz="1280" b="1"/>
            </a:lvl7pPr>
            <a:lvl8pPr marL="2560320" indent="0">
              <a:buNone/>
              <a:defRPr sz="1280" b="1"/>
            </a:lvl8pPr>
            <a:lvl9pPr marL="2926080" indent="0">
              <a:buNone/>
              <a:defRPr sz="1280" b="1"/>
            </a:lvl9pPr>
          </a:lstStyle>
          <a:p>
            <a:pPr lvl="0"/>
            <a:r>
              <a:rPr lang="en-US"/>
              <a:t>Edit Master text styles</a:t>
            </a:r>
          </a:p>
        </p:txBody>
      </p:sp>
      <p:sp>
        <p:nvSpPr>
          <p:cNvPr id="6" name="Content Placeholder 5"/>
          <p:cNvSpPr>
            <a:spLocks noGrp="1"/>
          </p:cNvSpPr>
          <p:nvPr>
            <p:ph sz="quarter" idx="4"/>
          </p:nvPr>
        </p:nvSpPr>
        <p:spPr>
          <a:xfrm>
            <a:off x="3703320" y="3674110"/>
            <a:ext cx="3109913"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883BCB8-366B-4EAB-9239-CF9EEDC6037F}" type="datetimeFigureOut">
              <a:rPr lang="en-US" smtClean="0"/>
              <a:t>1/16/2024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71FFDF-952A-4835-8B40-5C4B860B924D}" type="slidenum">
              <a:rPr lang="en-US" smtClean="0"/>
              <a:t>‹#›</a:t>
            </a:fld>
            <a:endParaRPr lang="en-US"/>
          </a:p>
        </p:txBody>
      </p:sp>
    </p:spTree>
    <p:extLst>
      <p:ext uri="{BB962C8B-B14F-4D97-AF65-F5344CB8AC3E}">
        <p14:creationId xmlns:p14="http://schemas.microsoft.com/office/powerpoint/2010/main" val="4243461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883BCB8-366B-4EAB-9239-CF9EEDC6037F}" type="datetimeFigureOut">
              <a:rPr lang="en-US" smtClean="0"/>
              <a:t>1/16/2024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71FFDF-952A-4835-8B40-5C4B860B924D}" type="slidenum">
              <a:rPr lang="en-US" smtClean="0"/>
              <a:t>‹#›</a:t>
            </a:fld>
            <a:endParaRPr lang="en-US"/>
          </a:p>
        </p:txBody>
      </p:sp>
    </p:spTree>
    <p:extLst>
      <p:ext uri="{BB962C8B-B14F-4D97-AF65-F5344CB8AC3E}">
        <p14:creationId xmlns:p14="http://schemas.microsoft.com/office/powerpoint/2010/main" val="2695466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83BCB8-366B-4EAB-9239-CF9EEDC6037F}" type="datetimeFigureOut">
              <a:rPr lang="en-US" smtClean="0"/>
              <a:t>1/16/2024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71FFDF-952A-4835-8B40-5C4B860B924D}" type="slidenum">
              <a:rPr lang="en-US" smtClean="0"/>
              <a:t>‹#›</a:t>
            </a:fld>
            <a:endParaRPr lang="en-US"/>
          </a:p>
        </p:txBody>
      </p:sp>
    </p:spTree>
    <p:extLst>
      <p:ext uri="{BB962C8B-B14F-4D97-AF65-F5344CB8AC3E}">
        <p14:creationId xmlns:p14="http://schemas.microsoft.com/office/powerpoint/2010/main" val="3968648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70560"/>
            <a:ext cx="2359342" cy="2346960"/>
          </a:xfrm>
        </p:spPr>
        <p:txBody>
          <a:bodyPr anchor="b"/>
          <a:lstStyle>
            <a:lvl1pPr>
              <a:defRPr sz="2560"/>
            </a:lvl1pPr>
          </a:lstStyle>
          <a:p>
            <a:r>
              <a:rPr lang="en-US"/>
              <a:t>Click to edit Master title style</a:t>
            </a:r>
          </a:p>
        </p:txBody>
      </p:sp>
      <p:sp>
        <p:nvSpPr>
          <p:cNvPr id="3" name="Content Placeholder 2"/>
          <p:cNvSpPr>
            <a:spLocks noGrp="1"/>
          </p:cNvSpPr>
          <p:nvPr>
            <p:ph idx="1"/>
          </p:nvPr>
        </p:nvSpPr>
        <p:spPr>
          <a:xfrm>
            <a:off x="3109913" y="1448226"/>
            <a:ext cx="3703320" cy="7147983"/>
          </a:xfrm>
        </p:spPr>
        <p:txBody>
          <a:bodyPr/>
          <a:lstStyle>
            <a:lvl1pPr>
              <a:defRPr sz="2560"/>
            </a:lvl1pPr>
            <a:lvl2pPr>
              <a:defRPr sz="2240"/>
            </a:lvl2pPr>
            <a:lvl3pPr>
              <a:defRPr sz="192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03873" y="3017520"/>
            <a:ext cx="2359342" cy="5590329"/>
          </a:xfrm>
        </p:spPr>
        <p:txBody>
          <a:bodyPr/>
          <a:lstStyle>
            <a:lvl1pPr marL="0" indent="0">
              <a:buNone/>
              <a:defRPr sz="1280"/>
            </a:lvl1pPr>
            <a:lvl2pPr marL="365760" indent="0">
              <a:buNone/>
              <a:defRPr sz="1120"/>
            </a:lvl2pPr>
            <a:lvl3pPr marL="731520" indent="0">
              <a:buNone/>
              <a:defRPr sz="960"/>
            </a:lvl3pPr>
            <a:lvl4pPr marL="1097280" indent="0">
              <a:buNone/>
              <a:defRPr sz="800"/>
            </a:lvl4pPr>
            <a:lvl5pPr marL="1463040" indent="0">
              <a:buNone/>
              <a:defRPr sz="800"/>
            </a:lvl5pPr>
            <a:lvl6pPr marL="1828800" indent="0">
              <a:buNone/>
              <a:defRPr sz="800"/>
            </a:lvl6pPr>
            <a:lvl7pPr marL="2194560" indent="0">
              <a:buNone/>
              <a:defRPr sz="800"/>
            </a:lvl7pPr>
            <a:lvl8pPr marL="2560320" indent="0">
              <a:buNone/>
              <a:defRPr sz="800"/>
            </a:lvl8pPr>
            <a:lvl9pPr marL="2926080" indent="0">
              <a:buNone/>
              <a:defRPr sz="800"/>
            </a:lvl9pPr>
          </a:lstStyle>
          <a:p>
            <a:pPr lvl="0"/>
            <a:r>
              <a:rPr lang="en-US"/>
              <a:t>Edit Master text styles</a:t>
            </a:r>
          </a:p>
        </p:txBody>
      </p:sp>
      <p:sp>
        <p:nvSpPr>
          <p:cNvPr id="5" name="Date Placeholder 4"/>
          <p:cNvSpPr>
            <a:spLocks noGrp="1"/>
          </p:cNvSpPr>
          <p:nvPr>
            <p:ph type="dt" sz="half" idx="10"/>
          </p:nvPr>
        </p:nvSpPr>
        <p:spPr/>
        <p:txBody>
          <a:bodyPr/>
          <a:lstStyle/>
          <a:p>
            <a:fld id="{7883BCB8-366B-4EAB-9239-CF9EEDC6037F}" type="datetimeFigureOut">
              <a:rPr lang="en-US" smtClean="0"/>
              <a:t>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71FFDF-952A-4835-8B40-5C4B860B924D}" type="slidenum">
              <a:rPr lang="en-US" smtClean="0"/>
              <a:t>‹#›</a:t>
            </a:fld>
            <a:endParaRPr lang="en-US"/>
          </a:p>
        </p:txBody>
      </p:sp>
    </p:spTree>
    <p:extLst>
      <p:ext uri="{BB962C8B-B14F-4D97-AF65-F5344CB8AC3E}">
        <p14:creationId xmlns:p14="http://schemas.microsoft.com/office/powerpoint/2010/main" val="2309648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70560"/>
            <a:ext cx="2359342" cy="2346960"/>
          </a:xfrm>
        </p:spPr>
        <p:txBody>
          <a:bodyPr anchor="b"/>
          <a:lstStyle>
            <a:lvl1pPr>
              <a:defRPr sz="2560"/>
            </a:lvl1pPr>
          </a:lstStyle>
          <a:p>
            <a:r>
              <a:rPr lang="en-US"/>
              <a:t>Click to edit Master title style</a:t>
            </a:r>
          </a:p>
        </p:txBody>
      </p:sp>
      <p:sp>
        <p:nvSpPr>
          <p:cNvPr id="3" name="Picture Placeholder 2"/>
          <p:cNvSpPr>
            <a:spLocks noGrp="1" noChangeAspect="1"/>
          </p:cNvSpPr>
          <p:nvPr>
            <p:ph type="pic" idx="1"/>
          </p:nvPr>
        </p:nvSpPr>
        <p:spPr>
          <a:xfrm>
            <a:off x="3109913" y="1448226"/>
            <a:ext cx="3703320" cy="7147983"/>
          </a:xfrm>
        </p:spPr>
        <p:txBody>
          <a:bodyPr anchor="t"/>
          <a:lstStyle>
            <a:lvl1pPr marL="0" indent="0">
              <a:buNone/>
              <a:defRPr sz="2560"/>
            </a:lvl1pPr>
            <a:lvl2pPr marL="365760" indent="0">
              <a:buNone/>
              <a:defRPr sz="2240"/>
            </a:lvl2pPr>
            <a:lvl3pPr marL="731520" indent="0">
              <a:buNone/>
              <a:defRPr sz="1920"/>
            </a:lvl3pPr>
            <a:lvl4pPr marL="1097280" indent="0">
              <a:buNone/>
              <a:defRPr sz="1600"/>
            </a:lvl4pPr>
            <a:lvl5pPr marL="1463040" indent="0">
              <a:buNone/>
              <a:defRPr sz="1600"/>
            </a:lvl5pPr>
            <a:lvl6pPr marL="1828800" indent="0">
              <a:buNone/>
              <a:defRPr sz="1600"/>
            </a:lvl6pPr>
            <a:lvl7pPr marL="2194560" indent="0">
              <a:buNone/>
              <a:defRPr sz="1600"/>
            </a:lvl7pPr>
            <a:lvl8pPr marL="2560320" indent="0">
              <a:buNone/>
              <a:defRPr sz="1600"/>
            </a:lvl8pPr>
            <a:lvl9pPr marL="2926080" indent="0">
              <a:buNone/>
              <a:defRPr sz="1600"/>
            </a:lvl9pPr>
          </a:lstStyle>
          <a:p>
            <a:r>
              <a:rPr lang="en-US"/>
              <a:t>Click icon to add picture</a:t>
            </a:r>
          </a:p>
        </p:txBody>
      </p:sp>
      <p:sp>
        <p:nvSpPr>
          <p:cNvPr id="4" name="Text Placeholder 3"/>
          <p:cNvSpPr>
            <a:spLocks noGrp="1"/>
          </p:cNvSpPr>
          <p:nvPr>
            <p:ph type="body" sz="half" idx="2"/>
          </p:nvPr>
        </p:nvSpPr>
        <p:spPr>
          <a:xfrm>
            <a:off x="503873" y="3017520"/>
            <a:ext cx="2359342" cy="5590329"/>
          </a:xfrm>
        </p:spPr>
        <p:txBody>
          <a:bodyPr/>
          <a:lstStyle>
            <a:lvl1pPr marL="0" indent="0">
              <a:buNone/>
              <a:defRPr sz="1280"/>
            </a:lvl1pPr>
            <a:lvl2pPr marL="365760" indent="0">
              <a:buNone/>
              <a:defRPr sz="1120"/>
            </a:lvl2pPr>
            <a:lvl3pPr marL="731520" indent="0">
              <a:buNone/>
              <a:defRPr sz="960"/>
            </a:lvl3pPr>
            <a:lvl4pPr marL="1097280" indent="0">
              <a:buNone/>
              <a:defRPr sz="800"/>
            </a:lvl4pPr>
            <a:lvl5pPr marL="1463040" indent="0">
              <a:buNone/>
              <a:defRPr sz="800"/>
            </a:lvl5pPr>
            <a:lvl6pPr marL="1828800" indent="0">
              <a:buNone/>
              <a:defRPr sz="800"/>
            </a:lvl6pPr>
            <a:lvl7pPr marL="2194560" indent="0">
              <a:buNone/>
              <a:defRPr sz="800"/>
            </a:lvl7pPr>
            <a:lvl8pPr marL="2560320" indent="0">
              <a:buNone/>
              <a:defRPr sz="800"/>
            </a:lvl8pPr>
            <a:lvl9pPr marL="2926080" indent="0">
              <a:buNone/>
              <a:defRPr sz="800"/>
            </a:lvl9pPr>
          </a:lstStyle>
          <a:p>
            <a:pPr lvl="0"/>
            <a:r>
              <a:rPr lang="en-US"/>
              <a:t>Edit Master text styles</a:t>
            </a:r>
          </a:p>
        </p:txBody>
      </p:sp>
      <p:sp>
        <p:nvSpPr>
          <p:cNvPr id="5" name="Date Placeholder 4"/>
          <p:cNvSpPr>
            <a:spLocks noGrp="1"/>
          </p:cNvSpPr>
          <p:nvPr>
            <p:ph type="dt" sz="half" idx="10"/>
          </p:nvPr>
        </p:nvSpPr>
        <p:spPr/>
        <p:txBody>
          <a:bodyPr/>
          <a:lstStyle/>
          <a:p>
            <a:fld id="{7883BCB8-366B-4EAB-9239-CF9EEDC6037F}" type="datetimeFigureOut">
              <a:rPr lang="en-US" smtClean="0"/>
              <a:t>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71FFDF-952A-4835-8B40-5C4B860B924D}" type="slidenum">
              <a:rPr lang="en-US" smtClean="0"/>
              <a:t>‹#›</a:t>
            </a:fld>
            <a:endParaRPr lang="en-US"/>
          </a:p>
        </p:txBody>
      </p:sp>
    </p:spTree>
    <p:extLst>
      <p:ext uri="{BB962C8B-B14F-4D97-AF65-F5344CB8AC3E}">
        <p14:creationId xmlns:p14="http://schemas.microsoft.com/office/powerpoint/2010/main" val="1664776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535519"/>
            <a:ext cx="6309360" cy="1944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02920" y="2677584"/>
            <a:ext cx="6309360" cy="638196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02920" y="9322649"/>
            <a:ext cx="1645920" cy="535517"/>
          </a:xfrm>
          <a:prstGeom prst="rect">
            <a:avLst/>
          </a:prstGeom>
        </p:spPr>
        <p:txBody>
          <a:bodyPr vert="horz" lIns="91440" tIns="45720" rIns="91440" bIns="45720" rtlCol="0" anchor="ctr"/>
          <a:lstStyle>
            <a:lvl1pPr algn="l">
              <a:defRPr sz="960">
                <a:solidFill>
                  <a:schemeClr val="tx1">
                    <a:tint val="75000"/>
                  </a:schemeClr>
                </a:solidFill>
              </a:defRPr>
            </a:lvl1pPr>
          </a:lstStyle>
          <a:p>
            <a:fld id="{7883BCB8-366B-4EAB-9239-CF9EEDC6037F}" type="datetimeFigureOut">
              <a:rPr lang="en-US" smtClean="0"/>
              <a:t>1/16/2024</a:t>
            </a:fld>
            <a:endParaRPr lang="en-US"/>
          </a:p>
        </p:txBody>
      </p:sp>
      <p:sp>
        <p:nvSpPr>
          <p:cNvPr id="5" name="Footer Placeholder 4"/>
          <p:cNvSpPr>
            <a:spLocks noGrp="1"/>
          </p:cNvSpPr>
          <p:nvPr>
            <p:ph type="ftr" sz="quarter" idx="3"/>
          </p:nvPr>
        </p:nvSpPr>
        <p:spPr>
          <a:xfrm>
            <a:off x="2423160" y="9322649"/>
            <a:ext cx="2468880" cy="535517"/>
          </a:xfrm>
          <a:prstGeom prst="rect">
            <a:avLst/>
          </a:prstGeom>
        </p:spPr>
        <p:txBody>
          <a:bodyPr vert="horz" lIns="91440" tIns="45720" rIns="91440" bIns="45720" rtlCol="0" anchor="ctr"/>
          <a:lstStyle>
            <a:lvl1pPr algn="ctr">
              <a:defRPr sz="9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166360" y="9322649"/>
            <a:ext cx="1645920" cy="535517"/>
          </a:xfrm>
          <a:prstGeom prst="rect">
            <a:avLst/>
          </a:prstGeom>
        </p:spPr>
        <p:txBody>
          <a:bodyPr vert="horz" lIns="91440" tIns="45720" rIns="91440" bIns="45720" rtlCol="0" anchor="ctr"/>
          <a:lstStyle>
            <a:lvl1pPr algn="r">
              <a:defRPr sz="960">
                <a:solidFill>
                  <a:schemeClr val="tx1">
                    <a:tint val="75000"/>
                  </a:schemeClr>
                </a:solidFill>
              </a:defRPr>
            </a:lvl1pPr>
          </a:lstStyle>
          <a:p>
            <a:fld id="{E671FFDF-952A-4835-8B40-5C4B860B924D}" type="slidenum">
              <a:rPr lang="en-US" smtClean="0"/>
              <a:t>‹#›</a:t>
            </a:fld>
            <a:endParaRPr lang="en-US"/>
          </a:p>
        </p:txBody>
      </p:sp>
    </p:spTree>
    <p:extLst>
      <p:ext uri="{BB962C8B-B14F-4D97-AF65-F5344CB8AC3E}">
        <p14:creationId xmlns:p14="http://schemas.microsoft.com/office/powerpoint/2010/main" val="30182455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31520" rtl="0" eaLnBrk="1" latinLnBrk="0" hangingPunct="1">
        <a:lnSpc>
          <a:spcPct val="90000"/>
        </a:lnSpc>
        <a:spcBef>
          <a:spcPct val="0"/>
        </a:spcBef>
        <a:buNone/>
        <a:defRPr sz="3520" kern="1200">
          <a:solidFill>
            <a:schemeClr val="tx1"/>
          </a:solidFill>
          <a:latin typeface="+mj-lt"/>
          <a:ea typeface="+mj-ea"/>
          <a:cs typeface="+mj-cs"/>
        </a:defRPr>
      </a:lvl1pPr>
    </p:titleStyle>
    <p:bodyStyle>
      <a:lvl1pPr marL="182880" indent="-182880" algn="l" defTabSz="731520" rtl="0" eaLnBrk="1" latinLnBrk="0" hangingPunct="1">
        <a:lnSpc>
          <a:spcPct val="90000"/>
        </a:lnSpc>
        <a:spcBef>
          <a:spcPts val="800"/>
        </a:spcBef>
        <a:buFont typeface="Arial" panose="020B0604020202020204" pitchFamily="34" charset="0"/>
        <a:buChar char="•"/>
        <a:defRPr sz="2240" kern="1200">
          <a:solidFill>
            <a:schemeClr val="tx1"/>
          </a:solidFill>
          <a:latin typeface="+mn-lt"/>
          <a:ea typeface="+mn-ea"/>
          <a:cs typeface="+mn-cs"/>
        </a:defRPr>
      </a:lvl1pPr>
      <a:lvl2pPr marL="548640" indent="-182880" algn="l" defTabSz="731520" rtl="0" eaLnBrk="1" latinLnBrk="0" hangingPunct="1">
        <a:lnSpc>
          <a:spcPct val="90000"/>
        </a:lnSpc>
        <a:spcBef>
          <a:spcPts val="400"/>
        </a:spcBef>
        <a:buFont typeface="Arial" panose="020B0604020202020204" pitchFamily="34" charset="0"/>
        <a:buChar char="•"/>
        <a:defRPr sz="1920" kern="1200">
          <a:solidFill>
            <a:schemeClr val="tx1"/>
          </a:solidFill>
          <a:latin typeface="+mn-lt"/>
          <a:ea typeface="+mn-ea"/>
          <a:cs typeface="+mn-cs"/>
        </a:defRPr>
      </a:lvl2pPr>
      <a:lvl3pPr marL="914400" indent="-182880" algn="l" defTabSz="73152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3pPr>
      <a:lvl4pPr marL="128016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4pPr>
      <a:lvl5pPr marL="164592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5pPr>
      <a:lvl6pPr marL="201168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6pPr>
      <a:lvl7pPr marL="237744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7pPr>
      <a:lvl8pPr marL="274320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8pPr>
      <a:lvl9pPr marL="310896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9pPr>
    </p:bodyStyle>
    <p:otherStyle>
      <a:defPPr>
        <a:defRPr lang="en-US"/>
      </a:defPPr>
      <a:lvl1pPr marL="0" algn="l" defTabSz="731520" rtl="0" eaLnBrk="1" latinLnBrk="0" hangingPunct="1">
        <a:defRPr sz="1440" kern="1200">
          <a:solidFill>
            <a:schemeClr val="tx1"/>
          </a:solidFill>
          <a:latin typeface="+mn-lt"/>
          <a:ea typeface="+mn-ea"/>
          <a:cs typeface="+mn-cs"/>
        </a:defRPr>
      </a:lvl1pPr>
      <a:lvl2pPr marL="365760" algn="l" defTabSz="731520" rtl="0" eaLnBrk="1" latinLnBrk="0" hangingPunct="1">
        <a:defRPr sz="1440" kern="1200">
          <a:solidFill>
            <a:schemeClr val="tx1"/>
          </a:solidFill>
          <a:latin typeface="+mn-lt"/>
          <a:ea typeface="+mn-ea"/>
          <a:cs typeface="+mn-cs"/>
        </a:defRPr>
      </a:lvl2pPr>
      <a:lvl3pPr marL="731520" algn="l" defTabSz="731520" rtl="0" eaLnBrk="1" latinLnBrk="0" hangingPunct="1">
        <a:defRPr sz="1440" kern="1200">
          <a:solidFill>
            <a:schemeClr val="tx1"/>
          </a:solidFill>
          <a:latin typeface="+mn-lt"/>
          <a:ea typeface="+mn-ea"/>
          <a:cs typeface="+mn-cs"/>
        </a:defRPr>
      </a:lvl3pPr>
      <a:lvl4pPr marL="1097280" algn="l" defTabSz="731520" rtl="0" eaLnBrk="1" latinLnBrk="0" hangingPunct="1">
        <a:defRPr sz="1440" kern="1200">
          <a:solidFill>
            <a:schemeClr val="tx1"/>
          </a:solidFill>
          <a:latin typeface="+mn-lt"/>
          <a:ea typeface="+mn-ea"/>
          <a:cs typeface="+mn-cs"/>
        </a:defRPr>
      </a:lvl4pPr>
      <a:lvl5pPr marL="1463040" algn="l" defTabSz="731520" rtl="0" eaLnBrk="1" latinLnBrk="0" hangingPunct="1">
        <a:defRPr sz="1440" kern="1200">
          <a:solidFill>
            <a:schemeClr val="tx1"/>
          </a:solidFill>
          <a:latin typeface="+mn-lt"/>
          <a:ea typeface="+mn-ea"/>
          <a:cs typeface="+mn-cs"/>
        </a:defRPr>
      </a:lvl5pPr>
      <a:lvl6pPr marL="1828800" algn="l" defTabSz="731520" rtl="0" eaLnBrk="1" latinLnBrk="0" hangingPunct="1">
        <a:defRPr sz="1440" kern="1200">
          <a:solidFill>
            <a:schemeClr val="tx1"/>
          </a:solidFill>
          <a:latin typeface="+mn-lt"/>
          <a:ea typeface="+mn-ea"/>
          <a:cs typeface="+mn-cs"/>
        </a:defRPr>
      </a:lvl6pPr>
      <a:lvl7pPr marL="2194560" algn="l" defTabSz="731520" rtl="0" eaLnBrk="1" latinLnBrk="0" hangingPunct="1">
        <a:defRPr sz="1440" kern="1200">
          <a:solidFill>
            <a:schemeClr val="tx1"/>
          </a:solidFill>
          <a:latin typeface="+mn-lt"/>
          <a:ea typeface="+mn-ea"/>
          <a:cs typeface="+mn-cs"/>
        </a:defRPr>
      </a:lvl7pPr>
      <a:lvl8pPr marL="2560320" algn="l" defTabSz="731520" rtl="0" eaLnBrk="1" latinLnBrk="0" hangingPunct="1">
        <a:defRPr sz="1440" kern="1200">
          <a:solidFill>
            <a:schemeClr val="tx1"/>
          </a:solidFill>
          <a:latin typeface="+mn-lt"/>
          <a:ea typeface="+mn-ea"/>
          <a:cs typeface="+mn-cs"/>
        </a:defRPr>
      </a:lvl8pPr>
      <a:lvl9pPr marL="2926080" algn="l" defTabSz="731520" rtl="0" eaLnBrk="1" latinLnBrk="0" hangingPunct="1">
        <a:defRPr sz="14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chart" Target="../charts/chart12.xml"/></Relationships>
</file>

<file path=ppt/slides/_rels/slide14.xml.rels><?xml version="1.0" encoding="UTF-8" standalone="yes"?>
<Relationships xmlns="http://schemas.openxmlformats.org/package/2006/relationships"><Relationship Id="rId3" Type="http://schemas.openxmlformats.org/officeDocument/2006/relationships/hyperlink" Target="https://www.larimer.gov/humanservices/cyf/supported-families-stronger-community"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chart" Target="../charts/chart3.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chart" Target="../charts/chart7.xml"/><Relationship Id="rId5" Type="http://schemas.openxmlformats.org/officeDocument/2006/relationships/chart" Target="../charts/chart6.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chart" Target="../charts/chart9.xml"/></Relationships>
</file>

<file path=ppt/slides/_rels/slide9.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393245" y="2303421"/>
            <a:ext cx="1163783" cy="260353"/>
          </a:xfrm>
          <a:prstGeom prst="rect">
            <a:avLst/>
          </a:prstGeom>
          <a:solidFill>
            <a:srgbClr val="C98C7B"/>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bIns="274320" rtlCol="0" anchor="b" anchorCtr="0"/>
          <a:lstStyle/>
          <a:p>
            <a:pPr algn="ctr"/>
            <a:endParaRPr lang="en-US">
              <a:latin typeface="Bahnschrift Light" panose="020B0502040204020203" pitchFamily="34" charset="0"/>
            </a:endParaRPr>
          </a:p>
        </p:txBody>
      </p:sp>
      <p:sp>
        <p:nvSpPr>
          <p:cNvPr id="8" name="TextBox 7"/>
          <p:cNvSpPr txBox="1"/>
          <p:nvPr/>
        </p:nvSpPr>
        <p:spPr>
          <a:xfrm>
            <a:off x="1123723" y="329144"/>
            <a:ext cx="5743421" cy="1323439"/>
          </a:xfrm>
          <a:prstGeom prst="rect">
            <a:avLst/>
          </a:prstGeom>
          <a:noFill/>
        </p:spPr>
        <p:txBody>
          <a:bodyPr wrap="square" rtlCol="0">
            <a:spAutoFit/>
          </a:bodyPr>
          <a:lstStyle/>
          <a:p>
            <a:pPr algn="r"/>
            <a:r>
              <a:rPr lang="en-US" sz="2000">
                <a:latin typeface="Bahnschrift Light" panose="020B0502040204020203" pitchFamily="34" charset="0"/>
              </a:rPr>
              <a:t>SUPPORTED FAMILIES, </a:t>
            </a:r>
          </a:p>
          <a:p>
            <a:pPr algn="r"/>
            <a:r>
              <a:rPr lang="en-US" sz="2000">
                <a:latin typeface="Bahnschrift Light" panose="020B0502040204020203" pitchFamily="34" charset="0"/>
              </a:rPr>
              <a:t>STRONGER COMMUNITY</a:t>
            </a:r>
          </a:p>
          <a:p>
            <a:pPr algn="r"/>
            <a:r>
              <a:rPr lang="en-US" sz="2000" b="1">
                <a:solidFill>
                  <a:srgbClr val="43809F"/>
                </a:solidFill>
                <a:latin typeface="Bahnschrift" panose="020B0502040204020203" pitchFamily="34" charset="0"/>
              </a:rPr>
              <a:t>QUARTERLY EVALUATION UPDATES</a:t>
            </a:r>
          </a:p>
          <a:p>
            <a:pPr algn="r"/>
            <a:endParaRPr lang="en-US" sz="2000">
              <a:latin typeface="Bahnschrift Light" panose="020B0502040204020203" pitchFamily="34" charset="0"/>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3506" y="8877801"/>
            <a:ext cx="1435219" cy="1258806"/>
          </a:xfrm>
          <a:prstGeom prst="rect">
            <a:avLst/>
          </a:prstGeom>
        </p:spPr>
      </p:pic>
      <p:sp>
        <p:nvSpPr>
          <p:cNvPr id="15" name="Rectangle 14"/>
          <p:cNvSpPr/>
          <p:nvPr/>
        </p:nvSpPr>
        <p:spPr>
          <a:xfrm>
            <a:off x="1773937" y="1486110"/>
            <a:ext cx="5093207" cy="1472990"/>
          </a:xfrm>
          <a:prstGeom prst="rect">
            <a:avLst/>
          </a:prstGeom>
          <a:solidFill>
            <a:schemeClr val="bg2"/>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r"/>
            <a:r>
              <a:rPr lang="en-US" sz="2000" b="1" u="sng">
                <a:solidFill>
                  <a:srgbClr val="43809F"/>
                </a:solidFill>
              </a:rPr>
              <a:t>Contact Us</a:t>
            </a:r>
          </a:p>
          <a:p>
            <a:pPr algn="r"/>
            <a:endParaRPr lang="en-US" sz="700" b="1" u="sng">
              <a:solidFill>
                <a:schemeClr val="tx1"/>
              </a:solidFill>
            </a:endParaRPr>
          </a:p>
          <a:p>
            <a:pPr algn="r"/>
            <a:r>
              <a:rPr lang="en-US" sz="1600">
                <a:solidFill>
                  <a:schemeClr val="tx1"/>
                </a:solidFill>
              </a:rPr>
              <a:t>Deb DeLuca-</a:t>
            </a:r>
            <a:r>
              <a:rPr lang="en-US" sz="1600" err="1">
                <a:solidFill>
                  <a:schemeClr val="tx1"/>
                </a:solidFill>
              </a:rPr>
              <a:t>Forzley</a:t>
            </a:r>
            <a:r>
              <a:rPr lang="en-US" sz="1600">
                <a:solidFill>
                  <a:schemeClr val="tx1"/>
                </a:solidFill>
              </a:rPr>
              <a:t> &amp; the Larimer County Prevention Team</a:t>
            </a:r>
          </a:p>
          <a:p>
            <a:pPr algn="r"/>
            <a:r>
              <a:rPr lang="en-US" sz="1600">
                <a:solidFill>
                  <a:schemeClr val="tx1"/>
                </a:solidFill>
              </a:rPr>
              <a:t>delucadr@co.Larimer.co.us</a:t>
            </a:r>
          </a:p>
          <a:p>
            <a:pPr algn="r"/>
            <a:r>
              <a:rPr lang="en-US" sz="1600">
                <a:solidFill>
                  <a:schemeClr val="tx1"/>
                </a:solidFill>
              </a:rPr>
              <a:t>Katie Golieb &amp; the CSU Social Work Research Center</a:t>
            </a:r>
          </a:p>
          <a:p>
            <a:pPr algn="r"/>
            <a:r>
              <a:rPr lang="en-US" sz="1600">
                <a:solidFill>
                  <a:schemeClr val="tx1"/>
                </a:solidFill>
              </a:rPr>
              <a:t>Katie.Golieb@colostate.edu</a:t>
            </a:r>
          </a:p>
        </p:txBody>
      </p:sp>
      <p:sp>
        <p:nvSpPr>
          <p:cNvPr id="17" name="TextBox 16"/>
          <p:cNvSpPr txBox="1"/>
          <p:nvPr/>
        </p:nvSpPr>
        <p:spPr>
          <a:xfrm>
            <a:off x="547078" y="3969283"/>
            <a:ext cx="6672563" cy="2862322"/>
          </a:xfrm>
          <a:prstGeom prst="rect">
            <a:avLst/>
          </a:prstGeom>
          <a:noFill/>
        </p:spPr>
        <p:txBody>
          <a:bodyPr wrap="square" lIns="91440" tIns="45720" rIns="91440" bIns="45720" rtlCol="0" anchor="t">
            <a:spAutoFit/>
          </a:bodyPr>
          <a:lstStyle/>
          <a:p>
            <a:r>
              <a:rPr lang="en-US" dirty="0">
                <a:solidFill>
                  <a:schemeClr val="bg2">
                    <a:lumMod val="25000"/>
                  </a:schemeClr>
                </a:solidFill>
                <a:latin typeface="Bahnschrift Light" panose="020B0502040204020203" pitchFamily="34" charset="0"/>
              </a:rPr>
              <a:t>Referral Tracking:</a:t>
            </a:r>
          </a:p>
          <a:p>
            <a:pPr marL="742950" lvl="1" indent="-285750">
              <a:buFont typeface="Arial" panose="020B0604020202020204" pitchFamily="34" charset="0"/>
              <a:buChar char="•"/>
            </a:pPr>
            <a:r>
              <a:rPr lang="en-US" sz="1400" dirty="0">
                <a:solidFill>
                  <a:schemeClr val="bg2">
                    <a:lumMod val="25000"/>
                  </a:schemeClr>
                </a:solidFill>
                <a:latin typeface="Bahnschrift Light" panose="020B0502040204020203" pitchFamily="34" charset="0"/>
              </a:rPr>
              <a:t># of referrals since launch and expansion</a:t>
            </a:r>
          </a:p>
          <a:p>
            <a:pPr marL="742950" lvl="1" indent="-285750">
              <a:buFont typeface="Arial" panose="020B0604020202020204" pitchFamily="34" charset="0"/>
              <a:buChar char="•"/>
            </a:pPr>
            <a:r>
              <a:rPr lang="en-US" sz="1400" dirty="0">
                <a:solidFill>
                  <a:schemeClr val="bg2">
                    <a:lumMod val="25000"/>
                  </a:schemeClr>
                </a:solidFill>
                <a:latin typeface="Bahnschrift Light" panose="020B0502040204020203" pitchFamily="34" charset="0"/>
              </a:rPr>
              <a:t># of referrals this fiscal year</a:t>
            </a:r>
          </a:p>
          <a:p>
            <a:pPr marL="742950" lvl="1" indent="-285750">
              <a:buFont typeface="Arial" panose="020B0604020202020204" pitchFamily="34" charset="0"/>
              <a:buChar char="•"/>
            </a:pPr>
            <a:r>
              <a:rPr lang="en-US" sz="1400" dirty="0">
                <a:solidFill>
                  <a:schemeClr val="bg2">
                    <a:lumMod val="25000"/>
                  </a:schemeClr>
                </a:solidFill>
                <a:latin typeface="Bahnschrift Light" panose="020B0502040204020203" pitchFamily="34" charset="0"/>
              </a:rPr>
              <a:t># of referrals by zip code </a:t>
            </a:r>
          </a:p>
          <a:p>
            <a:pPr marL="742950" lvl="1" indent="-285750">
              <a:buFont typeface="Arial" panose="020B0604020202020204" pitchFamily="34" charset="0"/>
              <a:buChar char="•"/>
            </a:pPr>
            <a:r>
              <a:rPr lang="en-US" sz="1400" dirty="0">
                <a:solidFill>
                  <a:schemeClr val="bg2">
                    <a:lumMod val="25000"/>
                  </a:schemeClr>
                </a:solidFill>
                <a:latin typeface="Bahnschrift Light" panose="020B0502040204020203" pitchFamily="34" charset="0"/>
              </a:rPr>
              <a:t># of referrals by agency – since launch and fiscal year</a:t>
            </a:r>
          </a:p>
          <a:p>
            <a:pPr marL="742950" lvl="1" indent="-285750">
              <a:buFont typeface="Arial" panose="020B0604020202020204" pitchFamily="34" charset="0"/>
              <a:buChar char="•"/>
            </a:pPr>
            <a:r>
              <a:rPr lang="en-US" sz="1400" dirty="0">
                <a:solidFill>
                  <a:schemeClr val="bg2">
                    <a:lumMod val="25000"/>
                  </a:schemeClr>
                </a:solidFill>
                <a:latin typeface="Bahnschrift Light" panose="020B0502040204020203" pitchFamily="34" charset="0"/>
              </a:rPr>
              <a:t># of referrals by family need &amp; Interactive service map</a:t>
            </a:r>
          </a:p>
          <a:p>
            <a:r>
              <a:rPr lang="en-US" dirty="0">
                <a:solidFill>
                  <a:schemeClr val="bg2">
                    <a:lumMod val="25000"/>
                  </a:schemeClr>
                </a:solidFill>
                <a:latin typeface="Bahnschrift Light" panose="020B0502040204020203" pitchFamily="34" charset="0"/>
              </a:rPr>
              <a:t>Protective Factors Survey Results:</a:t>
            </a:r>
          </a:p>
          <a:p>
            <a:pPr marL="742950" lvl="1" indent="-285750">
              <a:buFont typeface="Arial" panose="020B0604020202020204" pitchFamily="34" charset="0"/>
              <a:buChar char="•"/>
            </a:pPr>
            <a:r>
              <a:rPr lang="en-US" sz="1400" dirty="0">
                <a:solidFill>
                  <a:schemeClr val="bg2">
                    <a:lumMod val="25000"/>
                  </a:schemeClr>
                </a:solidFill>
                <a:latin typeface="Bahnschrift Light"/>
              </a:rPr>
              <a:t># pre- and follow-up-PFS submitted – since launch and fiscal year</a:t>
            </a:r>
            <a:endParaRPr lang="en-US" sz="1400" dirty="0">
              <a:solidFill>
                <a:schemeClr val="bg2">
                  <a:lumMod val="25000"/>
                </a:schemeClr>
              </a:solidFill>
              <a:latin typeface="Bahnschrift Light" panose="020B0502040204020203" pitchFamily="34" charset="0"/>
            </a:endParaRPr>
          </a:p>
          <a:p>
            <a:pPr marL="742950" lvl="1" indent="-285750">
              <a:buFont typeface="Arial" panose="020B0604020202020204" pitchFamily="34" charset="0"/>
              <a:buChar char="•"/>
            </a:pPr>
            <a:r>
              <a:rPr lang="en-US" sz="1400" dirty="0">
                <a:solidFill>
                  <a:schemeClr val="bg2">
                    <a:lumMod val="25000"/>
                  </a:schemeClr>
                </a:solidFill>
                <a:latin typeface="Bahnschrift Light" panose="020B0502040204020203" pitchFamily="34" charset="0"/>
              </a:rPr>
              <a:t>Average survey scores by protective factor</a:t>
            </a:r>
          </a:p>
          <a:p>
            <a:pPr marL="742950" lvl="1" indent="-285750">
              <a:buFont typeface="Arial" panose="020B0604020202020204" pitchFamily="34" charset="0"/>
              <a:buChar char="•"/>
            </a:pPr>
            <a:r>
              <a:rPr lang="en-US" sz="1400" dirty="0">
                <a:solidFill>
                  <a:schemeClr val="bg2">
                    <a:lumMod val="25000"/>
                  </a:schemeClr>
                </a:solidFill>
                <a:latin typeface="Bahnschrift Light" panose="020B0502040204020203" pitchFamily="34" charset="0"/>
              </a:rPr>
              <a:t>Referral alignment with PFS scores</a:t>
            </a:r>
          </a:p>
          <a:p>
            <a:r>
              <a:rPr lang="en-US" dirty="0">
                <a:solidFill>
                  <a:schemeClr val="bg2">
                    <a:lumMod val="25000"/>
                  </a:schemeClr>
                </a:solidFill>
                <a:latin typeface="Bahnschrift Light" panose="020B0502040204020203" pitchFamily="34" charset="0"/>
              </a:rPr>
              <a:t>Navigation Team Case Management:</a:t>
            </a:r>
          </a:p>
          <a:p>
            <a:pPr marL="742950" lvl="1" indent="-285750">
              <a:buFont typeface="Arial" panose="020B0604020202020204" pitchFamily="34" charset="0"/>
              <a:buChar char="•"/>
            </a:pPr>
            <a:r>
              <a:rPr lang="en-US" sz="1400" dirty="0">
                <a:solidFill>
                  <a:schemeClr val="bg2">
                    <a:lumMod val="25000"/>
                  </a:schemeClr>
                </a:solidFill>
                <a:latin typeface="Bahnschrift Light" panose="020B0502040204020203" pitchFamily="34" charset="0"/>
              </a:rPr>
              <a:t># of referrals and families served - since launch and fiscal year</a:t>
            </a:r>
          </a:p>
        </p:txBody>
      </p:sp>
      <p:sp>
        <p:nvSpPr>
          <p:cNvPr id="7" name="Rectangle 6"/>
          <p:cNvSpPr/>
          <p:nvPr/>
        </p:nvSpPr>
        <p:spPr>
          <a:xfrm>
            <a:off x="394235" y="2"/>
            <a:ext cx="1163782" cy="2455876"/>
          </a:xfrm>
          <a:prstGeom prst="rect">
            <a:avLst/>
          </a:prstGeom>
          <a:solidFill>
            <a:srgbClr val="43809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bIns="274320" rtlCol="0" anchor="b" anchorCtr="0"/>
          <a:lstStyle/>
          <a:p>
            <a:pPr algn="ctr"/>
            <a:endParaRPr lang="en-US">
              <a:latin typeface="Bahnschrift Light" panose="020B0502040204020203" pitchFamily="34" charset="0"/>
            </a:endParaRPr>
          </a:p>
        </p:txBody>
      </p:sp>
      <p:pic>
        <p:nvPicPr>
          <p:cNvPr id="4" name="Picture 3">
            <a:extLst>
              <a:ext uri="{FF2B5EF4-FFF2-40B4-BE49-F238E27FC236}">
                <a16:creationId xmlns:a16="http://schemas.microsoft.com/office/drawing/2014/main" id="{9D64CF54-E3CC-4FF1-9B4D-BFF2DAC7FBF7}"/>
              </a:ext>
            </a:extLst>
          </p:cNvPr>
          <p:cNvPicPr>
            <a:picLocks noChangeAspect="1"/>
          </p:cNvPicPr>
          <p:nvPr/>
        </p:nvPicPr>
        <p:blipFill rotWithShape="1">
          <a:blip r:embed="rId4"/>
          <a:srcRect b="756"/>
          <a:stretch/>
        </p:blipFill>
        <p:spPr>
          <a:xfrm>
            <a:off x="4481860" y="9226486"/>
            <a:ext cx="2579380" cy="561436"/>
          </a:xfrm>
          <a:prstGeom prst="rect">
            <a:avLst/>
          </a:prstGeom>
        </p:spPr>
      </p:pic>
      <p:sp>
        <p:nvSpPr>
          <p:cNvPr id="22" name="Rectangle 21"/>
          <p:cNvSpPr/>
          <p:nvPr/>
        </p:nvSpPr>
        <p:spPr>
          <a:xfrm rot="5400000">
            <a:off x="-1421570" y="5437986"/>
            <a:ext cx="3517626" cy="51278"/>
          </a:xfrm>
          <a:prstGeom prst="rect">
            <a:avLst/>
          </a:prstGeom>
          <a:solidFill>
            <a:srgbClr val="C98C7B"/>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163239" y="3255261"/>
            <a:ext cx="1664387" cy="477054"/>
          </a:xfrm>
          <a:prstGeom prst="rect">
            <a:avLst/>
          </a:prstGeom>
        </p:spPr>
        <p:txBody>
          <a:bodyPr wrap="square">
            <a:spAutoFit/>
          </a:bodyPr>
          <a:lstStyle/>
          <a:p>
            <a:r>
              <a:rPr lang="en-US" sz="2500" b="1">
                <a:solidFill>
                  <a:srgbClr val="43809F"/>
                </a:solidFill>
                <a:latin typeface="Bahnschrift Light" panose="020B0502040204020203" pitchFamily="34" charset="0"/>
              </a:rPr>
              <a:t>AGENDA</a:t>
            </a:r>
          </a:p>
        </p:txBody>
      </p:sp>
      <p:sp>
        <p:nvSpPr>
          <p:cNvPr id="25" name="Rectangle 24"/>
          <p:cNvSpPr/>
          <p:nvPr/>
        </p:nvSpPr>
        <p:spPr>
          <a:xfrm rot="10800000" flipV="1">
            <a:off x="393244" y="2568015"/>
            <a:ext cx="1156651" cy="687246"/>
          </a:xfrm>
          <a:prstGeom prst="rect">
            <a:avLst/>
          </a:prstGeom>
          <a:solidFill>
            <a:srgbClr val="68B08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en-US" b="1" dirty="0">
                <a:latin typeface="Bahnschrift" panose="020B0502040204020203" pitchFamily="34" charset="0"/>
              </a:rPr>
              <a:t>JANUARY 2024</a:t>
            </a:r>
          </a:p>
        </p:txBody>
      </p:sp>
      <p:sp>
        <p:nvSpPr>
          <p:cNvPr id="14" name="Rectangle 13">
            <a:extLst>
              <a:ext uri="{FF2B5EF4-FFF2-40B4-BE49-F238E27FC236}">
                <a16:creationId xmlns:a16="http://schemas.microsoft.com/office/drawing/2014/main" id="{C003FC7F-207B-4850-AA92-115D5B2AE83A}"/>
              </a:ext>
            </a:extLst>
          </p:cNvPr>
          <p:cNvSpPr/>
          <p:nvPr/>
        </p:nvSpPr>
        <p:spPr>
          <a:xfrm>
            <a:off x="1" y="7458166"/>
            <a:ext cx="7315200" cy="1469887"/>
          </a:xfrm>
          <a:prstGeom prst="rect">
            <a:avLst/>
          </a:prstGeom>
          <a:solidFill>
            <a:srgbClr val="43809F"/>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rIns="91440" rtlCol="0" anchor="ctr"/>
          <a:lstStyle/>
          <a:p>
            <a:pPr algn="ctr"/>
            <a:r>
              <a:rPr lang="en-US" sz="1600" dirty="0">
                <a:solidFill>
                  <a:schemeClr val="accent2">
                    <a:lumMod val="40000"/>
                    <a:lumOff val="60000"/>
                  </a:schemeClr>
                </a:solidFill>
              </a:rPr>
              <a:t>‘</a:t>
            </a:r>
            <a:r>
              <a:rPr lang="en-US" sz="1600" b="1" dirty="0">
                <a:solidFill>
                  <a:schemeClr val="accent2">
                    <a:lumMod val="40000"/>
                    <a:lumOff val="60000"/>
                  </a:schemeClr>
                </a:solidFill>
              </a:rPr>
              <a:t>Since launch</a:t>
            </a:r>
            <a:r>
              <a:rPr lang="en-US" sz="1600" dirty="0">
                <a:solidFill>
                  <a:schemeClr val="accent2">
                    <a:lumMod val="40000"/>
                    <a:lumOff val="60000"/>
                  </a:schemeClr>
                </a:solidFill>
              </a:rPr>
              <a:t>’ refers to all data collected since launch on </a:t>
            </a:r>
            <a:r>
              <a:rPr lang="en-US" sz="1600" b="1" dirty="0">
                <a:solidFill>
                  <a:schemeClr val="accent2">
                    <a:lumMod val="40000"/>
                    <a:lumOff val="60000"/>
                  </a:schemeClr>
                </a:solidFill>
              </a:rPr>
              <a:t>April 1, 2021;</a:t>
            </a:r>
            <a:r>
              <a:rPr lang="en-US" sz="1600" dirty="0">
                <a:solidFill>
                  <a:schemeClr val="bg1"/>
                </a:solidFill>
              </a:rPr>
              <a:t> </a:t>
            </a:r>
          </a:p>
          <a:p>
            <a:pPr algn="ctr"/>
            <a:r>
              <a:rPr lang="en-US" sz="1600" dirty="0">
                <a:solidFill>
                  <a:srgbClr val="FFC000"/>
                </a:solidFill>
              </a:rPr>
              <a:t>‘</a:t>
            </a:r>
            <a:r>
              <a:rPr lang="en-US" sz="1600" b="1" dirty="0">
                <a:solidFill>
                  <a:srgbClr val="FFC000"/>
                </a:solidFill>
              </a:rPr>
              <a:t>Since expansion</a:t>
            </a:r>
            <a:r>
              <a:rPr lang="en-US" sz="1600" dirty="0">
                <a:solidFill>
                  <a:srgbClr val="FFC000"/>
                </a:solidFill>
              </a:rPr>
              <a:t>’</a:t>
            </a:r>
            <a:r>
              <a:rPr lang="en-US" sz="1600" dirty="0">
                <a:solidFill>
                  <a:schemeClr val="bg1"/>
                </a:solidFill>
              </a:rPr>
              <a:t> </a:t>
            </a:r>
            <a:r>
              <a:rPr lang="en-US" sz="1600" dirty="0">
                <a:solidFill>
                  <a:srgbClr val="E2B23B"/>
                </a:solidFill>
              </a:rPr>
              <a:t>refers to all data collected since the expansion of the eligibility criteria on </a:t>
            </a:r>
            <a:r>
              <a:rPr lang="en-US" sz="1600" b="1" dirty="0">
                <a:solidFill>
                  <a:srgbClr val="E2B23B"/>
                </a:solidFill>
              </a:rPr>
              <a:t>January 1, 2022;</a:t>
            </a:r>
            <a:endParaRPr lang="en-US" sz="1600" dirty="0">
              <a:solidFill>
                <a:srgbClr val="E2B23B"/>
              </a:solidFill>
            </a:endParaRPr>
          </a:p>
          <a:p>
            <a:pPr algn="ctr"/>
            <a:r>
              <a:rPr lang="en-US" sz="1600" dirty="0">
                <a:solidFill>
                  <a:srgbClr val="92D050"/>
                </a:solidFill>
              </a:rPr>
              <a:t>‘</a:t>
            </a:r>
            <a:r>
              <a:rPr lang="en-US" sz="1600" b="1" dirty="0">
                <a:solidFill>
                  <a:srgbClr val="92D050"/>
                </a:solidFill>
              </a:rPr>
              <a:t>This fiscal year</a:t>
            </a:r>
            <a:r>
              <a:rPr lang="en-US" sz="1600" dirty="0">
                <a:solidFill>
                  <a:srgbClr val="92D050"/>
                </a:solidFill>
              </a:rPr>
              <a:t>’ refers to all data collected </a:t>
            </a:r>
            <a:r>
              <a:rPr lang="en-US" sz="1600" b="1" dirty="0">
                <a:solidFill>
                  <a:srgbClr val="92D050"/>
                </a:solidFill>
              </a:rPr>
              <a:t>October 1, 2023 - September 30, 2024;</a:t>
            </a:r>
            <a:r>
              <a:rPr lang="en-US" sz="1600" dirty="0">
                <a:solidFill>
                  <a:srgbClr val="92D050"/>
                </a:solidFill>
              </a:rPr>
              <a:t> </a:t>
            </a:r>
          </a:p>
          <a:p>
            <a:pPr algn="ctr"/>
            <a:r>
              <a:rPr lang="en-US" sz="1600" dirty="0">
                <a:solidFill>
                  <a:schemeClr val="bg1"/>
                </a:solidFill>
              </a:rPr>
              <a:t>All data is reported as of </a:t>
            </a:r>
            <a:r>
              <a:rPr lang="en-US" sz="1600" b="1" dirty="0">
                <a:solidFill>
                  <a:schemeClr val="bg1"/>
                </a:solidFill>
              </a:rPr>
              <a:t>December 31, 2023.</a:t>
            </a:r>
          </a:p>
        </p:txBody>
      </p:sp>
      <p:sp>
        <p:nvSpPr>
          <p:cNvPr id="19" name="Rectangle 18">
            <a:extLst>
              <a:ext uri="{FF2B5EF4-FFF2-40B4-BE49-F238E27FC236}">
                <a16:creationId xmlns:a16="http://schemas.microsoft.com/office/drawing/2014/main" id="{EDBAD83B-E08E-4673-831F-5480F328EF93}"/>
              </a:ext>
            </a:extLst>
          </p:cNvPr>
          <p:cNvSpPr/>
          <p:nvPr/>
        </p:nvSpPr>
        <p:spPr>
          <a:xfrm>
            <a:off x="7219641" y="7458168"/>
            <a:ext cx="95558" cy="1469886"/>
          </a:xfrm>
          <a:prstGeom prst="rect">
            <a:avLst/>
          </a:prstGeom>
          <a:solidFill>
            <a:srgbClr val="C98C7B"/>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bIns="274320" rtlCol="0" anchor="b" anchorCtr="0"/>
          <a:lstStyle/>
          <a:p>
            <a:pPr algn="ctr"/>
            <a:endParaRPr lang="en-US">
              <a:latin typeface="Bahnschrift Light" panose="020B0502040204020203" pitchFamily="34" charset="0"/>
            </a:endParaRPr>
          </a:p>
        </p:txBody>
      </p:sp>
      <p:sp>
        <p:nvSpPr>
          <p:cNvPr id="20" name="Rectangle 19">
            <a:extLst>
              <a:ext uri="{FF2B5EF4-FFF2-40B4-BE49-F238E27FC236}">
                <a16:creationId xmlns:a16="http://schemas.microsoft.com/office/drawing/2014/main" id="{C9302BA2-C548-4B25-99C2-413EBF7AB10A}"/>
              </a:ext>
            </a:extLst>
          </p:cNvPr>
          <p:cNvSpPr/>
          <p:nvPr/>
        </p:nvSpPr>
        <p:spPr>
          <a:xfrm>
            <a:off x="2274" y="7458168"/>
            <a:ext cx="87979" cy="1469886"/>
          </a:xfrm>
          <a:prstGeom prst="rect">
            <a:avLst/>
          </a:prstGeom>
          <a:solidFill>
            <a:srgbClr val="C98C7B"/>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bIns="274320" rtlCol="0" anchor="b" anchorCtr="0"/>
          <a:lstStyle/>
          <a:p>
            <a:pPr algn="ctr"/>
            <a:endParaRPr lang="en-US">
              <a:latin typeface="Bahnschrift Light" panose="020B0502040204020203" pitchFamily="34" charset="0"/>
            </a:endParaRPr>
          </a:p>
        </p:txBody>
      </p:sp>
      <p:pic>
        <p:nvPicPr>
          <p:cNvPr id="2" name="Picture 1">
            <a:extLst>
              <a:ext uri="{FF2B5EF4-FFF2-40B4-BE49-F238E27FC236}">
                <a16:creationId xmlns:a16="http://schemas.microsoft.com/office/drawing/2014/main" id="{3A9AB0A9-DA24-7E06-F096-E2E757AA6885}"/>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077278" y="9133327"/>
            <a:ext cx="2243262" cy="747754"/>
          </a:xfrm>
          <a:prstGeom prst="rect">
            <a:avLst/>
          </a:prstGeom>
          <a:noFill/>
          <a:ln>
            <a:noFill/>
          </a:ln>
        </p:spPr>
      </p:pic>
    </p:spTree>
    <p:extLst>
      <p:ext uri="{BB962C8B-B14F-4D97-AF65-F5344CB8AC3E}">
        <p14:creationId xmlns:p14="http://schemas.microsoft.com/office/powerpoint/2010/main" val="22956993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5" name="Chart 84">
            <a:extLst>
              <a:ext uri="{FF2B5EF4-FFF2-40B4-BE49-F238E27FC236}">
                <a16:creationId xmlns:a16="http://schemas.microsoft.com/office/drawing/2014/main" id="{FAAA99BA-5F70-4F14-8A91-99180A1B5CD9}"/>
              </a:ext>
            </a:extLst>
          </p:cNvPr>
          <p:cNvGraphicFramePr/>
          <p:nvPr>
            <p:extLst>
              <p:ext uri="{D42A27DB-BD31-4B8C-83A1-F6EECF244321}">
                <p14:modId xmlns:p14="http://schemas.microsoft.com/office/powerpoint/2010/main" val="1905346342"/>
              </p:ext>
            </p:extLst>
          </p:nvPr>
        </p:nvGraphicFramePr>
        <p:xfrm>
          <a:off x="201579" y="1992980"/>
          <a:ext cx="6996870" cy="5865573"/>
        </p:xfrm>
        <a:graphic>
          <a:graphicData uri="http://schemas.openxmlformats.org/drawingml/2006/chart">
            <c:chart xmlns:c="http://schemas.openxmlformats.org/drawingml/2006/chart" xmlns:r="http://schemas.openxmlformats.org/officeDocument/2006/relationships" r:id="rId3"/>
          </a:graphicData>
        </a:graphic>
      </p:graphicFrame>
      <p:sp>
        <p:nvSpPr>
          <p:cNvPr id="11" name="Rectangle 10"/>
          <p:cNvSpPr/>
          <p:nvPr/>
        </p:nvSpPr>
        <p:spPr>
          <a:xfrm>
            <a:off x="0" y="9774291"/>
            <a:ext cx="7315200" cy="284109"/>
          </a:xfrm>
          <a:prstGeom prst="rect">
            <a:avLst/>
          </a:prstGeom>
          <a:solidFill>
            <a:srgbClr val="43809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567507" y="9774291"/>
            <a:ext cx="748923" cy="276999"/>
          </a:xfrm>
          <a:prstGeom prst="rect">
            <a:avLst/>
          </a:prstGeom>
          <a:ln>
            <a:noFill/>
          </a:ln>
        </p:spPr>
        <p:txBody>
          <a:bodyPr wrap="none">
            <a:spAutoFit/>
          </a:bodyPr>
          <a:lstStyle/>
          <a:p>
            <a:r>
              <a:rPr lang="en-US" sz="1200" dirty="0">
                <a:solidFill>
                  <a:schemeClr val="bg1"/>
                </a:solidFill>
                <a:latin typeface="Bahnschrift Light" panose="020B0502040204020203" pitchFamily="34" charset="0"/>
              </a:rPr>
              <a:t>PAGE 10</a:t>
            </a:r>
            <a:endParaRPr lang="en-US" sz="1200" dirty="0">
              <a:solidFill>
                <a:schemeClr val="bg1"/>
              </a:solidFill>
            </a:endParaRPr>
          </a:p>
        </p:txBody>
      </p:sp>
      <p:sp>
        <p:nvSpPr>
          <p:cNvPr id="41" name="Rectangle 40"/>
          <p:cNvSpPr/>
          <p:nvPr/>
        </p:nvSpPr>
        <p:spPr>
          <a:xfrm>
            <a:off x="244102" y="193131"/>
            <a:ext cx="6826995" cy="954107"/>
          </a:xfrm>
          <a:prstGeom prst="rect">
            <a:avLst/>
          </a:prstGeom>
        </p:spPr>
        <p:txBody>
          <a:bodyPr wrap="square">
            <a:spAutoFit/>
          </a:bodyPr>
          <a:lstStyle/>
          <a:p>
            <a:pPr algn="ctr"/>
            <a:r>
              <a:rPr lang="en-US" sz="2800">
                <a:latin typeface="Bahnschrift Light" panose="020B0502040204020203" pitchFamily="34" charset="0"/>
              </a:rPr>
              <a:t>How do families’ needs and referrals made by agency staff align? </a:t>
            </a:r>
          </a:p>
        </p:txBody>
      </p:sp>
      <p:sp>
        <p:nvSpPr>
          <p:cNvPr id="115" name="Round Diagonal Corner Rectangle 38">
            <a:extLst>
              <a:ext uri="{FF2B5EF4-FFF2-40B4-BE49-F238E27FC236}">
                <a16:creationId xmlns:a16="http://schemas.microsoft.com/office/drawing/2014/main" id="{FAFAC157-8E22-4EB2-88FE-B5BE547A7F63}"/>
              </a:ext>
            </a:extLst>
          </p:cNvPr>
          <p:cNvSpPr/>
          <p:nvPr/>
        </p:nvSpPr>
        <p:spPr>
          <a:xfrm>
            <a:off x="156983" y="8649312"/>
            <a:ext cx="7001233" cy="958303"/>
          </a:xfrm>
          <a:prstGeom prst="roundRect">
            <a:avLst/>
          </a:prstGeom>
          <a:solidFill>
            <a:srgbClr val="F2F2F2"/>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91440" rIns="91440" rtlCol="0" anchor="ctr"/>
          <a:lstStyle/>
          <a:p>
            <a:pPr algn="ctr"/>
            <a:r>
              <a:rPr lang="en-US" sz="1400" b="1" i="1">
                <a:solidFill>
                  <a:srgbClr val="C98C7B"/>
                </a:solidFill>
              </a:rPr>
              <a:t>Data Interpretation Note</a:t>
            </a:r>
            <a:r>
              <a:rPr lang="en-US" sz="1400" b="1" i="1">
                <a:solidFill>
                  <a:schemeClr val="bg2">
                    <a:lumMod val="25000"/>
                  </a:schemeClr>
                </a:solidFill>
              </a:rPr>
              <a:t>:</a:t>
            </a:r>
            <a:r>
              <a:rPr lang="en-US" sz="1400">
                <a:solidFill>
                  <a:schemeClr val="bg2">
                    <a:lumMod val="25000"/>
                  </a:schemeClr>
                </a:solidFill>
              </a:rPr>
              <a:t> The </a:t>
            </a:r>
            <a:r>
              <a:rPr lang="en-US" sz="1400" b="1">
                <a:solidFill>
                  <a:schemeClr val="bg2">
                    <a:lumMod val="25000"/>
                  </a:schemeClr>
                </a:solidFill>
              </a:rPr>
              <a:t>lower the average score for the protective factor</a:t>
            </a:r>
            <a:r>
              <a:rPr lang="en-US" sz="1400">
                <a:solidFill>
                  <a:schemeClr val="bg2">
                    <a:lumMod val="25000"/>
                  </a:schemeClr>
                </a:solidFill>
              </a:rPr>
              <a:t>, the </a:t>
            </a:r>
            <a:r>
              <a:rPr lang="en-US" sz="1400" b="1">
                <a:solidFill>
                  <a:schemeClr val="bg2">
                    <a:lumMod val="25000"/>
                  </a:schemeClr>
                </a:solidFill>
              </a:rPr>
              <a:t>greater number of referrals we expect to see</a:t>
            </a:r>
            <a:r>
              <a:rPr lang="en-US" sz="1400">
                <a:solidFill>
                  <a:schemeClr val="bg2">
                    <a:lumMod val="25000"/>
                  </a:schemeClr>
                </a:solidFill>
              </a:rPr>
              <a:t>, which is what we are finding. In other words, the data show that Larimer County families have the greatest need for </a:t>
            </a:r>
            <a:r>
              <a:rPr lang="en-US" sz="1400" b="1">
                <a:solidFill>
                  <a:srgbClr val="00B050"/>
                </a:solidFill>
              </a:rPr>
              <a:t>concrete supports</a:t>
            </a:r>
            <a:r>
              <a:rPr lang="en-US" sz="1400">
                <a:solidFill>
                  <a:schemeClr val="bg2">
                    <a:lumMod val="25000"/>
                  </a:schemeClr>
                </a:solidFill>
              </a:rPr>
              <a:t>, which is the protective factor receiving the most referrals.</a:t>
            </a:r>
          </a:p>
        </p:txBody>
      </p:sp>
      <p:sp>
        <p:nvSpPr>
          <p:cNvPr id="3" name="Rectangle 2">
            <a:extLst>
              <a:ext uri="{FF2B5EF4-FFF2-40B4-BE49-F238E27FC236}">
                <a16:creationId xmlns:a16="http://schemas.microsoft.com/office/drawing/2014/main" id="{E04CE2DF-A9CA-4DF2-A86B-07B0F748287A}"/>
              </a:ext>
            </a:extLst>
          </p:cNvPr>
          <p:cNvSpPr/>
          <p:nvPr/>
        </p:nvSpPr>
        <p:spPr>
          <a:xfrm>
            <a:off x="2660824" y="8054253"/>
            <a:ext cx="251331" cy="244058"/>
          </a:xfrm>
          <a:prstGeom prst="rect">
            <a:avLst/>
          </a:prstGeom>
          <a:solidFill>
            <a:srgbClr val="A6A6A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TextBox 115">
            <a:extLst>
              <a:ext uri="{FF2B5EF4-FFF2-40B4-BE49-F238E27FC236}">
                <a16:creationId xmlns:a16="http://schemas.microsoft.com/office/drawing/2014/main" id="{69396878-1488-4B72-BF3E-DADA79BA966F}"/>
              </a:ext>
            </a:extLst>
          </p:cNvPr>
          <p:cNvSpPr txBox="1"/>
          <p:nvPr/>
        </p:nvSpPr>
        <p:spPr>
          <a:xfrm>
            <a:off x="5167131" y="7957698"/>
            <a:ext cx="1459244" cy="523220"/>
          </a:xfrm>
          <a:prstGeom prst="rect">
            <a:avLst/>
          </a:prstGeom>
          <a:noFill/>
        </p:spPr>
        <p:txBody>
          <a:bodyPr wrap="square">
            <a:spAutoFit/>
          </a:bodyPr>
          <a:lstStyle/>
          <a:p>
            <a:r>
              <a:rPr lang="en-US" sz="1400">
                <a:solidFill>
                  <a:schemeClr val="bg2">
                    <a:lumMod val="25000"/>
                  </a:schemeClr>
                </a:solidFill>
              </a:rPr>
              <a:t>Average PFS score</a:t>
            </a:r>
          </a:p>
        </p:txBody>
      </p:sp>
      <p:sp>
        <p:nvSpPr>
          <p:cNvPr id="117" name="TextBox 116">
            <a:extLst>
              <a:ext uri="{FF2B5EF4-FFF2-40B4-BE49-F238E27FC236}">
                <a16:creationId xmlns:a16="http://schemas.microsoft.com/office/drawing/2014/main" id="{D6E86446-70DB-409A-A77E-79C6B7EA7B25}"/>
              </a:ext>
            </a:extLst>
          </p:cNvPr>
          <p:cNvSpPr txBox="1"/>
          <p:nvPr/>
        </p:nvSpPr>
        <p:spPr>
          <a:xfrm>
            <a:off x="2974075" y="7960114"/>
            <a:ext cx="1941725" cy="523220"/>
          </a:xfrm>
          <a:prstGeom prst="rect">
            <a:avLst/>
          </a:prstGeom>
          <a:noFill/>
        </p:spPr>
        <p:txBody>
          <a:bodyPr wrap="square">
            <a:spAutoFit/>
          </a:bodyPr>
          <a:lstStyle/>
          <a:p>
            <a:r>
              <a:rPr lang="en-US" sz="1400">
                <a:solidFill>
                  <a:schemeClr val="bg2">
                    <a:lumMod val="25000"/>
                  </a:schemeClr>
                </a:solidFill>
              </a:rPr>
              <a:t># referrals made for that protective factor</a:t>
            </a:r>
            <a:endParaRPr lang="en-US" sz="1400"/>
          </a:p>
        </p:txBody>
      </p:sp>
      <p:sp>
        <p:nvSpPr>
          <p:cNvPr id="119" name="Rounded Rectangle 117">
            <a:extLst>
              <a:ext uri="{FF2B5EF4-FFF2-40B4-BE49-F238E27FC236}">
                <a16:creationId xmlns:a16="http://schemas.microsoft.com/office/drawing/2014/main" id="{CAE16AF9-356D-4E98-8DC1-91D3AF627690}"/>
              </a:ext>
            </a:extLst>
          </p:cNvPr>
          <p:cNvSpPr/>
          <p:nvPr/>
        </p:nvSpPr>
        <p:spPr>
          <a:xfrm>
            <a:off x="942300" y="7920751"/>
            <a:ext cx="5515428" cy="597114"/>
          </a:xfrm>
          <a:prstGeom prst="roundRect">
            <a:avLst>
              <a:gd name="adj" fmla="val 0"/>
            </a:avLst>
          </a:prstGeom>
          <a:noFill/>
          <a:ln w="28575">
            <a:solidFill>
              <a:srgbClr val="68B0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solidFill>
                <a:srgbClr val="43809F"/>
              </a:solidFill>
            </a:endParaRPr>
          </a:p>
        </p:txBody>
      </p:sp>
      <p:sp>
        <p:nvSpPr>
          <p:cNvPr id="118" name="Rectangle 117">
            <a:extLst>
              <a:ext uri="{FF2B5EF4-FFF2-40B4-BE49-F238E27FC236}">
                <a16:creationId xmlns:a16="http://schemas.microsoft.com/office/drawing/2014/main" id="{FCC191BF-451C-4F57-B399-45C57F48522F}"/>
              </a:ext>
            </a:extLst>
          </p:cNvPr>
          <p:cNvSpPr/>
          <p:nvPr/>
        </p:nvSpPr>
        <p:spPr>
          <a:xfrm>
            <a:off x="1289431" y="8050031"/>
            <a:ext cx="793230" cy="338554"/>
          </a:xfrm>
          <a:prstGeom prst="rect">
            <a:avLst/>
          </a:prstGeom>
          <a:solidFill>
            <a:schemeClr val="bg1"/>
          </a:solidFill>
        </p:spPr>
        <p:txBody>
          <a:bodyPr wrap="none">
            <a:spAutoFit/>
          </a:bodyPr>
          <a:lstStyle/>
          <a:p>
            <a:r>
              <a:rPr lang="en-US" sz="1600" b="1"/>
              <a:t>Legend</a:t>
            </a:r>
          </a:p>
        </p:txBody>
      </p:sp>
      <p:sp>
        <p:nvSpPr>
          <p:cNvPr id="140" name="Rectangle 139">
            <a:extLst>
              <a:ext uri="{FF2B5EF4-FFF2-40B4-BE49-F238E27FC236}">
                <a16:creationId xmlns:a16="http://schemas.microsoft.com/office/drawing/2014/main" id="{1B953733-458F-4F39-88BB-03BB01D6BB99}"/>
              </a:ext>
            </a:extLst>
          </p:cNvPr>
          <p:cNvSpPr/>
          <p:nvPr/>
        </p:nvSpPr>
        <p:spPr>
          <a:xfrm>
            <a:off x="374923" y="1228854"/>
            <a:ext cx="6650182" cy="67343"/>
          </a:xfrm>
          <a:prstGeom prst="rect">
            <a:avLst/>
          </a:prstGeom>
          <a:solidFill>
            <a:srgbClr val="68B08C"/>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784F2F17-9D76-4884-BFE8-430338C98509}"/>
              </a:ext>
            </a:extLst>
          </p:cNvPr>
          <p:cNvSpPr/>
          <p:nvPr/>
        </p:nvSpPr>
        <p:spPr>
          <a:xfrm>
            <a:off x="0" y="9781401"/>
            <a:ext cx="5041380" cy="276999"/>
          </a:xfrm>
          <a:prstGeom prst="rect">
            <a:avLst/>
          </a:prstGeom>
        </p:spPr>
        <p:txBody>
          <a:bodyPr wrap="none" lIns="91440" tIns="45720" rIns="91440" bIns="45720" anchor="t">
            <a:spAutoFit/>
          </a:bodyPr>
          <a:lstStyle/>
          <a:p>
            <a:r>
              <a:rPr lang="en-US" sz="1200" dirty="0">
                <a:solidFill>
                  <a:schemeClr val="bg1"/>
                </a:solidFill>
              </a:rPr>
              <a:t>SUPPORTED FAMILIES, STRONGER COMMUNITY JANUARY 2024 CCT UPDATES</a:t>
            </a:r>
          </a:p>
        </p:txBody>
      </p:sp>
      <p:sp>
        <p:nvSpPr>
          <p:cNvPr id="18" name="Rectangle 17">
            <a:extLst>
              <a:ext uri="{FF2B5EF4-FFF2-40B4-BE49-F238E27FC236}">
                <a16:creationId xmlns:a16="http://schemas.microsoft.com/office/drawing/2014/main" id="{223E2C3F-FB68-4309-A97A-BC79DEE78ECD}"/>
              </a:ext>
            </a:extLst>
          </p:cNvPr>
          <p:cNvSpPr/>
          <p:nvPr/>
        </p:nvSpPr>
        <p:spPr>
          <a:xfrm>
            <a:off x="4915800" y="8054253"/>
            <a:ext cx="251331" cy="244058"/>
          </a:xfrm>
          <a:prstGeom prst="rect">
            <a:avLst/>
          </a:prstGeom>
          <a:solidFill>
            <a:srgbClr val="A7C3D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F414C159-5A03-43B8-97D3-3EAB35253D36}"/>
              </a:ext>
            </a:extLst>
          </p:cNvPr>
          <p:cNvSpPr txBox="1"/>
          <p:nvPr/>
        </p:nvSpPr>
        <p:spPr>
          <a:xfrm>
            <a:off x="428490" y="1346649"/>
            <a:ext cx="6458220" cy="646331"/>
          </a:xfrm>
          <a:prstGeom prst="rect">
            <a:avLst/>
          </a:prstGeom>
          <a:noFill/>
        </p:spPr>
        <p:txBody>
          <a:bodyPr wrap="square">
            <a:spAutoFit/>
          </a:bodyPr>
          <a:lstStyle/>
          <a:p>
            <a:pPr algn="ctr"/>
            <a:r>
              <a:rPr lang="en-US" b="1" dirty="0">
                <a:solidFill>
                  <a:srgbClr val="43809F"/>
                </a:solidFill>
                <a:latin typeface="Bahnschrift" panose="020B0502040204020203" pitchFamily="34" charset="0"/>
              </a:rPr>
              <a:t>Average Initial PFS Scores and # of Referrals Targeting Each Protective Factor since launch</a:t>
            </a:r>
          </a:p>
        </p:txBody>
      </p:sp>
    </p:spTree>
    <p:extLst>
      <p:ext uri="{BB962C8B-B14F-4D97-AF65-F5344CB8AC3E}">
        <p14:creationId xmlns:p14="http://schemas.microsoft.com/office/powerpoint/2010/main" val="12714826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9774291"/>
            <a:ext cx="7315200" cy="284109"/>
          </a:xfrm>
          <a:prstGeom prst="rect">
            <a:avLst/>
          </a:prstGeom>
          <a:solidFill>
            <a:srgbClr val="43809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529407" y="9774291"/>
            <a:ext cx="715260" cy="276999"/>
          </a:xfrm>
          <a:prstGeom prst="rect">
            <a:avLst/>
          </a:prstGeom>
        </p:spPr>
        <p:txBody>
          <a:bodyPr wrap="none">
            <a:spAutoFit/>
          </a:bodyPr>
          <a:lstStyle/>
          <a:p>
            <a:r>
              <a:rPr lang="en-US" sz="1200" dirty="0">
                <a:solidFill>
                  <a:schemeClr val="bg1"/>
                </a:solidFill>
                <a:latin typeface="Bahnschrift Light" panose="020B0502040204020203" pitchFamily="34" charset="0"/>
              </a:rPr>
              <a:t>PAGE 11</a:t>
            </a:r>
            <a:endParaRPr lang="en-US" sz="1200" dirty="0">
              <a:solidFill>
                <a:schemeClr val="bg1"/>
              </a:solidFill>
            </a:endParaRPr>
          </a:p>
        </p:txBody>
      </p:sp>
      <p:sp>
        <p:nvSpPr>
          <p:cNvPr id="22" name="Rectangle 21"/>
          <p:cNvSpPr/>
          <p:nvPr/>
        </p:nvSpPr>
        <p:spPr>
          <a:xfrm>
            <a:off x="214898" y="198615"/>
            <a:ext cx="6885404" cy="954107"/>
          </a:xfrm>
          <a:prstGeom prst="rect">
            <a:avLst/>
          </a:prstGeom>
        </p:spPr>
        <p:txBody>
          <a:bodyPr wrap="square">
            <a:spAutoFit/>
          </a:bodyPr>
          <a:lstStyle/>
          <a:p>
            <a:pPr algn="ctr"/>
            <a:r>
              <a:rPr lang="en-US" sz="2800">
                <a:latin typeface="Bahnschrift Light" panose="020B0502040204020203" pitchFamily="34" charset="0"/>
              </a:rPr>
              <a:t>Who are the SFSC Community Navigators and what is their role in this Initiative?</a:t>
            </a:r>
          </a:p>
        </p:txBody>
      </p:sp>
      <p:sp>
        <p:nvSpPr>
          <p:cNvPr id="27" name="Rectangle 26"/>
          <p:cNvSpPr/>
          <p:nvPr/>
        </p:nvSpPr>
        <p:spPr>
          <a:xfrm>
            <a:off x="374923" y="1228854"/>
            <a:ext cx="6650182" cy="67343"/>
          </a:xfrm>
          <a:prstGeom prst="rect">
            <a:avLst/>
          </a:prstGeom>
          <a:solidFill>
            <a:srgbClr val="68B08C"/>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1"/>
          <p:cNvGrpSpPr/>
          <p:nvPr/>
        </p:nvGrpSpPr>
        <p:grpSpPr>
          <a:xfrm>
            <a:off x="331324" y="1610212"/>
            <a:ext cx="2917537" cy="1966107"/>
            <a:chOff x="361068" y="1610212"/>
            <a:chExt cx="2917537" cy="1966107"/>
          </a:xfrm>
        </p:grpSpPr>
        <p:sp>
          <p:nvSpPr>
            <p:cNvPr id="32" name="Isosceles Triangle 31"/>
            <p:cNvSpPr/>
            <p:nvPr/>
          </p:nvSpPr>
          <p:spPr>
            <a:xfrm>
              <a:off x="361068" y="2118806"/>
              <a:ext cx="1254529" cy="338529"/>
            </a:xfrm>
            <a:prstGeom prst="triangle">
              <a:avLst/>
            </a:prstGeom>
            <a:solidFill>
              <a:srgbClr val="2242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Isosceles Triangle 32"/>
            <p:cNvSpPr/>
            <p:nvPr/>
          </p:nvSpPr>
          <p:spPr>
            <a:xfrm>
              <a:off x="2078360" y="2142107"/>
              <a:ext cx="1177650" cy="324856"/>
            </a:xfrm>
            <a:prstGeom prst="triangle">
              <a:avLst/>
            </a:prstGeom>
            <a:solidFill>
              <a:srgbClr val="2242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832130" y="1610212"/>
              <a:ext cx="1961117" cy="1966107"/>
            </a:xfrm>
            <a:prstGeom prst="ellipse">
              <a:avLst/>
            </a:prstGeom>
            <a:solidFill>
              <a:schemeClr val="bg1">
                <a:lumMod val="75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4400" b="1">
                <a:solidFill>
                  <a:srgbClr val="43809F"/>
                </a:solidFill>
              </a:endParaRPr>
            </a:p>
          </p:txBody>
        </p:sp>
        <p:sp>
          <p:nvSpPr>
            <p:cNvPr id="35" name="Rectangle 34"/>
            <p:cNvSpPr/>
            <p:nvPr/>
          </p:nvSpPr>
          <p:spPr>
            <a:xfrm>
              <a:off x="369367" y="2456122"/>
              <a:ext cx="2909238" cy="581053"/>
            </a:xfrm>
            <a:prstGeom prst="rect">
              <a:avLst/>
            </a:prstGeom>
            <a:solidFill>
              <a:srgbClr val="4380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SFSC Navigation Team</a:t>
              </a:r>
            </a:p>
          </p:txBody>
        </p:sp>
      </p:grpSp>
      <p:sp>
        <p:nvSpPr>
          <p:cNvPr id="42" name="Rectangle 41"/>
          <p:cNvSpPr/>
          <p:nvPr/>
        </p:nvSpPr>
        <p:spPr>
          <a:xfrm>
            <a:off x="3436121" y="1732562"/>
            <a:ext cx="3468320" cy="2031325"/>
          </a:xfrm>
          <a:prstGeom prst="rect">
            <a:avLst/>
          </a:prstGeom>
        </p:spPr>
        <p:txBody>
          <a:bodyPr wrap="square">
            <a:spAutoFit/>
          </a:bodyPr>
          <a:lstStyle/>
          <a:p>
            <a:r>
              <a:rPr lang="en-US"/>
              <a:t>The four SFSC Community Navigators – Rod, Tomas, Mary, and Elise – have a range of backgrounds and experiences and were hired as part of the grant </a:t>
            </a:r>
            <a:r>
              <a:rPr lang="en-US" b="1"/>
              <a:t>to support families across Larimer County</a:t>
            </a:r>
          </a:p>
        </p:txBody>
      </p:sp>
      <p:sp>
        <p:nvSpPr>
          <p:cNvPr id="43" name="Rectangle 42"/>
          <p:cNvSpPr/>
          <p:nvPr/>
        </p:nvSpPr>
        <p:spPr>
          <a:xfrm>
            <a:off x="3436121" y="4290452"/>
            <a:ext cx="3468320" cy="2031325"/>
          </a:xfrm>
          <a:prstGeom prst="rect">
            <a:avLst/>
          </a:prstGeom>
        </p:spPr>
        <p:txBody>
          <a:bodyPr wrap="square">
            <a:spAutoFit/>
          </a:bodyPr>
          <a:lstStyle/>
          <a:p>
            <a:r>
              <a:rPr lang="en-US"/>
              <a:t>Referrals to the SFSC Navigators are </a:t>
            </a:r>
            <a:r>
              <a:rPr lang="en-US" b="1"/>
              <a:t>made by emailing Deb or the navigators directly with a completed referral form</a:t>
            </a:r>
            <a:r>
              <a:rPr lang="en-US"/>
              <a:t>. These referrals </a:t>
            </a:r>
            <a:r>
              <a:rPr lang="en-US" b="1"/>
              <a:t>are also entered into the Referral Episode Tracking form </a:t>
            </a:r>
            <a:r>
              <a:rPr lang="en-US"/>
              <a:t>in Qualtrics for tracking purposes</a:t>
            </a:r>
          </a:p>
        </p:txBody>
      </p:sp>
      <p:sp>
        <p:nvSpPr>
          <p:cNvPr id="30" name="Rectangle 29"/>
          <p:cNvSpPr/>
          <p:nvPr/>
        </p:nvSpPr>
        <p:spPr>
          <a:xfrm>
            <a:off x="3465460" y="6735676"/>
            <a:ext cx="3468320" cy="2308324"/>
          </a:xfrm>
          <a:prstGeom prst="rect">
            <a:avLst/>
          </a:prstGeom>
        </p:spPr>
        <p:txBody>
          <a:bodyPr wrap="square">
            <a:spAutoFit/>
          </a:bodyPr>
          <a:lstStyle/>
          <a:p>
            <a:r>
              <a:rPr lang="en-US"/>
              <a:t>The navigators </a:t>
            </a:r>
            <a:r>
              <a:rPr lang="en-US" b="1"/>
              <a:t>may work with families in various ways:</a:t>
            </a:r>
            <a:r>
              <a:rPr lang="en-US"/>
              <a:t> service connections and referrals for less than 30 days (‘community connections’), or opening a </a:t>
            </a:r>
            <a:r>
              <a:rPr lang="en-US" b="1"/>
              <a:t>light or high intensity case</a:t>
            </a:r>
            <a:r>
              <a:rPr lang="en-US"/>
              <a:t>, meaning working with the family for a period greater than 30 days</a:t>
            </a:r>
          </a:p>
        </p:txBody>
      </p:sp>
      <p:grpSp>
        <p:nvGrpSpPr>
          <p:cNvPr id="41" name="Group 40"/>
          <p:cNvGrpSpPr/>
          <p:nvPr/>
        </p:nvGrpSpPr>
        <p:grpSpPr>
          <a:xfrm>
            <a:off x="331324" y="4211126"/>
            <a:ext cx="2917537" cy="1966107"/>
            <a:chOff x="361068" y="1610212"/>
            <a:chExt cx="2917537" cy="1966107"/>
          </a:xfrm>
        </p:grpSpPr>
        <p:sp>
          <p:nvSpPr>
            <p:cNvPr id="44" name="Isosceles Triangle 43"/>
            <p:cNvSpPr/>
            <p:nvPr/>
          </p:nvSpPr>
          <p:spPr>
            <a:xfrm>
              <a:off x="361068" y="2118806"/>
              <a:ext cx="1254529" cy="338529"/>
            </a:xfrm>
            <a:prstGeom prst="triangle">
              <a:avLst/>
            </a:prstGeom>
            <a:solidFill>
              <a:srgbClr val="2242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Isosceles Triangle 44"/>
            <p:cNvSpPr/>
            <p:nvPr/>
          </p:nvSpPr>
          <p:spPr>
            <a:xfrm>
              <a:off x="2078360" y="2142107"/>
              <a:ext cx="1177650" cy="324856"/>
            </a:xfrm>
            <a:prstGeom prst="triangle">
              <a:avLst/>
            </a:prstGeom>
            <a:solidFill>
              <a:srgbClr val="2242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832130" y="1610212"/>
              <a:ext cx="1961117" cy="1966107"/>
            </a:xfrm>
            <a:prstGeom prst="ellipse">
              <a:avLst/>
            </a:prstGeom>
            <a:solidFill>
              <a:schemeClr val="bg1">
                <a:lumMod val="75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4400" b="1">
                <a:solidFill>
                  <a:srgbClr val="43809F"/>
                </a:solidFill>
              </a:endParaRPr>
            </a:p>
          </p:txBody>
        </p:sp>
        <p:sp>
          <p:nvSpPr>
            <p:cNvPr id="47" name="Rectangle 46"/>
            <p:cNvSpPr/>
            <p:nvPr/>
          </p:nvSpPr>
          <p:spPr>
            <a:xfrm>
              <a:off x="369367" y="2456122"/>
              <a:ext cx="2909238" cy="581053"/>
            </a:xfrm>
            <a:prstGeom prst="rect">
              <a:avLst/>
            </a:prstGeom>
            <a:solidFill>
              <a:srgbClr val="4380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Referrals to Navigators</a:t>
              </a:r>
            </a:p>
          </p:txBody>
        </p:sp>
      </p:grpSp>
      <p:grpSp>
        <p:nvGrpSpPr>
          <p:cNvPr id="48" name="Group 47"/>
          <p:cNvGrpSpPr/>
          <p:nvPr/>
        </p:nvGrpSpPr>
        <p:grpSpPr>
          <a:xfrm>
            <a:off x="331324" y="6812039"/>
            <a:ext cx="2917537" cy="1966107"/>
            <a:chOff x="361068" y="1610212"/>
            <a:chExt cx="2917537" cy="1966107"/>
          </a:xfrm>
        </p:grpSpPr>
        <p:sp>
          <p:nvSpPr>
            <p:cNvPr id="49" name="Isosceles Triangle 48"/>
            <p:cNvSpPr/>
            <p:nvPr/>
          </p:nvSpPr>
          <p:spPr>
            <a:xfrm>
              <a:off x="361068" y="2118806"/>
              <a:ext cx="1254529" cy="338529"/>
            </a:xfrm>
            <a:prstGeom prst="triangle">
              <a:avLst/>
            </a:prstGeom>
            <a:solidFill>
              <a:srgbClr val="2242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Isosceles Triangle 49"/>
            <p:cNvSpPr/>
            <p:nvPr/>
          </p:nvSpPr>
          <p:spPr>
            <a:xfrm>
              <a:off x="2078360" y="2142107"/>
              <a:ext cx="1177650" cy="324856"/>
            </a:xfrm>
            <a:prstGeom prst="triangle">
              <a:avLst/>
            </a:prstGeom>
            <a:solidFill>
              <a:srgbClr val="2242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832130" y="1610212"/>
              <a:ext cx="1961117" cy="1966107"/>
            </a:xfrm>
            <a:prstGeom prst="ellipse">
              <a:avLst/>
            </a:prstGeom>
            <a:solidFill>
              <a:schemeClr val="bg1">
                <a:lumMod val="75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4400" b="1">
                <a:solidFill>
                  <a:srgbClr val="43809F"/>
                </a:solidFill>
              </a:endParaRPr>
            </a:p>
          </p:txBody>
        </p:sp>
        <p:sp>
          <p:nvSpPr>
            <p:cNvPr id="52" name="Rectangle 51"/>
            <p:cNvSpPr/>
            <p:nvPr/>
          </p:nvSpPr>
          <p:spPr>
            <a:xfrm>
              <a:off x="369367" y="2456122"/>
              <a:ext cx="2909238" cy="581053"/>
            </a:xfrm>
            <a:prstGeom prst="rect">
              <a:avLst/>
            </a:prstGeom>
            <a:solidFill>
              <a:srgbClr val="4380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Service Navigation &amp; </a:t>
              </a:r>
            </a:p>
            <a:p>
              <a:pPr algn="ctr"/>
              <a:r>
                <a:rPr lang="en-US"/>
                <a:t>Case Management </a:t>
              </a:r>
            </a:p>
          </p:txBody>
        </p:sp>
      </p:grpSp>
      <p:sp>
        <p:nvSpPr>
          <p:cNvPr id="25" name="Rectangle 24">
            <a:extLst>
              <a:ext uri="{FF2B5EF4-FFF2-40B4-BE49-F238E27FC236}">
                <a16:creationId xmlns:a16="http://schemas.microsoft.com/office/drawing/2014/main" id="{7A50F281-3E43-4B49-91CB-46E78A216002}"/>
              </a:ext>
            </a:extLst>
          </p:cNvPr>
          <p:cNvSpPr/>
          <p:nvPr/>
        </p:nvSpPr>
        <p:spPr>
          <a:xfrm>
            <a:off x="0" y="9781401"/>
            <a:ext cx="5041380" cy="276999"/>
          </a:xfrm>
          <a:prstGeom prst="rect">
            <a:avLst/>
          </a:prstGeom>
        </p:spPr>
        <p:txBody>
          <a:bodyPr wrap="none" lIns="91440" tIns="45720" rIns="91440" bIns="45720" anchor="t">
            <a:spAutoFit/>
          </a:bodyPr>
          <a:lstStyle/>
          <a:p>
            <a:r>
              <a:rPr lang="en-US" sz="1200" dirty="0">
                <a:solidFill>
                  <a:schemeClr val="bg1"/>
                </a:solidFill>
              </a:rPr>
              <a:t>SUPPORTED FAMILIES, STRONGER COMMUNITY JANUARY 2024 CCT UPDATES</a:t>
            </a:r>
          </a:p>
        </p:txBody>
      </p:sp>
    </p:spTree>
    <p:extLst>
      <p:ext uri="{BB962C8B-B14F-4D97-AF65-F5344CB8AC3E}">
        <p14:creationId xmlns:p14="http://schemas.microsoft.com/office/powerpoint/2010/main" val="17711244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Connector: Elbow 32">
            <a:extLst>
              <a:ext uri="{FF2B5EF4-FFF2-40B4-BE49-F238E27FC236}">
                <a16:creationId xmlns:a16="http://schemas.microsoft.com/office/drawing/2014/main" id="{687DC0A5-4199-45B3-A5C4-D4188B235427}"/>
              </a:ext>
            </a:extLst>
          </p:cNvPr>
          <p:cNvCxnSpPr>
            <a:cxnSpLocks/>
            <a:stCxn id="17" idx="2"/>
            <a:endCxn id="32" idx="0"/>
          </p:cNvCxnSpPr>
          <p:nvPr/>
        </p:nvCxnSpPr>
        <p:spPr>
          <a:xfrm rot="16200000" flipH="1">
            <a:off x="4772320" y="4593100"/>
            <a:ext cx="388115" cy="2617554"/>
          </a:xfrm>
          <a:prstGeom prst="bentConnector3">
            <a:avLst>
              <a:gd name="adj1" fmla="val 50000"/>
            </a:avLst>
          </a:prstGeom>
          <a:ln w="38100">
            <a:solidFill>
              <a:srgbClr val="A1C5D7"/>
            </a:solidFill>
          </a:ln>
        </p:spPr>
        <p:style>
          <a:lnRef idx="1">
            <a:schemeClr val="accent1"/>
          </a:lnRef>
          <a:fillRef idx="0">
            <a:schemeClr val="accent1"/>
          </a:fillRef>
          <a:effectRef idx="0">
            <a:schemeClr val="accent1"/>
          </a:effectRef>
          <a:fontRef idx="minor">
            <a:schemeClr val="tx1"/>
          </a:fontRef>
        </p:style>
      </p:cxnSp>
      <p:sp>
        <p:nvSpPr>
          <p:cNvPr id="18" name="Flowchart: Manual Operation 17"/>
          <p:cNvSpPr/>
          <p:nvPr/>
        </p:nvSpPr>
        <p:spPr>
          <a:xfrm>
            <a:off x="1942388" y="6376490"/>
            <a:ext cx="1421636" cy="1173480"/>
          </a:xfrm>
          <a:prstGeom prst="flowChartManualOperation">
            <a:avLst/>
          </a:prstGeom>
          <a:solidFill>
            <a:srgbClr val="D6E6E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274320" rIns="0" rtlCol="0" anchor="ctr"/>
          <a:lstStyle/>
          <a:p>
            <a:pPr algn="ctr"/>
            <a:r>
              <a:rPr lang="en-US" sz="1400">
                <a:solidFill>
                  <a:schemeClr val="tx1">
                    <a:lumMod val="85000"/>
                    <a:lumOff val="15000"/>
                  </a:schemeClr>
                </a:solidFill>
              </a:rPr>
              <a:t>Light Intensity SN/CM</a:t>
            </a:r>
          </a:p>
        </p:txBody>
      </p:sp>
      <p:sp>
        <p:nvSpPr>
          <p:cNvPr id="28" name="Flowchart: Manual Operation 27">
            <a:extLst>
              <a:ext uri="{FF2B5EF4-FFF2-40B4-BE49-F238E27FC236}">
                <a16:creationId xmlns:a16="http://schemas.microsoft.com/office/drawing/2014/main" id="{5650ACC1-7BC1-43CC-87A8-ACD9B32A8632}"/>
              </a:ext>
            </a:extLst>
          </p:cNvPr>
          <p:cNvSpPr/>
          <p:nvPr/>
        </p:nvSpPr>
        <p:spPr>
          <a:xfrm>
            <a:off x="3518730" y="6376490"/>
            <a:ext cx="1798234" cy="1173480"/>
          </a:xfrm>
          <a:prstGeom prst="flowChartManualOperation">
            <a:avLst/>
          </a:prstGeom>
          <a:solidFill>
            <a:srgbClr val="D6E6EE"/>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400">
                <a:solidFill>
                  <a:schemeClr val="tx1">
                    <a:lumMod val="85000"/>
                    <a:lumOff val="15000"/>
                  </a:schemeClr>
                </a:solidFill>
              </a:rPr>
              <a:t>Community connections</a:t>
            </a:r>
          </a:p>
        </p:txBody>
      </p:sp>
      <p:sp>
        <p:nvSpPr>
          <p:cNvPr id="30" name="Flowchart: Manual Operation 29">
            <a:extLst>
              <a:ext uri="{FF2B5EF4-FFF2-40B4-BE49-F238E27FC236}">
                <a16:creationId xmlns:a16="http://schemas.microsoft.com/office/drawing/2014/main" id="{554A7D9B-4BCF-4396-B3AA-687680C31373}"/>
              </a:ext>
            </a:extLst>
          </p:cNvPr>
          <p:cNvSpPr/>
          <p:nvPr/>
        </p:nvSpPr>
        <p:spPr>
          <a:xfrm>
            <a:off x="5471670" y="6376490"/>
            <a:ext cx="1553435" cy="1173480"/>
          </a:xfrm>
          <a:prstGeom prst="flowChartManualOperation">
            <a:avLst/>
          </a:prstGeom>
          <a:solidFill>
            <a:srgbClr val="D6E6EE"/>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400">
                <a:solidFill>
                  <a:schemeClr val="tx1">
                    <a:lumMod val="85000"/>
                    <a:lumOff val="15000"/>
                  </a:schemeClr>
                </a:solidFill>
              </a:rPr>
              <a:t>No referrals</a:t>
            </a:r>
          </a:p>
        </p:txBody>
      </p:sp>
      <p:sp>
        <p:nvSpPr>
          <p:cNvPr id="11" name="Rectangle 10"/>
          <p:cNvSpPr/>
          <p:nvPr/>
        </p:nvSpPr>
        <p:spPr>
          <a:xfrm>
            <a:off x="0" y="9774291"/>
            <a:ext cx="7315200" cy="284109"/>
          </a:xfrm>
          <a:prstGeom prst="rect">
            <a:avLst/>
          </a:prstGeom>
          <a:solidFill>
            <a:srgbClr val="43809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529407" y="9774291"/>
            <a:ext cx="752129" cy="276999"/>
          </a:xfrm>
          <a:prstGeom prst="rect">
            <a:avLst/>
          </a:prstGeom>
          <a:ln>
            <a:noFill/>
          </a:ln>
        </p:spPr>
        <p:txBody>
          <a:bodyPr wrap="none">
            <a:spAutoFit/>
          </a:bodyPr>
          <a:lstStyle/>
          <a:p>
            <a:r>
              <a:rPr lang="en-US" sz="1200" dirty="0">
                <a:solidFill>
                  <a:schemeClr val="bg1"/>
                </a:solidFill>
                <a:latin typeface="Bahnschrift Light" panose="020B0502040204020203" pitchFamily="34" charset="0"/>
              </a:rPr>
              <a:t>PAGE 12</a:t>
            </a:r>
            <a:endParaRPr lang="en-US" sz="1200" dirty="0">
              <a:solidFill>
                <a:schemeClr val="bg1"/>
              </a:solidFill>
            </a:endParaRPr>
          </a:p>
        </p:txBody>
      </p:sp>
      <p:sp>
        <p:nvSpPr>
          <p:cNvPr id="2" name="Flowchart: Manual Operation 1"/>
          <p:cNvSpPr/>
          <p:nvPr/>
        </p:nvSpPr>
        <p:spPr>
          <a:xfrm>
            <a:off x="126855" y="2416085"/>
            <a:ext cx="7154874" cy="970419"/>
          </a:xfrm>
          <a:prstGeom prst="flowChartManualOperation">
            <a:avLst/>
          </a:prstGeom>
          <a:solidFill>
            <a:srgbClr val="43809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solidFill>
                  <a:schemeClr val="tx1">
                    <a:lumMod val="85000"/>
                    <a:lumOff val="15000"/>
                  </a:schemeClr>
                </a:solidFill>
              </a:rPr>
              <a:t>Referred to SFSC Community Navigation Team</a:t>
            </a:r>
          </a:p>
        </p:txBody>
      </p:sp>
      <p:sp>
        <p:nvSpPr>
          <p:cNvPr id="14" name="Flowchart: Manual Operation 13"/>
          <p:cNvSpPr/>
          <p:nvPr/>
        </p:nvSpPr>
        <p:spPr>
          <a:xfrm>
            <a:off x="1628601" y="3460806"/>
            <a:ext cx="4158310" cy="970419"/>
          </a:xfrm>
          <a:prstGeom prst="flowChartManualOperation">
            <a:avLst/>
          </a:prstGeom>
          <a:solidFill>
            <a:srgbClr val="5A9ABA"/>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solidFill>
                  <a:schemeClr val="tx1">
                    <a:lumMod val="85000"/>
                    <a:lumOff val="15000"/>
                  </a:schemeClr>
                </a:solidFill>
              </a:rPr>
              <a:t>Screened in</a:t>
            </a:r>
          </a:p>
        </p:txBody>
      </p:sp>
      <p:sp>
        <p:nvSpPr>
          <p:cNvPr id="17" name="Flowchart: Manual Operation 16"/>
          <p:cNvSpPr/>
          <p:nvPr/>
        </p:nvSpPr>
        <p:spPr>
          <a:xfrm>
            <a:off x="2454364" y="4522539"/>
            <a:ext cx="2406472" cy="1185281"/>
          </a:xfrm>
          <a:prstGeom prst="flowChartManualOperation">
            <a:avLst/>
          </a:prstGeom>
          <a:solidFill>
            <a:srgbClr val="A1C5D7"/>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solidFill>
                  <a:schemeClr val="tx1">
                    <a:lumMod val="85000"/>
                    <a:lumOff val="15000"/>
                  </a:schemeClr>
                </a:solidFill>
              </a:rPr>
              <a:t>Successfully Contacted</a:t>
            </a:r>
          </a:p>
        </p:txBody>
      </p:sp>
      <p:sp>
        <p:nvSpPr>
          <p:cNvPr id="4" name="Down Arrow 3"/>
          <p:cNvSpPr/>
          <p:nvPr/>
        </p:nvSpPr>
        <p:spPr>
          <a:xfrm>
            <a:off x="3329135" y="3275134"/>
            <a:ext cx="893008" cy="561109"/>
          </a:xfrm>
          <a:prstGeom prst="downArrow">
            <a:avLst/>
          </a:prstGeom>
          <a:solidFill>
            <a:srgbClr val="68B08C"/>
          </a:solidFill>
          <a:ln>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b="1" dirty="0"/>
              <a:t>516</a:t>
            </a:r>
          </a:p>
        </p:txBody>
      </p:sp>
      <p:sp>
        <p:nvSpPr>
          <p:cNvPr id="19" name="Down Arrow 18"/>
          <p:cNvSpPr/>
          <p:nvPr/>
        </p:nvSpPr>
        <p:spPr>
          <a:xfrm>
            <a:off x="3329135" y="4197239"/>
            <a:ext cx="893008" cy="561109"/>
          </a:xfrm>
          <a:prstGeom prst="downArrow">
            <a:avLst/>
          </a:prstGeom>
          <a:solidFill>
            <a:srgbClr val="68B08C"/>
          </a:solidFill>
          <a:ln>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b="1" dirty="0"/>
              <a:t>465</a:t>
            </a:r>
          </a:p>
        </p:txBody>
      </p:sp>
      <p:sp>
        <p:nvSpPr>
          <p:cNvPr id="25" name="Down Arrow 24"/>
          <p:cNvSpPr/>
          <p:nvPr/>
        </p:nvSpPr>
        <p:spPr>
          <a:xfrm>
            <a:off x="3329135" y="2219261"/>
            <a:ext cx="893008" cy="578338"/>
          </a:xfrm>
          <a:prstGeom prst="downArrow">
            <a:avLst/>
          </a:prstGeom>
          <a:solidFill>
            <a:srgbClr val="68B08C"/>
          </a:solidFill>
          <a:ln>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b="1" dirty="0"/>
              <a:t>594</a:t>
            </a:r>
          </a:p>
        </p:txBody>
      </p:sp>
      <p:sp>
        <p:nvSpPr>
          <p:cNvPr id="23" name="Rectangle 22"/>
          <p:cNvSpPr/>
          <p:nvPr/>
        </p:nvSpPr>
        <p:spPr>
          <a:xfrm>
            <a:off x="-2122" y="130460"/>
            <a:ext cx="7361857" cy="1384995"/>
          </a:xfrm>
          <a:prstGeom prst="rect">
            <a:avLst/>
          </a:prstGeom>
        </p:spPr>
        <p:txBody>
          <a:bodyPr wrap="square">
            <a:spAutoFit/>
          </a:bodyPr>
          <a:lstStyle/>
          <a:p>
            <a:pPr algn="ctr"/>
            <a:r>
              <a:rPr lang="en-US" sz="2800">
                <a:latin typeface="Bahnschrift Light" panose="020B0502040204020203" pitchFamily="34" charset="0"/>
              </a:rPr>
              <a:t>How many referrals have been submitted to the navigators </a:t>
            </a:r>
            <a:r>
              <a:rPr lang="en-US" sz="2800" i="1">
                <a:latin typeface="Bahnschrift Light" panose="020B0502040204020203" pitchFamily="34" charset="0"/>
              </a:rPr>
              <a:t>since launch </a:t>
            </a:r>
            <a:r>
              <a:rPr lang="en-US" sz="2800">
                <a:latin typeface="Bahnschrift Light" panose="020B0502040204020203" pitchFamily="34" charset="0"/>
              </a:rPr>
              <a:t>and what happens after a referral?</a:t>
            </a:r>
          </a:p>
        </p:txBody>
      </p:sp>
      <p:sp>
        <p:nvSpPr>
          <p:cNvPr id="29" name="Rectangle 28"/>
          <p:cNvSpPr/>
          <p:nvPr/>
        </p:nvSpPr>
        <p:spPr>
          <a:xfrm>
            <a:off x="374923" y="1646176"/>
            <a:ext cx="6650182" cy="67343"/>
          </a:xfrm>
          <a:prstGeom prst="rect">
            <a:avLst/>
          </a:prstGeom>
          <a:solidFill>
            <a:srgbClr val="68B08C"/>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ounded Rectangle 35"/>
          <p:cNvSpPr/>
          <p:nvPr/>
        </p:nvSpPr>
        <p:spPr>
          <a:xfrm>
            <a:off x="332508" y="8984912"/>
            <a:ext cx="6831604" cy="64777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 Box 2"/>
          <p:cNvSpPr txBox="1">
            <a:spLocks noChangeArrowheads="1"/>
          </p:cNvSpPr>
          <p:nvPr/>
        </p:nvSpPr>
        <p:spPr bwMode="auto">
          <a:xfrm>
            <a:off x="511517" y="9077301"/>
            <a:ext cx="6652595" cy="656436"/>
          </a:xfrm>
          <a:prstGeom prst="rect">
            <a:avLst/>
          </a:prstGeom>
          <a:no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Goal</a:t>
            </a:r>
            <a:r>
              <a:rPr lang="en-US" sz="1400">
                <a:effectLst/>
                <a:latin typeface="Calibri" panose="020F0502020204030204" pitchFamily="34" charset="0"/>
                <a:ea typeface="Calibri" panose="020F0502020204030204" pitchFamily="34" charset="0"/>
                <a:cs typeface="Times New Roman" panose="02020603050405020304" pitchFamily="18" charset="0"/>
              </a:rPr>
              <a:t>: </a:t>
            </a:r>
            <a:r>
              <a:rPr lang="en-US" sz="1400">
                <a:latin typeface="Calibri" panose="020F0502020204030204" pitchFamily="34" charset="0"/>
                <a:ea typeface="Calibri" panose="020F0502020204030204" pitchFamily="34" charset="0"/>
                <a:cs typeface="Times New Roman" panose="02020603050405020304" pitchFamily="18" charset="0"/>
              </a:rPr>
              <a:t>Each year, </a:t>
            </a:r>
            <a:r>
              <a:rPr lang="en-US" sz="1400">
                <a:effectLst/>
                <a:latin typeface="Calibri" panose="020F0502020204030204" pitchFamily="34" charset="0"/>
                <a:ea typeface="Calibri" panose="020F0502020204030204" pitchFamily="34" charset="0"/>
                <a:cs typeface="Times New Roman" panose="02020603050405020304" pitchFamily="18" charset="0"/>
              </a:rPr>
              <a:t>100 families receive community connections, 100 receive light intensity case management and 75 receive high intensity case management.</a:t>
            </a:r>
          </a:p>
        </p:txBody>
      </p:sp>
      <p:pic>
        <p:nvPicPr>
          <p:cNvPr id="38" name="Picture 37" descr="C:\Users\casey53\Downloads\noun_Goals_982021 (1).png"/>
          <p:cNvPicPr/>
          <p:nvPr/>
        </p:nvPicPr>
        <p:blipFill>
          <a:blip r:embed="rId3" cstate="print">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6674" y="8910470"/>
            <a:ext cx="796837" cy="796837"/>
          </a:xfrm>
          <a:prstGeom prst="rect">
            <a:avLst/>
          </a:prstGeom>
          <a:noFill/>
          <a:ln>
            <a:noFill/>
          </a:ln>
        </p:spPr>
      </p:pic>
      <p:sp>
        <p:nvSpPr>
          <p:cNvPr id="31" name="Down Arrow 19">
            <a:extLst>
              <a:ext uri="{FF2B5EF4-FFF2-40B4-BE49-F238E27FC236}">
                <a16:creationId xmlns:a16="http://schemas.microsoft.com/office/drawing/2014/main" id="{90A9EF08-D82D-4526-9138-94C7590D8EED}"/>
              </a:ext>
            </a:extLst>
          </p:cNvPr>
          <p:cNvSpPr/>
          <p:nvPr/>
        </p:nvSpPr>
        <p:spPr>
          <a:xfrm>
            <a:off x="2323246" y="6095935"/>
            <a:ext cx="663854" cy="561109"/>
          </a:xfrm>
          <a:prstGeom prst="downArrow">
            <a:avLst/>
          </a:prstGeom>
          <a:solidFill>
            <a:srgbClr val="68B08C"/>
          </a:solidFill>
          <a:ln>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b="1" dirty="0"/>
              <a:t>118</a:t>
            </a:r>
          </a:p>
        </p:txBody>
      </p:sp>
      <p:sp>
        <p:nvSpPr>
          <p:cNvPr id="32" name="Down Arrow 19">
            <a:extLst>
              <a:ext uri="{FF2B5EF4-FFF2-40B4-BE49-F238E27FC236}">
                <a16:creationId xmlns:a16="http://schemas.microsoft.com/office/drawing/2014/main" id="{A5A97D75-C214-4424-BC1E-7F1EA8A438D6}"/>
              </a:ext>
            </a:extLst>
          </p:cNvPr>
          <p:cNvSpPr/>
          <p:nvPr/>
        </p:nvSpPr>
        <p:spPr>
          <a:xfrm>
            <a:off x="5943227" y="6095935"/>
            <a:ext cx="663854" cy="561109"/>
          </a:xfrm>
          <a:prstGeom prst="downArrow">
            <a:avLst/>
          </a:prstGeom>
          <a:solidFill>
            <a:srgbClr val="68B08C"/>
          </a:solidFill>
          <a:ln>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b="1" dirty="0"/>
              <a:t>109</a:t>
            </a:r>
          </a:p>
        </p:txBody>
      </p:sp>
      <p:cxnSp>
        <p:nvCxnSpPr>
          <p:cNvPr id="5" name="Connector: Elbow 4">
            <a:extLst>
              <a:ext uri="{FF2B5EF4-FFF2-40B4-BE49-F238E27FC236}">
                <a16:creationId xmlns:a16="http://schemas.microsoft.com/office/drawing/2014/main" id="{DFA46FD3-DAB4-449B-BF9B-405AB0182F5E}"/>
              </a:ext>
            </a:extLst>
          </p:cNvPr>
          <p:cNvCxnSpPr>
            <a:cxnSpLocks/>
            <a:endCxn id="20" idx="0"/>
          </p:cNvCxnSpPr>
          <p:nvPr/>
        </p:nvCxnSpPr>
        <p:spPr>
          <a:xfrm rot="16200000" flipH="1">
            <a:off x="3936937" y="5634876"/>
            <a:ext cx="201573" cy="720543"/>
          </a:xfrm>
          <a:prstGeom prst="bentConnector3">
            <a:avLst>
              <a:gd name="adj1" fmla="val 2606"/>
            </a:avLst>
          </a:prstGeom>
          <a:ln w="38100">
            <a:solidFill>
              <a:srgbClr val="A1C5D7"/>
            </a:solidFill>
          </a:ln>
        </p:spPr>
        <p:style>
          <a:lnRef idx="1">
            <a:schemeClr val="accent1"/>
          </a:lnRef>
          <a:fillRef idx="0">
            <a:schemeClr val="accent1"/>
          </a:fillRef>
          <a:effectRef idx="0">
            <a:schemeClr val="accent1"/>
          </a:effectRef>
          <a:fontRef idx="minor">
            <a:schemeClr val="tx1"/>
          </a:fontRef>
        </p:style>
      </p:cxnSp>
      <p:sp>
        <p:nvSpPr>
          <p:cNvPr id="20" name="Down Arrow 19"/>
          <p:cNvSpPr/>
          <p:nvPr/>
        </p:nvSpPr>
        <p:spPr>
          <a:xfrm>
            <a:off x="4066068" y="6095935"/>
            <a:ext cx="663854" cy="561109"/>
          </a:xfrm>
          <a:prstGeom prst="downArrow">
            <a:avLst/>
          </a:prstGeom>
          <a:solidFill>
            <a:srgbClr val="68B08C"/>
          </a:solidFill>
          <a:ln>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b="1" dirty="0"/>
              <a:t>199</a:t>
            </a:r>
          </a:p>
        </p:txBody>
      </p:sp>
      <p:sp>
        <p:nvSpPr>
          <p:cNvPr id="26" name="Round Diagonal Corner Rectangle 38">
            <a:extLst>
              <a:ext uri="{FF2B5EF4-FFF2-40B4-BE49-F238E27FC236}">
                <a16:creationId xmlns:a16="http://schemas.microsoft.com/office/drawing/2014/main" id="{94AEE32F-E102-4CD3-BF93-D468752FB14C}"/>
              </a:ext>
            </a:extLst>
          </p:cNvPr>
          <p:cNvSpPr/>
          <p:nvPr/>
        </p:nvSpPr>
        <p:spPr>
          <a:xfrm>
            <a:off x="332508" y="7930383"/>
            <a:ext cx="6831604" cy="894989"/>
          </a:xfrm>
          <a:prstGeom prst="roundRect">
            <a:avLst/>
          </a:prstGeom>
          <a:solidFill>
            <a:srgbClr val="F2F2F2"/>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i="1">
                <a:solidFill>
                  <a:srgbClr val="C98C7B"/>
                </a:solidFill>
                <a:latin typeface="Calibri" panose="020F0502020204030204" pitchFamily="34" charset="0"/>
                <a:cs typeface="Times New Roman" panose="02020603050405020304" pitchFamily="18" charset="0"/>
              </a:rPr>
              <a:t>Data Interpretation Note: </a:t>
            </a:r>
            <a:r>
              <a:rPr lang="en-US" sz="1400">
                <a:solidFill>
                  <a:schemeClr val="tx1"/>
                </a:solidFill>
                <a:latin typeface="Calibri" panose="020F0502020204030204" pitchFamily="34" charset="0"/>
                <a:cs typeface="Times New Roman" panose="02020603050405020304" pitchFamily="18" charset="0"/>
              </a:rPr>
              <a:t>The numbers of the bottom 4 funnels (high intensity, light intensity, communication connections, and no referrals) do not add up to the number of families successfully contacted, as at any point in time there are families who are in the early stages of support and have not yet been assigned a service tier.</a:t>
            </a:r>
          </a:p>
        </p:txBody>
      </p:sp>
      <p:sp>
        <p:nvSpPr>
          <p:cNvPr id="27" name="Rectangle 26">
            <a:extLst>
              <a:ext uri="{FF2B5EF4-FFF2-40B4-BE49-F238E27FC236}">
                <a16:creationId xmlns:a16="http://schemas.microsoft.com/office/drawing/2014/main" id="{36DB462A-2B50-45AC-AE6A-D3F2AD5BFB2A}"/>
              </a:ext>
            </a:extLst>
          </p:cNvPr>
          <p:cNvSpPr/>
          <p:nvPr/>
        </p:nvSpPr>
        <p:spPr>
          <a:xfrm>
            <a:off x="0" y="9781401"/>
            <a:ext cx="5041380" cy="276999"/>
          </a:xfrm>
          <a:prstGeom prst="rect">
            <a:avLst/>
          </a:prstGeom>
        </p:spPr>
        <p:txBody>
          <a:bodyPr wrap="none" lIns="91440" tIns="45720" rIns="91440" bIns="45720" anchor="t">
            <a:spAutoFit/>
          </a:bodyPr>
          <a:lstStyle/>
          <a:p>
            <a:r>
              <a:rPr lang="en-US" sz="1200" dirty="0">
                <a:solidFill>
                  <a:schemeClr val="bg1"/>
                </a:solidFill>
              </a:rPr>
              <a:t>SUPPORTED FAMILIES, STRONGER COMMUNITY JANUARY 2024 CCT UPDATES</a:t>
            </a:r>
          </a:p>
        </p:txBody>
      </p:sp>
      <p:sp>
        <p:nvSpPr>
          <p:cNvPr id="34" name="Flowchart: Manual Operation 33">
            <a:extLst>
              <a:ext uri="{FF2B5EF4-FFF2-40B4-BE49-F238E27FC236}">
                <a16:creationId xmlns:a16="http://schemas.microsoft.com/office/drawing/2014/main" id="{52F561B2-07BA-424C-9028-627698C9FB14}"/>
              </a:ext>
            </a:extLst>
          </p:cNvPr>
          <p:cNvSpPr/>
          <p:nvPr/>
        </p:nvSpPr>
        <p:spPr>
          <a:xfrm>
            <a:off x="246932" y="6376490"/>
            <a:ext cx="1540750" cy="1173480"/>
          </a:xfrm>
          <a:prstGeom prst="flowChartManualOperation">
            <a:avLst/>
          </a:prstGeom>
          <a:solidFill>
            <a:srgbClr val="D6E6E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274320" rIns="0" rtlCol="0" anchor="ctr"/>
          <a:lstStyle/>
          <a:p>
            <a:pPr algn="ctr"/>
            <a:r>
              <a:rPr lang="en-US" sz="1400">
                <a:solidFill>
                  <a:schemeClr val="tx1">
                    <a:lumMod val="85000"/>
                    <a:lumOff val="15000"/>
                  </a:schemeClr>
                </a:solidFill>
              </a:rPr>
              <a:t>High intensity SN/CM</a:t>
            </a:r>
          </a:p>
        </p:txBody>
      </p:sp>
      <p:sp>
        <p:nvSpPr>
          <p:cNvPr id="35" name="Down Arrow 19">
            <a:extLst>
              <a:ext uri="{FF2B5EF4-FFF2-40B4-BE49-F238E27FC236}">
                <a16:creationId xmlns:a16="http://schemas.microsoft.com/office/drawing/2014/main" id="{3B40D72A-AC2D-4CB9-BDF9-0ECFF261168D}"/>
              </a:ext>
            </a:extLst>
          </p:cNvPr>
          <p:cNvSpPr/>
          <p:nvPr/>
        </p:nvSpPr>
        <p:spPr>
          <a:xfrm>
            <a:off x="694462" y="6095935"/>
            <a:ext cx="663854" cy="561109"/>
          </a:xfrm>
          <a:prstGeom prst="downArrow">
            <a:avLst/>
          </a:prstGeom>
          <a:solidFill>
            <a:srgbClr val="68B08C"/>
          </a:solidFill>
          <a:ln>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b="1" dirty="0"/>
              <a:t>101</a:t>
            </a:r>
          </a:p>
        </p:txBody>
      </p:sp>
      <p:cxnSp>
        <p:nvCxnSpPr>
          <p:cNvPr id="40" name="Connector: Elbow 39">
            <a:extLst>
              <a:ext uri="{FF2B5EF4-FFF2-40B4-BE49-F238E27FC236}">
                <a16:creationId xmlns:a16="http://schemas.microsoft.com/office/drawing/2014/main" id="{8992B948-5689-4755-901A-2C43B2836CB1}"/>
              </a:ext>
            </a:extLst>
          </p:cNvPr>
          <p:cNvCxnSpPr>
            <a:cxnSpLocks/>
            <a:stCxn id="17" idx="2"/>
            <a:endCxn id="31" idx="0"/>
          </p:cNvCxnSpPr>
          <p:nvPr/>
        </p:nvCxnSpPr>
        <p:spPr>
          <a:xfrm rot="5400000">
            <a:off x="2962330" y="5400664"/>
            <a:ext cx="388115" cy="1002427"/>
          </a:xfrm>
          <a:prstGeom prst="bentConnector3">
            <a:avLst>
              <a:gd name="adj1" fmla="val 50000"/>
            </a:avLst>
          </a:prstGeom>
          <a:ln w="38100">
            <a:solidFill>
              <a:srgbClr val="A1C5D7"/>
            </a:solidFill>
          </a:ln>
        </p:spPr>
        <p:style>
          <a:lnRef idx="1">
            <a:schemeClr val="accent1"/>
          </a:lnRef>
          <a:fillRef idx="0">
            <a:schemeClr val="accent1"/>
          </a:fillRef>
          <a:effectRef idx="0">
            <a:schemeClr val="accent1"/>
          </a:effectRef>
          <a:fontRef idx="minor">
            <a:schemeClr val="tx1"/>
          </a:fontRef>
        </p:style>
      </p:cxnSp>
      <p:cxnSp>
        <p:nvCxnSpPr>
          <p:cNvPr id="42" name="Connector: Elbow 41">
            <a:extLst>
              <a:ext uri="{FF2B5EF4-FFF2-40B4-BE49-F238E27FC236}">
                <a16:creationId xmlns:a16="http://schemas.microsoft.com/office/drawing/2014/main" id="{96DE5A3A-2EAD-4BC8-BD30-D687B8047A5F}"/>
              </a:ext>
            </a:extLst>
          </p:cNvPr>
          <p:cNvCxnSpPr>
            <a:cxnSpLocks/>
            <a:stCxn id="17" idx="2"/>
            <a:endCxn id="35" idx="0"/>
          </p:cNvCxnSpPr>
          <p:nvPr/>
        </p:nvCxnSpPr>
        <p:spPr>
          <a:xfrm rot="5400000">
            <a:off x="2147938" y="4586272"/>
            <a:ext cx="388115" cy="2631211"/>
          </a:xfrm>
          <a:prstGeom prst="bentConnector3">
            <a:avLst>
              <a:gd name="adj1" fmla="val 50000"/>
            </a:avLst>
          </a:prstGeom>
          <a:ln w="38100">
            <a:solidFill>
              <a:srgbClr val="A1C5D7"/>
            </a:solidFill>
          </a:ln>
        </p:spPr>
        <p:style>
          <a:lnRef idx="1">
            <a:schemeClr val="accent1"/>
          </a:lnRef>
          <a:fillRef idx="0">
            <a:schemeClr val="accent1"/>
          </a:fillRef>
          <a:effectRef idx="0">
            <a:schemeClr val="accent1"/>
          </a:effectRef>
          <a:fontRef idx="minor">
            <a:schemeClr val="tx1"/>
          </a:fontRef>
        </p:style>
      </p:cxnSp>
      <p:sp>
        <p:nvSpPr>
          <p:cNvPr id="85" name="Rectangle 84">
            <a:extLst>
              <a:ext uri="{FF2B5EF4-FFF2-40B4-BE49-F238E27FC236}">
                <a16:creationId xmlns:a16="http://schemas.microsoft.com/office/drawing/2014/main" id="{FDD444CB-7660-41CB-9DD7-40BE98998A30}"/>
              </a:ext>
            </a:extLst>
          </p:cNvPr>
          <p:cNvSpPr/>
          <p:nvPr/>
        </p:nvSpPr>
        <p:spPr>
          <a:xfrm>
            <a:off x="-23828" y="2081990"/>
            <a:ext cx="7339027" cy="45719"/>
          </a:xfrm>
          <a:prstGeom prst="rect">
            <a:avLst/>
          </a:prstGeom>
          <a:solidFill>
            <a:srgbClr val="C98C7B"/>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ound Diagonal Corner Rectangle 23">
            <a:extLst>
              <a:ext uri="{FF2B5EF4-FFF2-40B4-BE49-F238E27FC236}">
                <a16:creationId xmlns:a16="http://schemas.microsoft.com/office/drawing/2014/main" id="{682D2A3A-242B-48F6-B40D-705824DD89F9}"/>
              </a:ext>
            </a:extLst>
          </p:cNvPr>
          <p:cNvSpPr/>
          <p:nvPr/>
        </p:nvSpPr>
        <p:spPr>
          <a:xfrm>
            <a:off x="634790" y="1829011"/>
            <a:ext cx="6045620" cy="470510"/>
          </a:xfrm>
          <a:prstGeom prst="round2DiagRect">
            <a:avLst>
              <a:gd name="adj1" fmla="val 49815"/>
              <a:gd name="adj2" fmla="val 0"/>
            </a:avLst>
          </a:prstGeom>
          <a:solidFill>
            <a:srgbClr val="C98C7B"/>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a:t>Flow of families after being referred to SFSC navigators</a:t>
            </a:r>
          </a:p>
        </p:txBody>
      </p:sp>
    </p:spTree>
    <p:extLst>
      <p:ext uri="{BB962C8B-B14F-4D97-AF65-F5344CB8AC3E}">
        <p14:creationId xmlns:p14="http://schemas.microsoft.com/office/powerpoint/2010/main" val="18846570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Connector: Elbow 32">
            <a:extLst>
              <a:ext uri="{FF2B5EF4-FFF2-40B4-BE49-F238E27FC236}">
                <a16:creationId xmlns:a16="http://schemas.microsoft.com/office/drawing/2014/main" id="{687DC0A5-4199-45B3-A5C4-D4188B235427}"/>
              </a:ext>
            </a:extLst>
          </p:cNvPr>
          <p:cNvCxnSpPr>
            <a:cxnSpLocks/>
            <a:stCxn id="17" idx="2"/>
            <a:endCxn id="32" idx="0"/>
          </p:cNvCxnSpPr>
          <p:nvPr/>
        </p:nvCxnSpPr>
        <p:spPr>
          <a:xfrm rot="16200000" flipH="1">
            <a:off x="4772320" y="4593100"/>
            <a:ext cx="388115" cy="2617554"/>
          </a:xfrm>
          <a:prstGeom prst="bentConnector3">
            <a:avLst>
              <a:gd name="adj1" fmla="val 50000"/>
            </a:avLst>
          </a:prstGeom>
          <a:ln w="38100">
            <a:solidFill>
              <a:srgbClr val="A1C5D7"/>
            </a:solidFill>
          </a:ln>
        </p:spPr>
        <p:style>
          <a:lnRef idx="1">
            <a:schemeClr val="accent1"/>
          </a:lnRef>
          <a:fillRef idx="0">
            <a:schemeClr val="accent1"/>
          </a:fillRef>
          <a:effectRef idx="0">
            <a:schemeClr val="accent1"/>
          </a:effectRef>
          <a:fontRef idx="minor">
            <a:schemeClr val="tx1"/>
          </a:fontRef>
        </p:style>
      </p:cxnSp>
      <p:sp>
        <p:nvSpPr>
          <p:cNvPr id="18" name="Flowchart: Manual Operation 17"/>
          <p:cNvSpPr/>
          <p:nvPr/>
        </p:nvSpPr>
        <p:spPr>
          <a:xfrm>
            <a:off x="1942388" y="6376490"/>
            <a:ext cx="1421636" cy="1173480"/>
          </a:xfrm>
          <a:prstGeom prst="flowChartManualOperation">
            <a:avLst/>
          </a:prstGeom>
          <a:solidFill>
            <a:srgbClr val="D6E6E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274320" rIns="0" rtlCol="0" anchor="ctr"/>
          <a:lstStyle/>
          <a:p>
            <a:pPr algn="ctr"/>
            <a:r>
              <a:rPr lang="en-US" sz="1400">
                <a:solidFill>
                  <a:schemeClr val="tx1">
                    <a:lumMod val="85000"/>
                    <a:lumOff val="15000"/>
                  </a:schemeClr>
                </a:solidFill>
              </a:rPr>
              <a:t>Light intensity SN/CM</a:t>
            </a:r>
          </a:p>
        </p:txBody>
      </p:sp>
      <p:sp>
        <p:nvSpPr>
          <p:cNvPr id="28" name="Flowchart: Manual Operation 27">
            <a:extLst>
              <a:ext uri="{FF2B5EF4-FFF2-40B4-BE49-F238E27FC236}">
                <a16:creationId xmlns:a16="http://schemas.microsoft.com/office/drawing/2014/main" id="{5650ACC1-7BC1-43CC-87A8-ACD9B32A8632}"/>
              </a:ext>
            </a:extLst>
          </p:cNvPr>
          <p:cNvSpPr/>
          <p:nvPr/>
        </p:nvSpPr>
        <p:spPr>
          <a:xfrm>
            <a:off x="3518730" y="6376490"/>
            <a:ext cx="1798234" cy="1173480"/>
          </a:xfrm>
          <a:prstGeom prst="flowChartManualOperation">
            <a:avLst/>
          </a:prstGeom>
          <a:solidFill>
            <a:srgbClr val="D6E6EE"/>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400">
                <a:solidFill>
                  <a:schemeClr val="tx1">
                    <a:lumMod val="85000"/>
                    <a:lumOff val="15000"/>
                  </a:schemeClr>
                </a:solidFill>
              </a:rPr>
              <a:t>Community connections</a:t>
            </a:r>
          </a:p>
        </p:txBody>
      </p:sp>
      <p:sp>
        <p:nvSpPr>
          <p:cNvPr id="30" name="Flowchart: Manual Operation 29">
            <a:extLst>
              <a:ext uri="{FF2B5EF4-FFF2-40B4-BE49-F238E27FC236}">
                <a16:creationId xmlns:a16="http://schemas.microsoft.com/office/drawing/2014/main" id="{554A7D9B-4BCF-4396-B3AA-687680C31373}"/>
              </a:ext>
            </a:extLst>
          </p:cNvPr>
          <p:cNvSpPr/>
          <p:nvPr/>
        </p:nvSpPr>
        <p:spPr>
          <a:xfrm>
            <a:off x="5471670" y="6376490"/>
            <a:ext cx="1553435" cy="1173480"/>
          </a:xfrm>
          <a:prstGeom prst="flowChartManualOperation">
            <a:avLst/>
          </a:prstGeom>
          <a:solidFill>
            <a:srgbClr val="D6E6EE"/>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400">
                <a:solidFill>
                  <a:schemeClr val="tx1">
                    <a:lumMod val="85000"/>
                    <a:lumOff val="15000"/>
                  </a:schemeClr>
                </a:solidFill>
              </a:rPr>
              <a:t>No referrals</a:t>
            </a:r>
          </a:p>
        </p:txBody>
      </p:sp>
      <p:sp>
        <p:nvSpPr>
          <p:cNvPr id="11" name="Rectangle 10"/>
          <p:cNvSpPr/>
          <p:nvPr/>
        </p:nvSpPr>
        <p:spPr>
          <a:xfrm>
            <a:off x="0" y="9774291"/>
            <a:ext cx="7315200" cy="284109"/>
          </a:xfrm>
          <a:prstGeom prst="rect">
            <a:avLst/>
          </a:prstGeom>
          <a:solidFill>
            <a:srgbClr val="43809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529407" y="9774291"/>
            <a:ext cx="745717" cy="276999"/>
          </a:xfrm>
          <a:prstGeom prst="rect">
            <a:avLst/>
          </a:prstGeom>
          <a:ln>
            <a:noFill/>
          </a:ln>
        </p:spPr>
        <p:txBody>
          <a:bodyPr wrap="none">
            <a:spAutoFit/>
          </a:bodyPr>
          <a:lstStyle/>
          <a:p>
            <a:r>
              <a:rPr lang="en-US" sz="1200" dirty="0">
                <a:solidFill>
                  <a:schemeClr val="bg1"/>
                </a:solidFill>
                <a:latin typeface="Bahnschrift Light" panose="020B0502040204020203" pitchFamily="34" charset="0"/>
              </a:rPr>
              <a:t>PAGE 13</a:t>
            </a:r>
            <a:endParaRPr lang="en-US" sz="1200" dirty="0">
              <a:solidFill>
                <a:schemeClr val="bg1"/>
              </a:solidFill>
            </a:endParaRPr>
          </a:p>
        </p:txBody>
      </p:sp>
      <p:sp>
        <p:nvSpPr>
          <p:cNvPr id="2" name="Flowchart: Manual Operation 1"/>
          <p:cNvSpPr/>
          <p:nvPr/>
        </p:nvSpPr>
        <p:spPr>
          <a:xfrm>
            <a:off x="126855" y="2416085"/>
            <a:ext cx="7154874" cy="970419"/>
          </a:xfrm>
          <a:prstGeom prst="flowChartManualOperation">
            <a:avLst/>
          </a:prstGeom>
          <a:solidFill>
            <a:srgbClr val="43809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solidFill>
                  <a:schemeClr val="tx1">
                    <a:lumMod val="85000"/>
                    <a:lumOff val="15000"/>
                  </a:schemeClr>
                </a:solidFill>
              </a:rPr>
              <a:t>Referred to SFSC Community Navigation Team</a:t>
            </a:r>
          </a:p>
        </p:txBody>
      </p:sp>
      <p:sp>
        <p:nvSpPr>
          <p:cNvPr id="14" name="Flowchart: Manual Operation 13"/>
          <p:cNvSpPr/>
          <p:nvPr/>
        </p:nvSpPr>
        <p:spPr>
          <a:xfrm>
            <a:off x="1628601" y="3460806"/>
            <a:ext cx="4158310" cy="970419"/>
          </a:xfrm>
          <a:prstGeom prst="flowChartManualOperation">
            <a:avLst/>
          </a:prstGeom>
          <a:solidFill>
            <a:srgbClr val="5A9ABA"/>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solidFill>
                  <a:schemeClr val="tx1">
                    <a:lumMod val="85000"/>
                    <a:lumOff val="15000"/>
                  </a:schemeClr>
                </a:solidFill>
              </a:rPr>
              <a:t>Screened in</a:t>
            </a:r>
          </a:p>
        </p:txBody>
      </p:sp>
      <p:sp>
        <p:nvSpPr>
          <p:cNvPr id="17" name="Flowchart: Manual Operation 16"/>
          <p:cNvSpPr/>
          <p:nvPr/>
        </p:nvSpPr>
        <p:spPr>
          <a:xfrm>
            <a:off x="2454364" y="4522539"/>
            <a:ext cx="2406472" cy="1185281"/>
          </a:xfrm>
          <a:prstGeom prst="flowChartManualOperation">
            <a:avLst/>
          </a:prstGeom>
          <a:solidFill>
            <a:srgbClr val="A1C5D7"/>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solidFill>
                  <a:schemeClr val="tx1">
                    <a:lumMod val="85000"/>
                    <a:lumOff val="15000"/>
                  </a:schemeClr>
                </a:solidFill>
              </a:rPr>
              <a:t>Successfully Contacted</a:t>
            </a:r>
          </a:p>
        </p:txBody>
      </p:sp>
      <p:sp>
        <p:nvSpPr>
          <p:cNvPr id="4" name="Down Arrow 3"/>
          <p:cNvSpPr/>
          <p:nvPr/>
        </p:nvSpPr>
        <p:spPr>
          <a:xfrm>
            <a:off x="3329135" y="3275134"/>
            <a:ext cx="663854" cy="561109"/>
          </a:xfrm>
          <a:prstGeom prst="downArrow">
            <a:avLst/>
          </a:prstGeom>
          <a:solidFill>
            <a:srgbClr val="68B08C"/>
          </a:solidFill>
          <a:ln>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b="1" dirty="0"/>
              <a:t>60</a:t>
            </a:r>
          </a:p>
        </p:txBody>
      </p:sp>
      <p:sp>
        <p:nvSpPr>
          <p:cNvPr id="19" name="Down Arrow 18"/>
          <p:cNvSpPr/>
          <p:nvPr/>
        </p:nvSpPr>
        <p:spPr>
          <a:xfrm>
            <a:off x="3329135" y="4197239"/>
            <a:ext cx="663854" cy="561109"/>
          </a:xfrm>
          <a:prstGeom prst="downArrow">
            <a:avLst/>
          </a:prstGeom>
          <a:solidFill>
            <a:srgbClr val="68B08C"/>
          </a:solidFill>
          <a:ln>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b="1" dirty="0"/>
              <a:t>58</a:t>
            </a:r>
          </a:p>
        </p:txBody>
      </p:sp>
      <p:sp>
        <p:nvSpPr>
          <p:cNvPr id="22" name="Rectangle 21"/>
          <p:cNvSpPr/>
          <p:nvPr/>
        </p:nvSpPr>
        <p:spPr>
          <a:xfrm>
            <a:off x="-23828" y="2081990"/>
            <a:ext cx="7339027" cy="45719"/>
          </a:xfrm>
          <a:prstGeom prst="rect">
            <a:avLst/>
          </a:prstGeom>
          <a:solidFill>
            <a:srgbClr val="C98C7B"/>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Down Arrow 24"/>
          <p:cNvSpPr/>
          <p:nvPr/>
        </p:nvSpPr>
        <p:spPr>
          <a:xfrm>
            <a:off x="3329135" y="2221091"/>
            <a:ext cx="663854" cy="578338"/>
          </a:xfrm>
          <a:prstGeom prst="downArrow">
            <a:avLst/>
          </a:prstGeom>
          <a:solidFill>
            <a:srgbClr val="68B08C"/>
          </a:solidFill>
          <a:ln>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b="1" dirty="0"/>
              <a:t>77</a:t>
            </a:r>
          </a:p>
        </p:txBody>
      </p:sp>
      <p:sp>
        <p:nvSpPr>
          <p:cNvPr id="24" name="Round Diagonal Corner Rectangle 23"/>
          <p:cNvSpPr/>
          <p:nvPr/>
        </p:nvSpPr>
        <p:spPr>
          <a:xfrm>
            <a:off x="634790" y="1829011"/>
            <a:ext cx="6045620" cy="470510"/>
          </a:xfrm>
          <a:prstGeom prst="round2DiagRect">
            <a:avLst>
              <a:gd name="adj1" fmla="val 49815"/>
              <a:gd name="adj2" fmla="val 0"/>
            </a:avLst>
          </a:prstGeom>
          <a:solidFill>
            <a:srgbClr val="C98C7B"/>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a:t>Flow of families after being referred to SFSC navigators</a:t>
            </a:r>
          </a:p>
        </p:txBody>
      </p:sp>
      <p:sp>
        <p:nvSpPr>
          <p:cNvPr id="23" name="Rectangle 22"/>
          <p:cNvSpPr/>
          <p:nvPr/>
        </p:nvSpPr>
        <p:spPr>
          <a:xfrm>
            <a:off x="-2122" y="130460"/>
            <a:ext cx="7361857" cy="1384995"/>
          </a:xfrm>
          <a:prstGeom prst="rect">
            <a:avLst/>
          </a:prstGeom>
        </p:spPr>
        <p:txBody>
          <a:bodyPr wrap="square">
            <a:spAutoFit/>
          </a:bodyPr>
          <a:lstStyle/>
          <a:p>
            <a:pPr algn="ctr"/>
            <a:r>
              <a:rPr lang="en-US" sz="2800">
                <a:latin typeface="Bahnschrift Light" panose="020B0502040204020203" pitchFamily="34" charset="0"/>
              </a:rPr>
              <a:t>How many referrals have been submitted to the navigators </a:t>
            </a:r>
            <a:r>
              <a:rPr lang="en-US" sz="2800" i="1">
                <a:latin typeface="Bahnschrift Light" panose="020B0502040204020203" pitchFamily="34" charset="0"/>
              </a:rPr>
              <a:t>this fiscal year </a:t>
            </a:r>
            <a:r>
              <a:rPr lang="en-US" sz="2800">
                <a:latin typeface="Bahnschrift Light" panose="020B0502040204020203" pitchFamily="34" charset="0"/>
              </a:rPr>
              <a:t>and what happens after a referral?</a:t>
            </a:r>
          </a:p>
        </p:txBody>
      </p:sp>
      <p:sp>
        <p:nvSpPr>
          <p:cNvPr id="29" name="Rectangle 28"/>
          <p:cNvSpPr/>
          <p:nvPr/>
        </p:nvSpPr>
        <p:spPr>
          <a:xfrm>
            <a:off x="374923" y="1646176"/>
            <a:ext cx="6650182" cy="67343"/>
          </a:xfrm>
          <a:prstGeom prst="rect">
            <a:avLst/>
          </a:prstGeom>
          <a:solidFill>
            <a:srgbClr val="68B08C"/>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Down Arrow 19">
            <a:extLst>
              <a:ext uri="{FF2B5EF4-FFF2-40B4-BE49-F238E27FC236}">
                <a16:creationId xmlns:a16="http://schemas.microsoft.com/office/drawing/2014/main" id="{90A9EF08-D82D-4526-9138-94C7590D8EED}"/>
              </a:ext>
            </a:extLst>
          </p:cNvPr>
          <p:cNvSpPr/>
          <p:nvPr/>
        </p:nvSpPr>
        <p:spPr>
          <a:xfrm>
            <a:off x="2323246" y="6095935"/>
            <a:ext cx="663854" cy="561109"/>
          </a:xfrm>
          <a:prstGeom prst="downArrow">
            <a:avLst/>
          </a:prstGeom>
          <a:solidFill>
            <a:srgbClr val="68B08C"/>
          </a:solidFill>
          <a:ln>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b="1" dirty="0"/>
              <a:t>31</a:t>
            </a:r>
          </a:p>
        </p:txBody>
      </p:sp>
      <p:sp>
        <p:nvSpPr>
          <p:cNvPr id="32" name="Down Arrow 19">
            <a:extLst>
              <a:ext uri="{FF2B5EF4-FFF2-40B4-BE49-F238E27FC236}">
                <a16:creationId xmlns:a16="http://schemas.microsoft.com/office/drawing/2014/main" id="{A5A97D75-C214-4424-BC1E-7F1EA8A438D6}"/>
              </a:ext>
            </a:extLst>
          </p:cNvPr>
          <p:cNvSpPr/>
          <p:nvPr/>
        </p:nvSpPr>
        <p:spPr>
          <a:xfrm>
            <a:off x="5943227" y="6095935"/>
            <a:ext cx="663854" cy="561109"/>
          </a:xfrm>
          <a:prstGeom prst="downArrow">
            <a:avLst/>
          </a:prstGeom>
          <a:solidFill>
            <a:srgbClr val="68B08C"/>
          </a:solidFill>
          <a:ln>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b="1" dirty="0"/>
              <a:t>7</a:t>
            </a:r>
          </a:p>
        </p:txBody>
      </p:sp>
      <p:cxnSp>
        <p:nvCxnSpPr>
          <p:cNvPr id="5" name="Connector: Elbow 4">
            <a:extLst>
              <a:ext uri="{FF2B5EF4-FFF2-40B4-BE49-F238E27FC236}">
                <a16:creationId xmlns:a16="http://schemas.microsoft.com/office/drawing/2014/main" id="{DFA46FD3-DAB4-449B-BF9B-405AB0182F5E}"/>
              </a:ext>
            </a:extLst>
          </p:cNvPr>
          <p:cNvCxnSpPr>
            <a:cxnSpLocks/>
            <a:endCxn id="20" idx="0"/>
          </p:cNvCxnSpPr>
          <p:nvPr/>
        </p:nvCxnSpPr>
        <p:spPr>
          <a:xfrm rot="16200000" flipH="1">
            <a:off x="3936937" y="5634876"/>
            <a:ext cx="201573" cy="720543"/>
          </a:xfrm>
          <a:prstGeom prst="bentConnector3">
            <a:avLst>
              <a:gd name="adj1" fmla="val 2606"/>
            </a:avLst>
          </a:prstGeom>
          <a:ln w="38100">
            <a:solidFill>
              <a:srgbClr val="A1C5D7"/>
            </a:solidFill>
          </a:ln>
        </p:spPr>
        <p:style>
          <a:lnRef idx="1">
            <a:schemeClr val="accent1"/>
          </a:lnRef>
          <a:fillRef idx="0">
            <a:schemeClr val="accent1"/>
          </a:fillRef>
          <a:effectRef idx="0">
            <a:schemeClr val="accent1"/>
          </a:effectRef>
          <a:fontRef idx="minor">
            <a:schemeClr val="tx1"/>
          </a:fontRef>
        </p:style>
      </p:cxnSp>
      <p:sp>
        <p:nvSpPr>
          <p:cNvPr id="20" name="Down Arrow 19"/>
          <p:cNvSpPr/>
          <p:nvPr/>
        </p:nvSpPr>
        <p:spPr>
          <a:xfrm>
            <a:off x="4066068" y="6095935"/>
            <a:ext cx="663854" cy="561109"/>
          </a:xfrm>
          <a:prstGeom prst="downArrow">
            <a:avLst/>
          </a:prstGeom>
          <a:solidFill>
            <a:srgbClr val="68B08C"/>
          </a:solidFill>
          <a:ln>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b="1" dirty="0"/>
              <a:t>21</a:t>
            </a:r>
          </a:p>
        </p:txBody>
      </p:sp>
      <p:sp>
        <p:nvSpPr>
          <p:cNvPr id="27" name="Rectangle 26">
            <a:extLst>
              <a:ext uri="{FF2B5EF4-FFF2-40B4-BE49-F238E27FC236}">
                <a16:creationId xmlns:a16="http://schemas.microsoft.com/office/drawing/2014/main" id="{36DB462A-2B50-45AC-AE6A-D3F2AD5BFB2A}"/>
              </a:ext>
            </a:extLst>
          </p:cNvPr>
          <p:cNvSpPr/>
          <p:nvPr/>
        </p:nvSpPr>
        <p:spPr>
          <a:xfrm>
            <a:off x="0" y="9781401"/>
            <a:ext cx="5041380" cy="276999"/>
          </a:xfrm>
          <a:prstGeom prst="rect">
            <a:avLst/>
          </a:prstGeom>
        </p:spPr>
        <p:txBody>
          <a:bodyPr wrap="none" lIns="91440" tIns="45720" rIns="91440" bIns="45720" anchor="t">
            <a:spAutoFit/>
          </a:bodyPr>
          <a:lstStyle/>
          <a:p>
            <a:r>
              <a:rPr lang="en-US" sz="1200" dirty="0">
                <a:solidFill>
                  <a:schemeClr val="bg1"/>
                </a:solidFill>
              </a:rPr>
              <a:t>SUPPORTED FAMILIES, STRONGER COMMUNITY JANUARY 2024 CCT UPDATES</a:t>
            </a:r>
          </a:p>
        </p:txBody>
      </p:sp>
      <p:sp>
        <p:nvSpPr>
          <p:cNvPr id="34" name="Flowchart: Manual Operation 33">
            <a:extLst>
              <a:ext uri="{FF2B5EF4-FFF2-40B4-BE49-F238E27FC236}">
                <a16:creationId xmlns:a16="http://schemas.microsoft.com/office/drawing/2014/main" id="{52F561B2-07BA-424C-9028-627698C9FB14}"/>
              </a:ext>
            </a:extLst>
          </p:cNvPr>
          <p:cNvSpPr/>
          <p:nvPr/>
        </p:nvSpPr>
        <p:spPr>
          <a:xfrm>
            <a:off x="246932" y="6376490"/>
            <a:ext cx="1540750" cy="1173480"/>
          </a:xfrm>
          <a:prstGeom prst="flowChartManualOperation">
            <a:avLst/>
          </a:prstGeom>
          <a:solidFill>
            <a:srgbClr val="D6E6E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274320" rIns="0" rtlCol="0" anchor="ctr"/>
          <a:lstStyle/>
          <a:p>
            <a:pPr algn="ctr"/>
            <a:r>
              <a:rPr lang="en-US" sz="1400">
                <a:solidFill>
                  <a:schemeClr val="tx1">
                    <a:lumMod val="85000"/>
                    <a:lumOff val="15000"/>
                  </a:schemeClr>
                </a:solidFill>
              </a:rPr>
              <a:t>High intensity SN/CM</a:t>
            </a:r>
          </a:p>
        </p:txBody>
      </p:sp>
      <p:sp>
        <p:nvSpPr>
          <p:cNvPr id="35" name="Down Arrow 19">
            <a:extLst>
              <a:ext uri="{FF2B5EF4-FFF2-40B4-BE49-F238E27FC236}">
                <a16:creationId xmlns:a16="http://schemas.microsoft.com/office/drawing/2014/main" id="{3B40D72A-AC2D-4CB9-BDF9-0ECFF261168D}"/>
              </a:ext>
            </a:extLst>
          </p:cNvPr>
          <p:cNvSpPr/>
          <p:nvPr/>
        </p:nvSpPr>
        <p:spPr>
          <a:xfrm>
            <a:off x="694462" y="6095935"/>
            <a:ext cx="663854" cy="561109"/>
          </a:xfrm>
          <a:prstGeom prst="downArrow">
            <a:avLst/>
          </a:prstGeom>
          <a:solidFill>
            <a:srgbClr val="68B08C"/>
          </a:solidFill>
          <a:ln>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lIns="0" tIns="45720" rIns="0" bIns="45720" rtlCol="0" anchor="ctr"/>
          <a:lstStyle/>
          <a:p>
            <a:pPr algn="ctr"/>
            <a:r>
              <a:rPr lang="en-US" sz="1600" b="1" dirty="0">
                <a:cs typeface="Calibri"/>
              </a:rPr>
              <a:t>28</a:t>
            </a:r>
          </a:p>
        </p:txBody>
      </p:sp>
      <p:cxnSp>
        <p:nvCxnSpPr>
          <p:cNvPr id="40" name="Connector: Elbow 39">
            <a:extLst>
              <a:ext uri="{FF2B5EF4-FFF2-40B4-BE49-F238E27FC236}">
                <a16:creationId xmlns:a16="http://schemas.microsoft.com/office/drawing/2014/main" id="{8992B948-5689-4755-901A-2C43B2836CB1}"/>
              </a:ext>
            </a:extLst>
          </p:cNvPr>
          <p:cNvCxnSpPr>
            <a:cxnSpLocks/>
            <a:stCxn id="17" idx="2"/>
            <a:endCxn id="31" idx="0"/>
          </p:cNvCxnSpPr>
          <p:nvPr/>
        </p:nvCxnSpPr>
        <p:spPr>
          <a:xfrm rot="5400000">
            <a:off x="2962330" y="5400664"/>
            <a:ext cx="388115" cy="1002427"/>
          </a:xfrm>
          <a:prstGeom prst="bentConnector3">
            <a:avLst>
              <a:gd name="adj1" fmla="val 50000"/>
            </a:avLst>
          </a:prstGeom>
          <a:ln w="38100">
            <a:solidFill>
              <a:srgbClr val="A1C5D7"/>
            </a:solidFill>
          </a:ln>
        </p:spPr>
        <p:style>
          <a:lnRef idx="1">
            <a:schemeClr val="accent1"/>
          </a:lnRef>
          <a:fillRef idx="0">
            <a:schemeClr val="accent1"/>
          </a:fillRef>
          <a:effectRef idx="0">
            <a:schemeClr val="accent1"/>
          </a:effectRef>
          <a:fontRef idx="minor">
            <a:schemeClr val="tx1"/>
          </a:fontRef>
        </p:style>
      </p:cxnSp>
      <p:cxnSp>
        <p:nvCxnSpPr>
          <p:cNvPr id="42" name="Connector: Elbow 41">
            <a:extLst>
              <a:ext uri="{FF2B5EF4-FFF2-40B4-BE49-F238E27FC236}">
                <a16:creationId xmlns:a16="http://schemas.microsoft.com/office/drawing/2014/main" id="{96DE5A3A-2EAD-4BC8-BD30-D687B8047A5F}"/>
              </a:ext>
            </a:extLst>
          </p:cNvPr>
          <p:cNvCxnSpPr>
            <a:cxnSpLocks/>
            <a:stCxn id="17" idx="2"/>
            <a:endCxn id="35" idx="0"/>
          </p:cNvCxnSpPr>
          <p:nvPr/>
        </p:nvCxnSpPr>
        <p:spPr>
          <a:xfrm rot="5400000">
            <a:off x="2147938" y="4586272"/>
            <a:ext cx="388115" cy="2631211"/>
          </a:xfrm>
          <a:prstGeom prst="bentConnector3">
            <a:avLst>
              <a:gd name="adj1" fmla="val 50000"/>
            </a:avLst>
          </a:prstGeom>
          <a:ln w="38100">
            <a:solidFill>
              <a:srgbClr val="A1C5D7"/>
            </a:solidFill>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FDE3421E-6B70-4DA1-A5CD-E5DD1691A410}"/>
              </a:ext>
            </a:extLst>
          </p:cNvPr>
          <p:cNvSpPr txBox="1"/>
          <p:nvPr/>
        </p:nvSpPr>
        <p:spPr>
          <a:xfrm>
            <a:off x="2892884" y="7712161"/>
            <a:ext cx="2346367" cy="369332"/>
          </a:xfrm>
          <a:prstGeom prst="rect">
            <a:avLst/>
          </a:prstGeom>
          <a:noFill/>
        </p:spPr>
        <p:txBody>
          <a:bodyPr wrap="square">
            <a:spAutoFit/>
          </a:bodyPr>
          <a:lstStyle/>
          <a:p>
            <a:r>
              <a:rPr lang="en-US">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rPr>
              <a:t>Progress to Goal</a:t>
            </a:r>
            <a:endParaRPr lang="en-US"/>
          </a:p>
        </p:txBody>
      </p:sp>
      <p:sp>
        <p:nvSpPr>
          <p:cNvPr id="44" name="TextBox 43">
            <a:extLst>
              <a:ext uri="{FF2B5EF4-FFF2-40B4-BE49-F238E27FC236}">
                <a16:creationId xmlns:a16="http://schemas.microsoft.com/office/drawing/2014/main" id="{65FEE9D9-C0B1-469F-93F5-CF47430B7A8E}"/>
              </a:ext>
            </a:extLst>
          </p:cNvPr>
          <p:cNvSpPr txBox="1"/>
          <p:nvPr/>
        </p:nvSpPr>
        <p:spPr>
          <a:xfrm>
            <a:off x="-28058" y="8150979"/>
            <a:ext cx="1540749" cy="338554"/>
          </a:xfrm>
          <a:prstGeom prst="rect">
            <a:avLst/>
          </a:prstGeom>
          <a:noFill/>
        </p:spPr>
        <p:txBody>
          <a:bodyPr wrap="square">
            <a:spAutoFit/>
          </a:bodyPr>
          <a:lstStyle/>
          <a:p>
            <a:pPr algn="r"/>
            <a:r>
              <a:rPr lang="en-US" sz="160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rPr>
              <a:t>High intensity</a:t>
            </a:r>
            <a:endParaRPr lang="en-US" sz="1600"/>
          </a:p>
        </p:txBody>
      </p:sp>
      <p:pic>
        <p:nvPicPr>
          <p:cNvPr id="59" name="Picture 58" descr="C:\Users\casey53\Downloads\noun_Goals_982021 (1).png">
            <a:extLst>
              <a:ext uri="{FF2B5EF4-FFF2-40B4-BE49-F238E27FC236}">
                <a16:creationId xmlns:a16="http://schemas.microsoft.com/office/drawing/2014/main" id="{CCCF9EBE-EDB1-4AA0-92DF-2079E3D4DF4F}"/>
              </a:ext>
            </a:extLst>
          </p:cNvPr>
          <p:cNvPicPr/>
          <p:nvPr/>
        </p:nvPicPr>
        <p:blipFill>
          <a:blip r:embed="rId3" cstate="print">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485816" y="7900382"/>
            <a:ext cx="865911" cy="865911"/>
          </a:xfrm>
          <a:prstGeom prst="rect">
            <a:avLst/>
          </a:prstGeom>
          <a:noFill/>
          <a:ln>
            <a:noFill/>
          </a:ln>
        </p:spPr>
      </p:pic>
      <p:pic>
        <p:nvPicPr>
          <p:cNvPr id="63" name="Picture 62" descr="C:\Users\casey53\Downloads\noun_Goals_982021 (1).png">
            <a:extLst>
              <a:ext uri="{FF2B5EF4-FFF2-40B4-BE49-F238E27FC236}">
                <a16:creationId xmlns:a16="http://schemas.microsoft.com/office/drawing/2014/main" id="{2B394721-A017-462C-93B3-03E4C796FDA8}"/>
              </a:ext>
            </a:extLst>
          </p:cNvPr>
          <p:cNvPicPr/>
          <p:nvPr/>
        </p:nvPicPr>
        <p:blipFill>
          <a:blip r:embed="rId3" cstate="print">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136914" y="8425638"/>
            <a:ext cx="865911" cy="865911"/>
          </a:xfrm>
          <a:prstGeom prst="rect">
            <a:avLst/>
          </a:prstGeom>
          <a:noFill/>
          <a:ln>
            <a:noFill/>
          </a:ln>
        </p:spPr>
      </p:pic>
      <p:pic>
        <p:nvPicPr>
          <p:cNvPr id="64" name="Picture 63" descr="C:\Users\casey53\Downloads\noun_Goals_982021 (1).png">
            <a:extLst>
              <a:ext uri="{FF2B5EF4-FFF2-40B4-BE49-F238E27FC236}">
                <a16:creationId xmlns:a16="http://schemas.microsoft.com/office/drawing/2014/main" id="{217EB52B-9F8E-4C62-86FF-11A43440F35F}"/>
              </a:ext>
            </a:extLst>
          </p:cNvPr>
          <p:cNvPicPr/>
          <p:nvPr/>
        </p:nvPicPr>
        <p:blipFill>
          <a:blip r:embed="rId3" cstate="print">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144244" y="8959491"/>
            <a:ext cx="865911" cy="865911"/>
          </a:xfrm>
          <a:prstGeom prst="rect">
            <a:avLst/>
          </a:prstGeom>
          <a:noFill/>
          <a:ln>
            <a:noFill/>
          </a:ln>
        </p:spPr>
      </p:pic>
      <p:sp>
        <p:nvSpPr>
          <p:cNvPr id="65" name="TextBox 64">
            <a:extLst>
              <a:ext uri="{FF2B5EF4-FFF2-40B4-BE49-F238E27FC236}">
                <a16:creationId xmlns:a16="http://schemas.microsoft.com/office/drawing/2014/main" id="{281E7966-337F-46C5-AB00-479139F46BAA}"/>
              </a:ext>
            </a:extLst>
          </p:cNvPr>
          <p:cNvSpPr txBox="1"/>
          <p:nvPr/>
        </p:nvSpPr>
        <p:spPr>
          <a:xfrm>
            <a:off x="-54918" y="8636088"/>
            <a:ext cx="1540749" cy="338554"/>
          </a:xfrm>
          <a:prstGeom prst="rect">
            <a:avLst/>
          </a:prstGeom>
          <a:noFill/>
        </p:spPr>
        <p:txBody>
          <a:bodyPr wrap="square">
            <a:spAutoFit/>
          </a:bodyPr>
          <a:lstStyle/>
          <a:p>
            <a:pPr algn="r"/>
            <a:r>
              <a:rPr lang="en-US" sz="160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rPr>
              <a:t>Light intensity</a:t>
            </a:r>
            <a:endParaRPr lang="en-US" sz="1600"/>
          </a:p>
        </p:txBody>
      </p:sp>
      <p:sp>
        <p:nvSpPr>
          <p:cNvPr id="66" name="TextBox 65">
            <a:extLst>
              <a:ext uri="{FF2B5EF4-FFF2-40B4-BE49-F238E27FC236}">
                <a16:creationId xmlns:a16="http://schemas.microsoft.com/office/drawing/2014/main" id="{2016D2CB-99B6-4E17-A12F-656200176B4D}"/>
              </a:ext>
            </a:extLst>
          </p:cNvPr>
          <p:cNvSpPr txBox="1"/>
          <p:nvPr/>
        </p:nvSpPr>
        <p:spPr>
          <a:xfrm>
            <a:off x="-62212" y="9022486"/>
            <a:ext cx="1540749" cy="584775"/>
          </a:xfrm>
          <a:prstGeom prst="rect">
            <a:avLst/>
          </a:prstGeom>
          <a:noFill/>
        </p:spPr>
        <p:txBody>
          <a:bodyPr wrap="square">
            <a:spAutoFit/>
          </a:bodyPr>
          <a:lstStyle/>
          <a:p>
            <a:pPr algn="r"/>
            <a:r>
              <a:rPr lang="en-US" sz="160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rPr>
              <a:t>Community Connections</a:t>
            </a:r>
            <a:endParaRPr lang="en-US" sz="1600"/>
          </a:p>
        </p:txBody>
      </p:sp>
      <p:sp>
        <p:nvSpPr>
          <p:cNvPr id="67" name="TextBox 66">
            <a:extLst>
              <a:ext uri="{FF2B5EF4-FFF2-40B4-BE49-F238E27FC236}">
                <a16:creationId xmlns:a16="http://schemas.microsoft.com/office/drawing/2014/main" id="{D0F7C1B6-FE66-4899-8312-1DE171D5669B}"/>
              </a:ext>
            </a:extLst>
          </p:cNvPr>
          <p:cNvSpPr txBox="1"/>
          <p:nvPr/>
        </p:nvSpPr>
        <p:spPr>
          <a:xfrm>
            <a:off x="5139661" y="8180342"/>
            <a:ext cx="1540749" cy="338554"/>
          </a:xfrm>
          <a:prstGeom prst="rect">
            <a:avLst/>
          </a:prstGeom>
          <a:noFill/>
        </p:spPr>
        <p:txBody>
          <a:bodyPr wrap="square">
            <a:spAutoFit/>
          </a:bodyPr>
          <a:lstStyle/>
          <a:p>
            <a:r>
              <a:rPr lang="en-US" sz="160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rPr>
              <a:t>75 families</a:t>
            </a:r>
            <a:endParaRPr lang="en-US" sz="1600"/>
          </a:p>
        </p:txBody>
      </p:sp>
      <p:sp>
        <p:nvSpPr>
          <p:cNvPr id="68" name="TextBox 67">
            <a:extLst>
              <a:ext uri="{FF2B5EF4-FFF2-40B4-BE49-F238E27FC236}">
                <a16:creationId xmlns:a16="http://schemas.microsoft.com/office/drawing/2014/main" id="{D5F6CE77-8B1E-4DD3-BDCF-99601081470E}"/>
              </a:ext>
            </a:extLst>
          </p:cNvPr>
          <p:cNvSpPr txBox="1"/>
          <p:nvPr/>
        </p:nvSpPr>
        <p:spPr>
          <a:xfrm>
            <a:off x="5797936" y="8699120"/>
            <a:ext cx="1540749" cy="338554"/>
          </a:xfrm>
          <a:prstGeom prst="rect">
            <a:avLst/>
          </a:prstGeom>
          <a:noFill/>
        </p:spPr>
        <p:txBody>
          <a:bodyPr wrap="square">
            <a:spAutoFit/>
          </a:bodyPr>
          <a:lstStyle/>
          <a:p>
            <a:r>
              <a:rPr lang="en-US" sz="160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rPr>
              <a:t>100 families</a:t>
            </a:r>
            <a:endParaRPr lang="en-US" sz="1600"/>
          </a:p>
        </p:txBody>
      </p:sp>
      <p:sp>
        <p:nvSpPr>
          <p:cNvPr id="69" name="TextBox 68">
            <a:extLst>
              <a:ext uri="{FF2B5EF4-FFF2-40B4-BE49-F238E27FC236}">
                <a16:creationId xmlns:a16="http://schemas.microsoft.com/office/drawing/2014/main" id="{F2BA77E3-CA73-4251-9336-9D40338072F3}"/>
              </a:ext>
            </a:extLst>
          </p:cNvPr>
          <p:cNvSpPr txBox="1"/>
          <p:nvPr/>
        </p:nvSpPr>
        <p:spPr>
          <a:xfrm>
            <a:off x="5795733" y="9190240"/>
            <a:ext cx="1540749" cy="338554"/>
          </a:xfrm>
          <a:prstGeom prst="rect">
            <a:avLst/>
          </a:prstGeom>
          <a:noFill/>
        </p:spPr>
        <p:txBody>
          <a:bodyPr wrap="square">
            <a:spAutoFit/>
          </a:bodyPr>
          <a:lstStyle/>
          <a:p>
            <a:r>
              <a:rPr lang="en-US" sz="160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rPr>
              <a:t>100 families</a:t>
            </a:r>
            <a:endParaRPr lang="en-US" sz="1600"/>
          </a:p>
        </p:txBody>
      </p:sp>
      <p:sp>
        <p:nvSpPr>
          <p:cNvPr id="3" name="TextBox 2">
            <a:extLst>
              <a:ext uri="{FF2B5EF4-FFF2-40B4-BE49-F238E27FC236}">
                <a16:creationId xmlns:a16="http://schemas.microsoft.com/office/drawing/2014/main" id="{B685B91B-16F8-4A78-B147-8B6E232CF64C}"/>
              </a:ext>
            </a:extLst>
          </p:cNvPr>
          <p:cNvSpPr txBox="1"/>
          <p:nvPr/>
        </p:nvSpPr>
        <p:spPr>
          <a:xfrm>
            <a:off x="1817962" y="8161396"/>
            <a:ext cx="470000" cy="369332"/>
          </a:xfrm>
          <a:prstGeom prst="rect">
            <a:avLst/>
          </a:prstGeom>
          <a:noFill/>
        </p:spPr>
        <p:txBody>
          <a:bodyPr wrap="none" rtlCol="0">
            <a:spAutoFit/>
          </a:bodyPr>
          <a:lstStyle/>
          <a:p>
            <a:r>
              <a:rPr lang="en-US" b="1"/>
              <a:t>1%</a:t>
            </a:r>
          </a:p>
        </p:txBody>
      </p:sp>
      <p:sp>
        <p:nvSpPr>
          <p:cNvPr id="8" name="TextBox 7">
            <a:extLst>
              <a:ext uri="{FF2B5EF4-FFF2-40B4-BE49-F238E27FC236}">
                <a16:creationId xmlns:a16="http://schemas.microsoft.com/office/drawing/2014/main" id="{D6B2A9C8-3FFC-46F6-98F4-67B66FAB2887}"/>
              </a:ext>
            </a:extLst>
          </p:cNvPr>
          <p:cNvSpPr txBox="1"/>
          <p:nvPr/>
        </p:nvSpPr>
        <p:spPr>
          <a:xfrm>
            <a:off x="2484416" y="9180148"/>
            <a:ext cx="587020" cy="369332"/>
          </a:xfrm>
          <a:prstGeom prst="rect">
            <a:avLst/>
          </a:prstGeom>
          <a:noFill/>
        </p:spPr>
        <p:txBody>
          <a:bodyPr wrap="none" rtlCol="0">
            <a:spAutoFit/>
          </a:bodyPr>
          <a:lstStyle/>
          <a:p>
            <a:r>
              <a:rPr lang="en-US" b="1"/>
              <a:t>14%</a:t>
            </a:r>
          </a:p>
        </p:txBody>
      </p:sp>
      <p:sp>
        <p:nvSpPr>
          <p:cNvPr id="48" name="TextBox 47">
            <a:extLst>
              <a:ext uri="{FF2B5EF4-FFF2-40B4-BE49-F238E27FC236}">
                <a16:creationId xmlns:a16="http://schemas.microsoft.com/office/drawing/2014/main" id="{C7A6F54E-8EBB-4ECD-B5CB-38C1BA75F13A}"/>
              </a:ext>
            </a:extLst>
          </p:cNvPr>
          <p:cNvSpPr txBox="1"/>
          <p:nvPr/>
        </p:nvSpPr>
        <p:spPr>
          <a:xfrm>
            <a:off x="2239831" y="8656213"/>
            <a:ext cx="587020" cy="369332"/>
          </a:xfrm>
          <a:prstGeom prst="rect">
            <a:avLst/>
          </a:prstGeom>
          <a:noFill/>
        </p:spPr>
        <p:txBody>
          <a:bodyPr wrap="none" rtlCol="0">
            <a:spAutoFit/>
          </a:bodyPr>
          <a:lstStyle/>
          <a:p>
            <a:r>
              <a:rPr lang="en-US" b="1"/>
              <a:t>11%</a:t>
            </a:r>
          </a:p>
        </p:txBody>
      </p:sp>
      <p:graphicFrame>
        <p:nvGraphicFramePr>
          <p:cNvPr id="49" name="Chart 48">
            <a:extLst>
              <a:ext uri="{FF2B5EF4-FFF2-40B4-BE49-F238E27FC236}">
                <a16:creationId xmlns:a16="http://schemas.microsoft.com/office/drawing/2014/main" id="{CAAAEB19-F579-4E5C-A111-69B35FCC37BF}"/>
              </a:ext>
            </a:extLst>
          </p:cNvPr>
          <p:cNvGraphicFramePr/>
          <p:nvPr>
            <p:extLst>
              <p:ext uri="{D42A27DB-BD31-4B8C-83A1-F6EECF244321}">
                <p14:modId xmlns:p14="http://schemas.microsoft.com/office/powerpoint/2010/main" val="772037327"/>
              </p:ext>
            </p:extLst>
          </p:nvPr>
        </p:nvGraphicFramePr>
        <p:xfrm>
          <a:off x="1536176" y="7989568"/>
          <a:ext cx="4266883" cy="173804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3143788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p:cNvSpPr/>
          <p:nvPr/>
        </p:nvSpPr>
        <p:spPr>
          <a:xfrm>
            <a:off x="-72876" y="0"/>
            <a:ext cx="1572492" cy="10058400"/>
          </a:xfrm>
          <a:prstGeom prst="rect">
            <a:avLst/>
          </a:prstGeom>
          <a:solidFill>
            <a:srgbClr val="68B08C"/>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1929384" y="9735682"/>
            <a:ext cx="5053306" cy="45719"/>
          </a:xfrm>
          <a:prstGeom prst="rect">
            <a:avLst/>
          </a:prstGeom>
          <a:solidFill>
            <a:srgbClr val="C98C7B"/>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rot="19830945">
            <a:off x="-1348673" y="2316946"/>
            <a:ext cx="9843328" cy="3202197"/>
          </a:xfrm>
          <a:custGeom>
            <a:avLst/>
            <a:gdLst>
              <a:gd name="connsiteX0" fmla="*/ 0 w 11018520"/>
              <a:gd name="connsiteY0" fmla="*/ 0 h 2401565"/>
              <a:gd name="connsiteX1" fmla="*/ 11018520 w 11018520"/>
              <a:gd name="connsiteY1" fmla="*/ 0 h 2401565"/>
              <a:gd name="connsiteX2" fmla="*/ 11018520 w 11018520"/>
              <a:gd name="connsiteY2" fmla="*/ 2401565 h 2401565"/>
              <a:gd name="connsiteX3" fmla="*/ 0 w 11018520"/>
              <a:gd name="connsiteY3" fmla="*/ 2401565 h 2401565"/>
              <a:gd name="connsiteX4" fmla="*/ 0 w 11018520"/>
              <a:gd name="connsiteY4" fmla="*/ 0 h 2401565"/>
              <a:gd name="connsiteX0" fmla="*/ 0 w 11018520"/>
              <a:gd name="connsiteY0" fmla="*/ 0 h 2401565"/>
              <a:gd name="connsiteX1" fmla="*/ 10379969 w 11018520"/>
              <a:gd name="connsiteY1" fmla="*/ 5655 h 2401565"/>
              <a:gd name="connsiteX2" fmla="*/ 11018520 w 11018520"/>
              <a:gd name="connsiteY2" fmla="*/ 2401565 h 2401565"/>
              <a:gd name="connsiteX3" fmla="*/ 0 w 11018520"/>
              <a:gd name="connsiteY3" fmla="*/ 2401565 h 2401565"/>
              <a:gd name="connsiteX4" fmla="*/ 0 w 11018520"/>
              <a:gd name="connsiteY4" fmla="*/ 0 h 2401565"/>
              <a:gd name="connsiteX0" fmla="*/ 0 w 10379969"/>
              <a:gd name="connsiteY0" fmla="*/ 0 h 2584874"/>
              <a:gd name="connsiteX1" fmla="*/ 10379969 w 10379969"/>
              <a:gd name="connsiteY1" fmla="*/ 5655 h 2584874"/>
              <a:gd name="connsiteX2" fmla="*/ 8949568 w 10379969"/>
              <a:gd name="connsiteY2" fmla="*/ 2584874 h 2584874"/>
              <a:gd name="connsiteX3" fmla="*/ 0 w 10379969"/>
              <a:gd name="connsiteY3" fmla="*/ 2401565 h 2584874"/>
              <a:gd name="connsiteX4" fmla="*/ 0 w 10379969"/>
              <a:gd name="connsiteY4" fmla="*/ 0 h 2584874"/>
              <a:gd name="connsiteX0" fmla="*/ 2345653 w 10379969"/>
              <a:gd name="connsiteY0" fmla="*/ 0 h 3179694"/>
              <a:gd name="connsiteX1" fmla="*/ 10379969 w 10379969"/>
              <a:gd name="connsiteY1" fmla="*/ 600475 h 3179694"/>
              <a:gd name="connsiteX2" fmla="*/ 8949568 w 10379969"/>
              <a:gd name="connsiteY2" fmla="*/ 3179694 h 3179694"/>
              <a:gd name="connsiteX3" fmla="*/ 0 w 10379969"/>
              <a:gd name="connsiteY3" fmla="*/ 2996385 h 3179694"/>
              <a:gd name="connsiteX4" fmla="*/ 2345653 w 10379969"/>
              <a:gd name="connsiteY4" fmla="*/ 0 h 3179694"/>
              <a:gd name="connsiteX0" fmla="*/ 1731213 w 9765529"/>
              <a:gd name="connsiteY0" fmla="*/ 0 h 3179694"/>
              <a:gd name="connsiteX1" fmla="*/ 9765529 w 9765529"/>
              <a:gd name="connsiteY1" fmla="*/ 600475 h 3179694"/>
              <a:gd name="connsiteX2" fmla="*/ 8335128 w 9765529"/>
              <a:gd name="connsiteY2" fmla="*/ 3179694 h 3179694"/>
              <a:gd name="connsiteX3" fmla="*/ 0 w 9765529"/>
              <a:gd name="connsiteY3" fmla="*/ 3092161 h 3179694"/>
              <a:gd name="connsiteX4" fmla="*/ 1731213 w 9765529"/>
              <a:gd name="connsiteY4" fmla="*/ 0 h 3179694"/>
              <a:gd name="connsiteX0" fmla="*/ 1731213 w 9797369"/>
              <a:gd name="connsiteY0" fmla="*/ 0 h 3179694"/>
              <a:gd name="connsiteX1" fmla="*/ 9797369 w 9797369"/>
              <a:gd name="connsiteY1" fmla="*/ 618477 h 3179694"/>
              <a:gd name="connsiteX2" fmla="*/ 8335128 w 9797369"/>
              <a:gd name="connsiteY2" fmla="*/ 3179694 h 3179694"/>
              <a:gd name="connsiteX3" fmla="*/ 0 w 9797369"/>
              <a:gd name="connsiteY3" fmla="*/ 3092161 h 3179694"/>
              <a:gd name="connsiteX4" fmla="*/ 1731213 w 9797369"/>
              <a:gd name="connsiteY4" fmla="*/ 0 h 3179694"/>
              <a:gd name="connsiteX0" fmla="*/ 1731213 w 9909882"/>
              <a:gd name="connsiteY0" fmla="*/ 0 h 3179694"/>
              <a:gd name="connsiteX1" fmla="*/ 9909882 w 9909882"/>
              <a:gd name="connsiteY1" fmla="*/ 419483 h 3179694"/>
              <a:gd name="connsiteX2" fmla="*/ 8335128 w 9909882"/>
              <a:gd name="connsiteY2" fmla="*/ 3179694 h 3179694"/>
              <a:gd name="connsiteX3" fmla="*/ 0 w 9909882"/>
              <a:gd name="connsiteY3" fmla="*/ 3092161 h 3179694"/>
              <a:gd name="connsiteX4" fmla="*/ 1731213 w 9909882"/>
              <a:gd name="connsiteY4" fmla="*/ 0 h 3179694"/>
              <a:gd name="connsiteX0" fmla="*/ 1731213 w 10050441"/>
              <a:gd name="connsiteY0" fmla="*/ 0 h 3179694"/>
              <a:gd name="connsiteX1" fmla="*/ 10050441 w 10050441"/>
              <a:gd name="connsiteY1" fmla="*/ 152311 h 3179694"/>
              <a:gd name="connsiteX2" fmla="*/ 8335128 w 10050441"/>
              <a:gd name="connsiteY2" fmla="*/ 3179694 h 3179694"/>
              <a:gd name="connsiteX3" fmla="*/ 0 w 10050441"/>
              <a:gd name="connsiteY3" fmla="*/ 3092161 h 3179694"/>
              <a:gd name="connsiteX4" fmla="*/ 1731213 w 10050441"/>
              <a:gd name="connsiteY4" fmla="*/ 0 h 3179694"/>
              <a:gd name="connsiteX0" fmla="*/ 1731213 w 10129702"/>
              <a:gd name="connsiteY0" fmla="*/ 0 h 3179694"/>
              <a:gd name="connsiteX1" fmla="*/ 10129702 w 10129702"/>
              <a:gd name="connsiteY1" fmla="*/ 164436 h 3179694"/>
              <a:gd name="connsiteX2" fmla="*/ 8335128 w 10129702"/>
              <a:gd name="connsiteY2" fmla="*/ 3179694 h 3179694"/>
              <a:gd name="connsiteX3" fmla="*/ 0 w 10129702"/>
              <a:gd name="connsiteY3" fmla="*/ 3092161 h 3179694"/>
              <a:gd name="connsiteX4" fmla="*/ 1731213 w 10129702"/>
              <a:gd name="connsiteY4" fmla="*/ 0 h 3179694"/>
              <a:gd name="connsiteX0" fmla="*/ 1731213 w 10108731"/>
              <a:gd name="connsiteY0" fmla="*/ 0 h 3179694"/>
              <a:gd name="connsiteX1" fmla="*/ 10108731 w 10108731"/>
              <a:gd name="connsiteY1" fmla="*/ 163395 h 3179694"/>
              <a:gd name="connsiteX2" fmla="*/ 8335128 w 10108731"/>
              <a:gd name="connsiteY2" fmla="*/ 3179694 h 3179694"/>
              <a:gd name="connsiteX3" fmla="*/ 0 w 10108731"/>
              <a:gd name="connsiteY3" fmla="*/ 3092161 h 3179694"/>
              <a:gd name="connsiteX4" fmla="*/ 1731213 w 10108731"/>
              <a:gd name="connsiteY4" fmla="*/ 0 h 3179694"/>
              <a:gd name="connsiteX0" fmla="*/ 1731213 w 10108731"/>
              <a:gd name="connsiteY0" fmla="*/ 0 h 3202197"/>
              <a:gd name="connsiteX1" fmla="*/ 10108731 w 10108731"/>
              <a:gd name="connsiteY1" fmla="*/ 163395 h 3202197"/>
              <a:gd name="connsiteX2" fmla="*/ 8375999 w 10108731"/>
              <a:gd name="connsiteY2" fmla="*/ 3202197 h 3202197"/>
              <a:gd name="connsiteX3" fmla="*/ 0 w 10108731"/>
              <a:gd name="connsiteY3" fmla="*/ 3092161 h 3202197"/>
              <a:gd name="connsiteX4" fmla="*/ 1731213 w 10108731"/>
              <a:gd name="connsiteY4" fmla="*/ 0 h 32021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08731" h="3202197">
                <a:moveTo>
                  <a:pt x="1731213" y="0"/>
                </a:moveTo>
                <a:lnTo>
                  <a:pt x="10108731" y="163395"/>
                </a:lnTo>
                <a:lnTo>
                  <a:pt x="8375999" y="3202197"/>
                </a:lnTo>
                <a:lnTo>
                  <a:pt x="0" y="3092161"/>
                </a:lnTo>
                <a:lnTo>
                  <a:pt x="1731213" y="0"/>
                </a:lnTo>
                <a:close/>
              </a:path>
            </a:pathLst>
          </a:custGeom>
          <a:solidFill>
            <a:schemeClr val="bg1"/>
          </a:solidFill>
          <a:ln w="342900">
            <a:solidFill>
              <a:srgbClr val="4380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a:p>
        </p:txBody>
      </p:sp>
      <p:sp>
        <p:nvSpPr>
          <p:cNvPr id="3" name="Rectangle 2"/>
          <p:cNvSpPr/>
          <p:nvPr/>
        </p:nvSpPr>
        <p:spPr>
          <a:xfrm>
            <a:off x="1929383" y="7246226"/>
            <a:ext cx="5053306" cy="2308324"/>
          </a:xfrm>
          <a:prstGeom prst="rect">
            <a:avLst/>
          </a:prstGeom>
        </p:spPr>
        <p:txBody>
          <a:bodyPr wrap="square">
            <a:spAutoFit/>
          </a:bodyPr>
          <a:lstStyle/>
          <a:p>
            <a:pPr algn="ctr"/>
            <a:r>
              <a:rPr lang="en-US" sz="1600"/>
              <a:t>Thank you for everything that you do to support this Initiative and families across Colorado! </a:t>
            </a:r>
          </a:p>
          <a:p>
            <a:pPr algn="ctr"/>
            <a:endParaRPr lang="en-US" sz="1600"/>
          </a:p>
          <a:p>
            <a:pPr algn="ctr"/>
            <a:r>
              <a:rPr lang="en-US" sz="1600"/>
              <a:t>For more resources and information about the SFSC Initiative and evaluation, please e-mail Katie or Deb at anytime, and remember to check out our new  website!</a:t>
            </a:r>
          </a:p>
          <a:p>
            <a:pPr algn="ctr"/>
            <a:endParaRPr lang="en-US" sz="1600"/>
          </a:p>
          <a:p>
            <a:pPr algn="ctr"/>
            <a:r>
              <a:rPr lang="en-US" sz="1600" b="1"/>
              <a:t> </a:t>
            </a:r>
            <a:r>
              <a:rPr lang="en-US" sz="1600" b="1">
                <a:hlinkClick r:id="rId3"/>
              </a:rPr>
              <a:t>https://www.larimer.gov/humanservices/cyf/supported-families-stronger-community</a:t>
            </a:r>
            <a:endParaRPr lang="en-US" sz="1600" b="1"/>
          </a:p>
        </p:txBody>
      </p:sp>
      <p:pic>
        <p:nvPicPr>
          <p:cNvPr id="5" name="Picture 4" descr="Thank You PNG Transparent Images | PNG All"/>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20005774">
            <a:off x="1162938" y="2738603"/>
            <a:ext cx="4681072" cy="2462244"/>
          </a:xfrm>
          <a:prstGeom prst="rect">
            <a:avLst/>
          </a:prstGeom>
        </p:spPr>
      </p:pic>
      <p:sp>
        <p:nvSpPr>
          <p:cNvPr id="28" name="Rectangle 27"/>
          <p:cNvSpPr/>
          <p:nvPr/>
        </p:nvSpPr>
        <p:spPr>
          <a:xfrm>
            <a:off x="1929383" y="7095644"/>
            <a:ext cx="5053306" cy="45719"/>
          </a:xfrm>
          <a:prstGeom prst="rect">
            <a:avLst/>
          </a:prstGeom>
          <a:solidFill>
            <a:srgbClr val="C98C7B"/>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27202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9774291"/>
            <a:ext cx="7315200" cy="284109"/>
          </a:xfrm>
          <a:prstGeom prst="rect">
            <a:avLst/>
          </a:prstGeom>
          <a:solidFill>
            <a:srgbClr val="43809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567507" y="9774291"/>
            <a:ext cx="692818" cy="276999"/>
          </a:xfrm>
          <a:prstGeom prst="rect">
            <a:avLst/>
          </a:prstGeom>
        </p:spPr>
        <p:txBody>
          <a:bodyPr wrap="none">
            <a:spAutoFit/>
          </a:bodyPr>
          <a:lstStyle/>
          <a:p>
            <a:r>
              <a:rPr lang="en-US" sz="1200">
                <a:solidFill>
                  <a:schemeClr val="bg1"/>
                </a:solidFill>
                <a:latin typeface="Bahnschrift Light" panose="020B0502040204020203" pitchFamily="34" charset="0"/>
              </a:rPr>
              <a:t>PAGE 2</a:t>
            </a:r>
            <a:endParaRPr lang="en-US" sz="1200">
              <a:solidFill>
                <a:schemeClr val="bg1"/>
              </a:solidFill>
            </a:endParaRPr>
          </a:p>
        </p:txBody>
      </p:sp>
      <p:sp>
        <p:nvSpPr>
          <p:cNvPr id="22" name="Rectangle 21"/>
          <p:cNvSpPr/>
          <p:nvPr/>
        </p:nvSpPr>
        <p:spPr>
          <a:xfrm>
            <a:off x="304647" y="175583"/>
            <a:ext cx="6705905" cy="954107"/>
          </a:xfrm>
          <a:prstGeom prst="rect">
            <a:avLst/>
          </a:prstGeom>
        </p:spPr>
        <p:txBody>
          <a:bodyPr wrap="square">
            <a:spAutoFit/>
          </a:bodyPr>
          <a:lstStyle/>
          <a:p>
            <a:pPr algn="ctr"/>
            <a:r>
              <a:rPr lang="en-US" sz="2800" dirty="0">
                <a:latin typeface="Bahnschrift Light" panose="020B0502040204020203" pitchFamily="34" charset="0"/>
              </a:rPr>
              <a:t>Forms and Tracking of Referral Episodes and Protective Factors Survey </a:t>
            </a:r>
          </a:p>
        </p:txBody>
      </p:sp>
      <p:sp>
        <p:nvSpPr>
          <p:cNvPr id="27" name="Rectangle 26"/>
          <p:cNvSpPr/>
          <p:nvPr/>
        </p:nvSpPr>
        <p:spPr>
          <a:xfrm>
            <a:off x="374923" y="1228854"/>
            <a:ext cx="6650182" cy="67343"/>
          </a:xfrm>
          <a:prstGeom prst="rect">
            <a:avLst/>
          </a:prstGeom>
          <a:solidFill>
            <a:srgbClr val="68B08C"/>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8017" y="8607610"/>
            <a:ext cx="7315200" cy="1134320"/>
          </a:xfrm>
          <a:prstGeom prst="rect">
            <a:avLst/>
          </a:prstGeom>
          <a:solidFill>
            <a:srgbClr val="43809F"/>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0" rIns="640080" rtlCol="0" anchor="ctr"/>
          <a:lstStyle/>
          <a:p>
            <a:pPr algn="ctr"/>
            <a:r>
              <a:rPr lang="en-US" i="1" u="sng">
                <a:solidFill>
                  <a:schemeClr val="bg1"/>
                </a:solidFill>
              </a:rPr>
              <a:t>Reminder</a:t>
            </a:r>
            <a:r>
              <a:rPr lang="en-US">
                <a:solidFill>
                  <a:schemeClr val="bg1"/>
                </a:solidFill>
              </a:rPr>
              <a:t>: The Referral Episode Tracking form is a tracking mechanism that </a:t>
            </a:r>
            <a:r>
              <a:rPr lang="en-US" b="1">
                <a:solidFill>
                  <a:schemeClr val="bg1"/>
                </a:solidFill>
              </a:rPr>
              <a:t>is distinct from referrals to the SFSC navigation team and from an actual referral to another agency</a:t>
            </a:r>
          </a:p>
        </p:txBody>
      </p:sp>
      <p:sp>
        <p:nvSpPr>
          <p:cNvPr id="8" name="Pentagon 7"/>
          <p:cNvSpPr/>
          <p:nvPr/>
        </p:nvSpPr>
        <p:spPr>
          <a:xfrm>
            <a:off x="0" y="8604433"/>
            <a:ext cx="554420" cy="1134320"/>
          </a:xfrm>
          <a:prstGeom prst="homePlate">
            <a:avLst>
              <a:gd name="adj" fmla="val 32971"/>
            </a:avLst>
          </a:prstGeom>
          <a:solidFill>
            <a:srgbClr val="C98C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Pentagon 40"/>
          <p:cNvSpPr/>
          <p:nvPr/>
        </p:nvSpPr>
        <p:spPr>
          <a:xfrm rot="10800000">
            <a:off x="6768795" y="8611165"/>
            <a:ext cx="546405" cy="1134320"/>
          </a:xfrm>
          <a:prstGeom prst="homePlate">
            <a:avLst>
              <a:gd name="adj" fmla="val 32971"/>
            </a:avLst>
          </a:prstGeom>
          <a:solidFill>
            <a:srgbClr val="C98C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2602167" y="1523953"/>
            <a:ext cx="4467932" cy="2339102"/>
          </a:xfrm>
          <a:prstGeom prst="rect">
            <a:avLst/>
          </a:prstGeom>
        </p:spPr>
        <p:txBody>
          <a:bodyPr wrap="square">
            <a:spAutoFit/>
          </a:bodyPr>
          <a:lstStyle/>
          <a:p>
            <a:pPr marL="285750" indent="-285750">
              <a:buFont typeface="Arial" panose="020B0604020202020204" pitchFamily="34" charset="0"/>
              <a:buChar char="•"/>
            </a:pPr>
            <a:r>
              <a:rPr lang="en-US" sz="1600" b="1" dirty="0"/>
              <a:t>Collects total number of organizations/agencies </a:t>
            </a:r>
            <a:r>
              <a:rPr lang="en-US" sz="1600" dirty="0"/>
              <a:t>that a family member is referred to</a:t>
            </a:r>
          </a:p>
          <a:p>
            <a:pPr marL="285750" indent="-285750">
              <a:buFont typeface="Arial" panose="020B0604020202020204" pitchFamily="34" charset="0"/>
              <a:buChar char="•"/>
            </a:pPr>
            <a:r>
              <a:rPr lang="en-US" sz="1600" b="1" dirty="0"/>
              <a:t>Captures referral information </a:t>
            </a:r>
            <a:r>
              <a:rPr lang="en-US" sz="1600" dirty="0"/>
              <a:t>– where the referral came from, where it’s going to</a:t>
            </a:r>
          </a:p>
          <a:p>
            <a:pPr marL="285750" indent="-285750">
              <a:buFont typeface="Arial" panose="020B0604020202020204" pitchFamily="34" charset="0"/>
              <a:buChar char="•"/>
            </a:pPr>
            <a:r>
              <a:rPr lang="en-US" sz="1600" dirty="0"/>
              <a:t>Captures how each </a:t>
            </a:r>
            <a:r>
              <a:rPr lang="en-US" sz="1600" b="1" dirty="0"/>
              <a:t>referral episode aligns with the Protective Factors </a:t>
            </a:r>
            <a:r>
              <a:rPr lang="en-US" sz="1600" dirty="0"/>
              <a:t>(e.g., ‘Please select which protective factor(s) you made this referral for’)</a:t>
            </a:r>
          </a:p>
          <a:p>
            <a:pPr marL="285750" indent="-285750">
              <a:buFont typeface="Arial" panose="020B0604020202020204" pitchFamily="34" charset="0"/>
              <a:buChar char="•"/>
            </a:pPr>
            <a:endParaRPr lang="en-US" b="1" dirty="0"/>
          </a:p>
        </p:txBody>
      </p:sp>
      <p:sp>
        <p:nvSpPr>
          <p:cNvPr id="28" name="Rectangle 27">
            <a:extLst>
              <a:ext uri="{FF2B5EF4-FFF2-40B4-BE49-F238E27FC236}">
                <a16:creationId xmlns:a16="http://schemas.microsoft.com/office/drawing/2014/main" id="{FBDC5948-6E93-4691-B6F0-2C6CB57E1F8D}"/>
              </a:ext>
            </a:extLst>
          </p:cNvPr>
          <p:cNvSpPr/>
          <p:nvPr/>
        </p:nvSpPr>
        <p:spPr>
          <a:xfrm>
            <a:off x="0" y="9781401"/>
            <a:ext cx="5019066" cy="276999"/>
          </a:xfrm>
          <a:prstGeom prst="rect">
            <a:avLst/>
          </a:prstGeom>
        </p:spPr>
        <p:txBody>
          <a:bodyPr wrap="none" lIns="91440" tIns="45720" rIns="91440" bIns="45720" anchor="t">
            <a:spAutoFit/>
          </a:bodyPr>
          <a:lstStyle/>
          <a:p>
            <a:r>
              <a:rPr lang="en-US" sz="1200" dirty="0">
                <a:solidFill>
                  <a:schemeClr val="bg1"/>
                </a:solidFill>
              </a:rPr>
              <a:t>SUPPORTED FAMILIES, STRONGER COMMUNITY JANUARY 2024 CCT UPDATES</a:t>
            </a:r>
          </a:p>
        </p:txBody>
      </p:sp>
      <p:pic>
        <p:nvPicPr>
          <p:cNvPr id="3" name="Picture 2" descr="Pastel checklist and pencil">
            <a:extLst>
              <a:ext uri="{FF2B5EF4-FFF2-40B4-BE49-F238E27FC236}">
                <a16:creationId xmlns:a16="http://schemas.microsoft.com/office/drawing/2014/main" id="{43663648-88F4-41D1-BB96-4E4F4C5A84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0797" y="1601797"/>
            <a:ext cx="2069400" cy="1927156"/>
          </a:xfrm>
          <a:prstGeom prst="rect">
            <a:avLst/>
          </a:prstGeom>
        </p:spPr>
      </p:pic>
      <p:pic>
        <p:nvPicPr>
          <p:cNvPr id="1028" name="Picture 4" descr="Protective Factors Survey Q&amp;A. Jessica Sprague-Jones, PhD, is an… | by CPPR  @ KU | Ideas In Motion | Medium">
            <a:extLst>
              <a:ext uri="{FF2B5EF4-FFF2-40B4-BE49-F238E27FC236}">
                <a16:creationId xmlns:a16="http://schemas.microsoft.com/office/drawing/2014/main" id="{C1804028-125B-4639-BF24-CD316011974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4420" y="5354466"/>
            <a:ext cx="2795599" cy="885039"/>
          </a:xfrm>
          <a:prstGeom prst="rect">
            <a:avLst/>
          </a:prstGeom>
          <a:noFill/>
          <a:extLst>
            <a:ext uri="{909E8E84-426E-40DD-AFC4-6F175D3DCCD1}">
              <a14:hiddenFill xmlns:a14="http://schemas.microsoft.com/office/drawing/2010/main">
                <a:solidFill>
                  <a:srgbClr val="FFFFFF"/>
                </a:solidFill>
              </a14:hiddenFill>
            </a:ext>
          </a:extLst>
        </p:spPr>
      </p:pic>
      <p:sp>
        <p:nvSpPr>
          <p:cNvPr id="60" name="TextBox 59">
            <a:extLst>
              <a:ext uri="{FF2B5EF4-FFF2-40B4-BE49-F238E27FC236}">
                <a16:creationId xmlns:a16="http://schemas.microsoft.com/office/drawing/2014/main" id="{2B266611-5A1A-4BCC-96F8-B1A58A217D8A}"/>
              </a:ext>
            </a:extLst>
          </p:cNvPr>
          <p:cNvSpPr txBox="1"/>
          <p:nvPr/>
        </p:nvSpPr>
        <p:spPr>
          <a:xfrm>
            <a:off x="42414" y="6310499"/>
            <a:ext cx="7315200" cy="1815882"/>
          </a:xfrm>
          <a:prstGeom prst="rect">
            <a:avLst/>
          </a:prstGeom>
          <a:noFill/>
        </p:spPr>
        <p:txBody>
          <a:bodyPr wrap="square">
            <a:spAutoFit/>
          </a:bodyPr>
          <a:lstStyle/>
          <a:p>
            <a:pPr marL="285750" indent="-285750">
              <a:buFont typeface="Arial" panose="020B0604020202020204" pitchFamily="34" charset="0"/>
              <a:buChar char="•"/>
            </a:pPr>
            <a:r>
              <a:rPr lang="en-US" sz="1600" dirty="0"/>
              <a:t>Completed with family </a:t>
            </a:r>
            <a:r>
              <a:rPr lang="en-US" sz="1600" b="1" dirty="0"/>
              <a:t>at baseline </a:t>
            </a:r>
            <a:r>
              <a:rPr lang="en-US" sz="1600" dirty="0"/>
              <a:t>(e.g., initial referral) and every 3 months thereafter </a:t>
            </a:r>
            <a:r>
              <a:rPr lang="en-US" sz="1600" b="1" dirty="0"/>
              <a:t>with those continuing to work with the case management team</a:t>
            </a:r>
          </a:p>
          <a:p>
            <a:pPr marL="285750" indent="-285750">
              <a:buFont typeface="Arial" panose="020B0604020202020204" pitchFamily="34" charset="0"/>
              <a:buChar char="•"/>
            </a:pPr>
            <a:r>
              <a:rPr lang="en-US" sz="1600" b="1" dirty="0"/>
              <a:t>A mean (average) </a:t>
            </a:r>
            <a:r>
              <a:rPr lang="en-US" sz="1600" dirty="0"/>
              <a:t>is calculated for each of the five protective factors which can </a:t>
            </a:r>
            <a:r>
              <a:rPr lang="en-US" sz="1600" b="1" dirty="0"/>
              <a:t>range from 1-4</a:t>
            </a:r>
            <a:r>
              <a:rPr lang="en-US" sz="1600" dirty="0"/>
              <a:t> (4 indicating a strong presence of that protective factor)</a:t>
            </a:r>
          </a:p>
          <a:p>
            <a:pPr marL="285750" indent="-285750">
              <a:buFont typeface="Arial" panose="020B0604020202020204" pitchFamily="34" charset="0"/>
              <a:buChar char="•"/>
            </a:pPr>
            <a:r>
              <a:rPr lang="en-US" sz="1600" dirty="0"/>
              <a:t>The PFS is intended to help service providers to better assess changes in families’ protective factors over time</a:t>
            </a:r>
          </a:p>
          <a:p>
            <a:pPr marL="285750" indent="-285750">
              <a:buFont typeface="Arial" panose="020B0604020202020204" pitchFamily="34" charset="0"/>
              <a:buChar char="•"/>
            </a:pPr>
            <a:endParaRPr lang="en-US" sz="1600" b="1" dirty="0"/>
          </a:p>
        </p:txBody>
      </p:sp>
      <p:sp>
        <p:nvSpPr>
          <p:cNvPr id="61" name="TextBox 60">
            <a:extLst>
              <a:ext uri="{FF2B5EF4-FFF2-40B4-BE49-F238E27FC236}">
                <a16:creationId xmlns:a16="http://schemas.microsoft.com/office/drawing/2014/main" id="{9C1C40C7-11B6-49E1-8C6C-BA318CFFCDA0}"/>
              </a:ext>
            </a:extLst>
          </p:cNvPr>
          <p:cNvSpPr txBox="1"/>
          <p:nvPr/>
        </p:nvSpPr>
        <p:spPr>
          <a:xfrm>
            <a:off x="532767" y="1575173"/>
            <a:ext cx="2051418" cy="584775"/>
          </a:xfrm>
          <a:prstGeom prst="rect">
            <a:avLst/>
          </a:prstGeom>
          <a:noFill/>
        </p:spPr>
        <p:txBody>
          <a:bodyPr wrap="square">
            <a:spAutoFit/>
          </a:bodyPr>
          <a:lstStyle/>
          <a:p>
            <a:pPr algn="ctr"/>
            <a:r>
              <a:rPr lang="en-US" sz="1600" b="1">
                <a:solidFill>
                  <a:schemeClr val="accent5">
                    <a:lumMod val="50000"/>
                  </a:schemeClr>
                </a:solidFill>
              </a:rPr>
              <a:t>Referral Episode Tracking (RET)</a:t>
            </a:r>
          </a:p>
        </p:txBody>
      </p:sp>
      <p:pic>
        <p:nvPicPr>
          <p:cNvPr id="62" name="Picture 61">
            <a:extLst>
              <a:ext uri="{FF2B5EF4-FFF2-40B4-BE49-F238E27FC236}">
                <a16:creationId xmlns:a16="http://schemas.microsoft.com/office/drawing/2014/main" id="{F7EF1481-FC7F-4C93-92C3-CEE61B813D93}"/>
              </a:ext>
            </a:extLst>
          </p:cNvPr>
          <p:cNvPicPr>
            <a:picLocks noChangeAspect="1"/>
          </p:cNvPicPr>
          <p:nvPr/>
        </p:nvPicPr>
        <p:blipFill>
          <a:blip r:embed="rId5"/>
          <a:stretch>
            <a:fillRect/>
          </a:stretch>
        </p:blipFill>
        <p:spPr>
          <a:xfrm>
            <a:off x="4940121" y="3752139"/>
            <a:ext cx="2070431" cy="1380287"/>
          </a:xfrm>
          <a:prstGeom prst="rect">
            <a:avLst/>
          </a:prstGeom>
        </p:spPr>
      </p:pic>
      <p:cxnSp>
        <p:nvCxnSpPr>
          <p:cNvPr id="35" name="Connector: Elbow 34">
            <a:extLst>
              <a:ext uri="{FF2B5EF4-FFF2-40B4-BE49-F238E27FC236}">
                <a16:creationId xmlns:a16="http://schemas.microsoft.com/office/drawing/2014/main" id="{6F0E5B0B-F147-4519-B06A-AEE180D72CB3}"/>
              </a:ext>
            </a:extLst>
          </p:cNvPr>
          <p:cNvCxnSpPr>
            <a:cxnSpLocks/>
          </p:cNvCxnSpPr>
          <p:nvPr/>
        </p:nvCxnSpPr>
        <p:spPr>
          <a:xfrm>
            <a:off x="1610361" y="3612375"/>
            <a:ext cx="3225772" cy="277304"/>
          </a:xfrm>
          <a:prstGeom prst="bentConnector3">
            <a:avLst>
              <a:gd name="adj1" fmla="val 50000"/>
            </a:avLst>
          </a:prstGeom>
          <a:ln w="1905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63" name="Connector: Elbow 62">
            <a:extLst>
              <a:ext uri="{FF2B5EF4-FFF2-40B4-BE49-F238E27FC236}">
                <a16:creationId xmlns:a16="http://schemas.microsoft.com/office/drawing/2014/main" id="{C8CE7F4A-C39A-47A0-9833-FA9CC879E08E}"/>
              </a:ext>
            </a:extLst>
          </p:cNvPr>
          <p:cNvCxnSpPr>
            <a:cxnSpLocks/>
          </p:cNvCxnSpPr>
          <p:nvPr/>
        </p:nvCxnSpPr>
        <p:spPr>
          <a:xfrm flipV="1">
            <a:off x="1915076" y="4981380"/>
            <a:ext cx="2921057" cy="302092"/>
          </a:xfrm>
          <a:prstGeom prst="bentConnector3">
            <a:avLst>
              <a:gd name="adj1" fmla="val 50000"/>
            </a:avLst>
          </a:prstGeom>
          <a:ln w="19050">
            <a:solidFill>
              <a:srgbClr val="68B08C"/>
            </a:solidFill>
            <a:tailEnd type="triangle"/>
          </a:ln>
        </p:spPr>
        <p:style>
          <a:lnRef idx="1">
            <a:schemeClr val="accent1"/>
          </a:lnRef>
          <a:fillRef idx="0">
            <a:schemeClr val="accent1"/>
          </a:fillRef>
          <a:effectRef idx="0">
            <a:schemeClr val="accent1"/>
          </a:effectRef>
          <a:fontRef idx="minor">
            <a:schemeClr val="tx1"/>
          </a:fontRef>
        </p:style>
      </p:cxnSp>
      <p:sp>
        <p:nvSpPr>
          <p:cNvPr id="74" name="Rectangle 73">
            <a:extLst>
              <a:ext uri="{FF2B5EF4-FFF2-40B4-BE49-F238E27FC236}">
                <a16:creationId xmlns:a16="http://schemas.microsoft.com/office/drawing/2014/main" id="{353FC196-2121-4D3D-BE40-3AF3EA0945DA}"/>
              </a:ext>
            </a:extLst>
          </p:cNvPr>
          <p:cNvSpPr/>
          <p:nvPr/>
        </p:nvSpPr>
        <p:spPr>
          <a:xfrm>
            <a:off x="926443" y="4148483"/>
            <a:ext cx="3827720" cy="646331"/>
          </a:xfrm>
          <a:prstGeom prst="rect">
            <a:avLst/>
          </a:prstGeom>
        </p:spPr>
        <p:txBody>
          <a:bodyPr wrap="square">
            <a:spAutoFit/>
          </a:bodyPr>
          <a:lstStyle/>
          <a:p>
            <a:pPr algn="ctr"/>
            <a:r>
              <a:rPr lang="en-US" b="1"/>
              <a:t>PFS and RET Web-based Qualtrics forms </a:t>
            </a:r>
            <a:r>
              <a:rPr lang="en-US"/>
              <a:t>go directly to CSU</a:t>
            </a:r>
          </a:p>
        </p:txBody>
      </p:sp>
    </p:spTree>
    <p:extLst>
      <p:ext uri="{BB962C8B-B14F-4D97-AF65-F5344CB8AC3E}">
        <p14:creationId xmlns:p14="http://schemas.microsoft.com/office/powerpoint/2010/main" val="2803142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348121" y="2302533"/>
            <a:ext cx="6618954" cy="270230"/>
          </a:xfrm>
          <a:prstGeom prst="rect">
            <a:avLst/>
          </a:prstGeom>
          <a:solidFill>
            <a:srgbClr val="C98C7B"/>
          </a:solidFill>
          <a:ln w="28575">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i="1"/>
          </a:p>
        </p:txBody>
      </p:sp>
      <p:sp>
        <p:nvSpPr>
          <p:cNvPr id="18" name="Rectangle 17"/>
          <p:cNvSpPr/>
          <p:nvPr/>
        </p:nvSpPr>
        <p:spPr>
          <a:xfrm>
            <a:off x="335396" y="1185036"/>
            <a:ext cx="6644404" cy="1358289"/>
          </a:xfrm>
          <a:prstGeom prst="rect">
            <a:avLst/>
          </a:prstGeom>
          <a:noFill/>
          <a:ln w="38100">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i="1"/>
          </a:p>
        </p:txBody>
      </p:sp>
      <p:sp>
        <p:nvSpPr>
          <p:cNvPr id="11" name="Rectangle 10"/>
          <p:cNvSpPr/>
          <p:nvPr/>
        </p:nvSpPr>
        <p:spPr>
          <a:xfrm>
            <a:off x="0" y="9774291"/>
            <a:ext cx="7315200" cy="284109"/>
          </a:xfrm>
          <a:prstGeom prst="rect">
            <a:avLst/>
          </a:prstGeom>
          <a:solidFill>
            <a:srgbClr val="43809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567507" y="9774291"/>
            <a:ext cx="700833" cy="276999"/>
          </a:xfrm>
          <a:prstGeom prst="rect">
            <a:avLst/>
          </a:prstGeom>
        </p:spPr>
        <p:txBody>
          <a:bodyPr wrap="none">
            <a:spAutoFit/>
          </a:bodyPr>
          <a:lstStyle/>
          <a:p>
            <a:r>
              <a:rPr lang="en-US" sz="1200">
                <a:solidFill>
                  <a:schemeClr val="bg1"/>
                </a:solidFill>
                <a:latin typeface="Bahnschrift Light" panose="020B0502040204020203" pitchFamily="34" charset="0"/>
              </a:rPr>
              <a:t>PAGE 3</a:t>
            </a:r>
            <a:endParaRPr lang="en-US" sz="1200">
              <a:solidFill>
                <a:schemeClr val="bg1"/>
              </a:solidFill>
            </a:endParaRPr>
          </a:p>
        </p:txBody>
      </p:sp>
      <p:grpSp>
        <p:nvGrpSpPr>
          <p:cNvPr id="6" name="Group 5"/>
          <p:cNvGrpSpPr/>
          <p:nvPr/>
        </p:nvGrpSpPr>
        <p:grpSpPr>
          <a:xfrm>
            <a:off x="440174" y="1154962"/>
            <a:ext cx="3227263" cy="2197289"/>
            <a:chOff x="613226" y="1874912"/>
            <a:chExt cx="2852382" cy="2197289"/>
          </a:xfrm>
          <a:noFill/>
        </p:grpSpPr>
        <p:sp>
          <p:nvSpPr>
            <p:cNvPr id="2" name="Rectangle 1"/>
            <p:cNvSpPr/>
            <p:nvPr/>
          </p:nvSpPr>
          <p:spPr>
            <a:xfrm>
              <a:off x="613226" y="1874912"/>
              <a:ext cx="2852382" cy="2197289"/>
            </a:xfrm>
            <a:prstGeom prst="rect">
              <a:avLst/>
            </a:pr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lstStyle/>
            <a:p>
              <a:pPr algn="ctr"/>
              <a:r>
                <a:rPr lang="en-US" sz="4000" b="1" dirty="0">
                  <a:solidFill>
                    <a:srgbClr val="43809F"/>
                  </a:solidFill>
                </a:rPr>
                <a:t>1,803</a:t>
              </a:r>
            </a:p>
          </p:txBody>
        </p:sp>
        <p:sp>
          <p:nvSpPr>
            <p:cNvPr id="3" name="Rectangle 2"/>
            <p:cNvSpPr/>
            <p:nvPr/>
          </p:nvSpPr>
          <p:spPr>
            <a:xfrm>
              <a:off x="763525" y="2444324"/>
              <a:ext cx="2645694" cy="584775"/>
            </a:xfrm>
            <a:prstGeom prst="rect">
              <a:avLst/>
            </a:prstGeom>
            <a:grpFill/>
            <a:ln>
              <a:noFill/>
            </a:ln>
          </p:spPr>
          <p:txBody>
            <a:bodyPr wrap="square">
              <a:spAutoFit/>
            </a:bodyPr>
            <a:lstStyle/>
            <a:p>
              <a:pPr algn="ctr"/>
              <a:r>
                <a:rPr lang="en-US" sz="1600" dirty="0">
                  <a:latin typeface="Bahnschrift Light" panose="020B0502040204020203" pitchFamily="34" charset="0"/>
                </a:rPr>
                <a:t>Referral Episode Tracking Forms submitted since launch</a:t>
              </a:r>
              <a:endParaRPr lang="en-US" sz="1600" dirty="0"/>
            </a:p>
          </p:txBody>
        </p:sp>
      </p:grpSp>
      <p:grpSp>
        <p:nvGrpSpPr>
          <p:cNvPr id="5" name="Group 4"/>
          <p:cNvGrpSpPr/>
          <p:nvPr/>
        </p:nvGrpSpPr>
        <p:grpSpPr>
          <a:xfrm>
            <a:off x="3603109" y="1165891"/>
            <a:ext cx="3271916" cy="2197289"/>
            <a:chOff x="3859863" y="1885841"/>
            <a:chExt cx="2969635" cy="2197289"/>
          </a:xfrm>
          <a:noFill/>
        </p:grpSpPr>
        <p:sp>
          <p:nvSpPr>
            <p:cNvPr id="9" name="Rectangle 8"/>
            <p:cNvSpPr/>
            <p:nvPr/>
          </p:nvSpPr>
          <p:spPr>
            <a:xfrm>
              <a:off x="3859863" y="1885841"/>
              <a:ext cx="2969635" cy="2197289"/>
            </a:xfrm>
            <a:prstGeom prst="rect">
              <a:avLst/>
            </a:pr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lstStyle/>
            <a:p>
              <a:pPr algn="ctr"/>
              <a:r>
                <a:rPr lang="en-US" sz="4000" b="1" dirty="0">
                  <a:solidFill>
                    <a:srgbClr val="43809F"/>
                  </a:solidFill>
                </a:rPr>
                <a:t>3,341</a:t>
              </a:r>
            </a:p>
          </p:txBody>
        </p:sp>
        <p:sp>
          <p:nvSpPr>
            <p:cNvPr id="14" name="Rectangle 13"/>
            <p:cNvSpPr/>
            <p:nvPr/>
          </p:nvSpPr>
          <p:spPr>
            <a:xfrm>
              <a:off x="4356008" y="2463688"/>
              <a:ext cx="2112704" cy="584775"/>
            </a:xfrm>
            <a:prstGeom prst="rect">
              <a:avLst/>
            </a:prstGeom>
            <a:grpFill/>
            <a:ln>
              <a:noFill/>
            </a:ln>
          </p:spPr>
          <p:txBody>
            <a:bodyPr wrap="square">
              <a:spAutoFit/>
            </a:bodyPr>
            <a:lstStyle/>
            <a:p>
              <a:pPr algn="ctr"/>
              <a:r>
                <a:rPr lang="en-US" sz="1600" dirty="0">
                  <a:latin typeface="Bahnschrift Light" panose="020B0502040204020203" pitchFamily="34" charset="0"/>
                </a:rPr>
                <a:t>Referral episodes across all forms</a:t>
              </a:r>
              <a:endParaRPr lang="en-US" sz="1600" dirty="0"/>
            </a:p>
          </p:txBody>
        </p:sp>
      </p:grpSp>
      <p:sp>
        <p:nvSpPr>
          <p:cNvPr id="4" name="Rectangle 3"/>
          <p:cNvSpPr/>
          <p:nvPr/>
        </p:nvSpPr>
        <p:spPr>
          <a:xfrm>
            <a:off x="329500" y="856911"/>
            <a:ext cx="6637575" cy="328125"/>
          </a:xfrm>
          <a:prstGeom prst="rect">
            <a:avLst/>
          </a:prstGeom>
          <a:solidFill>
            <a:srgbClr val="C98C7B"/>
          </a:solidFill>
          <a:ln w="28575">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i="1" dirty="0"/>
              <a:t>Referral Episode Tracking Forms (RET)</a:t>
            </a:r>
          </a:p>
        </p:txBody>
      </p:sp>
      <p:sp>
        <p:nvSpPr>
          <p:cNvPr id="25" name="Rectangle 24"/>
          <p:cNvSpPr/>
          <p:nvPr/>
        </p:nvSpPr>
        <p:spPr>
          <a:xfrm>
            <a:off x="711594" y="2272655"/>
            <a:ext cx="6037605" cy="307777"/>
          </a:xfrm>
          <a:prstGeom prst="rect">
            <a:avLst/>
          </a:prstGeom>
          <a:noFill/>
          <a:ln>
            <a:noFill/>
          </a:ln>
        </p:spPr>
        <p:txBody>
          <a:bodyPr wrap="square">
            <a:spAutoFit/>
          </a:bodyPr>
          <a:lstStyle/>
          <a:p>
            <a:pPr algn="ctr"/>
            <a:r>
              <a:rPr lang="en-US" sz="1400" b="1" i="1" dirty="0">
                <a:solidFill>
                  <a:schemeClr val="bg1"/>
                </a:solidFill>
              </a:rPr>
              <a:t>An average of 1.82 referrals are submitted per form</a:t>
            </a:r>
          </a:p>
        </p:txBody>
      </p:sp>
      <p:graphicFrame>
        <p:nvGraphicFramePr>
          <p:cNvPr id="28" name="Chart 27"/>
          <p:cNvGraphicFramePr/>
          <p:nvPr>
            <p:extLst>
              <p:ext uri="{D42A27DB-BD31-4B8C-83A1-F6EECF244321}">
                <p14:modId xmlns:p14="http://schemas.microsoft.com/office/powerpoint/2010/main" val="2771760558"/>
              </p:ext>
            </p:extLst>
          </p:nvPr>
        </p:nvGraphicFramePr>
        <p:xfrm>
          <a:off x="329500" y="3109349"/>
          <a:ext cx="6663028" cy="6622733"/>
        </p:xfrm>
        <a:graphic>
          <a:graphicData uri="http://schemas.openxmlformats.org/drawingml/2006/chart">
            <c:chart xmlns:c="http://schemas.openxmlformats.org/drawingml/2006/chart" xmlns:r="http://schemas.openxmlformats.org/officeDocument/2006/relationships" r:id="rId3"/>
          </a:graphicData>
        </a:graphic>
      </p:graphicFrame>
      <p:sp>
        <p:nvSpPr>
          <p:cNvPr id="29" name="Rectangle 28"/>
          <p:cNvSpPr/>
          <p:nvPr/>
        </p:nvSpPr>
        <p:spPr>
          <a:xfrm>
            <a:off x="750781" y="2705828"/>
            <a:ext cx="5833311" cy="369332"/>
          </a:xfrm>
          <a:prstGeom prst="rect">
            <a:avLst/>
          </a:prstGeom>
          <a:noFill/>
          <a:ln>
            <a:noFill/>
          </a:ln>
        </p:spPr>
        <p:txBody>
          <a:bodyPr wrap="square">
            <a:spAutoFit/>
          </a:bodyPr>
          <a:lstStyle/>
          <a:p>
            <a:pPr algn="ctr"/>
            <a:r>
              <a:rPr lang="en-US" b="1" dirty="0">
                <a:solidFill>
                  <a:srgbClr val="43809F"/>
                </a:solidFill>
                <a:latin typeface="Bahnschrift" panose="020B0502040204020203" pitchFamily="34" charset="0"/>
              </a:rPr>
              <a:t>Referrals by Month Since Launch</a:t>
            </a:r>
          </a:p>
        </p:txBody>
      </p:sp>
      <p:sp>
        <p:nvSpPr>
          <p:cNvPr id="22" name="Rectangle 21"/>
          <p:cNvSpPr/>
          <p:nvPr/>
        </p:nvSpPr>
        <p:spPr>
          <a:xfrm>
            <a:off x="308236" y="216925"/>
            <a:ext cx="6637574" cy="400110"/>
          </a:xfrm>
          <a:prstGeom prst="rect">
            <a:avLst/>
          </a:prstGeom>
        </p:spPr>
        <p:txBody>
          <a:bodyPr wrap="square">
            <a:spAutoFit/>
          </a:bodyPr>
          <a:lstStyle/>
          <a:p>
            <a:pPr algn="ctr"/>
            <a:r>
              <a:rPr lang="en-US" sz="2000" dirty="0">
                <a:latin typeface="Bahnschrift Light" panose="020B0502040204020203" pitchFamily="34" charset="0"/>
              </a:rPr>
              <a:t>How many referrals have been submitted </a:t>
            </a:r>
            <a:r>
              <a:rPr lang="en-US" sz="2000" b="1" i="1" dirty="0">
                <a:latin typeface="Bahnschrift Light" panose="020B0502040204020203" pitchFamily="34" charset="0"/>
              </a:rPr>
              <a:t>since launch</a:t>
            </a:r>
            <a:r>
              <a:rPr lang="en-US" sz="2000" dirty="0">
                <a:latin typeface="Bahnschrift Light" panose="020B0502040204020203" pitchFamily="34" charset="0"/>
              </a:rPr>
              <a:t>? </a:t>
            </a:r>
          </a:p>
        </p:txBody>
      </p:sp>
      <p:sp>
        <p:nvSpPr>
          <p:cNvPr id="30" name="Rectangle 29"/>
          <p:cNvSpPr/>
          <p:nvPr/>
        </p:nvSpPr>
        <p:spPr>
          <a:xfrm>
            <a:off x="342346" y="687049"/>
            <a:ext cx="6650182" cy="67343"/>
          </a:xfrm>
          <a:prstGeom prst="rect">
            <a:avLst/>
          </a:prstGeom>
          <a:solidFill>
            <a:srgbClr val="68B08C"/>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9500C6BC-9812-4AFB-BFC3-724EF84CE945}"/>
              </a:ext>
            </a:extLst>
          </p:cNvPr>
          <p:cNvSpPr/>
          <p:nvPr/>
        </p:nvSpPr>
        <p:spPr>
          <a:xfrm>
            <a:off x="0" y="9781401"/>
            <a:ext cx="5041380" cy="276999"/>
          </a:xfrm>
          <a:prstGeom prst="rect">
            <a:avLst/>
          </a:prstGeom>
        </p:spPr>
        <p:txBody>
          <a:bodyPr wrap="none" lIns="91440" tIns="45720" rIns="91440" bIns="45720" anchor="t">
            <a:spAutoFit/>
          </a:bodyPr>
          <a:lstStyle/>
          <a:p>
            <a:r>
              <a:rPr lang="en-US" sz="1200" dirty="0">
                <a:solidFill>
                  <a:schemeClr val="bg1"/>
                </a:solidFill>
              </a:rPr>
              <a:t>SUPPORTED FAMILIES, STRONGER COMMUNITY JANUARY 2024 CCT UPDATES</a:t>
            </a:r>
          </a:p>
        </p:txBody>
      </p:sp>
      <p:sp>
        <p:nvSpPr>
          <p:cNvPr id="15" name="TextBox 14">
            <a:extLst>
              <a:ext uri="{FF2B5EF4-FFF2-40B4-BE49-F238E27FC236}">
                <a16:creationId xmlns:a16="http://schemas.microsoft.com/office/drawing/2014/main" id="{BEEE6984-D271-4443-9CBB-339AF6BB199D}"/>
              </a:ext>
            </a:extLst>
          </p:cNvPr>
          <p:cNvSpPr txBox="1"/>
          <p:nvPr/>
        </p:nvSpPr>
        <p:spPr>
          <a:xfrm>
            <a:off x="1548939" y="9072164"/>
            <a:ext cx="550151" cy="307777"/>
          </a:xfrm>
          <a:prstGeom prst="rect">
            <a:avLst/>
          </a:prstGeom>
          <a:noFill/>
        </p:spPr>
        <p:txBody>
          <a:bodyPr wrap="none" rtlCol="0">
            <a:spAutoFit/>
          </a:bodyPr>
          <a:lstStyle/>
          <a:p>
            <a:r>
              <a:rPr lang="en-US" sz="1400" b="1" dirty="0">
                <a:solidFill>
                  <a:srgbClr val="C98C7B"/>
                </a:solidFill>
              </a:rPr>
              <a:t>2021</a:t>
            </a:r>
          </a:p>
        </p:txBody>
      </p:sp>
      <p:sp>
        <p:nvSpPr>
          <p:cNvPr id="35" name="TextBox 34">
            <a:extLst>
              <a:ext uri="{FF2B5EF4-FFF2-40B4-BE49-F238E27FC236}">
                <a16:creationId xmlns:a16="http://schemas.microsoft.com/office/drawing/2014/main" id="{9D33DC8E-31F7-408B-8D1E-C64C96D35F62}"/>
              </a:ext>
            </a:extLst>
          </p:cNvPr>
          <p:cNvSpPr txBox="1"/>
          <p:nvPr/>
        </p:nvSpPr>
        <p:spPr>
          <a:xfrm>
            <a:off x="2652295" y="9035347"/>
            <a:ext cx="1991983" cy="307777"/>
          </a:xfrm>
          <a:prstGeom prst="rect">
            <a:avLst/>
          </a:prstGeom>
          <a:noFill/>
        </p:spPr>
        <p:txBody>
          <a:bodyPr vert="horz" wrap="square" rtlCol="0">
            <a:spAutoFit/>
          </a:bodyPr>
          <a:lstStyle/>
          <a:p>
            <a:r>
              <a:rPr lang="en-US" sz="1400" b="1" dirty="0">
                <a:solidFill>
                  <a:srgbClr val="43809F"/>
                </a:solidFill>
              </a:rPr>
              <a:t>2022 </a:t>
            </a:r>
            <a:r>
              <a:rPr lang="en-US" sz="1400" dirty="0">
                <a:solidFill>
                  <a:srgbClr val="43809F"/>
                </a:solidFill>
              </a:rPr>
              <a:t>(</a:t>
            </a:r>
            <a:r>
              <a:rPr lang="en-US" sz="1400" i="1" dirty="0">
                <a:solidFill>
                  <a:srgbClr val="43809F"/>
                </a:solidFill>
              </a:rPr>
              <a:t>Project Expansion</a:t>
            </a:r>
            <a:r>
              <a:rPr lang="en-US" sz="1400" dirty="0">
                <a:solidFill>
                  <a:srgbClr val="43809F"/>
                </a:solidFill>
              </a:rPr>
              <a:t>)</a:t>
            </a:r>
          </a:p>
        </p:txBody>
      </p:sp>
      <p:sp>
        <p:nvSpPr>
          <p:cNvPr id="20" name="TextBox 19">
            <a:extLst>
              <a:ext uri="{FF2B5EF4-FFF2-40B4-BE49-F238E27FC236}">
                <a16:creationId xmlns:a16="http://schemas.microsoft.com/office/drawing/2014/main" id="{303E4651-ED4E-0195-ED0F-AA7A915BD71D}"/>
              </a:ext>
            </a:extLst>
          </p:cNvPr>
          <p:cNvSpPr txBox="1"/>
          <p:nvPr/>
        </p:nvSpPr>
        <p:spPr>
          <a:xfrm>
            <a:off x="5409035" y="9047600"/>
            <a:ext cx="550151" cy="307777"/>
          </a:xfrm>
          <a:prstGeom prst="rect">
            <a:avLst/>
          </a:prstGeom>
          <a:noFill/>
        </p:spPr>
        <p:txBody>
          <a:bodyPr wrap="none" rtlCol="0">
            <a:spAutoFit/>
          </a:bodyPr>
          <a:lstStyle/>
          <a:p>
            <a:r>
              <a:rPr lang="en-US" sz="1400" b="1" dirty="0">
                <a:solidFill>
                  <a:srgbClr val="E2B23B"/>
                </a:solidFill>
              </a:rPr>
              <a:t>2023</a:t>
            </a:r>
          </a:p>
        </p:txBody>
      </p:sp>
      <p:sp>
        <p:nvSpPr>
          <p:cNvPr id="8" name="Left Brace 7">
            <a:extLst>
              <a:ext uri="{FF2B5EF4-FFF2-40B4-BE49-F238E27FC236}">
                <a16:creationId xmlns:a16="http://schemas.microsoft.com/office/drawing/2014/main" id="{E96C423B-10DD-AF53-E7BA-BACDC59B5BCE}"/>
              </a:ext>
            </a:extLst>
          </p:cNvPr>
          <p:cNvSpPr/>
          <p:nvPr/>
        </p:nvSpPr>
        <p:spPr>
          <a:xfrm rot="16200000">
            <a:off x="1613096" y="8161092"/>
            <a:ext cx="127066" cy="1610660"/>
          </a:xfrm>
          <a:prstGeom prst="leftBrace">
            <a:avLst/>
          </a:prstGeom>
          <a:ln w="12700">
            <a:solidFill>
              <a:srgbClr val="DD7F55"/>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 name="Left Brace 9">
            <a:extLst>
              <a:ext uri="{FF2B5EF4-FFF2-40B4-BE49-F238E27FC236}">
                <a16:creationId xmlns:a16="http://schemas.microsoft.com/office/drawing/2014/main" id="{84CD97D4-5963-0415-0B57-6E5775A8FF30}"/>
              </a:ext>
            </a:extLst>
          </p:cNvPr>
          <p:cNvSpPr/>
          <p:nvPr/>
        </p:nvSpPr>
        <p:spPr>
          <a:xfrm rot="16200000">
            <a:off x="3506005" y="7878840"/>
            <a:ext cx="104359" cy="2152458"/>
          </a:xfrm>
          <a:prstGeom prst="leftBrace">
            <a:avLst/>
          </a:prstGeom>
          <a:ln>
            <a:solidFill>
              <a:srgbClr val="43809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Left Brace 12">
            <a:extLst>
              <a:ext uri="{FF2B5EF4-FFF2-40B4-BE49-F238E27FC236}">
                <a16:creationId xmlns:a16="http://schemas.microsoft.com/office/drawing/2014/main" id="{C10C4C27-665D-F91A-0996-0E29661C1F90}"/>
              </a:ext>
            </a:extLst>
          </p:cNvPr>
          <p:cNvSpPr/>
          <p:nvPr/>
        </p:nvSpPr>
        <p:spPr>
          <a:xfrm rot="16200000">
            <a:off x="5649540" y="7893476"/>
            <a:ext cx="69143" cy="2130181"/>
          </a:xfrm>
          <a:prstGeom prst="leftBrace">
            <a:avLst/>
          </a:pr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chemeClr val="accent4">
                  <a:lumMod val="50000"/>
                </a:schemeClr>
              </a:solidFill>
            </a:endParaRPr>
          </a:p>
        </p:txBody>
      </p:sp>
      <p:cxnSp>
        <p:nvCxnSpPr>
          <p:cNvPr id="17" name="Straight Connector 16">
            <a:extLst>
              <a:ext uri="{FF2B5EF4-FFF2-40B4-BE49-F238E27FC236}">
                <a16:creationId xmlns:a16="http://schemas.microsoft.com/office/drawing/2014/main" id="{196B5751-5850-D565-8538-303DE6280375}"/>
              </a:ext>
            </a:extLst>
          </p:cNvPr>
          <p:cNvCxnSpPr>
            <a:cxnSpLocks/>
          </p:cNvCxnSpPr>
          <p:nvPr/>
        </p:nvCxnSpPr>
        <p:spPr>
          <a:xfrm>
            <a:off x="2481956" y="3213708"/>
            <a:ext cx="0" cy="5271012"/>
          </a:xfrm>
          <a:prstGeom prst="line">
            <a:avLst/>
          </a:prstGeom>
          <a:ln>
            <a:solidFill>
              <a:srgbClr val="7030A0"/>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62B6A012-D9C6-F9F9-5D2D-E2A339BD1B7F}"/>
              </a:ext>
            </a:extLst>
          </p:cNvPr>
          <p:cNvCxnSpPr>
            <a:cxnSpLocks/>
          </p:cNvCxnSpPr>
          <p:nvPr/>
        </p:nvCxnSpPr>
        <p:spPr>
          <a:xfrm flipH="1">
            <a:off x="4619019" y="3217116"/>
            <a:ext cx="30787" cy="5271012"/>
          </a:xfrm>
          <a:prstGeom prst="line">
            <a:avLst/>
          </a:prstGeom>
          <a:ln>
            <a:solidFill>
              <a:srgbClr val="7030A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6150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a:extLst>
              <a:ext uri="{FF2B5EF4-FFF2-40B4-BE49-F238E27FC236}">
                <a16:creationId xmlns:a16="http://schemas.microsoft.com/office/drawing/2014/main" id="{F32CA714-955E-7D49-F935-894AD401ADC3}"/>
              </a:ext>
            </a:extLst>
          </p:cNvPr>
          <p:cNvGraphicFramePr>
            <a:graphicFrameLocks/>
          </p:cNvGraphicFramePr>
          <p:nvPr>
            <p:extLst>
              <p:ext uri="{D42A27DB-BD31-4B8C-83A1-F6EECF244321}">
                <p14:modId xmlns:p14="http://schemas.microsoft.com/office/powerpoint/2010/main" val="194648152"/>
              </p:ext>
            </p:extLst>
          </p:nvPr>
        </p:nvGraphicFramePr>
        <p:xfrm>
          <a:off x="1500623" y="3614220"/>
          <a:ext cx="4572000" cy="109341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8" name="Chart 27"/>
          <p:cNvGraphicFramePr/>
          <p:nvPr>
            <p:extLst>
              <p:ext uri="{D42A27DB-BD31-4B8C-83A1-F6EECF244321}">
                <p14:modId xmlns:p14="http://schemas.microsoft.com/office/powerpoint/2010/main" val="3037269118"/>
              </p:ext>
            </p:extLst>
          </p:nvPr>
        </p:nvGraphicFramePr>
        <p:xfrm>
          <a:off x="249010" y="5289668"/>
          <a:ext cx="6817179" cy="4430898"/>
        </p:xfrm>
        <a:graphic>
          <a:graphicData uri="http://schemas.openxmlformats.org/drawingml/2006/chart">
            <c:chart xmlns:c="http://schemas.openxmlformats.org/drawingml/2006/chart" xmlns:r="http://schemas.openxmlformats.org/officeDocument/2006/relationships" r:id="rId4"/>
          </a:graphicData>
        </a:graphic>
      </p:graphicFrame>
      <p:sp>
        <p:nvSpPr>
          <p:cNvPr id="26" name="Rectangle 25"/>
          <p:cNvSpPr/>
          <p:nvPr/>
        </p:nvSpPr>
        <p:spPr>
          <a:xfrm>
            <a:off x="390537" y="4608807"/>
            <a:ext cx="6618954" cy="305968"/>
          </a:xfrm>
          <a:prstGeom prst="rect">
            <a:avLst/>
          </a:prstGeom>
          <a:solidFill>
            <a:srgbClr val="C98C7B"/>
          </a:solidFill>
          <a:ln w="28575">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i="1"/>
          </a:p>
        </p:txBody>
      </p:sp>
      <p:sp>
        <p:nvSpPr>
          <p:cNvPr id="18" name="Rectangle 17"/>
          <p:cNvSpPr/>
          <p:nvPr/>
        </p:nvSpPr>
        <p:spPr>
          <a:xfrm>
            <a:off x="338286" y="1601717"/>
            <a:ext cx="6644404" cy="3292411"/>
          </a:xfrm>
          <a:prstGeom prst="rect">
            <a:avLst/>
          </a:prstGeom>
          <a:noFill/>
          <a:ln w="38100">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i="1"/>
          </a:p>
        </p:txBody>
      </p:sp>
      <p:sp>
        <p:nvSpPr>
          <p:cNvPr id="11" name="Rectangle 10"/>
          <p:cNvSpPr/>
          <p:nvPr/>
        </p:nvSpPr>
        <p:spPr>
          <a:xfrm>
            <a:off x="0" y="9774291"/>
            <a:ext cx="7315200" cy="284109"/>
          </a:xfrm>
          <a:prstGeom prst="rect">
            <a:avLst/>
          </a:prstGeom>
          <a:solidFill>
            <a:srgbClr val="43809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567507" y="9774291"/>
            <a:ext cx="696024" cy="276999"/>
          </a:xfrm>
          <a:prstGeom prst="rect">
            <a:avLst/>
          </a:prstGeom>
        </p:spPr>
        <p:txBody>
          <a:bodyPr wrap="none">
            <a:spAutoFit/>
          </a:bodyPr>
          <a:lstStyle/>
          <a:p>
            <a:r>
              <a:rPr lang="en-US" sz="1200">
                <a:solidFill>
                  <a:schemeClr val="bg1"/>
                </a:solidFill>
                <a:latin typeface="Bahnschrift Light" panose="020B0502040204020203" pitchFamily="34" charset="0"/>
              </a:rPr>
              <a:t>PAGE 4</a:t>
            </a:r>
            <a:endParaRPr lang="en-US" sz="1200">
              <a:solidFill>
                <a:schemeClr val="bg1"/>
              </a:solidFill>
            </a:endParaRPr>
          </a:p>
        </p:txBody>
      </p:sp>
      <p:grpSp>
        <p:nvGrpSpPr>
          <p:cNvPr id="6" name="Group 5"/>
          <p:cNvGrpSpPr/>
          <p:nvPr/>
        </p:nvGrpSpPr>
        <p:grpSpPr>
          <a:xfrm>
            <a:off x="736262" y="1683951"/>
            <a:ext cx="3227263" cy="2197289"/>
            <a:chOff x="634790" y="2292824"/>
            <a:chExt cx="2852382" cy="2197289"/>
          </a:xfrm>
          <a:noFill/>
        </p:grpSpPr>
        <p:sp>
          <p:nvSpPr>
            <p:cNvPr id="2" name="Rectangle 1"/>
            <p:cNvSpPr/>
            <p:nvPr/>
          </p:nvSpPr>
          <p:spPr>
            <a:xfrm>
              <a:off x="634790" y="2292824"/>
              <a:ext cx="2852382" cy="2197289"/>
            </a:xfrm>
            <a:prstGeom prst="rect">
              <a:avLst/>
            </a:pr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lstStyle/>
            <a:p>
              <a:pPr algn="ctr"/>
              <a:r>
                <a:rPr lang="en-US" sz="6000" b="1" dirty="0">
                  <a:solidFill>
                    <a:srgbClr val="43809F"/>
                  </a:solidFill>
                </a:rPr>
                <a:t>216</a:t>
              </a:r>
            </a:p>
          </p:txBody>
        </p:sp>
        <p:sp>
          <p:nvSpPr>
            <p:cNvPr id="3" name="Rectangle 2"/>
            <p:cNvSpPr/>
            <p:nvPr/>
          </p:nvSpPr>
          <p:spPr>
            <a:xfrm>
              <a:off x="756994" y="3206318"/>
              <a:ext cx="2607973" cy="830997"/>
            </a:xfrm>
            <a:prstGeom prst="rect">
              <a:avLst/>
            </a:prstGeom>
            <a:grpFill/>
            <a:ln>
              <a:noFill/>
            </a:ln>
          </p:spPr>
          <p:txBody>
            <a:bodyPr wrap="square">
              <a:spAutoFit/>
            </a:bodyPr>
            <a:lstStyle/>
            <a:p>
              <a:pPr algn="ctr"/>
              <a:r>
                <a:rPr lang="en-US" sz="1600">
                  <a:latin typeface="Bahnschrift Light" panose="020B0502040204020203" pitchFamily="34" charset="0"/>
                </a:rPr>
                <a:t>Referral Episode Tracking (RET) Forms submitted this </a:t>
              </a:r>
              <a:r>
                <a:rPr lang="en-US" sz="1600" b="1">
                  <a:latin typeface="Bahnschrift Light" panose="020B0502040204020203" pitchFamily="34" charset="0"/>
                </a:rPr>
                <a:t>fiscal year</a:t>
              </a:r>
              <a:r>
                <a:rPr lang="en-US" sz="1600">
                  <a:latin typeface="Bahnschrift Light" panose="020B0502040204020203" pitchFamily="34" charset="0"/>
                </a:rPr>
                <a:t> (FY)</a:t>
              </a:r>
              <a:endParaRPr lang="en-US" sz="1600"/>
            </a:p>
          </p:txBody>
        </p:sp>
      </p:grpSp>
      <p:grpSp>
        <p:nvGrpSpPr>
          <p:cNvPr id="5" name="Group 4"/>
          <p:cNvGrpSpPr/>
          <p:nvPr/>
        </p:nvGrpSpPr>
        <p:grpSpPr>
          <a:xfrm>
            <a:off x="3310573" y="1781743"/>
            <a:ext cx="3271916" cy="2197289"/>
            <a:chOff x="3852819" y="2419092"/>
            <a:chExt cx="2969635" cy="2197289"/>
          </a:xfrm>
          <a:noFill/>
        </p:grpSpPr>
        <p:sp>
          <p:nvSpPr>
            <p:cNvPr id="9" name="Rectangle 8"/>
            <p:cNvSpPr/>
            <p:nvPr/>
          </p:nvSpPr>
          <p:spPr>
            <a:xfrm>
              <a:off x="3852819" y="2419092"/>
              <a:ext cx="2969635" cy="2197289"/>
            </a:xfrm>
            <a:prstGeom prst="rect">
              <a:avLst/>
            </a:pr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lstStyle/>
            <a:p>
              <a:pPr algn="ctr"/>
              <a:r>
                <a:rPr lang="en-US" sz="6000" b="1" dirty="0">
                  <a:solidFill>
                    <a:srgbClr val="43809F"/>
                  </a:solidFill>
                </a:rPr>
                <a:t>453</a:t>
              </a:r>
            </a:p>
          </p:txBody>
        </p:sp>
        <p:sp>
          <p:nvSpPr>
            <p:cNvPr id="14" name="Rectangle 13"/>
            <p:cNvSpPr/>
            <p:nvPr/>
          </p:nvSpPr>
          <p:spPr>
            <a:xfrm>
              <a:off x="4413441" y="3251161"/>
              <a:ext cx="1831482" cy="830997"/>
            </a:xfrm>
            <a:prstGeom prst="rect">
              <a:avLst/>
            </a:prstGeom>
            <a:grpFill/>
            <a:ln>
              <a:noFill/>
            </a:ln>
          </p:spPr>
          <p:txBody>
            <a:bodyPr wrap="square">
              <a:spAutoFit/>
            </a:bodyPr>
            <a:lstStyle/>
            <a:p>
              <a:pPr algn="ctr"/>
              <a:r>
                <a:rPr lang="en-US" sz="1600" dirty="0">
                  <a:latin typeface="Bahnschrift Light" panose="020B0502040204020203" pitchFamily="34" charset="0"/>
                </a:rPr>
                <a:t>Referral episodes submitted across all forms</a:t>
              </a:r>
              <a:endParaRPr lang="en-US" sz="1600" dirty="0"/>
            </a:p>
          </p:txBody>
        </p:sp>
      </p:grpSp>
      <p:sp>
        <p:nvSpPr>
          <p:cNvPr id="4" name="Rectangle 3"/>
          <p:cNvSpPr/>
          <p:nvPr/>
        </p:nvSpPr>
        <p:spPr>
          <a:xfrm>
            <a:off x="332280" y="1415939"/>
            <a:ext cx="6656197" cy="339333"/>
          </a:xfrm>
          <a:prstGeom prst="rect">
            <a:avLst/>
          </a:prstGeom>
          <a:solidFill>
            <a:srgbClr val="C98C7B"/>
          </a:solidFill>
          <a:ln w="28575">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i="1"/>
              <a:t>Referral Episode Tracking Forms (RET)</a:t>
            </a:r>
          </a:p>
        </p:txBody>
      </p:sp>
      <p:sp>
        <p:nvSpPr>
          <p:cNvPr id="25" name="Rectangle 24"/>
          <p:cNvSpPr/>
          <p:nvPr/>
        </p:nvSpPr>
        <p:spPr>
          <a:xfrm>
            <a:off x="689486" y="4597588"/>
            <a:ext cx="6037605" cy="307777"/>
          </a:xfrm>
          <a:prstGeom prst="rect">
            <a:avLst/>
          </a:prstGeom>
          <a:noFill/>
          <a:ln>
            <a:noFill/>
          </a:ln>
        </p:spPr>
        <p:txBody>
          <a:bodyPr wrap="square">
            <a:spAutoFit/>
          </a:bodyPr>
          <a:lstStyle/>
          <a:p>
            <a:pPr algn="ctr"/>
            <a:r>
              <a:rPr lang="en-US" sz="1400" b="1" i="1" dirty="0">
                <a:solidFill>
                  <a:schemeClr val="lt1"/>
                </a:solidFill>
              </a:rPr>
              <a:t>An average of 2.10 referrals are submitted per form</a:t>
            </a:r>
          </a:p>
        </p:txBody>
      </p:sp>
      <p:sp>
        <p:nvSpPr>
          <p:cNvPr id="29" name="Rectangle 28"/>
          <p:cNvSpPr/>
          <p:nvPr/>
        </p:nvSpPr>
        <p:spPr>
          <a:xfrm>
            <a:off x="749178" y="4997168"/>
            <a:ext cx="5833311" cy="369332"/>
          </a:xfrm>
          <a:prstGeom prst="rect">
            <a:avLst/>
          </a:prstGeom>
          <a:noFill/>
          <a:ln>
            <a:noFill/>
          </a:ln>
        </p:spPr>
        <p:txBody>
          <a:bodyPr wrap="square">
            <a:spAutoFit/>
          </a:bodyPr>
          <a:lstStyle/>
          <a:p>
            <a:pPr algn="ctr"/>
            <a:r>
              <a:rPr lang="en-US" b="1" dirty="0">
                <a:solidFill>
                  <a:srgbClr val="43809F"/>
                </a:solidFill>
                <a:latin typeface="Bahnschrift" panose="020B0502040204020203" pitchFamily="34" charset="0"/>
              </a:rPr>
              <a:t>Referrals by Month this Fiscal Year</a:t>
            </a:r>
          </a:p>
        </p:txBody>
      </p:sp>
      <p:sp>
        <p:nvSpPr>
          <p:cNvPr id="22" name="Rectangle 21"/>
          <p:cNvSpPr/>
          <p:nvPr/>
        </p:nvSpPr>
        <p:spPr>
          <a:xfrm>
            <a:off x="554420" y="193131"/>
            <a:ext cx="6206359" cy="954107"/>
          </a:xfrm>
          <a:prstGeom prst="rect">
            <a:avLst/>
          </a:prstGeom>
        </p:spPr>
        <p:txBody>
          <a:bodyPr wrap="square">
            <a:spAutoFit/>
          </a:bodyPr>
          <a:lstStyle/>
          <a:p>
            <a:pPr algn="ctr"/>
            <a:r>
              <a:rPr lang="en-US" sz="2800" dirty="0">
                <a:latin typeface="Bahnschrift Light" panose="020B0502040204020203" pitchFamily="34" charset="0"/>
              </a:rPr>
              <a:t>How many referrals have been submitted </a:t>
            </a:r>
            <a:r>
              <a:rPr lang="en-US" sz="2800" i="1" dirty="0">
                <a:latin typeface="Bahnschrift Light" panose="020B0502040204020203" pitchFamily="34" charset="0"/>
              </a:rPr>
              <a:t>this </a:t>
            </a:r>
            <a:r>
              <a:rPr lang="en-US" sz="2800" b="1" i="1" dirty="0">
                <a:latin typeface="Bahnschrift Light" panose="020B0502040204020203" pitchFamily="34" charset="0"/>
              </a:rPr>
              <a:t>fiscal year</a:t>
            </a:r>
            <a:r>
              <a:rPr lang="en-US" sz="2800" dirty="0">
                <a:latin typeface="Bahnschrift Light" panose="020B0502040204020203" pitchFamily="34" charset="0"/>
              </a:rPr>
              <a:t>?</a:t>
            </a:r>
          </a:p>
        </p:txBody>
      </p:sp>
      <p:sp>
        <p:nvSpPr>
          <p:cNvPr id="30" name="Rectangle 29"/>
          <p:cNvSpPr/>
          <p:nvPr/>
        </p:nvSpPr>
        <p:spPr>
          <a:xfrm>
            <a:off x="374923" y="1228854"/>
            <a:ext cx="6650182" cy="67343"/>
          </a:xfrm>
          <a:prstGeom prst="rect">
            <a:avLst/>
          </a:prstGeom>
          <a:solidFill>
            <a:srgbClr val="68B08C"/>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AFF1B372-280E-4BF6-A7ED-981B20EE5F07}"/>
              </a:ext>
            </a:extLst>
          </p:cNvPr>
          <p:cNvSpPr txBox="1"/>
          <p:nvPr/>
        </p:nvSpPr>
        <p:spPr>
          <a:xfrm>
            <a:off x="580903" y="3729538"/>
            <a:ext cx="1117655" cy="646331"/>
          </a:xfrm>
          <a:prstGeom prst="rect">
            <a:avLst/>
          </a:prstGeom>
          <a:noFill/>
        </p:spPr>
        <p:txBody>
          <a:bodyPr wrap="square">
            <a:spAutoFit/>
          </a:bodyPr>
          <a:lstStyle/>
          <a:p>
            <a:pPr algn="ctr"/>
            <a:r>
              <a:rPr lang="en-US" b="1" dirty="0">
                <a:solidFill>
                  <a:schemeClr val="accent4">
                    <a:lumMod val="75000"/>
                  </a:schemeClr>
                </a:solidFill>
                <a:latin typeface="Calibri" panose="020F0502020204030204" pitchFamily="34" charset="0"/>
                <a:ea typeface="Calibri" panose="020F0502020204030204" pitchFamily="34" charset="0"/>
                <a:cs typeface="Times New Roman" panose="02020603050405020304" pitchFamily="18" charset="0"/>
              </a:rPr>
              <a:t>Progress to Goal</a:t>
            </a:r>
            <a:endParaRPr lang="en-US" b="1" dirty="0">
              <a:solidFill>
                <a:schemeClr val="accent4">
                  <a:lumMod val="75000"/>
                </a:schemeClr>
              </a:solidFill>
            </a:endParaRPr>
          </a:p>
        </p:txBody>
      </p:sp>
      <p:pic>
        <p:nvPicPr>
          <p:cNvPr id="41" name="Picture 40" descr="C:\Users\casey53\Downloads\noun_Goals_982021 (1).png">
            <a:extLst>
              <a:ext uri="{FF2B5EF4-FFF2-40B4-BE49-F238E27FC236}">
                <a16:creationId xmlns:a16="http://schemas.microsoft.com/office/drawing/2014/main" id="{C850A27C-DF96-4B1A-B677-6E9FC6F8B42C}"/>
              </a:ext>
            </a:extLst>
          </p:cNvPr>
          <p:cNvPicPr/>
          <p:nvPr/>
        </p:nvPicPr>
        <p:blipFill>
          <a:blip r:embed="rId5" cstate="print">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995099" y="3622677"/>
            <a:ext cx="865911" cy="865911"/>
          </a:xfrm>
          <a:prstGeom prst="rect">
            <a:avLst/>
          </a:prstGeom>
          <a:noFill/>
          <a:ln>
            <a:noFill/>
          </a:ln>
        </p:spPr>
      </p:pic>
      <p:sp>
        <p:nvSpPr>
          <p:cNvPr id="50" name="TextBox 49">
            <a:extLst>
              <a:ext uri="{FF2B5EF4-FFF2-40B4-BE49-F238E27FC236}">
                <a16:creationId xmlns:a16="http://schemas.microsoft.com/office/drawing/2014/main" id="{0BB2335F-BCB8-4E52-8C50-C6EC59BDA46B}"/>
              </a:ext>
            </a:extLst>
          </p:cNvPr>
          <p:cNvSpPr txBox="1"/>
          <p:nvPr/>
        </p:nvSpPr>
        <p:spPr>
          <a:xfrm>
            <a:off x="5929537" y="3304873"/>
            <a:ext cx="928580" cy="461665"/>
          </a:xfrm>
          <a:prstGeom prst="rect">
            <a:avLst/>
          </a:prstGeom>
          <a:noFill/>
        </p:spPr>
        <p:txBody>
          <a:bodyPr wrap="square">
            <a:spAutoFit/>
          </a:bodyPr>
          <a:lstStyle/>
          <a:p>
            <a:pPr algn="ctr"/>
            <a:r>
              <a:rPr lang="en-US" sz="1200" dirty="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rPr>
              <a:t>560 Referrals</a:t>
            </a:r>
            <a:endParaRPr lang="en-US" sz="1200" dirty="0"/>
          </a:p>
        </p:txBody>
      </p:sp>
      <p:sp>
        <p:nvSpPr>
          <p:cNvPr id="39" name="Rectangle 38">
            <a:extLst>
              <a:ext uri="{FF2B5EF4-FFF2-40B4-BE49-F238E27FC236}">
                <a16:creationId xmlns:a16="http://schemas.microsoft.com/office/drawing/2014/main" id="{2D73147C-4443-4A62-9595-FB23C2378A8A}"/>
              </a:ext>
            </a:extLst>
          </p:cNvPr>
          <p:cNvSpPr/>
          <p:nvPr/>
        </p:nvSpPr>
        <p:spPr>
          <a:xfrm>
            <a:off x="0" y="9781401"/>
            <a:ext cx="5041380" cy="276999"/>
          </a:xfrm>
          <a:prstGeom prst="rect">
            <a:avLst/>
          </a:prstGeom>
        </p:spPr>
        <p:txBody>
          <a:bodyPr wrap="none" lIns="91440" tIns="45720" rIns="91440" bIns="45720" anchor="t">
            <a:spAutoFit/>
          </a:bodyPr>
          <a:lstStyle/>
          <a:p>
            <a:r>
              <a:rPr lang="en-US" sz="1200" dirty="0">
                <a:solidFill>
                  <a:schemeClr val="bg1"/>
                </a:solidFill>
              </a:rPr>
              <a:t>SUPPORTED FAMILIES, STRONGER COMMUNITY JANUARY 2024 CCT UPDATES</a:t>
            </a:r>
          </a:p>
        </p:txBody>
      </p:sp>
      <p:sp>
        <p:nvSpPr>
          <p:cNvPr id="13" name="TextBox 12">
            <a:extLst>
              <a:ext uri="{FF2B5EF4-FFF2-40B4-BE49-F238E27FC236}">
                <a16:creationId xmlns:a16="http://schemas.microsoft.com/office/drawing/2014/main" id="{8F1F2D79-F087-414E-9AD9-7266184614CD}"/>
              </a:ext>
            </a:extLst>
          </p:cNvPr>
          <p:cNvSpPr txBox="1"/>
          <p:nvPr/>
        </p:nvSpPr>
        <p:spPr>
          <a:xfrm>
            <a:off x="2255678" y="3842040"/>
            <a:ext cx="583814" cy="369332"/>
          </a:xfrm>
          <a:prstGeom prst="rect">
            <a:avLst/>
          </a:prstGeom>
          <a:noFill/>
        </p:spPr>
        <p:txBody>
          <a:bodyPr wrap="none" rtlCol="0">
            <a:spAutoFit/>
          </a:bodyPr>
          <a:lstStyle/>
          <a:p>
            <a:r>
              <a:rPr lang="en-US" dirty="0">
                <a:latin typeface="Bahnschrift" panose="020B0502040204020203" pitchFamily="34" charset="0"/>
              </a:rPr>
              <a:t>39%</a:t>
            </a:r>
          </a:p>
        </p:txBody>
      </p:sp>
    </p:spTree>
    <p:extLst>
      <p:ext uri="{BB962C8B-B14F-4D97-AF65-F5344CB8AC3E}">
        <p14:creationId xmlns:p14="http://schemas.microsoft.com/office/powerpoint/2010/main" val="1984361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9774291"/>
            <a:ext cx="7315200" cy="284109"/>
          </a:xfrm>
          <a:prstGeom prst="rect">
            <a:avLst/>
          </a:prstGeom>
          <a:solidFill>
            <a:srgbClr val="43809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567507" y="9774291"/>
            <a:ext cx="696024" cy="276999"/>
          </a:xfrm>
          <a:prstGeom prst="rect">
            <a:avLst/>
          </a:prstGeom>
        </p:spPr>
        <p:txBody>
          <a:bodyPr wrap="none">
            <a:spAutoFit/>
          </a:bodyPr>
          <a:lstStyle/>
          <a:p>
            <a:r>
              <a:rPr lang="en-US" sz="1200" dirty="0">
                <a:solidFill>
                  <a:schemeClr val="bg1"/>
                </a:solidFill>
                <a:latin typeface="Bahnschrift Light" panose="020B0502040204020203" pitchFamily="34" charset="0"/>
              </a:rPr>
              <a:t>PAGE 5</a:t>
            </a:r>
            <a:endParaRPr lang="en-US" sz="1200" dirty="0">
              <a:solidFill>
                <a:schemeClr val="bg1"/>
              </a:solidFill>
            </a:endParaRPr>
          </a:p>
        </p:txBody>
      </p:sp>
      <p:sp>
        <p:nvSpPr>
          <p:cNvPr id="22" name="Rectangle 21"/>
          <p:cNvSpPr/>
          <p:nvPr/>
        </p:nvSpPr>
        <p:spPr>
          <a:xfrm>
            <a:off x="145046" y="171781"/>
            <a:ext cx="7025105" cy="1384995"/>
          </a:xfrm>
          <a:prstGeom prst="rect">
            <a:avLst/>
          </a:prstGeom>
        </p:spPr>
        <p:txBody>
          <a:bodyPr wrap="square">
            <a:spAutoFit/>
          </a:bodyPr>
          <a:lstStyle/>
          <a:p>
            <a:pPr algn="ctr"/>
            <a:r>
              <a:rPr lang="en-US" sz="2800" dirty="0">
                <a:latin typeface="Bahnschrift Light" panose="020B0502040204020203" pitchFamily="34" charset="0"/>
              </a:rPr>
              <a:t>How many referral episode tracking forms (RETs) have been submitted </a:t>
            </a:r>
            <a:r>
              <a:rPr lang="en-US" sz="2800" i="1" dirty="0">
                <a:latin typeface="Bahnschrift Light" panose="020B0502040204020203" pitchFamily="34" charset="0"/>
              </a:rPr>
              <a:t>based on family members’ zip code</a:t>
            </a:r>
            <a:r>
              <a:rPr lang="en-US" sz="2800" dirty="0">
                <a:latin typeface="Bahnschrift Light" panose="020B0502040204020203" pitchFamily="34" charset="0"/>
              </a:rPr>
              <a:t>?</a:t>
            </a:r>
            <a:endParaRPr lang="en-US" sz="2800" i="1" dirty="0">
              <a:latin typeface="Bahnschrift Light" panose="020B0502040204020203" pitchFamily="34" charset="0"/>
            </a:endParaRPr>
          </a:p>
        </p:txBody>
      </p:sp>
      <p:sp>
        <p:nvSpPr>
          <p:cNvPr id="30" name="Rectangle 29"/>
          <p:cNvSpPr/>
          <p:nvPr/>
        </p:nvSpPr>
        <p:spPr>
          <a:xfrm>
            <a:off x="295654" y="1612126"/>
            <a:ext cx="6650182" cy="50595"/>
          </a:xfrm>
          <a:prstGeom prst="rect">
            <a:avLst/>
          </a:prstGeom>
          <a:solidFill>
            <a:srgbClr val="68B08C"/>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631E82D2-DE02-4FD5-BCB3-37E1F15328CE}"/>
              </a:ext>
            </a:extLst>
          </p:cNvPr>
          <p:cNvSpPr/>
          <p:nvPr/>
        </p:nvSpPr>
        <p:spPr>
          <a:xfrm>
            <a:off x="0" y="9135260"/>
            <a:ext cx="7315200" cy="560007"/>
          </a:xfrm>
          <a:prstGeom prst="rect">
            <a:avLst/>
          </a:prstGeom>
          <a:solidFill>
            <a:srgbClr val="E7E6E6"/>
          </a:solidFill>
          <a:ln>
            <a:noFill/>
          </a:ln>
        </p:spPr>
        <p:style>
          <a:lnRef idx="2">
            <a:schemeClr val="accent1">
              <a:shade val="50000"/>
            </a:schemeClr>
          </a:lnRef>
          <a:fillRef idx="1">
            <a:schemeClr val="accent1"/>
          </a:fillRef>
          <a:effectRef idx="0">
            <a:schemeClr val="accent1"/>
          </a:effectRef>
          <a:fontRef idx="minor">
            <a:schemeClr val="lt1"/>
          </a:fontRef>
        </p:style>
        <p:txBody>
          <a:bodyPr lIns="640080" rIns="640080" rtlCol="0" anchor="ctr"/>
          <a:lstStyle/>
          <a:p>
            <a:pPr algn="ctr"/>
            <a:r>
              <a:rPr lang="en-US" sz="1600" b="1" i="1" dirty="0">
                <a:solidFill>
                  <a:schemeClr val="tx1"/>
                </a:solidFill>
              </a:rPr>
              <a:t>Reminder</a:t>
            </a:r>
            <a:r>
              <a:rPr lang="en-US" sz="1600" dirty="0">
                <a:solidFill>
                  <a:schemeClr val="tx1"/>
                </a:solidFill>
              </a:rPr>
              <a:t>: All families that reside in any zip code that intersects with Larimer County are now eligible to participate in this Initiative</a:t>
            </a:r>
          </a:p>
        </p:txBody>
      </p:sp>
      <p:sp>
        <p:nvSpPr>
          <p:cNvPr id="45" name="Pentagon 7">
            <a:extLst>
              <a:ext uri="{FF2B5EF4-FFF2-40B4-BE49-F238E27FC236}">
                <a16:creationId xmlns:a16="http://schemas.microsoft.com/office/drawing/2014/main" id="{5C518B77-3034-4BBF-8639-42C7FDE0491B}"/>
              </a:ext>
            </a:extLst>
          </p:cNvPr>
          <p:cNvSpPr/>
          <p:nvPr/>
        </p:nvSpPr>
        <p:spPr>
          <a:xfrm>
            <a:off x="0" y="9135258"/>
            <a:ext cx="554420" cy="570325"/>
          </a:xfrm>
          <a:prstGeom prst="homePlate">
            <a:avLst>
              <a:gd name="adj" fmla="val 32971"/>
            </a:avLst>
          </a:prstGeom>
          <a:solidFill>
            <a:srgbClr val="C98C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Pentagon 40">
            <a:extLst>
              <a:ext uri="{FF2B5EF4-FFF2-40B4-BE49-F238E27FC236}">
                <a16:creationId xmlns:a16="http://schemas.microsoft.com/office/drawing/2014/main" id="{65F09C14-27D0-4EC1-BC6A-4FA2AD58A1CA}"/>
              </a:ext>
            </a:extLst>
          </p:cNvPr>
          <p:cNvSpPr/>
          <p:nvPr/>
        </p:nvSpPr>
        <p:spPr>
          <a:xfrm rot="10800000">
            <a:off x="6768793" y="9135259"/>
            <a:ext cx="546405" cy="554461"/>
          </a:xfrm>
          <a:prstGeom prst="homePlate">
            <a:avLst>
              <a:gd name="adj" fmla="val 32971"/>
            </a:avLst>
          </a:prstGeom>
          <a:solidFill>
            <a:srgbClr val="C98C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09F6E05B-58E3-4BA7-92A7-DBCFAA1FFCBF}"/>
              </a:ext>
            </a:extLst>
          </p:cNvPr>
          <p:cNvSpPr/>
          <p:nvPr/>
        </p:nvSpPr>
        <p:spPr>
          <a:xfrm>
            <a:off x="0" y="9781401"/>
            <a:ext cx="5041380" cy="276999"/>
          </a:xfrm>
          <a:prstGeom prst="rect">
            <a:avLst/>
          </a:prstGeom>
        </p:spPr>
        <p:txBody>
          <a:bodyPr wrap="none" lIns="91440" tIns="45720" rIns="91440" bIns="45720" anchor="t">
            <a:spAutoFit/>
          </a:bodyPr>
          <a:lstStyle/>
          <a:p>
            <a:r>
              <a:rPr lang="en-US" sz="1200" dirty="0">
                <a:solidFill>
                  <a:schemeClr val="bg1"/>
                </a:solidFill>
              </a:rPr>
              <a:t>SUPPORTED FAMILIES, STRONGER COMMUNITY JANUARY 2024 CCT UPDATES</a:t>
            </a:r>
          </a:p>
        </p:txBody>
      </p:sp>
      <p:graphicFrame>
        <p:nvGraphicFramePr>
          <p:cNvPr id="13" name="Chart 12">
            <a:extLst>
              <a:ext uri="{FF2B5EF4-FFF2-40B4-BE49-F238E27FC236}">
                <a16:creationId xmlns:a16="http://schemas.microsoft.com/office/drawing/2014/main" id="{509AD868-C193-4AEA-84BD-3288C2603E0F}"/>
              </a:ext>
            </a:extLst>
          </p:cNvPr>
          <p:cNvGraphicFramePr/>
          <p:nvPr>
            <p:extLst>
              <p:ext uri="{D42A27DB-BD31-4B8C-83A1-F6EECF244321}">
                <p14:modId xmlns:p14="http://schemas.microsoft.com/office/powerpoint/2010/main" val="2588138406"/>
              </p:ext>
            </p:extLst>
          </p:nvPr>
        </p:nvGraphicFramePr>
        <p:xfrm>
          <a:off x="332507" y="1678583"/>
          <a:ext cx="6650182" cy="6378844"/>
        </p:xfrm>
        <a:graphic>
          <a:graphicData uri="http://schemas.openxmlformats.org/drawingml/2006/chart">
            <c:chart xmlns:c="http://schemas.openxmlformats.org/drawingml/2006/chart" xmlns:r="http://schemas.openxmlformats.org/officeDocument/2006/relationships" r:id="rId3"/>
          </a:graphicData>
        </a:graphic>
      </p:graphicFrame>
      <p:sp>
        <p:nvSpPr>
          <p:cNvPr id="31" name="Rectangle 30">
            <a:extLst>
              <a:ext uri="{FF2B5EF4-FFF2-40B4-BE49-F238E27FC236}">
                <a16:creationId xmlns:a16="http://schemas.microsoft.com/office/drawing/2014/main" id="{9C996F51-C15E-4A2C-8FDD-535068C12CAD}"/>
              </a:ext>
            </a:extLst>
          </p:cNvPr>
          <p:cNvSpPr/>
          <p:nvPr/>
        </p:nvSpPr>
        <p:spPr>
          <a:xfrm>
            <a:off x="2448963" y="8540922"/>
            <a:ext cx="2198630" cy="294461"/>
          </a:xfrm>
          <a:prstGeom prst="rect">
            <a:avLst/>
          </a:prstGeom>
          <a:solidFill>
            <a:srgbClr val="E38A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rgbClr val="FAF1DA"/>
                </a:solidFill>
              </a:rPr>
              <a:t># Referrals as of Dec 2023</a:t>
            </a:r>
          </a:p>
        </p:txBody>
      </p:sp>
      <p:sp>
        <p:nvSpPr>
          <p:cNvPr id="32" name="Rounded Rectangle 117">
            <a:extLst>
              <a:ext uri="{FF2B5EF4-FFF2-40B4-BE49-F238E27FC236}">
                <a16:creationId xmlns:a16="http://schemas.microsoft.com/office/drawing/2014/main" id="{6BBDCBD4-B46F-4B21-AAB6-D28134576AFA}"/>
              </a:ext>
            </a:extLst>
          </p:cNvPr>
          <p:cNvSpPr/>
          <p:nvPr/>
        </p:nvSpPr>
        <p:spPr>
          <a:xfrm>
            <a:off x="295654" y="8136451"/>
            <a:ext cx="6742336" cy="773364"/>
          </a:xfrm>
          <a:prstGeom prst="roundRect">
            <a:avLst>
              <a:gd name="adj" fmla="val 0"/>
            </a:avLst>
          </a:prstGeom>
          <a:noFill/>
          <a:ln w="28575">
            <a:solidFill>
              <a:srgbClr val="68B0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solidFill>
                <a:srgbClr val="43809F"/>
              </a:solidFill>
            </a:endParaRPr>
          </a:p>
        </p:txBody>
      </p:sp>
      <p:sp>
        <p:nvSpPr>
          <p:cNvPr id="33" name="Rectangle 32">
            <a:extLst>
              <a:ext uri="{FF2B5EF4-FFF2-40B4-BE49-F238E27FC236}">
                <a16:creationId xmlns:a16="http://schemas.microsoft.com/office/drawing/2014/main" id="{0F856B48-D670-43EC-93D3-5551D174D73E}"/>
              </a:ext>
            </a:extLst>
          </p:cNvPr>
          <p:cNvSpPr/>
          <p:nvPr/>
        </p:nvSpPr>
        <p:spPr>
          <a:xfrm>
            <a:off x="3436402" y="8198813"/>
            <a:ext cx="793230" cy="338554"/>
          </a:xfrm>
          <a:prstGeom prst="rect">
            <a:avLst/>
          </a:prstGeom>
          <a:solidFill>
            <a:schemeClr val="bg1"/>
          </a:solidFill>
        </p:spPr>
        <p:txBody>
          <a:bodyPr wrap="square">
            <a:spAutoFit/>
          </a:bodyPr>
          <a:lstStyle/>
          <a:p>
            <a:r>
              <a:rPr lang="en-US" sz="1600" b="1" dirty="0"/>
              <a:t>Legend</a:t>
            </a:r>
          </a:p>
        </p:txBody>
      </p:sp>
      <p:sp>
        <p:nvSpPr>
          <p:cNvPr id="2" name="Rectangle 1">
            <a:extLst>
              <a:ext uri="{FF2B5EF4-FFF2-40B4-BE49-F238E27FC236}">
                <a16:creationId xmlns:a16="http://schemas.microsoft.com/office/drawing/2014/main" id="{09C324E1-B3A3-4A85-6273-5312D61B7E1F}"/>
              </a:ext>
            </a:extLst>
          </p:cNvPr>
          <p:cNvSpPr/>
          <p:nvPr/>
        </p:nvSpPr>
        <p:spPr>
          <a:xfrm>
            <a:off x="956375" y="3383650"/>
            <a:ext cx="1043940" cy="281398"/>
          </a:xfrm>
          <a:prstGeom prst="rect">
            <a:avLst/>
          </a:prstGeom>
          <a:solidFill>
            <a:srgbClr val="43809F">
              <a:alpha val="3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9E2CB429-D8EC-9EE1-70C1-4F67CCDE93F5}"/>
              </a:ext>
            </a:extLst>
          </p:cNvPr>
          <p:cNvSpPr/>
          <p:nvPr/>
        </p:nvSpPr>
        <p:spPr>
          <a:xfrm>
            <a:off x="404769" y="8569748"/>
            <a:ext cx="1585165" cy="265635"/>
          </a:xfrm>
          <a:prstGeom prst="rect">
            <a:avLst/>
          </a:prstGeom>
          <a:solidFill>
            <a:srgbClr val="43809F">
              <a:alpha val="3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400" b="1" dirty="0">
                <a:solidFill>
                  <a:schemeClr val="accent5">
                    <a:lumMod val="75000"/>
                  </a:schemeClr>
                </a:solidFill>
              </a:rPr>
              <a:t>Original Zip Code</a:t>
            </a:r>
          </a:p>
        </p:txBody>
      </p:sp>
      <p:sp>
        <p:nvSpPr>
          <p:cNvPr id="6" name="Rectangle 5">
            <a:extLst>
              <a:ext uri="{FF2B5EF4-FFF2-40B4-BE49-F238E27FC236}">
                <a16:creationId xmlns:a16="http://schemas.microsoft.com/office/drawing/2014/main" id="{63DC3376-8A0D-5F5D-1057-99BB9F8C0FD7}"/>
              </a:ext>
            </a:extLst>
          </p:cNvPr>
          <p:cNvSpPr/>
          <p:nvPr/>
        </p:nvSpPr>
        <p:spPr>
          <a:xfrm>
            <a:off x="4949450" y="8569748"/>
            <a:ext cx="1919338" cy="26563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accent6">
                    <a:lumMod val="50000"/>
                  </a:schemeClr>
                </a:solidFill>
              </a:rPr>
              <a:t>#RET’s as of Dec 2023</a:t>
            </a:r>
          </a:p>
        </p:txBody>
      </p:sp>
    </p:spTree>
    <p:extLst>
      <p:ext uri="{BB962C8B-B14F-4D97-AF65-F5344CB8AC3E}">
        <p14:creationId xmlns:p14="http://schemas.microsoft.com/office/powerpoint/2010/main" val="15386679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ounded Rectangle 18"/>
          <p:cNvSpPr/>
          <p:nvPr/>
        </p:nvSpPr>
        <p:spPr>
          <a:xfrm>
            <a:off x="2388207" y="4546087"/>
            <a:ext cx="3682098" cy="424524"/>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9774291"/>
            <a:ext cx="7315200" cy="284109"/>
          </a:xfrm>
          <a:prstGeom prst="rect">
            <a:avLst/>
          </a:prstGeom>
          <a:solidFill>
            <a:srgbClr val="43809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567507" y="9774291"/>
            <a:ext cx="691215" cy="276999"/>
          </a:xfrm>
          <a:prstGeom prst="rect">
            <a:avLst/>
          </a:prstGeom>
        </p:spPr>
        <p:txBody>
          <a:bodyPr wrap="none">
            <a:spAutoFit/>
          </a:bodyPr>
          <a:lstStyle/>
          <a:p>
            <a:r>
              <a:rPr lang="en-US" sz="1200" dirty="0">
                <a:solidFill>
                  <a:schemeClr val="bg1"/>
                </a:solidFill>
                <a:latin typeface="Bahnschrift Light" panose="020B0502040204020203" pitchFamily="34" charset="0"/>
              </a:rPr>
              <a:t>PAGE 6</a:t>
            </a:r>
            <a:endParaRPr lang="en-US" sz="1200" dirty="0">
              <a:solidFill>
                <a:schemeClr val="bg1"/>
              </a:solidFill>
            </a:endParaRPr>
          </a:p>
        </p:txBody>
      </p:sp>
      <p:graphicFrame>
        <p:nvGraphicFramePr>
          <p:cNvPr id="25" name="Chart 24"/>
          <p:cNvGraphicFramePr/>
          <p:nvPr>
            <p:extLst>
              <p:ext uri="{D42A27DB-BD31-4B8C-83A1-F6EECF244321}">
                <p14:modId xmlns:p14="http://schemas.microsoft.com/office/powerpoint/2010/main" val="588524256"/>
              </p:ext>
            </p:extLst>
          </p:nvPr>
        </p:nvGraphicFramePr>
        <p:xfrm>
          <a:off x="167780" y="2488604"/>
          <a:ext cx="2822555" cy="1992505"/>
        </p:xfrm>
        <a:graphic>
          <a:graphicData uri="http://schemas.openxmlformats.org/drawingml/2006/chart">
            <c:chart xmlns:c="http://schemas.openxmlformats.org/drawingml/2006/chart" xmlns:r="http://schemas.openxmlformats.org/officeDocument/2006/relationships" r:id="rId3"/>
          </a:graphicData>
        </a:graphic>
      </p:graphicFrame>
      <p:sp>
        <p:nvSpPr>
          <p:cNvPr id="26" name="Rectangle 25"/>
          <p:cNvSpPr/>
          <p:nvPr/>
        </p:nvSpPr>
        <p:spPr>
          <a:xfrm>
            <a:off x="2830537" y="2954091"/>
            <a:ext cx="3610193" cy="1323439"/>
          </a:xfrm>
          <a:prstGeom prst="rect">
            <a:avLst/>
          </a:prstGeom>
          <a:noFill/>
          <a:ln>
            <a:noFill/>
          </a:ln>
        </p:spPr>
        <p:txBody>
          <a:bodyPr wrap="square">
            <a:spAutoFit/>
          </a:bodyPr>
          <a:lstStyle/>
          <a:p>
            <a:r>
              <a:rPr lang="en-US" sz="2000" dirty="0"/>
              <a:t>of Onboarded Agencies Have Submitted at least one Referral Episode Tracking (RET) Form</a:t>
            </a:r>
            <a:r>
              <a:rPr lang="en-US" sz="2000" i="1" dirty="0"/>
              <a:t> since launch</a:t>
            </a:r>
          </a:p>
        </p:txBody>
      </p:sp>
      <p:sp>
        <p:nvSpPr>
          <p:cNvPr id="29" name="Rectangle 28"/>
          <p:cNvSpPr/>
          <p:nvPr/>
        </p:nvSpPr>
        <p:spPr>
          <a:xfrm>
            <a:off x="975770" y="3092144"/>
            <a:ext cx="1258678" cy="830997"/>
          </a:xfrm>
          <a:prstGeom prst="rect">
            <a:avLst/>
          </a:prstGeom>
        </p:spPr>
        <p:txBody>
          <a:bodyPr wrap="none">
            <a:spAutoFit/>
          </a:bodyPr>
          <a:lstStyle/>
          <a:p>
            <a:r>
              <a:rPr lang="en-US" sz="4800" b="1" dirty="0">
                <a:solidFill>
                  <a:srgbClr val="43809F"/>
                </a:solidFill>
              </a:rPr>
              <a:t>86%</a:t>
            </a:r>
            <a:endParaRPr lang="en-US" sz="4800" dirty="0"/>
          </a:p>
        </p:txBody>
      </p:sp>
      <p:sp>
        <p:nvSpPr>
          <p:cNvPr id="31" name="Rectangle 30"/>
          <p:cNvSpPr/>
          <p:nvPr/>
        </p:nvSpPr>
        <p:spPr>
          <a:xfrm>
            <a:off x="338286" y="2273995"/>
            <a:ext cx="6644404" cy="3059265"/>
          </a:xfrm>
          <a:prstGeom prst="rect">
            <a:avLst/>
          </a:prstGeom>
          <a:noFill/>
          <a:ln w="38100">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i="1"/>
          </a:p>
        </p:txBody>
      </p:sp>
      <p:sp>
        <p:nvSpPr>
          <p:cNvPr id="33" name="Rectangle 32"/>
          <p:cNvSpPr/>
          <p:nvPr/>
        </p:nvSpPr>
        <p:spPr>
          <a:xfrm>
            <a:off x="311300" y="1957048"/>
            <a:ext cx="6692595" cy="562933"/>
          </a:xfrm>
          <a:prstGeom prst="rect">
            <a:avLst/>
          </a:prstGeom>
          <a:solidFill>
            <a:srgbClr val="C98C7B"/>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i="1"/>
              <a:t>Since Launch</a:t>
            </a:r>
          </a:p>
        </p:txBody>
      </p:sp>
      <p:sp>
        <p:nvSpPr>
          <p:cNvPr id="17" name="Text Box 2"/>
          <p:cNvSpPr txBox="1">
            <a:spLocks noChangeArrowheads="1"/>
          </p:cNvSpPr>
          <p:nvPr/>
        </p:nvSpPr>
        <p:spPr bwMode="auto">
          <a:xfrm>
            <a:off x="2460112" y="4606858"/>
            <a:ext cx="3610192" cy="429526"/>
          </a:xfrm>
          <a:prstGeom prst="rect">
            <a:avLst/>
          </a:prstGeom>
          <a:noFill/>
          <a:ln w="9525">
            <a:noFill/>
            <a:miter lim="800000"/>
            <a:headEnd/>
            <a:tailEnd/>
          </a:ln>
        </p:spPr>
        <p:txBody>
          <a:bodyPr rot="0" vert="horz" wrap="square" lIns="91440" tIns="45720" rIns="91440" bIns="45720" anchor="t" anchorCtr="0">
            <a:noAutofit/>
          </a:bodyPr>
          <a:lstStyle/>
          <a:p>
            <a:pPr marL="0" marR="0">
              <a:lnSpc>
                <a:spcPct val="107000"/>
              </a:lnSpc>
              <a:spcBef>
                <a:spcPts val="0"/>
              </a:spcBef>
              <a:spcAft>
                <a:spcPts val="80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Goal</a:t>
            </a:r>
            <a:r>
              <a:rPr lang="en-US" sz="1400">
                <a:effectLst/>
                <a:latin typeface="Calibri" panose="020F0502020204030204" pitchFamily="34" charset="0"/>
                <a:ea typeface="Calibri" panose="020F0502020204030204" pitchFamily="34" charset="0"/>
                <a:cs typeface="Times New Roman" panose="02020603050405020304" pitchFamily="18" charset="0"/>
              </a:rPr>
              <a:t>: </a:t>
            </a:r>
            <a:r>
              <a:rPr lang="en-US" sz="1400" u="sng">
                <a:latin typeface="Calibri" panose="020F0502020204030204" pitchFamily="34" charset="0"/>
                <a:ea typeface="Calibri" panose="020F0502020204030204" pitchFamily="34" charset="0"/>
                <a:cs typeface="Times New Roman" panose="02020603050405020304" pitchFamily="18" charset="0"/>
              </a:rPr>
              <a:t>&gt;</a:t>
            </a:r>
            <a:r>
              <a:rPr lang="en-US" sz="1400">
                <a:effectLst/>
                <a:latin typeface="Calibri" panose="020F0502020204030204" pitchFamily="34" charset="0"/>
                <a:ea typeface="Calibri" panose="020F0502020204030204" pitchFamily="34" charset="0"/>
                <a:cs typeface="Times New Roman" panose="02020603050405020304" pitchFamily="18" charset="0"/>
              </a:rPr>
              <a:t>70% of agencies submit </a:t>
            </a:r>
            <a:r>
              <a:rPr lang="en-US" sz="1400" u="sng">
                <a:effectLst/>
                <a:latin typeface="Calibri" panose="020F0502020204030204" pitchFamily="34" charset="0"/>
                <a:ea typeface="Calibri" panose="020F0502020204030204" pitchFamily="34" charset="0"/>
                <a:cs typeface="Times New Roman" panose="02020603050405020304" pitchFamily="18" charset="0"/>
              </a:rPr>
              <a:t>&gt;</a:t>
            </a:r>
            <a:r>
              <a:rPr lang="en-US" sz="1400">
                <a:effectLst/>
                <a:latin typeface="Calibri" panose="020F0502020204030204" pitchFamily="34" charset="0"/>
                <a:ea typeface="Calibri" panose="020F0502020204030204" pitchFamily="34" charset="0"/>
                <a:cs typeface="Times New Roman" panose="02020603050405020304" pitchFamily="18" charset="0"/>
              </a:rPr>
              <a:t>1 RET annually</a:t>
            </a:r>
          </a:p>
        </p:txBody>
      </p:sp>
      <p:pic>
        <p:nvPicPr>
          <p:cNvPr id="18" name="Picture 17" descr="C:\Users\casey53\Downloads\noun_Goals_982021 (1).png"/>
          <p:cNvPicPr/>
          <p:nvPr/>
        </p:nvPicPr>
        <p:blipFill>
          <a:blip r:embed="rId4" cstate="print">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663274" y="4385308"/>
            <a:ext cx="796837" cy="796837"/>
          </a:xfrm>
          <a:prstGeom prst="rect">
            <a:avLst/>
          </a:prstGeom>
          <a:noFill/>
          <a:ln>
            <a:noFill/>
          </a:ln>
        </p:spPr>
      </p:pic>
      <p:sp>
        <p:nvSpPr>
          <p:cNvPr id="20" name="Rectangle 19"/>
          <p:cNvSpPr/>
          <p:nvPr/>
        </p:nvSpPr>
        <p:spPr>
          <a:xfrm>
            <a:off x="554420" y="193131"/>
            <a:ext cx="6206359" cy="1384995"/>
          </a:xfrm>
          <a:prstGeom prst="rect">
            <a:avLst/>
          </a:prstGeom>
        </p:spPr>
        <p:txBody>
          <a:bodyPr wrap="square">
            <a:spAutoFit/>
          </a:bodyPr>
          <a:lstStyle/>
          <a:p>
            <a:pPr algn="ctr"/>
            <a:r>
              <a:rPr lang="en-US" sz="2800" dirty="0">
                <a:latin typeface="Bahnschrift Light" panose="020B0502040204020203" pitchFamily="34" charset="0"/>
              </a:rPr>
              <a:t>How many RETs have been submitted by each agency type </a:t>
            </a:r>
            <a:r>
              <a:rPr lang="en-US" sz="2800" i="1" dirty="0">
                <a:latin typeface="Bahnschrift Light" panose="020B0502040204020203" pitchFamily="34" charset="0"/>
              </a:rPr>
              <a:t>since launch </a:t>
            </a:r>
            <a:r>
              <a:rPr lang="en-US" sz="2800" dirty="0">
                <a:latin typeface="Bahnschrift Light" panose="020B0502040204020203" pitchFamily="34" charset="0"/>
              </a:rPr>
              <a:t>and </a:t>
            </a:r>
            <a:r>
              <a:rPr lang="en-US" sz="2800" i="1" dirty="0">
                <a:latin typeface="Bahnschrift Light" panose="020B0502040204020203" pitchFamily="34" charset="0"/>
              </a:rPr>
              <a:t>this fiscal year?</a:t>
            </a:r>
            <a:endParaRPr lang="en-US" sz="2800" dirty="0">
              <a:latin typeface="Bahnschrift Light" panose="020B0502040204020203" pitchFamily="34" charset="0"/>
            </a:endParaRPr>
          </a:p>
        </p:txBody>
      </p:sp>
      <p:sp>
        <p:nvSpPr>
          <p:cNvPr id="21" name="Rectangle 20"/>
          <p:cNvSpPr/>
          <p:nvPr/>
        </p:nvSpPr>
        <p:spPr>
          <a:xfrm>
            <a:off x="374923" y="1638403"/>
            <a:ext cx="6650182" cy="67343"/>
          </a:xfrm>
          <a:prstGeom prst="rect">
            <a:avLst/>
          </a:prstGeom>
          <a:solidFill>
            <a:srgbClr val="68B08C"/>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5F66ADF6-E5F5-427D-AD68-FFB46390DED8}"/>
              </a:ext>
            </a:extLst>
          </p:cNvPr>
          <p:cNvSpPr/>
          <p:nvPr/>
        </p:nvSpPr>
        <p:spPr>
          <a:xfrm>
            <a:off x="348121" y="5103383"/>
            <a:ext cx="6618954" cy="229878"/>
          </a:xfrm>
          <a:prstGeom prst="rect">
            <a:avLst/>
          </a:prstGeom>
          <a:solidFill>
            <a:srgbClr val="C98C7B"/>
          </a:solidFill>
          <a:ln w="28575">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i="1"/>
          </a:p>
        </p:txBody>
      </p:sp>
      <p:sp>
        <p:nvSpPr>
          <p:cNvPr id="24" name="Rectangle 23">
            <a:extLst>
              <a:ext uri="{FF2B5EF4-FFF2-40B4-BE49-F238E27FC236}">
                <a16:creationId xmlns:a16="http://schemas.microsoft.com/office/drawing/2014/main" id="{B200F3FF-38E8-4DFF-A858-4478A3328AE0}"/>
              </a:ext>
            </a:extLst>
          </p:cNvPr>
          <p:cNvSpPr/>
          <p:nvPr/>
        </p:nvSpPr>
        <p:spPr>
          <a:xfrm>
            <a:off x="0" y="9781401"/>
            <a:ext cx="5041380" cy="276999"/>
          </a:xfrm>
          <a:prstGeom prst="rect">
            <a:avLst/>
          </a:prstGeom>
        </p:spPr>
        <p:txBody>
          <a:bodyPr wrap="none" lIns="91440" tIns="45720" rIns="91440" bIns="45720" anchor="t">
            <a:spAutoFit/>
          </a:bodyPr>
          <a:lstStyle/>
          <a:p>
            <a:r>
              <a:rPr lang="en-US" sz="1200" dirty="0">
                <a:solidFill>
                  <a:schemeClr val="bg1"/>
                </a:solidFill>
              </a:rPr>
              <a:t>SUPPORTED FAMILIES, STRONGER COMMUNITY JANUARY 2024 CCT UPDATES</a:t>
            </a:r>
          </a:p>
        </p:txBody>
      </p:sp>
      <p:graphicFrame>
        <p:nvGraphicFramePr>
          <p:cNvPr id="28" name="Chart 27">
            <a:extLst>
              <a:ext uri="{FF2B5EF4-FFF2-40B4-BE49-F238E27FC236}">
                <a16:creationId xmlns:a16="http://schemas.microsoft.com/office/drawing/2014/main" id="{C14F98D0-2E9B-49AF-AFA7-9278A11C61A3}"/>
              </a:ext>
            </a:extLst>
          </p:cNvPr>
          <p:cNvGraphicFramePr/>
          <p:nvPr>
            <p:extLst>
              <p:ext uri="{D42A27DB-BD31-4B8C-83A1-F6EECF244321}">
                <p14:modId xmlns:p14="http://schemas.microsoft.com/office/powerpoint/2010/main" val="650222446"/>
              </p:ext>
            </p:extLst>
          </p:nvPr>
        </p:nvGraphicFramePr>
        <p:xfrm>
          <a:off x="167780" y="6241267"/>
          <a:ext cx="2822555" cy="1947158"/>
        </p:xfrm>
        <a:graphic>
          <a:graphicData uri="http://schemas.openxmlformats.org/drawingml/2006/chart">
            <c:chart xmlns:c="http://schemas.openxmlformats.org/drawingml/2006/chart" xmlns:r="http://schemas.openxmlformats.org/officeDocument/2006/relationships" r:id="rId5"/>
          </a:graphicData>
        </a:graphic>
      </p:graphicFrame>
      <p:sp>
        <p:nvSpPr>
          <p:cNvPr id="30" name="Rectangle 29">
            <a:extLst>
              <a:ext uri="{FF2B5EF4-FFF2-40B4-BE49-F238E27FC236}">
                <a16:creationId xmlns:a16="http://schemas.microsoft.com/office/drawing/2014/main" id="{3CD63411-7003-44CE-AB58-913C75533E13}"/>
              </a:ext>
            </a:extLst>
          </p:cNvPr>
          <p:cNvSpPr/>
          <p:nvPr/>
        </p:nvSpPr>
        <p:spPr>
          <a:xfrm>
            <a:off x="2460112" y="6711424"/>
            <a:ext cx="4107396" cy="1015663"/>
          </a:xfrm>
          <a:prstGeom prst="rect">
            <a:avLst/>
          </a:prstGeom>
          <a:noFill/>
          <a:ln>
            <a:noFill/>
          </a:ln>
        </p:spPr>
        <p:txBody>
          <a:bodyPr wrap="square">
            <a:spAutoFit/>
          </a:bodyPr>
          <a:lstStyle/>
          <a:p>
            <a:r>
              <a:rPr lang="en-US" sz="2000" dirty="0"/>
              <a:t>of Agencies Have Submitted at least one Referral Episode Tracking Form (RET) </a:t>
            </a:r>
            <a:r>
              <a:rPr lang="en-US" sz="2000" i="1" dirty="0"/>
              <a:t>this fiscal year</a:t>
            </a:r>
          </a:p>
        </p:txBody>
      </p:sp>
      <p:sp>
        <p:nvSpPr>
          <p:cNvPr id="32" name="Rectangle 31">
            <a:extLst>
              <a:ext uri="{FF2B5EF4-FFF2-40B4-BE49-F238E27FC236}">
                <a16:creationId xmlns:a16="http://schemas.microsoft.com/office/drawing/2014/main" id="{21B415E2-A424-463B-A767-0BCADC95AC05}"/>
              </a:ext>
            </a:extLst>
          </p:cNvPr>
          <p:cNvSpPr/>
          <p:nvPr/>
        </p:nvSpPr>
        <p:spPr>
          <a:xfrm>
            <a:off x="975770" y="6828514"/>
            <a:ext cx="1258678" cy="830997"/>
          </a:xfrm>
          <a:prstGeom prst="rect">
            <a:avLst/>
          </a:prstGeom>
        </p:spPr>
        <p:txBody>
          <a:bodyPr wrap="none">
            <a:spAutoFit/>
          </a:bodyPr>
          <a:lstStyle/>
          <a:p>
            <a:r>
              <a:rPr lang="en-US" sz="4800" b="1" dirty="0">
                <a:solidFill>
                  <a:srgbClr val="43809F"/>
                </a:solidFill>
              </a:rPr>
              <a:t>55%</a:t>
            </a:r>
            <a:endParaRPr lang="en-US" sz="4800" dirty="0"/>
          </a:p>
        </p:txBody>
      </p:sp>
      <p:sp>
        <p:nvSpPr>
          <p:cNvPr id="35" name="Rectangle 34">
            <a:extLst>
              <a:ext uri="{FF2B5EF4-FFF2-40B4-BE49-F238E27FC236}">
                <a16:creationId xmlns:a16="http://schemas.microsoft.com/office/drawing/2014/main" id="{61B1DB41-DA6D-4EFC-8427-38E80EC7A77F}"/>
              </a:ext>
            </a:extLst>
          </p:cNvPr>
          <p:cNvSpPr/>
          <p:nvPr/>
        </p:nvSpPr>
        <p:spPr>
          <a:xfrm>
            <a:off x="338286" y="6026659"/>
            <a:ext cx="6644404" cy="2919250"/>
          </a:xfrm>
          <a:prstGeom prst="rect">
            <a:avLst/>
          </a:prstGeom>
          <a:noFill/>
          <a:ln w="38100">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i="1"/>
          </a:p>
        </p:txBody>
      </p:sp>
      <p:sp>
        <p:nvSpPr>
          <p:cNvPr id="36" name="Rectangle 35">
            <a:extLst>
              <a:ext uri="{FF2B5EF4-FFF2-40B4-BE49-F238E27FC236}">
                <a16:creationId xmlns:a16="http://schemas.microsoft.com/office/drawing/2014/main" id="{1E587848-BF18-4EEF-B640-4BD84BC6373D}"/>
              </a:ext>
            </a:extLst>
          </p:cNvPr>
          <p:cNvSpPr/>
          <p:nvPr/>
        </p:nvSpPr>
        <p:spPr>
          <a:xfrm>
            <a:off x="363737" y="8732637"/>
            <a:ext cx="6618954" cy="229878"/>
          </a:xfrm>
          <a:prstGeom prst="rect">
            <a:avLst/>
          </a:prstGeom>
          <a:solidFill>
            <a:srgbClr val="C98C7B"/>
          </a:solidFill>
          <a:ln w="28575">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i="1"/>
          </a:p>
        </p:txBody>
      </p:sp>
      <p:sp>
        <p:nvSpPr>
          <p:cNvPr id="37" name="Rectangle 36">
            <a:extLst>
              <a:ext uri="{FF2B5EF4-FFF2-40B4-BE49-F238E27FC236}">
                <a16:creationId xmlns:a16="http://schemas.microsoft.com/office/drawing/2014/main" id="{16518A29-10BB-4E49-A3B2-0FE776370BB2}"/>
              </a:ext>
            </a:extLst>
          </p:cNvPr>
          <p:cNvSpPr/>
          <p:nvPr/>
        </p:nvSpPr>
        <p:spPr>
          <a:xfrm>
            <a:off x="326916" y="5687867"/>
            <a:ext cx="6692595" cy="596435"/>
          </a:xfrm>
          <a:prstGeom prst="rect">
            <a:avLst/>
          </a:prstGeom>
          <a:solidFill>
            <a:srgbClr val="C98C7B"/>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i="1"/>
              <a:t>This Fiscal Year</a:t>
            </a:r>
          </a:p>
        </p:txBody>
      </p:sp>
      <p:graphicFrame>
        <p:nvGraphicFramePr>
          <p:cNvPr id="38" name="Chart 37">
            <a:extLst>
              <a:ext uri="{FF2B5EF4-FFF2-40B4-BE49-F238E27FC236}">
                <a16:creationId xmlns:a16="http://schemas.microsoft.com/office/drawing/2014/main" id="{FDF6DAF1-F3AD-443C-8305-DD1046F57DFE}"/>
              </a:ext>
            </a:extLst>
          </p:cNvPr>
          <p:cNvGraphicFramePr/>
          <p:nvPr>
            <p:extLst>
              <p:ext uri="{D42A27DB-BD31-4B8C-83A1-F6EECF244321}">
                <p14:modId xmlns:p14="http://schemas.microsoft.com/office/powerpoint/2010/main" val="218650647"/>
              </p:ext>
            </p:extLst>
          </p:nvPr>
        </p:nvGraphicFramePr>
        <p:xfrm>
          <a:off x="1074949" y="7744534"/>
          <a:ext cx="6047760" cy="1368374"/>
        </p:xfrm>
        <a:graphic>
          <a:graphicData uri="http://schemas.openxmlformats.org/drawingml/2006/chart">
            <c:chart xmlns:c="http://schemas.openxmlformats.org/drawingml/2006/chart" xmlns:r="http://schemas.openxmlformats.org/officeDocument/2006/relationships" r:id="rId6"/>
          </a:graphicData>
        </a:graphic>
      </p:graphicFrame>
      <p:sp>
        <p:nvSpPr>
          <p:cNvPr id="39" name="TextBox 38">
            <a:extLst>
              <a:ext uri="{FF2B5EF4-FFF2-40B4-BE49-F238E27FC236}">
                <a16:creationId xmlns:a16="http://schemas.microsoft.com/office/drawing/2014/main" id="{F476AA42-EA24-4871-B3C2-1A12ED9663F1}"/>
              </a:ext>
            </a:extLst>
          </p:cNvPr>
          <p:cNvSpPr txBox="1"/>
          <p:nvPr/>
        </p:nvSpPr>
        <p:spPr>
          <a:xfrm>
            <a:off x="363737" y="8083668"/>
            <a:ext cx="928580" cy="523220"/>
          </a:xfrm>
          <a:prstGeom prst="rect">
            <a:avLst/>
          </a:prstGeom>
          <a:noFill/>
        </p:spPr>
        <p:txBody>
          <a:bodyPr wrap="square">
            <a:spAutoFit/>
          </a:bodyPr>
          <a:lstStyle/>
          <a:p>
            <a:r>
              <a:rPr lang="en-US" sz="140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rPr>
              <a:t>Progress to Goal</a:t>
            </a:r>
            <a:endParaRPr lang="en-US" sz="1400"/>
          </a:p>
        </p:txBody>
      </p:sp>
      <p:pic>
        <p:nvPicPr>
          <p:cNvPr id="40" name="Picture 39" descr="C:\Users\casey53\Downloads\noun_Goals_982021 (1).png">
            <a:extLst>
              <a:ext uri="{FF2B5EF4-FFF2-40B4-BE49-F238E27FC236}">
                <a16:creationId xmlns:a16="http://schemas.microsoft.com/office/drawing/2014/main" id="{1501DDBE-FF06-4FC3-94DB-ADE3CFF469D5}"/>
              </a:ext>
            </a:extLst>
          </p:cNvPr>
          <p:cNvPicPr/>
          <p:nvPr/>
        </p:nvPicPr>
        <p:blipFill>
          <a:blip r:embed="rId4" cstate="print">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976761" y="7906744"/>
            <a:ext cx="865911" cy="865911"/>
          </a:xfrm>
          <a:prstGeom prst="rect">
            <a:avLst/>
          </a:prstGeom>
          <a:noFill/>
          <a:ln>
            <a:noFill/>
          </a:ln>
        </p:spPr>
      </p:pic>
      <p:sp>
        <p:nvSpPr>
          <p:cNvPr id="41" name="TextBox 40">
            <a:extLst>
              <a:ext uri="{FF2B5EF4-FFF2-40B4-BE49-F238E27FC236}">
                <a16:creationId xmlns:a16="http://schemas.microsoft.com/office/drawing/2014/main" id="{AB80149D-815A-49C0-B705-3CEBF4B8D82F}"/>
              </a:ext>
            </a:extLst>
          </p:cNvPr>
          <p:cNvSpPr txBox="1"/>
          <p:nvPr/>
        </p:nvSpPr>
        <p:spPr>
          <a:xfrm>
            <a:off x="5973820" y="7670465"/>
            <a:ext cx="928580" cy="430887"/>
          </a:xfrm>
          <a:prstGeom prst="rect">
            <a:avLst/>
          </a:prstGeom>
          <a:noFill/>
        </p:spPr>
        <p:txBody>
          <a:bodyPr wrap="square">
            <a:spAutoFit/>
          </a:bodyPr>
          <a:lstStyle/>
          <a:p>
            <a:pPr algn="ctr"/>
            <a:r>
              <a:rPr lang="en-US" sz="1100" dirty="0">
                <a:solidFill>
                  <a:schemeClr val="tx1">
                    <a:lumMod val="65000"/>
                    <a:lumOff val="35000"/>
                  </a:schemeClr>
                </a:solidFill>
                <a:latin typeface="Calibri" panose="020F0502020204030204" pitchFamily="34" charset="0"/>
                <a:cs typeface="Times New Roman" panose="02020603050405020304" pitchFamily="18" charset="0"/>
              </a:rPr>
              <a:t>70% of agencies</a:t>
            </a:r>
          </a:p>
        </p:txBody>
      </p:sp>
    </p:spTree>
    <p:extLst>
      <p:ext uri="{BB962C8B-B14F-4D97-AF65-F5344CB8AC3E}">
        <p14:creationId xmlns:p14="http://schemas.microsoft.com/office/powerpoint/2010/main" val="485159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9774291"/>
            <a:ext cx="7315200" cy="284109"/>
          </a:xfrm>
          <a:prstGeom prst="rect">
            <a:avLst/>
          </a:prstGeom>
          <a:solidFill>
            <a:srgbClr val="43809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567507" y="9774291"/>
            <a:ext cx="699230" cy="276999"/>
          </a:xfrm>
          <a:prstGeom prst="rect">
            <a:avLst/>
          </a:prstGeom>
        </p:spPr>
        <p:txBody>
          <a:bodyPr wrap="none">
            <a:spAutoFit/>
          </a:bodyPr>
          <a:lstStyle/>
          <a:p>
            <a:r>
              <a:rPr lang="en-US" sz="1200" dirty="0">
                <a:solidFill>
                  <a:schemeClr val="bg1"/>
                </a:solidFill>
                <a:latin typeface="Bahnschrift Light" panose="020B0502040204020203" pitchFamily="34" charset="0"/>
              </a:rPr>
              <a:t>PAGE 7</a:t>
            </a:r>
            <a:endParaRPr lang="en-US" sz="1200" dirty="0">
              <a:solidFill>
                <a:schemeClr val="bg1"/>
              </a:solidFill>
            </a:endParaRPr>
          </a:p>
        </p:txBody>
      </p:sp>
      <p:sp>
        <p:nvSpPr>
          <p:cNvPr id="66" name="Rectangle 65"/>
          <p:cNvSpPr/>
          <p:nvPr/>
        </p:nvSpPr>
        <p:spPr>
          <a:xfrm>
            <a:off x="244102" y="193131"/>
            <a:ext cx="6826995" cy="954107"/>
          </a:xfrm>
          <a:prstGeom prst="rect">
            <a:avLst/>
          </a:prstGeom>
        </p:spPr>
        <p:txBody>
          <a:bodyPr wrap="square">
            <a:spAutoFit/>
          </a:bodyPr>
          <a:lstStyle/>
          <a:p>
            <a:pPr algn="ctr"/>
            <a:r>
              <a:rPr lang="en-US" sz="2800" dirty="0">
                <a:latin typeface="Bahnschrift Light" panose="020B0502040204020203" pitchFamily="34" charset="0"/>
              </a:rPr>
              <a:t>Which needs have staff been addressing when making referrals </a:t>
            </a:r>
            <a:r>
              <a:rPr lang="en-US" sz="2800" i="1" dirty="0">
                <a:latin typeface="Bahnschrift Light" panose="020B0502040204020203" pitchFamily="34" charset="0"/>
              </a:rPr>
              <a:t>since launch</a:t>
            </a:r>
            <a:r>
              <a:rPr lang="en-US" sz="2800" dirty="0">
                <a:latin typeface="Bahnschrift Light" panose="020B0502040204020203" pitchFamily="34" charset="0"/>
              </a:rPr>
              <a:t>?</a:t>
            </a:r>
          </a:p>
        </p:txBody>
      </p:sp>
      <p:sp>
        <p:nvSpPr>
          <p:cNvPr id="67" name="Rectangle 66"/>
          <p:cNvSpPr/>
          <p:nvPr/>
        </p:nvSpPr>
        <p:spPr>
          <a:xfrm>
            <a:off x="374923" y="1228854"/>
            <a:ext cx="6650182" cy="67343"/>
          </a:xfrm>
          <a:prstGeom prst="rect">
            <a:avLst/>
          </a:prstGeom>
          <a:solidFill>
            <a:srgbClr val="68B08C"/>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16"/>
          <p:cNvSpPr/>
          <p:nvPr/>
        </p:nvSpPr>
        <p:spPr>
          <a:xfrm>
            <a:off x="425340" y="3254713"/>
            <a:ext cx="2737398" cy="3494624"/>
          </a:xfrm>
          <a:prstGeom prst="roundRect">
            <a:avLst/>
          </a:prstGeom>
          <a:solidFill>
            <a:srgbClr val="43809F"/>
          </a:solidFill>
          <a:ln>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Protective Factor(s) Selected by Agency Staff for Each Referral Episode</a:t>
            </a:r>
          </a:p>
        </p:txBody>
      </p:sp>
      <p:sp>
        <p:nvSpPr>
          <p:cNvPr id="19" name="Rounded Rectangle 18"/>
          <p:cNvSpPr/>
          <p:nvPr/>
        </p:nvSpPr>
        <p:spPr>
          <a:xfrm>
            <a:off x="4185999" y="1712573"/>
            <a:ext cx="1710761" cy="683664"/>
          </a:xfrm>
          <a:prstGeom prst="roundRect">
            <a:avLst/>
          </a:prstGeom>
          <a:solidFill>
            <a:schemeClr val="accent3">
              <a:lumMod val="20000"/>
              <a:lumOff val="80000"/>
            </a:schemeClr>
          </a:solidFill>
          <a:ln w="28575">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solidFill>
                  <a:srgbClr val="43809F"/>
                </a:solidFill>
              </a:rPr>
              <a:t>Concrete Supports</a:t>
            </a:r>
          </a:p>
        </p:txBody>
      </p:sp>
      <p:sp>
        <p:nvSpPr>
          <p:cNvPr id="21" name="Rounded Rectangle 20"/>
          <p:cNvSpPr/>
          <p:nvPr/>
        </p:nvSpPr>
        <p:spPr>
          <a:xfrm>
            <a:off x="4214040" y="2970809"/>
            <a:ext cx="1657663" cy="803167"/>
          </a:xfrm>
          <a:prstGeom prst="roundRect">
            <a:avLst/>
          </a:prstGeom>
          <a:solidFill>
            <a:schemeClr val="accent3">
              <a:lumMod val="20000"/>
              <a:lumOff val="80000"/>
            </a:schemeClr>
          </a:solidFill>
          <a:ln w="28575">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solidFill>
                  <a:srgbClr val="43809F"/>
                </a:solidFill>
              </a:rPr>
              <a:t>Family Functioning &amp; Resilience</a:t>
            </a:r>
          </a:p>
        </p:txBody>
      </p:sp>
      <p:sp>
        <p:nvSpPr>
          <p:cNvPr id="22" name="Rounded Rectangle 21"/>
          <p:cNvSpPr/>
          <p:nvPr/>
        </p:nvSpPr>
        <p:spPr>
          <a:xfrm>
            <a:off x="4185998" y="4175688"/>
            <a:ext cx="1685707" cy="728015"/>
          </a:xfrm>
          <a:prstGeom prst="roundRect">
            <a:avLst/>
          </a:prstGeom>
          <a:solidFill>
            <a:schemeClr val="accent3">
              <a:lumMod val="20000"/>
              <a:lumOff val="80000"/>
            </a:schemeClr>
          </a:solidFill>
          <a:ln w="28575">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solidFill>
                  <a:srgbClr val="43809F"/>
                </a:solidFill>
              </a:rPr>
              <a:t>Social Supports</a:t>
            </a:r>
          </a:p>
        </p:txBody>
      </p:sp>
      <p:sp>
        <p:nvSpPr>
          <p:cNvPr id="23" name="Rounded Rectangle 22"/>
          <p:cNvSpPr/>
          <p:nvPr/>
        </p:nvSpPr>
        <p:spPr>
          <a:xfrm>
            <a:off x="4185998" y="5407246"/>
            <a:ext cx="1685707" cy="755661"/>
          </a:xfrm>
          <a:prstGeom prst="roundRect">
            <a:avLst/>
          </a:prstGeom>
          <a:solidFill>
            <a:schemeClr val="accent3">
              <a:lumMod val="20000"/>
              <a:lumOff val="80000"/>
            </a:schemeClr>
          </a:solidFill>
          <a:ln w="28575">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43809F"/>
                </a:solidFill>
              </a:rPr>
              <a:t>Nurturing &amp; Attachment</a:t>
            </a:r>
          </a:p>
        </p:txBody>
      </p:sp>
      <p:sp>
        <p:nvSpPr>
          <p:cNvPr id="24" name="Rounded Rectangle 23"/>
          <p:cNvSpPr/>
          <p:nvPr/>
        </p:nvSpPr>
        <p:spPr>
          <a:xfrm>
            <a:off x="4185998" y="6516356"/>
            <a:ext cx="1685707" cy="972985"/>
          </a:xfrm>
          <a:prstGeom prst="roundRect">
            <a:avLst/>
          </a:prstGeom>
          <a:solidFill>
            <a:schemeClr val="accent3">
              <a:lumMod val="20000"/>
              <a:lumOff val="80000"/>
            </a:schemeClr>
          </a:solidFill>
          <a:ln w="28575">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43809F"/>
                </a:solidFill>
              </a:rPr>
              <a:t>Caregiver &amp; Practitioner Relationship</a:t>
            </a:r>
          </a:p>
        </p:txBody>
      </p:sp>
      <p:sp>
        <p:nvSpPr>
          <p:cNvPr id="25" name="Rounded Rectangle 24"/>
          <p:cNvSpPr/>
          <p:nvPr/>
        </p:nvSpPr>
        <p:spPr>
          <a:xfrm>
            <a:off x="4185998" y="7870365"/>
            <a:ext cx="1685707" cy="566580"/>
          </a:xfrm>
          <a:prstGeom prst="roundRect">
            <a:avLst/>
          </a:prstGeom>
          <a:solidFill>
            <a:schemeClr val="accent3">
              <a:lumMod val="20000"/>
              <a:lumOff val="80000"/>
            </a:schemeClr>
          </a:solidFill>
          <a:ln w="28575">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solidFill>
                  <a:srgbClr val="43809F"/>
                </a:solidFill>
              </a:rPr>
              <a:t>Unsure</a:t>
            </a:r>
          </a:p>
        </p:txBody>
      </p:sp>
      <p:sp>
        <p:nvSpPr>
          <p:cNvPr id="34" name="Oval 33"/>
          <p:cNvSpPr/>
          <p:nvPr/>
        </p:nvSpPr>
        <p:spPr>
          <a:xfrm>
            <a:off x="3774521" y="1458215"/>
            <a:ext cx="825081" cy="488331"/>
          </a:xfrm>
          <a:prstGeom prst="ellipse">
            <a:avLst/>
          </a:prstGeom>
          <a:solidFill>
            <a:srgbClr val="43809F"/>
          </a:solidFill>
          <a:ln w="19050">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b="1" dirty="0">
                <a:solidFill>
                  <a:schemeClr val="bg1"/>
                </a:solidFill>
              </a:rPr>
              <a:t>2,669</a:t>
            </a:r>
          </a:p>
        </p:txBody>
      </p:sp>
      <p:sp>
        <p:nvSpPr>
          <p:cNvPr id="49" name="Oval 48"/>
          <p:cNvSpPr/>
          <p:nvPr/>
        </p:nvSpPr>
        <p:spPr>
          <a:xfrm>
            <a:off x="3939660" y="2737167"/>
            <a:ext cx="776827" cy="480848"/>
          </a:xfrm>
          <a:prstGeom prst="ellipse">
            <a:avLst/>
          </a:prstGeom>
          <a:solidFill>
            <a:srgbClr val="43809F"/>
          </a:solidFill>
          <a:ln w="19050">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b="1" dirty="0">
                <a:solidFill>
                  <a:schemeClr val="bg1"/>
                </a:solidFill>
              </a:rPr>
              <a:t>1,647</a:t>
            </a:r>
          </a:p>
        </p:txBody>
      </p:sp>
      <p:sp>
        <p:nvSpPr>
          <p:cNvPr id="50" name="Oval 49"/>
          <p:cNvSpPr/>
          <p:nvPr/>
        </p:nvSpPr>
        <p:spPr>
          <a:xfrm>
            <a:off x="4021322" y="3933143"/>
            <a:ext cx="500315" cy="480848"/>
          </a:xfrm>
          <a:prstGeom prst="ellipse">
            <a:avLst/>
          </a:prstGeom>
          <a:solidFill>
            <a:srgbClr val="43809F"/>
          </a:solidFill>
          <a:ln w="19050">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b="1" dirty="0">
                <a:solidFill>
                  <a:schemeClr val="bg1"/>
                </a:solidFill>
              </a:rPr>
              <a:t>674</a:t>
            </a:r>
          </a:p>
        </p:txBody>
      </p:sp>
      <p:sp>
        <p:nvSpPr>
          <p:cNvPr id="51" name="Oval 50"/>
          <p:cNvSpPr/>
          <p:nvPr/>
        </p:nvSpPr>
        <p:spPr>
          <a:xfrm>
            <a:off x="3986881" y="5130034"/>
            <a:ext cx="530936" cy="480848"/>
          </a:xfrm>
          <a:prstGeom prst="ellipse">
            <a:avLst/>
          </a:prstGeom>
          <a:solidFill>
            <a:srgbClr val="43809F"/>
          </a:solidFill>
          <a:ln w="19050">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b="1" dirty="0">
                <a:solidFill>
                  <a:schemeClr val="bg1"/>
                </a:solidFill>
              </a:rPr>
              <a:t>468</a:t>
            </a:r>
          </a:p>
        </p:txBody>
      </p:sp>
      <p:sp>
        <p:nvSpPr>
          <p:cNvPr id="52" name="Oval 51"/>
          <p:cNvSpPr/>
          <p:nvPr/>
        </p:nvSpPr>
        <p:spPr>
          <a:xfrm>
            <a:off x="3984334" y="6331354"/>
            <a:ext cx="500315" cy="406956"/>
          </a:xfrm>
          <a:prstGeom prst="ellipse">
            <a:avLst/>
          </a:prstGeom>
          <a:solidFill>
            <a:srgbClr val="43809F"/>
          </a:solidFill>
          <a:ln w="19050">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b="1" dirty="0">
                <a:solidFill>
                  <a:schemeClr val="bg1"/>
                </a:solidFill>
              </a:rPr>
              <a:t>349</a:t>
            </a:r>
          </a:p>
        </p:txBody>
      </p:sp>
      <p:sp>
        <p:nvSpPr>
          <p:cNvPr id="53" name="Oval 52"/>
          <p:cNvSpPr/>
          <p:nvPr/>
        </p:nvSpPr>
        <p:spPr>
          <a:xfrm>
            <a:off x="3986880" y="7586349"/>
            <a:ext cx="522051" cy="480848"/>
          </a:xfrm>
          <a:prstGeom prst="ellipse">
            <a:avLst/>
          </a:prstGeom>
          <a:solidFill>
            <a:srgbClr val="43809F"/>
          </a:solidFill>
          <a:ln w="19050">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b="1" dirty="0">
                <a:solidFill>
                  <a:schemeClr val="bg1"/>
                </a:solidFill>
              </a:rPr>
              <a:t>90</a:t>
            </a:r>
          </a:p>
        </p:txBody>
      </p:sp>
      <p:sp>
        <p:nvSpPr>
          <p:cNvPr id="114" name="Rounded Rectangle 113"/>
          <p:cNvSpPr/>
          <p:nvPr/>
        </p:nvSpPr>
        <p:spPr>
          <a:xfrm>
            <a:off x="4265498" y="8989513"/>
            <a:ext cx="516018" cy="407601"/>
          </a:xfrm>
          <a:prstGeom prst="roundRect">
            <a:avLst/>
          </a:prstGeom>
          <a:solidFill>
            <a:schemeClr val="accent3">
              <a:lumMod val="20000"/>
              <a:lumOff val="80000"/>
            </a:schemeClr>
          </a:solidFill>
          <a:ln w="28575">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a:solidFill>
                <a:srgbClr val="43809F"/>
              </a:solidFill>
            </a:endParaRPr>
          </a:p>
        </p:txBody>
      </p:sp>
      <p:sp>
        <p:nvSpPr>
          <p:cNvPr id="115" name="Oval 114"/>
          <p:cNvSpPr/>
          <p:nvPr/>
        </p:nvSpPr>
        <p:spPr>
          <a:xfrm>
            <a:off x="387752" y="8950360"/>
            <a:ext cx="480848" cy="480848"/>
          </a:xfrm>
          <a:prstGeom prst="ellipse">
            <a:avLst/>
          </a:prstGeom>
          <a:solidFill>
            <a:srgbClr val="43809F"/>
          </a:solidFill>
          <a:ln w="19050">
            <a:solidFill>
              <a:srgbClr val="C98C7B"/>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b="1">
              <a:solidFill>
                <a:schemeClr val="bg1"/>
              </a:solidFill>
            </a:endParaRPr>
          </a:p>
        </p:txBody>
      </p:sp>
      <p:sp>
        <p:nvSpPr>
          <p:cNvPr id="116" name="Rectangle 115"/>
          <p:cNvSpPr/>
          <p:nvPr/>
        </p:nvSpPr>
        <p:spPr>
          <a:xfrm>
            <a:off x="920201" y="8908831"/>
            <a:ext cx="3060392" cy="523220"/>
          </a:xfrm>
          <a:prstGeom prst="rect">
            <a:avLst/>
          </a:prstGeom>
        </p:spPr>
        <p:txBody>
          <a:bodyPr wrap="square">
            <a:spAutoFit/>
          </a:bodyPr>
          <a:lstStyle/>
          <a:p>
            <a:r>
              <a:rPr lang="en-US" sz="1400" i="1"/>
              <a:t>Number of times that protective factor</a:t>
            </a:r>
          </a:p>
          <a:p>
            <a:r>
              <a:rPr lang="en-US" sz="1400" i="1"/>
              <a:t>was selected across all referral episodes</a:t>
            </a:r>
            <a:endParaRPr lang="en-US" sz="1400"/>
          </a:p>
        </p:txBody>
      </p:sp>
      <p:sp>
        <p:nvSpPr>
          <p:cNvPr id="117" name="Rectangle 116"/>
          <p:cNvSpPr/>
          <p:nvPr/>
        </p:nvSpPr>
        <p:spPr>
          <a:xfrm>
            <a:off x="4758637" y="9015954"/>
            <a:ext cx="2418976" cy="307777"/>
          </a:xfrm>
          <a:prstGeom prst="rect">
            <a:avLst/>
          </a:prstGeom>
        </p:spPr>
        <p:txBody>
          <a:bodyPr wrap="square">
            <a:spAutoFit/>
          </a:bodyPr>
          <a:lstStyle/>
          <a:p>
            <a:r>
              <a:rPr lang="en-US" sz="1400" i="1"/>
              <a:t>Protective factor selected</a:t>
            </a:r>
            <a:endParaRPr lang="en-US" sz="1400"/>
          </a:p>
        </p:txBody>
      </p:sp>
      <p:sp>
        <p:nvSpPr>
          <p:cNvPr id="118" name="Rounded Rectangle 117"/>
          <p:cNvSpPr/>
          <p:nvPr/>
        </p:nvSpPr>
        <p:spPr>
          <a:xfrm>
            <a:off x="160449" y="8556353"/>
            <a:ext cx="6965563" cy="1025188"/>
          </a:xfrm>
          <a:prstGeom prst="roundRect">
            <a:avLst>
              <a:gd name="adj" fmla="val 0"/>
            </a:avLst>
          </a:prstGeom>
          <a:noFill/>
          <a:ln w="28575">
            <a:solidFill>
              <a:srgbClr val="68B0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solidFill>
                <a:srgbClr val="43809F"/>
              </a:solidFill>
            </a:endParaRPr>
          </a:p>
        </p:txBody>
      </p:sp>
      <p:sp>
        <p:nvSpPr>
          <p:cNvPr id="119" name="Rectangle 118"/>
          <p:cNvSpPr/>
          <p:nvPr/>
        </p:nvSpPr>
        <p:spPr>
          <a:xfrm>
            <a:off x="3240970" y="8618617"/>
            <a:ext cx="793230" cy="338554"/>
          </a:xfrm>
          <a:prstGeom prst="rect">
            <a:avLst/>
          </a:prstGeom>
          <a:solidFill>
            <a:schemeClr val="bg1"/>
          </a:solidFill>
        </p:spPr>
        <p:txBody>
          <a:bodyPr wrap="none">
            <a:spAutoFit/>
          </a:bodyPr>
          <a:lstStyle/>
          <a:p>
            <a:r>
              <a:rPr lang="en-US" sz="1600" b="1"/>
              <a:t>Legend</a:t>
            </a:r>
          </a:p>
        </p:txBody>
      </p:sp>
      <p:sp>
        <p:nvSpPr>
          <p:cNvPr id="32" name="Rectangle 31">
            <a:extLst>
              <a:ext uri="{FF2B5EF4-FFF2-40B4-BE49-F238E27FC236}">
                <a16:creationId xmlns:a16="http://schemas.microsoft.com/office/drawing/2014/main" id="{81B1130F-611A-4317-98B6-D4E7C5875717}"/>
              </a:ext>
            </a:extLst>
          </p:cNvPr>
          <p:cNvSpPr/>
          <p:nvPr/>
        </p:nvSpPr>
        <p:spPr>
          <a:xfrm>
            <a:off x="0" y="9781401"/>
            <a:ext cx="5041380" cy="276999"/>
          </a:xfrm>
          <a:prstGeom prst="rect">
            <a:avLst/>
          </a:prstGeom>
        </p:spPr>
        <p:txBody>
          <a:bodyPr wrap="none" lIns="91440" tIns="45720" rIns="91440" bIns="45720" anchor="t">
            <a:spAutoFit/>
          </a:bodyPr>
          <a:lstStyle/>
          <a:p>
            <a:r>
              <a:rPr lang="en-US" sz="1200" dirty="0">
                <a:solidFill>
                  <a:schemeClr val="bg1"/>
                </a:solidFill>
              </a:rPr>
              <a:t>SUPPORTED FAMILIES, STRONGER COMMUNITY JANUARY 2024 CCT UPDATES</a:t>
            </a:r>
          </a:p>
        </p:txBody>
      </p:sp>
      <p:cxnSp>
        <p:nvCxnSpPr>
          <p:cNvPr id="82" name="Straight Arrow Connector 81">
            <a:extLst>
              <a:ext uri="{FF2B5EF4-FFF2-40B4-BE49-F238E27FC236}">
                <a16:creationId xmlns:a16="http://schemas.microsoft.com/office/drawing/2014/main" id="{550CAFCA-07AC-44DE-8BD7-78A3DF832C34}"/>
              </a:ext>
            </a:extLst>
          </p:cNvPr>
          <p:cNvCxnSpPr>
            <a:cxnSpLocks/>
          </p:cNvCxnSpPr>
          <p:nvPr/>
        </p:nvCxnSpPr>
        <p:spPr>
          <a:xfrm>
            <a:off x="3700014" y="2054405"/>
            <a:ext cx="485984" cy="0"/>
          </a:xfrm>
          <a:prstGeom prst="straightConnector1">
            <a:avLst/>
          </a:prstGeom>
          <a:ln w="31750">
            <a:tailEnd type="triangle"/>
          </a:ln>
        </p:spPr>
        <p:style>
          <a:lnRef idx="1">
            <a:schemeClr val="accent2"/>
          </a:lnRef>
          <a:fillRef idx="0">
            <a:schemeClr val="accent2"/>
          </a:fillRef>
          <a:effectRef idx="0">
            <a:schemeClr val="accent2"/>
          </a:effectRef>
          <a:fontRef idx="minor">
            <a:schemeClr val="tx1"/>
          </a:fontRef>
        </p:style>
      </p:cxnSp>
      <p:cxnSp>
        <p:nvCxnSpPr>
          <p:cNvPr id="91" name="Straight Arrow Connector 90">
            <a:extLst>
              <a:ext uri="{FF2B5EF4-FFF2-40B4-BE49-F238E27FC236}">
                <a16:creationId xmlns:a16="http://schemas.microsoft.com/office/drawing/2014/main" id="{2685DA2B-7A2C-4247-9320-4769C683E1FB}"/>
              </a:ext>
            </a:extLst>
          </p:cNvPr>
          <p:cNvCxnSpPr>
            <a:cxnSpLocks/>
          </p:cNvCxnSpPr>
          <p:nvPr/>
        </p:nvCxnSpPr>
        <p:spPr>
          <a:xfrm>
            <a:off x="3700014" y="3414303"/>
            <a:ext cx="494048" cy="0"/>
          </a:xfrm>
          <a:prstGeom prst="straightConnector1">
            <a:avLst/>
          </a:prstGeom>
          <a:ln w="31750">
            <a:tailEnd type="triangle"/>
          </a:ln>
        </p:spPr>
        <p:style>
          <a:lnRef idx="1">
            <a:schemeClr val="accent2"/>
          </a:lnRef>
          <a:fillRef idx="0">
            <a:schemeClr val="accent2"/>
          </a:fillRef>
          <a:effectRef idx="0">
            <a:schemeClr val="accent2"/>
          </a:effectRef>
          <a:fontRef idx="minor">
            <a:schemeClr val="tx1"/>
          </a:fontRef>
        </p:style>
      </p:cxnSp>
      <p:cxnSp>
        <p:nvCxnSpPr>
          <p:cNvPr id="92" name="Straight Arrow Connector 91">
            <a:extLst>
              <a:ext uri="{FF2B5EF4-FFF2-40B4-BE49-F238E27FC236}">
                <a16:creationId xmlns:a16="http://schemas.microsoft.com/office/drawing/2014/main" id="{69786F94-722A-4FBB-9902-008EB7E2BE3E}"/>
              </a:ext>
            </a:extLst>
          </p:cNvPr>
          <p:cNvCxnSpPr>
            <a:cxnSpLocks/>
          </p:cNvCxnSpPr>
          <p:nvPr/>
        </p:nvCxnSpPr>
        <p:spPr>
          <a:xfrm>
            <a:off x="3721548" y="4539695"/>
            <a:ext cx="472514" cy="0"/>
          </a:xfrm>
          <a:prstGeom prst="straightConnector1">
            <a:avLst/>
          </a:prstGeom>
          <a:ln w="31750">
            <a:tailEnd type="triangle"/>
          </a:ln>
        </p:spPr>
        <p:style>
          <a:lnRef idx="1">
            <a:schemeClr val="accent2"/>
          </a:lnRef>
          <a:fillRef idx="0">
            <a:schemeClr val="accent2"/>
          </a:fillRef>
          <a:effectRef idx="0">
            <a:schemeClr val="accent2"/>
          </a:effectRef>
          <a:fontRef idx="minor">
            <a:schemeClr val="tx1"/>
          </a:fontRef>
        </p:style>
      </p:cxnSp>
      <p:cxnSp>
        <p:nvCxnSpPr>
          <p:cNvPr id="93" name="Straight Arrow Connector 92">
            <a:extLst>
              <a:ext uri="{FF2B5EF4-FFF2-40B4-BE49-F238E27FC236}">
                <a16:creationId xmlns:a16="http://schemas.microsoft.com/office/drawing/2014/main" id="{1F84C14C-491D-432A-BEF2-C35DA56E8ECF}"/>
              </a:ext>
            </a:extLst>
          </p:cNvPr>
          <p:cNvCxnSpPr>
            <a:cxnSpLocks/>
          </p:cNvCxnSpPr>
          <p:nvPr/>
        </p:nvCxnSpPr>
        <p:spPr>
          <a:xfrm>
            <a:off x="3713484" y="5785076"/>
            <a:ext cx="472514" cy="0"/>
          </a:xfrm>
          <a:prstGeom prst="straightConnector1">
            <a:avLst/>
          </a:prstGeom>
          <a:ln w="31750">
            <a:tailEnd type="triangle"/>
          </a:ln>
        </p:spPr>
        <p:style>
          <a:lnRef idx="1">
            <a:schemeClr val="accent2"/>
          </a:lnRef>
          <a:fillRef idx="0">
            <a:schemeClr val="accent2"/>
          </a:fillRef>
          <a:effectRef idx="0">
            <a:schemeClr val="accent2"/>
          </a:effectRef>
          <a:fontRef idx="minor">
            <a:schemeClr val="tx1"/>
          </a:fontRef>
        </p:style>
      </p:cxnSp>
      <p:cxnSp>
        <p:nvCxnSpPr>
          <p:cNvPr id="94" name="Straight Arrow Connector 93">
            <a:extLst>
              <a:ext uri="{FF2B5EF4-FFF2-40B4-BE49-F238E27FC236}">
                <a16:creationId xmlns:a16="http://schemas.microsoft.com/office/drawing/2014/main" id="{C584A0B7-F397-42F6-B89F-85BF95E6B33C}"/>
              </a:ext>
            </a:extLst>
          </p:cNvPr>
          <p:cNvCxnSpPr>
            <a:cxnSpLocks/>
            <a:endCxn id="24" idx="1"/>
          </p:cNvCxnSpPr>
          <p:nvPr/>
        </p:nvCxnSpPr>
        <p:spPr>
          <a:xfrm>
            <a:off x="3733294" y="7002848"/>
            <a:ext cx="452704" cy="1"/>
          </a:xfrm>
          <a:prstGeom prst="straightConnector1">
            <a:avLst/>
          </a:prstGeom>
          <a:ln w="31750">
            <a:tailEnd type="triangle"/>
          </a:ln>
        </p:spPr>
        <p:style>
          <a:lnRef idx="1">
            <a:schemeClr val="accent2"/>
          </a:lnRef>
          <a:fillRef idx="0">
            <a:schemeClr val="accent2"/>
          </a:fillRef>
          <a:effectRef idx="0">
            <a:schemeClr val="accent2"/>
          </a:effectRef>
          <a:fontRef idx="minor">
            <a:schemeClr val="tx1"/>
          </a:fontRef>
        </p:style>
      </p:cxnSp>
      <p:cxnSp>
        <p:nvCxnSpPr>
          <p:cNvPr id="95" name="Straight Arrow Connector 94">
            <a:extLst>
              <a:ext uri="{FF2B5EF4-FFF2-40B4-BE49-F238E27FC236}">
                <a16:creationId xmlns:a16="http://schemas.microsoft.com/office/drawing/2014/main" id="{5D289F31-0EDD-4DC7-B613-EA94414DD413}"/>
              </a:ext>
            </a:extLst>
          </p:cNvPr>
          <p:cNvCxnSpPr>
            <a:cxnSpLocks/>
          </p:cNvCxnSpPr>
          <p:nvPr/>
        </p:nvCxnSpPr>
        <p:spPr>
          <a:xfrm>
            <a:off x="3721548" y="8173129"/>
            <a:ext cx="464450" cy="0"/>
          </a:xfrm>
          <a:prstGeom prst="straightConnector1">
            <a:avLst/>
          </a:prstGeom>
          <a:ln w="31750">
            <a:tailEnd type="triangle"/>
          </a:ln>
        </p:spPr>
        <p:style>
          <a:lnRef idx="1">
            <a:schemeClr val="accent2"/>
          </a:lnRef>
          <a:fillRef idx="0">
            <a:schemeClr val="accent2"/>
          </a:fillRef>
          <a:effectRef idx="0">
            <a:schemeClr val="accent2"/>
          </a:effectRef>
          <a:fontRef idx="minor">
            <a:schemeClr val="tx1"/>
          </a:fontRef>
        </p:style>
      </p:cxnSp>
      <p:cxnSp>
        <p:nvCxnSpPr>
          <p:cNvPr id="96" name="Straight Connector 95">
            <a:extLst>
              <a:ext uri="{FF2B5EF4-FFF2-40B4-BE49-F238E27FC236}">
                <a16:creationId xmlns:a16="http://schemas.microsoft.com/office/drawing/2014/main" id="{D0F5A6EC-590B-4DA0-AD70-194C9CCFA336}"/>
              </a:ext>
            </a:extLst>
          </p:cNvPr>
          <p:cNvCxnSpPr>
            <a:cxnSpLocks/>
          </p:cNvCxnSpPr>
          <p:nvPr/>
        </p:nvCxnSpPr>
        <p:spPr>
          <a:xfrm>
            <a:off x="3721548" y="2054405"/>
            <a:ext cx="0" cy="6125835"/>
          </a:xfrm>
          <a:prstGeom prst="line">
            <a:avLst/>
          </a:prstGeom>
          <a:ln w="31750"/>
        </p:spPr>
        <p:style>
          <a:lnRef idx="1">
            <a:schemeClr val="accent2"/>
          </a:lnRef>
          <a:fillRef idx="0">
            <a:schemeClr val="accent2"/>
          </a:fillRef>
          <a:effectRef idx="0">
            <a:schemeClr val="accent2"/>
          </a:effectRef>
          <a:fontRef idx="minor">
            <a:schemeClr val="tx1"/>
          </a:fontRef>
        </p:style>
      </p:cxnSp>
      <p:sp>
        <p:nvSpPr>
          <p:cNvPr id="112" name="TextBox 111">
            <a:extLst>
              <a:ext uri="{FF2B5EF4-FFF2-40B4-BE49-F238E27FC236}">
                <a16:creationId xmlns:a16="http://schemas.microsoft.com/office/drawing/2014/main" id="{78457DAC-92BA-4A24-AE1F-B4629F3D5692}"/>
              </a:ext>
            </a:extLst>
          </p:cNvPr>
          <p:cNvSpPr txBox="1"/>
          <p:nvPr/>
        </p:nvSpPr>
        <p:spPr>
          <a:xfrm>
            <a:off x="5923493" y="2981757"/>
            <a:ext cx="1327320" cy="707886"/>
          </a:xfrm>
          <a:prstGeom prst="rect">
            <a:avLst/>
          </a:prstGeom>
          <a:noFill/>
        </p:spPr>
        <p:txBody>
          <a:bodyPr wrap="square">
            <a:spAutoFit/>
          </a:bodyPr>
          <a:lstStyle/>
          <a:p>
            <a:pPr algn="ctr"/>
            <a:r>
              <a:rPr lang="en-US" sz="1000" i="1"/>
              <a:t>Families’ perception of adaptive skills and strategies to navigate times of crisis</a:t>
            </a:r>
          </a:p>
        </p:txBody>
      </p:sp>
      <p:sp>
        <p:nvSpPr>
          <p:cNvPr id="113" name="TextBox 112">
            <a:extLst>
              <a:ext uri="{FF2B5EF4-FFF2-40B4-BE49-F238E27FC236}">
                <a16:creationId xmlns:a16="http://schemas.microsoft.com/office/drawing/2014/main" id="{B530F218-D678-4408-B4F1-E74B4EE4E0D2}"/>
              </a:ext>
            </a:extLst>
          </p:cNvPr>
          <p:cNvSpPr txBox="1"/>
          <p:nvPr/>
        </p:nvSpPr>
        <p:spPr>
          <a:xfrm>
            <a:off x="5931403" y="1590101"/>
            <a:ext cx="1327319" cy="1015663"/>
          </a:xfrm>
          <a:prstGeom prst="rect">
            <a:avLst/>
          </a:prstGeom>
          <a:noFill/>
        </p:spPr>
        <p:txBody>
          <a:bodyPr wrap="square">
            <a:spAutoFit/>
          </a:bodyPr>
          <a:lstStyle/>
          <a:p>
            <a:pPr algn="ctr"/>
            <a:r>
              <a:rPr lang="en-US" sz="1000" i="1"/>
              <a:t>Families’ perception of formal services and supports available for basic needs (i.e., financial and housing support, food stamps)</a:t>
            </a:r>
          </a:p>
        </p:txBody>
      </p:sp>
      <p:sp>
        <p:nvSpPr>
          <p:cNvPr id="120" name="TextBox 119">
            <a:extLst>
              <a:ext uri="{FF2B5EF4-FFF2-40B4-BE49-F238E27FC236}">
                <a16:creationId xmlns:a16="http://schemas.microsoft.com/office/drawing/2014/main" id="{7CB0034D-2656-4F01-99A0-8E7ADAED4014}"/>
              </a:ext>
            </a:extLst>
          </p:cNvPr>
          <p:cNvSpPr txBox="1"/>
          <p:nvPr/>
        </p:nvSpPr>
        <p:spPr>
          <a:xfrm>
            <a:off x="5896760" y="4152543"/>
            <a:ext cx="1319909" cy="861774"/>
          </a:xfrm>
          <a:prstGeom prst="rect">
            <a:avLst/>
          </a:prstGeom>
          <a:noFill/>
        </p:spPr>
        <p:txBody>
          <a:bodyPr wrap="square">
            <a:spAutoFit/>
          </a:bodyPr>
          <a:lstStyle/>
          <a:p>
            <a:pPr algn="ctr"/>
            <a:r>
              <a:rPr lang="en-US" sz="1000" i="1"/>
              <a:t>Families’ perception of informal support systems (i.e., friends, family and community members) </a:t>
            </a:r>
          </a:p>
        </p:txBody>
      </p:sp>
      <p:sp>
        <p:nvSpPr>
          <p:cNvPr id="121" name="TextBox 120">
            <a:extLst>
              <a:ext uri="{FF2B5EF4-FFF2-40B4-BE49-F238E27FC236}">
                <a16:creationId xmlns:a16="http://schemas.microsoft.com/office/drawing/2014/main" id="{6577CB0E-ADCB-44AF-ACE6-8982EEB2F314}"/>
              </a:ext>
            </a:extLst>
          </p:cNvPr>
          <p:cNvSpPr txBox="1"/>
          <p:nvPr/>
        </p:nvSpPr>
        <p:spPr>
          <a:xfrm>
            <a:off x="5896760" y="5310174"/>
            <a:ext cx="1319909" cy="861774"/>
          </a:xfrm>
          <a:prstGeom prst="rect">
            <a:avLst/>
          </a:prstGeom>
          <a:noFill/>
        </p:spPr>
        <p:txBody>
          <a:bodyPr wrap="square">
            <a:spAutoFit/>
          </a:bodyPr>
          <a:lstStyle/>
          <a:p>
            <a:pPr algn="ctr"/>
            <a:r>
              <a:rPr lang="en-US" sz="1000" i="1"/>
              <a:t>Perceived strength of emotional connection between parent or caregiver and child(ren)</a:t>
            </a:r>
          </a:p>
        </p:txBody>
      </p:sp>
      <p:sp>
        <p:nvSpPr>
          <p:cNvPr id="122" name="TextBox 121">
            <a:extLst>
              <a:ext uri="{FF2B5EF4-FFF2-40B4-BE49-F238E27FC236}">
                <a16:creationId xmlns:a16="http://schemas.microsoft.com/office/drawing/2014/main" id="{A7FF35F8-3306-49E4-8869-47B741E1389D}"/>
              </a:ext>
            </a:extLst>
          </p:cNvPr>
          <p:cNvSpPr txBox="1"/>
          <p:nvPr/>
        </p:nvSpPr>
        <p:spPr>
          <a:xfrm>
            <a:off x="5896760" y="6634407"/>
            <a:ext cx="1319909" cy="707886"/>
          </a:xfrm>
          <a:prstGeom prst="rect">
            <a:avLst/>
          </a:prstGeom>
          <a:noFill/>
        </p:spPr>
        <p:txBody>
          <a:bodyPr wrap="square">
            <a:spAutoFit/>
          </a:bodyPr>
          <a:lstStyle/>
          <a:p>
            <a:pPr algn="ctr"/>
            <a:r>
              <a:rPr lang="en-US" sz="1000" i="1"/>
              <a:t>Knowledge of effective child management techniques</a:t>
            </a:r>
          </a:p>
        </p:txBody>
      </p:sp>
    </p:spTree>
    <p:extLst>
      <p:ext uri="{BB962C8B-B14F-4D97-AF65-F5344CB8AC3E}">
        <p14:creationId xmlns:p14="http://schemas.microsoft.com/office/powerpoint/2010/main" val="7800241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5" name="Chart 84">
            <a:extLst>
              <a:ext uri="{FF2B5EF4-FFF2-40B4-BE49-F238E27FC236}">
                <a16:creationId xmlns:a16="http://schemas.microsoft.com/office/drawing/2014/main" id="{FAAA99BA-5F70-4F14-8A91-99180A1B5CD9}"/>
              </a:ext>
            </a:extLst>
          </p:cNvPr>
          <p:cNvGraphicFramePr/>
          <p:nvPr>
            <p:extLst>
              <p:ext uri="{D42A27DB-BD31-4B8C-83A1-F6EECF244321}">
                <p14:modId xmlns:p14="http://schemas.microsoft.com/office/powerpoint/2010/main" val="3244802890"/>
              </p:ext>
            </p:extLst>
          </p:nvPr>
        </p:nvGraphicFramePr>
        <p:xfrm>
          <a:off x="190765" y="5779353"/>
          <a:ext cx="7012892" cy="4022575"/>
        </p:xfrm>
        <a:graphic>
          <a:graphicData uri="http://schemas.openxmlformats.org/drawingml/2006/chart">
            <c:chart xmlns:c="http://schemas.openxmlformats.org/drawingml/2006/chart" xmlns:r="http://schemas.openxmlformats.org/officeDocument/2006/relationships" r:id="rId3"/>
          </a:graphicData>
        </a:graphic>
      </p:graphicFrame>
      <p:sp>
        <p:nvSpPr>
          <p:cNvPr id="49" name="Round Diagonal Corner Rectangle 38">
            <a:extLst>
              <a:ext uri="{FF2B5EF4-FFF2-40B4-BE49-F238E27FC236}">
                <a16:creationId xmlns:a16="http://schemas.microsoft.com/office/drawing/2014/main" id="{A251A2DF-E2E9-4C42-9313-D349F99064EC}"/>
              </a:ext>
            </a:extLst>
          </p:cNvPr>
          <p:cNvSpPr/>
          <p:nvPr/>
        </p:nvSpPr>
        <p:spPr>
          <a:xfrm>
            <a:off x="3613251" y="2171028"/>
            <a:ext cx="3549309" cy="3062179"/>
          </a:xfrm>
          <a:prstGeom prst="roundRect">
            <a:avLst>
              <a:gd name="adj" fmla="val 12793"/>
            </a:avLst>
          </a:prstGeom>
          <a:solidFill>
            <a:schemeClr val="bg1">
              <a:lumMod val="95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i="1"/>
          </a:p>
        </p:txBody>
      </p:sp>
      <p:sp>
        <p:nvSpPr>
          <p:cNvPr id="86" name="Round Diagonal Corner Rectangle 38">
            <a:extLst>
              <a:ext uri="{FF2B5EF4-FFF2-40B4-BE49-F238E27FC236}">
                <a16:creationId xmlns:a16="http://schemas.microsoft.com/office/drawing/2014/main" id="{4C79259C-9032-44AE-8C5E-1E5E780C8BB3}"/>
              </a:ext>
            </a:extLst>
          </p:cNvPr>
          <p:cNvSpPr/>
          <p:nvPr/>
        </p:nvSpPr>
        <p:spPr>
          <a:xfrm>
            <a:off x="262281" y="2171028"/>
            <a:ext cx="3303161" cy="3062179"/>
          </a:xfrm>
          <a:prstGeom prst="roundRect">
            <a:avLst>
              <a:gd name="adj" fmla="val 12793"/>
            </a:avLst>
          </a:prstGeom>
          <a:solidFill>
            <a:schemeClr val="bg1">
              <a:lumMod val="95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i="1"/>
          </a:p>
        </p:txBody>
      </p:sp>
      <p:sp>
        <p:nvSpPr>
          <p:cNvPr id="11" name="Rectangle 10"/>
          <p:cNvSpPr/>
          <p:nvPr/>
        </p:nvSpPr>
        <p:spPr>
          <a:xfrm>
            <a:off x="0" y="9774291"/>
            <a:ext cx="7315200" cy="284109"/>
          </a:xfrm>
          <a:prstGeom prst="rect">
            <a:avLst/>
          </a:prstGeom>
          <a:solidFill>
            <a:srgbClr val="43809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567507" y="9774291"/>
            <a:ext cx="699230" cy="276999"/>
          </a:xfrm>
          <a:prstGeom prst="rect">
            <a:avLst/>
          </a:prstGeom>
          <a:ln>
            <a:noFill/>
          </a:ln>
        </p:spPr>
        <p:txBody>
          <a:bodyPr wrap="none">
            <a:spAutoFit/>
          </a:bodyPr>
          <a:lstStyle/>
          <a:p>
            <a:r>
              <a:rPr lang="en-US" sz="1200" dirty="0">
                <a:solidFill>
                  <a:schemeClr val="bg1"/>
                </a:solidFill>
                <a:latin typeface="Bahnschrift Light" panose="020B0502040204020203" pitchFamily="34" charset="0"/>
              </a:rPr>
              <a:t>PAGE 8</a:t>
            </a:r>
            <a:endParaRPr lang="en-US" sz="1200" dirty="0">
              <a:solidFill>
                <a:schemeClr val="bg1"/>
              </a:solidFill>
            </a:endParaRPr>
          </a:p>
        </p:txBody>
      </p:sp>
      <p:sp>
        <p:nvSpPr>
          <p:cNvPr id="8" name="Rounded Rectangle 7"/>
          <p:cNvSpPr/>
          <p:nvPr/>
        </p:nvSpPr>
        <p:spPr>
          <a:xfrm>
            <a:off x="333051" y="1361300"/>
            <a:ext cx="6738588" cy="136374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301429" y="1334367"/>
            <a:ext cx="6826785" cy="2197289"/>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lstStyle/>
          <a:p>
            <a:pPr algn="ctr"/>
            <a:endParaRPr lang="en-US" sz="5400" b="1">
              <a:solidFill>
                <a:srgbClr val="43809F"/>
              </a:solidFill>
            </a:endParaRPr>
          </a:p>
        </p:txBody>
      </p:sp>
      <p:sp>
        <p:nvSpPr>
          <p:cNvPr id="41" name="Rectangle 40"/>
          <p:cNvSpPr/>
          <p:nvPr/>
        </p:nvSpPr>
        <p:spPr>
          <a:xfrm>
            <a:off x="190765" y="193014"/>
            <a:ext cx="6944997" cy="954107"/>
          </a:xfrm>
          <a:prstGeom prst="rect">
            <a:avLst/>
          </a:prstGeom>
        </p:spPr>
        <p:txBody>
          <a:bodyPr wrap="square">
            <a:spAutoFit/>
          </a:bodyPr>
          <a:lstStyle/>
          <a:p>
            <a:pPr algn="ctr"/>
            <a:r>
              <a:rPr lang="en-US" sz="2800">
                <a:latin typeface="Bahnschrift Light" panose="020B0502040204020203" pitchFamily="34" charset="0"/>
              </a:rPr>
              <a:t>How many PFS have been submitted </a:t>
            </a:r>
            <a:r>
              <a:rPr lang="en-US" sz="2800" i="1">
                <a:latin typeface="Bahnschrift Light" panose="020B0502040204020203" pitchFamily="34" charset="0"/>
              </a:rPr>
              <a:t>since launch </a:t>
            </a:r>
            <a:r>
              <a:rPr lang="en-US" sz="2800">
                <a:latin typeface="Bahnschrift Light" panose="020B0502040204020203" pitchFamily="34" charset="0"/>
              </a:rPr>
              <a:t>and what do the scores show?</a:t>
            </a:r>
          </a:p>
        </p:txBody>
      </p:sp>
      <p:sp>
        <p:nvSpPr>
          <p:cNvPr id="42" name="Rectangle 41"/>
          <p:cNvSpPr/>
          <p:nvPr/>
        </p:nvSpPr>
        <p:spPr>
          <a:xfrm>
            <a:off x="374923" y="1228854"/>
            <a:ext cx="6650182" cy="67343"/>
          </a:xfrm>
          <a:prstGeom prst="rect">
            <a:avLst/>
          </a:prstGeom>
          <a:solidFill>
            <a:srgbClr val="68B08C"/>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Chart 6">
            <a:extLst>
              <a:ext uri="{FF2B5EF4-FFF2-40B4-BE49-F238E27FC236}">
                <a16:creationId xmlns:a16="http://schemas.microsoft.com/office/drawing/2014/main" id="{103A082F-D4CE-40BD-BC7B-901C74A4DAFF}"/>
              </a:ext>
            </a:extLst>
          </p:cNvPr>
          <p:cNvGraphicFramePr/>
          <p:nvPr>
            <p:extLst>
              <p:ext uri="{D42A27DB-BD31-4B8C-83A1-F6EECF244321}">
                <p14:modId xmlns:p14="http://schemas.microsoft.com/office/powerpoint/2010/main" val="4062931440"/>
              </p:ext>
            </p:extLst>
          </p:nvPr>
        </p:nvGraphicFramePr>
        <p:xfrm>
          <a:off x="308805" y="2824652"/>
          <a:ext cx="3212495" cy="1748537"/>
        </p:xfrm>
        <a:graphic>
          <a:graphicData uri="http://schemas.openxmlformats.org/drawingml/2006/chart">
            <c:chart xmlns:c="http://schemas.openxmlformats.org/drawingml/2006/chart" xmlns:r="http://schemas.openxmlformats.org/officeDocument/2006/relationships" r:id="rId4"/>
          </a:graphicData>
        </a:graphic>
      </p:graphicFrame>
      <p:sp>
        <p:nvSpPr>
          <p:cNvPr id="57" name="Rectangle 56">
            <a:extLst>
              <a:ext uri="{FF2B5EF4-FFF2-40B4-BE49-F238E27FC236}">
                <a16:creationId xmlns:a16="http://schemas.microsoft.com/office/drawing/2014/main" id="{8AD6B34D-F7CC-4EEA-926D-D1B4FA290B77}"/>
              </a:ext>
            </a:extLst>
          </p:cNvPr>
          <p:cNvSpPr/>
          <p:nvPr/>
        </p:nvSpPr>
        <p:spPr>
          <a:xfrm>
            <a:off x="374923" y="2183522"/>
            <a:ext cx="2258436" cy="1231106"/>
          </a:xfrm>
          <a:prstGeom prst="rect">
            <a:avLst/>
          </a:prstGeom>
          <a:noFill/>
          <a:ln>
            <a:noFill/>
          </a:ln>
        </p:spPr>
        <p:txBody>
          <a:bodyPr wrap="square">
            <a:spAutoFit/>
          </a:bodyPr>
          <a:lstStyle/>
          <a:p>
            <a:r>
              <a:rPr lang="en-US" sz="4400" b="1" dirty="0">
                <a:solidFill>
                  <a:srgbClr val="43809F"/>
                </a:solidFill>
              </a:rPr>
              <a:t>66%</a:t>
            </a:r>
          </a:p>
          <a:p>
            <a:r>
              <a:rPr lang="en-US" sz="1500" dirty="0"/>
              <a:t>Of agencies have submitted </a:t>
            </a:r>
            <a:r>
              <a:rPr lang="en-US" sz="1500" u="sng" dirty="0"/>
              <a:t>&gt;</a:t>
            </a:r>
            <a:r>
              <a:rPr lang="en-US" sz="1500" dirty="0"/>
              <a:t>1 PFS</a:t>
            </a:r>
          </a:p>
        </p:txBody>
      </p:sp>
      <p:grpSp>
        <p:nvGrpSpPr>
          <p:cNvPr id="75" name="Group 74">
            <a:extLst>
              <a:ext uri="{FF2B5EF4-FFF2-40B4-BE49-F238E27FC236}">
                <a16:creationId xmlns:a16="http://schemas.microsoft.com/office/drawing/2014/main" id="{02A84204-AAEB-4B4C-8AD0-C28780632AC0}"/>
              </a:ext>
            </a:extLst>
          </p:cNvPr>
          <p:cNvGrpSpPr/>
          <p:nvPr/>
        </p:nvGrpSpPr>
        <p:grpSpPr>
          <a:xfrm>
            <a:off x="456718" y="4044725"/>
            <a:ext cx="1072592" cy="415498"/>
            <a:chOff x="3833644" y="4844263"/>
            <a:chExt cx="1072592" cy="415498"/>
          </a:xfrm>
        </p:grpSpPr>
        <p:sp>
          <p:nvSpPr>
            <p:cNvPr id="76" name="TextBox 75">
              <a:extLst>
                <a:ext uri="{FF2B5EF4-FFF2-40B4-BE49-F238E27FC236}">
                  <a16:creationId xmlns:a16="http://schemas.microsoft.com/office/drawing/2014/main" id="{6C9127EC-53D9-43B4-911F-8AC920D4E6DE}"/>
                </a:ext>
              </a:extLst>
            </p:cNvPr>
            <p:cNvSpPr txBox="1"/>
            <p:nvPr/>
          </p:nvSpPr>
          <p:spPr>
            <a:xfrm>
              <a:off x="3954510" y="4844263"/>
              <a:ext cx="951726" cy="415498"/>
            </a:xfrm>
            <a:prstGeom prst="rect">
              <a:avLst/>
            </a:prstGeom>
            <a:noFill/>
          </p:spPr>
          <p:txBody>
            <a:bodyPr wrap="square">
              <a:spAutoFit/>
            </a:bodyPr>
            <a:lstStyle/>
            <a:p>
              <a:r>
                <a:rPr lang="en-US" sz="1050"/>
                <a:t>Submitted at least 1 PFS</a:t>
              </a:r>
            </a:p>
          </p:txBody>
        </p:sp>
        <p:sp>
          <p:nvSpPr>
            <p:cNvPr id="77" name="Rounded Rectangle 63">
              <a:extLst>
                <a:ext uri="{FF2B5EF4-FFF2-40B4-BE49-F238E27FC236}">
                  <a16:creationId xmlns:a16="http://schemas.microsoft.com/office/drawing/2014/main" id="{5FB1F493-AECB-40A1-B85C-9F9C39A80CB5}"/>
                </a:ext>
              </a:extLst>
            </p:cNvPr>
            <p:cNvSpPr/>
            <p:nvPr/>
          </p:nvSpPr>
          <p:spPr>
            <a:xfrm>
              <a:off x="3833644" y="4897474"/>
              <a:ext cx="112544" cy="277278"/>
            </a:xfrm>
            <a:prstGeom prst="roundRect">
              <a:avLst/>
            </a:prstGeom>
            <a:solidFill>
              <a:srgbClr val="43809F"/>
            </a:solidFill>
            <a:ln w="190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bg1"/>
                </a:solidFill>
              </a:endParaRPr>
            </a:p>
          </p:txBody>
        </p:sp>
      </p:grpSp>
      <p:grpSp>
        <p:nvGrpSpPr>
          <p:cNvPr id="78" name="Group 77">
            <a:extLst>
              <a:ext uri="{FF2B5EF4-FFF2-40B4-BE49-F238E27FC236}">
                <a16:creationId xmlns:a16="http://schemas.microsoft.com/office/drawing/2014/main" id="{62832895-677B-40D0-9ABC-646A0FA6993C}"/>
              </a:ext>
            </a:extLst>
          </p:cNvPr>
          <p:cNvGrpSpPr/>
          <p:nvPr/>
        </p:nvGrpSpPr>
        <p:grpSpPr>
          <a:xfrm>
            <a:off x="1560634" y="4044725"/>
            <a:ext cx="1357018" cy="415498"/>
            <a:chOff x="4822161" y="4857838"/>
            <a:chExt cx="1357018" cy="415498"/>
          </a:xfrm>
        </p:grpSpPr>
        <p:sp>
          <p:nvSpPr>
            <p:cNvPr id="79" name="TextBox 78">
              <a:extLst>
                <a:ext uri="{FF2B5EF4-FFF2-40B4-BE49-F238E27FC236}">
                  <a16:creationId xmlns:a16="http://schemas.microsoft.com/office/drawing/2014/main" id="{BBD4571A-3388-4FEF-B891-D3DD21BD846E}"/>
                </a:ext>
              </a:extLst>
            </p:cNvPr>
            <p:cNvSpPr txBox="1"/>
            <p:nvPr/>
          </p:nvSpPr>
          <p:spPr>
            <a:xfrm>
              <a:off x="4947495" y="4857838"/>
              <a:ext cx="1231684" cy="415498"/>
            </a:xfrm>
            <a:prstGeom prst="rect">
              <a:avLst/>
            </a:prstGeom>
            <a:noFill/>
          </p:spPr>
          <p:txBody>
            <a:bodyPr wrap="square">
              <a:spAutoFit/>
            </a:bodyPr>
            <a:lstStyle/>
            <a:p>
              <a:r>
                <a:rPr lang="en-US" sz="1050"/>
                <a:t>Have not submitted any PFS</a:t>
              </a:r>
            </a:p>
          </p:txBody>
        </p:sp>
        <p:sp>
          <p:nvSpPr>
            <p:cNvPr id="80" name="Rounded Rectangle 63">
              <a:extLst>
                <a:ext uri="{FF2B5EF4-FFF2-40B4-BE49-F238E27FC236}">
                  <a16:creationId xmlns:a16="http://schemas.microsoft.com/office/drawing/2014/main" id="{B595D1FA-707D-4C2C-841F-1AD69901E1A1}"/>
                </a:ext>
              </a:extLst>
            </p:cNvPr>
            <p:cNvSpPr/>
            <p:nvPr/>
          </p:nvSpPr>
          <p:spPr>
            <a:xfrm>
              <a:off x="4822161" y="4911049"/>
              <a:ext cx="112544" cy="277278"/>
            </a:xfrm>
            <a:prstGeom prst="roundRect">
              <a:avLst/>
            </a:prstGeom>
            <a:solidFill>
              <a:srgbClr val="F2F2F2"/>
            </a:solidFill>
            <a:ln w="190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bg1"/>
                </a:solidFill>
              </a:endParaRPr>
            </a:p>
          </p:txBody>
        </p:sp>
      </p:grpSp>
      <p:sp>
        <p:nvSpPr>
          <p:cNvPr id="89" name="Round Diagonal Corner Rectangle 38">
            <a:extLst>
              <a:ext uri="{FF2B5EF4-FFF2-40B4-BE49-F238E27FC236}">
                <a16:creationId xmlns:a16="http://schemas.microsoft.com/office/drawing/2014/main" id="{77E010D8-E33A-4A8C-BDCE-8267F48231F2}"/>
              </a:ext>
            </a:extLst>
          </p:cNvPr>
          <p:cNvSpPr/>
          <p:nvPr/>
        </p:nvSpPr>
        <p:spPr>
          <a:xfrm>
            <a:off x="258909" y="1416594"/>
            <a:ext cx="3306533" cy="656274"/>
          </a:xfrm>
          <a:prstGeom prst="roundRect">
            <a:avLst/>
          </a:prstGeom>
          <a:solidFill>
            <a:srgbClr val="C98C7B"/>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i="1"/>
          </a:p>
        </p:txBody>
      </p:sp>
      <p:sp>
        <p:nvSpPr>
          <p:cNvPr id="90" name="Round Diagonal Corner Rectangle 38">
            <a:extLst>
              <a:ext uri="{FF2B5EF4-FFF2-40B4-BE49-F238E27FC236}">
                <a16:creationId xmlns:a16="http://schemas.microsoft.com/office/drawing/2014/main" id="{F59EAD97-7D54-419F-B98E-5D5E425AA6D7}"/>
              </a:ext>
            </a:extLst>
          </p:cNvPr>
          <p:cNvSpPr/>
          <p:nvPr/>
        </p:nvSpPr>
        <p:spPr>
          <a:xfrm>
            <a:off x="3753766" y="1416594"/>
            <a:ext cx="3248959" cy="656274"/>
          </a:xfrm>
          <a:prstGeom prst="roundRect">
            <a:avLst/>
          </a:prstGeom>
          <a:solidFill>
            <a:srgbClr val="C98C7B"/>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i="1"/>
          </a:p>
        </p:txBody>
      </p:sp>
      <p:sp>
        <p:nvSpPr>
          <p:cNvPr id="82" name="TextBox 81">
            <a:extLst>
              <a:ext uri="{FF2B5EF4-FFF2-40B4-BE49-F238E27FC236}">
                <a16:creationId xmlns:a16="http://schemas.microsoft.com/office/drawing/2014/main" id="{41E3E193-C747-40E5-AD66-B0209396AECB}"/>
              </a:ext>
            </a:extLst>
          </p:cNvPr>
          <p:cNvSpPr txBox="1"/>
          <p:nvPr/>
        </p:nvSpPr>
        <p:spPr>
          <a:xfrm>
            <a:off x="333051" y="1349153"/>
            <a:ext cx="1080514" cy="769441"/>
          </a:xfrm>
          <a:prstGeom prst="rect">
            <a:avLst/>
          </a:prstGeom>
          <a:noFill/>
        </p:spPr>
        <p:txBody>
          <a:bodyPr wrap="square">
            <a:spAutoFit/>
          </a:bodyPr>
          <a:lstStyle/>
          <a:p>
            <a:r>
              <a:rPr lang="en-US" sz="4400" b="1" dirty="0">
                <a:solidFill>
                  <a:schemeClr val="bg1"/>
                </a:solidFill>
              </a:rPr>
              <a:t>323</a:t>
            </a:r>
          </a:p>
        </p:txBody>
      </p:sp>
      <p:sp>
        <p:nvSpPr>
          <p:cNvPr id="81" name="TextBox 80">
            <a:extLst>
              <a:ext uri="{FF2B5EF4-FFF2-40B4-BE49-F238E27FC236}">
                <a16:creationId xmlns:a16="http://schemas.microsoft.com/office/drawing/2014/main" id="{FE5E55B9-D907-4975-90AE-14D43D06F523}"/>
              </a:ext>
            </a:extLst>
          </p:cNvPr>
          <p:cNvSpPr txBox="1"/>
          <p:nvPr/>
        </p:nvSpPr>
        <p:spPr>
          <a:xfrm>
            <a:off x="1421887" y="1471102"/>
            <a:ext cx="2099413" cy="553998"/>
          </a:xfrm>
          <a:prstGeom prst="rect">
            <a:avLst/>
          </a:prstGeom>
          <a:noFill/>
        </p:spPr>
        <p:txBody>
          <a:bodyPr wrap="square">
            <a:spAutoFit/>
          </a:bodyPr>
          <a:lstStyle/>
          <a:p>
            <a:r>
              <a:rPr lang="en-US" sz="1500" b="1">
                <a:solidFill>
                  <a:schemeClr val="bg1"/>
                </a:solidFill>
              </a:rPr>
              <a:t>Initial PFS have been submitted</a:t>
            </a:r>
          </a:p>
        </p:txBody>
      </p:sp>
      <p:sp>
        <p:nvSpPr>
          <p:cNvPr id="83" name="TextBox 82">
            <a:extLst>
              <a:ext uri="{FF2B5EF4-FFF2-40B4-BE49-F238E27FC236}">
                <a16:creationId xmlns:a16="http://schemas.microsoft.com/office/drawing/2014/main" id="{7B909000-BA9D-4853-8DE9-618130B89844}"/>
              </a:ext>
            </a:extLst>
          </p:cNvPr>
          <p:cNvSpPr txBox="1"/>
          <p:nvPr/>
        </p:nvSpPr>
        <p:spPr>
          <a:xfrm>
            <a:off x="3749760" y="1349153"/>
            <a:ext cx="1080514" cy="769441"/>
          </a:xfrm>
          <a:prstGeom prst="rect">
            <a:avLst/>
          </a:prstGeom>
          <a:noFill/>
        </p:spPr>
        <p:txBody>
          <a:bodyPr wrap="square">
            <a:spAutoFit/>
          </a:bodyPr>
          <a:lstStyle/>
          <a:p>
            <a:r>
              <a:rPr lang="en-US" sz="4400" b="1" dirty="0">
                <a:solidFill>
                  <a:schemeClr val="bg1"/>
                </a:solidFill>
              </a:rPr>
              <a:t>196</a:t>
            </a:r>
          </a:p>
        </p:txBody>
      </p:sp>
      <p:sp>
        <p:nvSpPr>
          <p:cNvPr id="87" name="TextBox 86">
            <a:extLst>
              <a:ext uri="{FF2B5EF4-FFF2-40B4-BE49-F238E27FC236}">
                <a16:creationId xmlns:a16="http://schemas.microsoft.com/office/drawing/2014/main" id="{1F41F5BF-F69B-47E8-B0B4-FAB4FBA76CAF}"/>
              </a:ext>
            </a:extLst>
          </p:cNvPr>
          <p:cNvSpPr txBox="1"/>
          <p:nvPr/>
        </p:nvSpPr>
        <p:spPr>
          <a:xfrm>
            <a:off x="4740888" y="1471102"/>
            <a:ext cx="2148228" cy="553998"/>
          </a:xfrm>
          <a:prstGeom prst="rect">
            <a:avLst/>
          </a:prstGeom>
          <a:noFill/>
        </p:spPr>
        <p:txBody>
          <a:bodyPr wrap="square">
            <a:spAutoFit/>
          </a:bodyPr>
          <a:lstStyle/>
          <a:p>
            <a:r>
              <a:rPr lang="en-US" sz="1500" b="1" dirty="0">
                <a:solidFill>
                  <a:schemeClr val="bg1"/>
                </a:solidFill>
              </a:rPr>
              <a:t>Follow-up PFS have been submitted</a:t>
            </a:r>
          </a:p>
        </p:txBody>
      </p:sp>
      <p:sp>
        <p:nvSpPr>
          <p:cNvPr id="51" name="Text Box 2">
            <a:extLst>
              <a:ext uri="{FF2B5EF4-FFF2-40B4-BE49-F238E27FC236}">
                <a16:creationId xmlns:a16="http://schemas.microsoft.com/office/drawing/2014/main" id="{7C66DF6A-7877-4E7A-85B7-260AE374E55C}"/>
              </a:ext>
            </a:extLst>
          </p:cNvPr>
          <p:cNvSpPr txBox="1">
            <a:spLocks noChangeArrowheads="1"/>
          </p:cNvSpPr>
          <p:nvPr/>
        </p:nvSpPr>
        <p:spPr bwMode="auto">
          <a:xfrm>
            <a:off x="788594" y="4589403"/>
            <a:ext cx="2556184" cy="429526"/>
          </a:xfrm>
          <a:prstGeom prst="rect">
            <a:avLst/>
          </a:prstGeom>
          <a:noFill/>
          <a:ln w="9525">
            <a:noFill/>
            <a:miter lim="800000"/>
            <a:headEnd/>
            <a:tailEnd/>
          </a:ln>
        </p:spPr>
        <p:txBody>
          <a:bodyPr rot="0" vert="horz" wrap="square" lIns="91440" tIns="45720" rIns="91440" bIns="45720" anchor="t" anchorCtr="0">
            <a:noAutofit/>
          </a:bodyPr>
          <a:lstStyle/>
          <a:p>
            <a:pPr marL="0" marR="0">
              <a:lnSpc>
                <a:spcPct val="107000"/>
              </a:lnSpc>
              <a:spcBef>
                <a:spcPts val="0"/>
              </a:spcBef>
              <a:spcAft>
                <a:spcPts val="80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Goal</a:t>
            </a:r>
            <a:r>
              <a:rPr lang="en-US" sz="1400">
                <a:effectLst/>
                <a:latin typeface="Calibri" panose="020F0502020204030204" pitchFamily="34" charset="0"/>
                <a:ea typeface="Calibri" panose="020F0502020204030204" pitchFamily="34" charset="0"/>
                <a:cs typeface="Times New Roman" panose="02020603050405020304" pitchFamily="18" charset="0"/>
              </a:rPr>
              <a:t>: </a:t>
            </a:r>
            <a:r>
              <a:rPr lang="en-US" sz="1400" u="sng">
                <a:latin typeface="Calibri" panose="020F0502020204030204" pitchFamily="34" charset="0"/>
                <a:ea typeface="Calibri" panose="020F0502020204030204" pitchFamily="34" charset="0"/>
                <a:cs typeface="Times New Roman" panose="02020603050405020304" pitchFamily="18" charset="0"/>
              </a:rPr>
              <a:t>&gt;</a:t>
            </a:r>
            <a:r>
              <a:rPr lang="en-US" sz="1400">
                <a:effectLst/>
                <a:latin typeface="Calibri" panose="020F0502020204030204" pitchFamily="34" charset="0"/>
                <a:ea typeface="Calibri" panose="020F0502020204030204" pitchFamily="34" charset="0"/>
                <a:cs typeface="Times New Roman" panose="02020603050405020304" pitchFamily="18" charset="0"/>
              </a:rPr>
              <a:t>70% of agencies submit </a:t>
            </a:r>
            <a:r>
              <a:rPr lang="en-US" sz="1400" u="sng">
                <a:effectLst/>
                <a:latin typeface="Calibri" panose="020F0502020204030204" pitchFamily="34" charset="0"/>
                <a:ea typeface="Calibri" panose="020F0502020204030204" pitchFamily="34" charset="0"/>
                <a:cs typeface="Times New Roman" panose="02020603050405020304" pitchFamily="18" charset="0"/>
              </a:rPr>
              <a:t>&gt;</a:t>
            </a:r>
            <a:r>
              <a:rPr lang="en-US" sz="1400">
                <a:effectLst/>
                <a:latin typeface="Calibri" panose="020F0502020204030204" pitchFamily="34" charset="0"/>
                <a:ea typeface="Calibri" panose="020F0502020204030204" pitchFamily="34" charset="0"/>
                <a:cs typeface="Times New Roman" panose="02020603050405020304" pitchFamily="18" charset="0"/>
              </a:rPr>
              <a:t>1 PFS annually</a:t>
            </a:r>
          </a:p>
        </p:txBody>
      </p:sp>
      <p:pic>
        <p:nvPicPr>
          <p:cNvPr id="52" name="Picture 51" descr="C:\Users\casey53\Downloads\noun_Goals_982021 (1).png">
            <a:extLst>
              <a:ext uri="{FF2B5EF4-FFF2-40B4-BE49-F238E27FC236}">
                <a16:creationId xmlns:a16="http://schemas.microsoft.com/office/drawing/2014/main" id="{5535A5C1-A779-4E58-956B-CA007D821967}"/>
              </a:ext>
            </a:extLst>
          </p:cNvPr>
          <p:cNvPicPr/>
          <p:nvPr/>
        </p:nvPicPr>
        <p:blipFill>
          <a:blip r:embed="rId5" cstate="print">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79164" y="4436370"/>
            <a:ext cx="796837" cy="796837"/>
          </a:xfrm>
          <a:prstGeom prst="rect">
            <a:avLst/>
          </a:prstGeom>
          <a:noFill/>
          <a:ln>
            <a:noFill/>
          </a:ln>
        </p:spPr>
      </p:pic>
      <p:sp>
        <p:nvSpPr>
          <p:cNvPr id="43" name="Rectangle 42">
            <a:extLst>
              <a:ext uri="{FF2B5EF4-FFF2-40B4-BE49-F238E27FC236}">
                <a16:creationId xmlns:a16="http://schemas.microsoft.com/office/drawing/2014/main" id="{13D8FBFC-9957-4E29-A1BC-53ABBC33D4E8}"/>
              </a:ext>
            </a:extLst>
          </p:cNvPr>
          <p:cNvSpPr/>
          <p:nvPr/>
        </p:nvSpPr>
        <p:spPr>
          <a:xfrm>
            <a:off x="0" y="9781401"/>
            <a:ext cx="5041380" cy="276999"/>
          </a:xfrm>
          <a:prstGeom prst="rect">
            <a:avLst/>
          </a:prstGeom>
        </p:spPr>
        <p:txBody>
          <a:bodyPr wrap="none" lIns="91440" tIns="45720" rIns="91440" bIns="45720" anchor="t">
            <a:spAutoFit/>
          </a:bodyPr>
          <a:lstStyle/>
          <a:p>
            <a:r>
              <a:rPr lang="en-US" sz="1200" dirty="0">
                <a:solidFill>
                  <a:schemeClr val="bg1"/>
                </a:solidFill>
              </a:rPr>
              <a:t>SUPPORTED FAMILIES, STRONGER COMMUNITY JANUARY 2024 CCT UPDATES</a:t>
            </a:r>
          </a:p>
        </p:txBody>
      </p:sp>
      <p:sp>
        <p:nvSpPr>
          <p:cNvPr id="44" name="TextBox 43">
            <a:extLst>
              <a:ext uri="{FF2B5EF4-FFF2-40B4-BE49-F238E27FC236}">
                <a16:creationId xmlns:a16="http://schemas.microsoft.com/office/drawing/2014/main" id="{F40F0811-2403-4908-8A2B-F0DD9C12475D}"/>
              </a:ext>
            </a:extLst>
          </p:cNvPr>
          <p:cNvSpPr txBox="1"/>
          <p:nvPr/>
        </p:nvSpPr>
        <p:spPr>
          <a:xfrm>
            <a:off x="272975" y="5501112"/>
            <a:ext cx="6821498" cy="377026"/>
          </a:xfrm>
          <a:prstGeom prst="rect">
            <a:avLst/>
          </a:prstGeom>
          <a:noFill/>
        </p:spPr>
        <p:txBody>
          <a:bodyPr wrap="square" lIns="91440" tIns="45720" rIns="91440" bIns="45720" anchor="t">
            <a:spAutoFit/>
          </a:bodyPr>
          <a:lstStyle/>
          <a:p>
            <a:pPr algn="ctr">
              <a:defRPr sz="1862" b="1" i="0" u="none" strike="noStrike" kern="1200" spc="0" baseline="0">
                <a:solidFill>
                  <a:prstClr val="black">
                    <a:lumMod val="65000"/>
                    <a:lumOff val="35000"/>
                  </a:prstClr>
                </a:solidFill>
                <a:latin typeface="+mn-lt"/>
                <a:ea typeface="+mn-ea"/>
                <a:cs typeface="+mn-cs"/>
              </a:defRPr>
            </a:pPr>
            <a:r>
              <a:rPr lang="en-US" sz="1850" b="1" dirty="0">
                <a:solidFill>
                  <a:srgbClr val="E38A13"/>
                </a:solidFill>
                <a:latin typeface="Bahnschrift"/>
              </a:rPr>
              <a:t>Average PFS Scores at Baseline and at Post</a:t>
            </a:r>
          </a:p>
        </p:txBody>
      </p:sp>
      <p:sp>
        <p:nvSpPr>
          <p:cNvPr id="48" name="Rectangle 47">
            <a:extLst>
              <a:ext uri="{FF2B5EF4-FFF2-40B4-BE49-F238E27FC236}">
                <a16:creationId xmlns:a16="http://schemas.microsoft.com/office/drawing/2014/main" id="{11F6F396-9E37-46A1-A20A-CEEF40265B8B}"/>
              </a:ext>
            </a:extLst>
          </p:cNvPr>
          <p:cNvSpPr/>
          <p:nvPr/>
        </p:nvSpPr>
        <p:spPr>
          <a:xfrm>
            <a:off x="3683724" y="2267759"/>
            <a:ext cx="3429787" cy="2862322"/>
          </a:xfrm>
          <a:prstGeom prst="rect">
            <a:avLst/>
          </a:prstGeom>
          <a:noFill/>
          <a:ln>
            <a:noFill/>
          </a:ln>
        </p:spPr>
        <p:txBody>
          <a:bodyPr wrap="square">
            <a:spAutoFit/>
          </a:bodyPr>
          <a:lstStyle/>
          <a:p>
            <a:pPr algn="ctr"/>
            <a:r>
              <a:rPr lang="en-US" sz="3200" b="1" dirty="0">
                <a:solidFill>
                  <a:srgbClr val="43809F"/>
                </a:solidFill>
              </a:rPr>
              <a:t>116</a:t>
            </a:r>
            <a:endParaRPr lang="en-US" sz="2400" b="1" dirty="0">
              <a:solidFill>
                <a:srgbClr val="43809F"/>
              </a:solidFill>
            </a:endParaRPr>
          </a:p>
          <a:p>
            <a:pPr algn="ctr"/>
            <a:endParaRPr lang="en-US" sz="800" b="1" dirty="0">
              <a:solidFill>
                <a:srgbClr val="43809F"/>
              </a:solidFill>
            </a:endParaRPr>
          </a:p>
          <a:p>
            <a:pPr algn="ctr"/>
            <a:r>
              <a:rPr lang="en-US" sz="1500" dirty="0"/>
              <a:t># of </a:t>
            </a:r>
            <a:r>
              <a:rPr lang="en-US" sz="1500" b="1" dirty="0"/>
              <a:t>3-Month PFS </a:t>
            </a:r>
            <a:r>
              <a:rPr lang="en-US" sz="1500" dirty="0"/>
              <a:t>submitted since launch</a:t>
            </a:r>
          </a:p>
          <a:p>
            <a:pPr algn="ctr"/>
            <a:endParaRPr lang="en-US" sz="800" dirty="0"/>
          </a:p>
          <a:p>
            <a:pPr algn="ctr"/>
            <a:r>
              <a:rPr lang="en-US" sz="3200" b="1" dirty="0">
                <a:solidFill>
                  <a:srgbClr val="43809F"/>
                </a:solidFill>
              </a:rPr>
              <a:t>57</a:t>
            </a:r>
          </a:p>
          <a:p>
            <a:pPr algn="ctr"/>
            <a:r>
              <a:rPr lang="en-US" sz="1500" dirty="0"/>
              <a:t># of </a:t>
            </a:r>
            <a:r>
              <a:rPr lang="en-US" sz="1500" b="1" dirty="0"/>
              <a:t>6-Month PFS </a:t>
            </a:r>
            <a:r>
              <a:rPr lang="en-US" sz="1500" dirty="0"/>
              <a:t>submitted since launch</a:t>
            </a:r>
          </a:p>
          <a:p>
            <a:pPr algn="ctr"/>
            <a:endParaRPr lang="en-US" sz="800" dirty="0"/>
          </a:p>
          <a:p>
            <a:pPr algn="ctr"/>
            <a:r>
              <a:rPr lang="en-US" sz="3200" b="1" dirty="0">
                <a:solidFill>
                  <a:srgbClr val="FF0000"/>
                </a:solidFill>
              </a:rPr>
              <a:t>23</a:t>
            </a:r>
          </a:p>
          <a:p>
            <a:pPr algn="ctr"/>
            <a:r>
              <a:rPr lang="en-US" sz="1500" dirty="0"/>
              <a:t># of </a:t>
            </a:r>
            <a:r>
              <a:rPr lang="en-US" sz="1500" b="1" dirty="0"/>
              <a:t>9-Month PFS</a:t>
            </a:r>
            <a:r>
              <a:rPr lang="en-US" sz="1500" dirty="0"/>
              <a:t> submitted since launch</a:t>
            </a:r>
          </a:p>
          <a:p>
            <a:endParaRPr lang="en-US" sz="1500" dirty="0"/>
          </a:p>
        </p:txBody>
      </p:sp>
    </p:spTree>
    <p:extLst>
      <p:ext uri="{BB962C8B-B14F-4D97-AF65-F5344CB8AC3E}">
        <p14:creationId xmlns:p14="http://schemas.microsoft.com/office/powerpoint/2010/main" val="774171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Round Diagonal Corner Rectangle 38">
            <a:extLst>
              <a:ext uri="{FF2B5EF4-FFF2-40B4-BE49-F238E27FC236}">
                <a16:creationId xmlns:a16="http://schemas.microsoft.com/office/drawing/2014/main" id="{A251A2DF-E2E9-4C42-9313-D349F99064EC}"/>
              </a:ext>
            </a:extLst>
          </p:cNvPr>
          <p:cNvSpPr/>
          <p:nvPr/>
        </p:nvSpPr>
        <p:spPr>
          <a:xfrm>
            <a:off x="3990801" y="2397409"/>
            <a:ext cx="3032812" cy="3062179"/>
          </a:xfrm>
          <a:prstGeom prst="roundRect">
            <a:avLst>
              <a:gd name="adj" fmla="val 12793"/>
            </a:avLst>
          </a:prstGeom>
          <a:solidFill>
            <a:schemeClr val="bg1">
              <a:lumMod val="95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i="1"/>
          </a:p>
        </p:txBody>
      </p:sp>
      <p:sp>
        <p:nvSpPr>
          <p:cNvPr id="86" name="Round Diagonal Corner Rectangle 38">
            <a:extLst>
              <a:ext uri="{FF2B5EF4-FFF2-40B4-BE49-F238E27FC236}">
                <a16:creationId xmlns:a16="http://schemas.microsoft.com/office/drawing/2014/main" id="{4C79259C-9032-44AE-8C5E-1E5E780C8BB3}"/>
              </a:ext>
            </a:extLst>
          </p:cNvPr>
          <p:cNvSpPr/>
          <p:nvPr/>
        </p:nvSpPr>
        <p:spPr>
          <a:xfrm>
            <a:off x="336914" y="2362596"/>
            <a:ext cx="3282701" cy="3062179"/>
          </a:xfrm>
          <a:prstGeom prst="roundRect">
            <a:avLst>
              <a:gd name="adj" fmla="val 12793"/>
            </a:avLst>
          </a:prstGeom>
          <a:solidFill>
            <a:schemeClr val="bg1">
              <a:lumMod val="95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i="1"/>
          </a:p>
        </p:txBody>
      </p:sp>
      <p:sp>
        <p:nvSpPr>
          <p:cNvPr id="11" name="Rectangle 10"/>
          <p:cNvSpPr/>
          <p:nvPr/>
        </p:nvSpPr>
        <p:spPr>
          <a:xfrm>
            <a:off x="0" y="9774291"/>
            <a:ext cx="7315200" cy="284109"/>
          </a:xfrm>
          <a:prstGeom prst="rect">
            <a:avLst/>
          </a:prstGeom>
          <a:solidFill>
            <a:srgbClr val="43809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567507" y="9774291"/>
            <a:ext cx="691215" cy="276999"/>
          </a:xfrm>
          <a:prstGeom prst="rect">
            <a:avLst/>
          </a:prstGeom>
          <a:ln>
            <a:noFill/>
          </a:ln>
        </p:spPr>
        <p:txBody>
          <a:bodyPr wrap="none">
            <a:spAutoFit/>
          </a:bodyPr>
          <a:lstStyle/>
          <a:p>
            <a:r>
              <a:rPr lang="en-US" sz="1200" dirty="0">
                <a:solidFill>
                  <a:schemeClr val="bg1"/>
                </a:solidFill>
                <a:latin typeface="Bahnschrift Light" panose="020B0502040204020203" pitchFamily="34" charset="0"/>
              </a:rPr>
              <a:t>PAGE 9</a:t>
            </a:r>
            <a:endParaRPr lang="en-US" sz="1200" dirty="0">
              <a:solidFill>
                <a:schemeClr val="bg1"/>
              </a:solidFill>
            </a:endParaRPr>
          </a:p>
        </p:txBody>
      </p:sp>
      <p:sp>
        <p:nvSpPr>
          <p:cNvPr id="8" name="Rounded Rectangle 7"/>
          <p:cNvSpPr/>
          <p:nvPr/>
        </p:nvSpPr>
        <p:spPr>
          <a:xfrm>
            <a:off x="333051" y="1361300"/>
            <a:ext cx="6738588" cy="136374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301429" y="1334368"/>
            <a:ext cx="6826785" cy="1930880"/>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lstStyle/>
          <a:p>
            <a:pPr algn="ctr"/>
            <a:endParaRPr lang="en-US" sz="5400" b="1">
              <a:solidFill>
                <a:srgbClr val="43809F"/>
              </a:solidFill>
            </a:endParaRPr>
          </a:p>
        </p:txBody>
      </p:sp>
      <p:sp>
        <p:nvSpPr>
          <p:cNvPr id="41" name="Rectangle 40"/>
          <p:cNvSpPr/>
          <p:nvPr/>
        </p:nvSpPr>
        <p:spPr>
          <a:xfrm>
            <a:off x="190765" y="193014"/>
            <a:ext cx="6944997" cy="954107"/>
          </a:xfrm>
          <a:prstGeom prst="rect">
            <a:avLst/>
          </a:prstGeom>
        </p:spPr>
        <p:txBody>
          <a:bodyPr wrap="square">
            <a:spAutoFit/>
          </a:bodyPr>
          <a:lstStyle/>
          <a:p>
            <a:pPr algn="ctr"/>
            <a:r>
              <a:rPr lang="en-US" sz="2800" dirty="0">
                <a:latin typeface="Bahnschrift Light" panose="020B0502040204020203" pitchFamily="34" charset="0"/>
              </a:rPr>
              <a:t>How many PFS have been submitted </a:t>
            </a:r>
            <a:r>
              <a:rPr lang="en-US" sz="2800" i="1" dirty="0">
                <a:latin typeface="Bahnschrift Light" panose="020B0502040204020203" pitchFamily="34" charset="0"/>
              </a:rPr>
              <a:t>this fiscal year</a:t>
            </a:r>
            <a:r>
              <a:rPr lang="en-US" sz="2800" dirty="0">
                <a:latin typeface="Bahnschrift Light" panose="020B0502040204020203" pitchFamily="34" charset="0"/>
              </a:rPr>
              <a:t>?</a:t>
            </a:r>
          </a:p>
        </p:txBody>
      </p:sp>
      <p:sp>
        <p:nvSpPr>
          <p:cNvPr id="42" name="Rectangle 41"/>
          <p:cNvSpPr/>
          <p:nvPr/>
        </p:nvSpPr>
        <p:spPr>
          <a:xfrm>
            <a:off x="374923" y="1228854"/>
            <a:ext cx="6650182" cy="67343"/>
          </a:xfrm>
          <a:prstGeom prst="rect">
            <a:avLst/>
          </a:prstGeom>
          <a:solidFill>
            <a:srgbClr val="68B08C"/>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Chart 6">
            <a:extLst>
              <a:ext uri="{FF2B5EF4-FFF2-40B4-BE49-F238E27FC236}">
                <a16:creationId xmlns:a16="http://schemas.microsoft.com/office/drawing/2014/main" id="{103A082F-D4CE-40BD-BC7B-901C74A4DAFF}"/>
              </a:ext>
            </a:extLst>
          </p:cNvPr>
          <p:cNvGraphicFramePr/>
          <p:nvPr>
            <p:extLst>
              <p:ext uri="{D42A27DB-BD31-4B8C-83A1-F6EECF244321}">
                <p14:modId xmlns:p14="http://schemas.microsoft.com/office/powerpoint/2010/main" val="1652625733"/>
              </p:ext>
            </p:extLst>
          </p:nvPr>
        </p:nvGraphicFramePr>
        <p:xfrm>
          <a:off x="393489" y="2921114"/>
          <a:ext cx="3812819" cy="1748537"/>
        </p:xfrm>
        <a:graphic>
          <a:graphicData uri="http://schemas.openxmlformats.org/drawingml/2006/chart">
            <c:chart xmlns:c="http://schemas.openxmlformats.org/drawingml/2006/chart" xmlns:r="http://schemas.openxmlformats.org/officeDocument/2006/relationships" r:id="rId3"/>
          </a:graphicData>
        </a:graphic>
      </p:graphicFrame>
      <p:sp>
        <p:nvSpPr>
          <p:cNvPr id="57" name="Rectangle 56">
            <a:extLst>
              <a:ext uri="{FF2B5EF4-FFF2-40B4-BE49-F238E27FC236}">
                <a16:creationId xmlns:a16="http://schemas.microsoft.com/office/drawing/2014/main" id="{8AD6B34D-F7CC-4EEA-926D-D1B4FA290B77}"/>
              </a:ext>
            </a:extLst>
          </p:cNvPr>
          <p:cNvSpPr/>
          <p:nvPr/>
        </p:nvSpPr>
        <p:spPr>
          <a:xfrm>
            <a:off x="546255" y="2440971"/>
            <a:ext cx="3007699" cy="1000274"/>
          </a:xfrm>
          <a:prstGeom prst="rect">
            <a:avLst/>
          </a:prstGeom>
          <a:noFill/>
          <a:ln>
            <a:noFill/>
          </a:ln>
        </p:spPr>
        <p:txBody>
          <a:bodyPr wrap="square">
            <a:spAutoFit/>
          </a:bodyPr>
          <a:lstStyle/>
          <a:p>
            <a:pPr algn="ctr"/>
            <a:r>
              <a:rPr lang="en-US" sz="4400" b="1" dirty="0">
                <a:solidFill>
                  <a:srgbClr val="43809F"/>
                </a:solidFill>
              </a:rPr>
              <a:t>59%</a:t>
            </a:r>
          </a:p>
          <a:p>
            <a:pPr algn="ctr"/>
            <a:r>
              <a:rPr lang="en-US" sz="1500" dirty="0"/>
              <a:t>Of agencies have submitted </a:t>
            </a:r>
            <a:r>
              <a:rPr lang="en-US" sz="1500" u="sng" dirty="0"/>
              <a:t>&gt;</a:t>
            </a:r>
            <a:r>
              <a:rPr lang="en-US" sz="1500" dirty="0"/>
              <a:t>1 PFS</a:t>
            </a:r>
          </a:p>
        </p:txBody>
      </p:sp>
      <p:grpSp>
        <p:nvGrpSpPr>
          <p:cNvPr id="75" name="Group 74">
            <a:extLst>
              <a:ext uri="{FF2B5EF4-FFF2-40B4-BE49-F238E27FC236}">
                <a16:creationId xmlns:a16="http://schemas.microsoft.com/office/drawing/2014/main" id="{02A84204-AAEB-4B4C-8AD0-C28780632AC0}"/>
              </a:ext>
            </a:extLst>
          </p:cNvPr>
          <p:cNvGrpSpPr/>
          <p:nvPr/>
        </p:nvGrpSpPr>
        <p:grpSpPr>
          <a:xfrm>
            <a:off x="736772" y="4197495"/>
            <a:ext cx="1072592" cy="415498"/>
            <a:chOff x="3833644" y="4844263"/>
            <a:chExt cx="1072592" cy="415498"/>
          </a:xfrm>
        </p:grpSpPr>
        <p:sp>
          <p:nvSpPr>
            <p:cNvPr id="76" name="TextBox 75">
              <a:extLst>
                <a:ext uri="{FF2B5EF4-FFF2-40B4-BE49-F238E27FC236}">
                  <a16:creationId xmlns:a16="http://schemas.microsoft.com/office/drawing/2014/main" id="{6C9127EC-53D9-43B4-911F-8AC920D4E6DE}"/>
                </a:ext>
              </a:extLst>
            </p:cNvPr>
            <p:cNvSpPr txBox="1"/>
            <p:nvPr/>
          </p:nvSpPr>
          <p:spPr>
            <a:xfrm>
              <a:off x="3954510" y="4844263"/>
              <a:ext cx="951726" cy="415498"/>
            </a:xfrm>
            <a:prstGeom prst="rect">
              <a:avLst/>
            </a:prstGeom>
            <a:noFill/>
          </p:spPr>
          <p:txBody>
            <a:bodyPr wrap="square">
              <a:spAutoFit/>
            </a:bodyPr>
            <a:lstStyle/>
            <a:p>
              <a:r>
                <a:rPr lang="en-US" sz="1050"/>
                <a:t>Submitted at least 1 PFS</a:t>
              </a:r>
            </a:p>
          </p:txBody>
        </p:sp>
        <p:sp>
          <p:nvSpPr>
            <p:cNvPr id="77" name="Rounded Rectangle 63">
              <a:extLst>
                <a:ext uri="{FF2B5EF4-FFF2-40B4-BE49-F238E27FC236}">
                  <a16:creationId xmlns:a16="http://schemas.microsoft.com/office/drawing/2014/main" id="{5FB1F493-AECB-40A1-B85C-9F9C39A80CB5}"/>
                </a:ext>
              </a:extLst>
            </p:cNvPr>
            <p:cNvSpPr/>
            <p:nvPr/>
          </p:nvSpPr>
          <p:spPr>
            <a:xfrm>
              <a:off x="3833644" y="4897474"/>
              <a:ext cx="112544" cy="277278"/>
            </a:xfrm>
            <a:prstGeom prst="roundRect">
              <a:avLst/>
            </a:prstGeom>
            <a:solidFill>
              <a:srgbClr val="43809F"/>
            </a:solidFill>
            <a:ln w="190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bg1"/>
                </a:solidFill>
              </a:endParaRPr>
            </a:p>
          </p:txBody>
        </p:sp>
      </p:grpSp>
      <p:grpSp>
        <p:nvGrpSpPr>
          <p:cNvPr id="78" name="Group 77">
            <a:extLst>
              <a:ext uri="{FF2B5EF4-FFF2-40B4-BE49-F238E27FC236}">
                <a16:creationId xmlns:a16="http://schemas.microsoft.com/office/drawing/2014/main" id="{62832895-677B-40D0-9ABC-646A0FA6993C}"/>
              </a:ext>
            </a:extLst>
          </p:cNvPr>
          <p:cNvGrpSpPr/>
          <p:nvPr/>
        </p:nvGrpSpPr>
        <p:grpSpPr>
          <a:xfrm>
            <a:off x="1840688" y="4197495"/>
            <a:ext cx="1357018" cy="415498"/>
            <a:chOff x="4822161" y="4857838"/>
            <a:chExt cx="1357018" cy="415498"/>
          </a:xfrm>
        </p:grpSpPr>
        <p:sp>
          <p:nvSpPr>
            <p:cNvPr id="79" name="TextBox 78">
              <a:extLst>
                <a:ext uri="{FF2B5EF4-FFF2-40B4-BE49-F238E27FC236}">
                  <a16:creationId xmlns:a16="http://schemas.microsoft.com/office/drawing/2014/main" id="{BBD4571A-3388-4FEF-B891-D3DD21BD846E}"/>
                </a:ext>
              </a:extLst>
            </p:cNvPr>
            <p:cNvSpPr txBox="1"/>
            <p:nvPr/>
          </p:nvSpPr>
          <p:spPr>
            <a:xfrm>
              <a:off x="4947495" y="4857838"/>
              <a:ext cx="1231684" cy="415498"/>
            </a:xfrm>
            <a:prstGeom prst="rect">
              <a:avLst/>
            </a:prstGeom>
            <a:noFill/>
          </p:spPr>
          <p:txBody>
            <a:bodyPr wrap="square">
              <a:spAutoFit/>
            </a:bodyPr>
            <a:lstStyle/>
            <a:p>
              <a:r>
                <a:rPr lang="en-US" sz="1050" dirty="0"/>
                <a:t>Have not submitted any PFS</a:t>
              </a:r>
            </a:p>
          </p:txBody>
        </p:sp>
        <p:sp>
          <p:nvSpPr>
            <p:cNvPr id="80" name="Rounded Rectangle 63">
              <a:extLst>
                <a:ext uri="{FF2B5EF4-FFF2-40B4-BE49-F238E27FC236}">
                  <a16:creationId xmlns:a16="http://schemas.microsoft.com/office/drawing/2014/main" id="{B595D1FA-707D-4C2C-841F-1AD69901E1A1}"/>
                </a:ext>
              </a:extLst>
            </p:cNvPr>
            <p:cNvSpPr/>
            <p:nvPr/>
          </p:nvSpPr>
          <p:spPr>
            <a:xfrm>
              <a:off x="4822161" y="4911049"/>
              <a:ext cx="112544" cy="277278"/>
            </a:xfrm>
            <a:prstGeom prst="roundRect">
              <a:avLst/>
            </a:prstGeom>
            <a:solidFill>
              <a:srgbClr val="F2F2F2"/>
            </a:solidFill>
            <a:ln w="190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bg1"/>
                </a:solidFill>
              </a:endParaRPr>
            </a:p>
          </p:txBody>
        </p:sp>
      </p:grpSp>
      <p:sp>
        <p:nvSpPr>
          <p:cNvPr id="89" name="Round Diagonal Corner Rectangle 38">
            <a:extLst>
              <a:ext uri="{FF2B5EF4-FFF2-40B4-BE49-F238E27FC236}">
                <a16:creationId xmlns:a16="http://schemas.microsoft.com/office/drawing/2014/main" id="{77E010D8-E33A-4A8C-BDCE-8267F48231F2}"/>
              </a:ext>
            </a:extLst>
          </p:cNvPr>
          <p:cNvSpPr/>
          <p:nvPr/>
        </p:nvSpPr>
        <p:spPr>
          <a:xfrm>
            <a:off x="393489" y="1572659"/>
            <a:ext cx="3194504" cy="656274"/>
          </a:xfrm>
          <a:prstGeom prst="roundRect">
            <a:avLst/>
          </a:prstGeom>
          <a:solidFill>
            <a:srgbClr val="C98C7B"/>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i="1"/>
          </a:p>
        </p:txBody>
      </p:sp>
      <p:sp>
        <p:nvSpPr>
          <p:cNvPr id="90" name="Round Diagonal Corner Rectangle 38">
            <a:extLst>
              <a:ext uri="{FF2B5EF4-FFF2-40B4-BE49-F238E27FC236}">
                <a16:creationId xmlns:a16="http://schemas.microsoft.com/office/drawing/2014/main" id="{F59EAD97-7D54-419F-B98E-5D5E425AA6D7}"/>
              </a:ext>
            </a:extLst>
          </p:cNvPr>
          <p:cNvSpPr/>
          <p:nvPr/>
        </p:nvSpPr>
        <p:spPr>
          <a:xfrm>
            <a:off x="3907151" y="1554531"/>
            <a:ext cx="3136940" cy="656274"/>
          </a:xfrm>
          <a:prstGeom prst="roundRect">
            <a:avLst/>
          </a:prstGeom>
          <a:solidFill>
            <a:srgbClr val="C98C7B"/>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i="1"/>
          </a:p>
        </p:txBody>
      </p:sp>
      <p:sp>
        <p:nvSpPr>
          <p:cNvPr id="82" name="TextBox 81">
            <a:extLst>
              <a:ext uri="{FF2B5EF4-FFF2-40B4-BE49-F238E27FC236}">
                <a16:creationId xmlns:a16="http://schemas.microsoft.com/office/drawing/2014/main" id="{41E3E193-C747-40E5-AD66-B0209396AECB}"/>
              </a:ext>
            </a:extLst>
          </p:cNvPr>
          <p:cNvSpPr txBox="1"/>
          <p:nvPr/>
        </p:nvSpPr>
        <p:spPr>
          <a:xfrm>
            <a:off x="664645" y="1497947"/>
            <a:ext cx="1045186" cy="769441"/>
          </a:xfrm>
          <a:prstGeom prst="rect">
            <a:avLst/>
          </a:prstGeom>
          <a:noFill/>
        </p:spPr>
        <p:txBody>
          <a:bodyPr wrap="square">
            <a:spAutoFit/>
          </a:bodyPr>
          <a:lstStyle/>
          <a:p>
            <a:r>
              <a:rPr lang="en-US" sz="4400" b="1" dirty="0">
                <a:solidFill>
                  <a:schemeClr val="bg1"/>
                </a:solidFill>
              </a:rPr>
              <a:t>52</a:t>
            </a:r>
          </a:p>
        </p:txBody>
      </p:sp>
      <p:sp>
        <p:nvSpPr>
          <p:cNvPr id="81" name="TextBox 80">
            <a:extLst>
              <a:ext uri="{FF2B5EF4-FFF2-40B4-BE49-F238E27FC236}">
                <a16:creationId xmlns:a16="http://schemas.microsoft.com/office/drawing/2014/main" id="{FE5E55B9-D907-4975-90AE-14D43D06F523}"/>
              </a:ext>
            </a:extLst>
          </p:cNvPr>
          <p:cNvSpPr txBox="1"/>
          <p:nvPr/>
        </p:nvSpPr>
        <p:spPr>
          <a:xfrm>
            <a:off x="1588843" y="1620178"/>
            <a:ext cx="2030772" cy="553998"/>
          </a:xfrm>
          <a:prstGeom prst="rect">
            <a:avLst/>
          </a:prstGeom>
          <a:noFill/>
        </p:spPr>
        <p:txBody>
          <a:bodyPr wrap="square">
            <a:spAutoFit/>
          </a:bodyPr>
          <a:lstStyle/>
          <a:p>
            <a:r>
              <a:rPr lang="en-US" sz="1500" b="1" dirty="0">
                <a:solidFill>
                  <a:schemeClr val="bg1"/>
                </a:solidFill>
              </a:rPr>
              <a:t>Initial PFS have been submitted in FY2023</a:t>
            </a:r>
          </a:p>
        </p:txBody>
      </p:sp>
      <p:sp>
        <p:nvSpPr>
          <p:cNvPr id="83" name="TextBox 82">
            <a:extLst>
              <a:ext uri="{FF2B5EF4-FFF2-40B4-BE49-F238E27FC236}">
                <a16:creationId xmlns:a16="http://schemas.microsoft.com/office/drawing/2014/main" id="{7B909000-BA9D-4853-8DE9-618130B89844}"/>
              </a:ext>
            </a:extLst>
          </p:cNvPr>
          <p:cNvSpPr txBox="1"/>
          <p:nvPr/>
        </p:nvSpPr>
        <p:spPr>
          <a:xfrm>
            <a:off x="4082816" y="1529828"/>
            <a:ext cx="750618" cy="769441"/>
          </a:xfrm>
          <a:prstGeom prst="rect">
            <a:avLst/>
          </a:prstGeom>
          <a:noFill/>
        </p:spPr>
        <p:txBody>
          <a:bodyPr wrap="square">
            <a:spAutoFit/>
          </a:bodyPr>
          <a:lstStyle/>
          <a:p>
            <a:r>
              <a:rPr lang="en-US" sz="4400" b="1" dirty="0">
                <a:solidFill>
                  <a:schemeClr val="bg1"/>
                </a:solidFill>
              </a:rPr>
              <a:t>48</a:t>
            </a:r>
          </a:p>
        </p:txBody>
      </p:sp>
      <p:sp>
        <p:nvSpPr>
          <p:cNvPr id="87" name="TextBox 86">
            <a:extLst>
              <a:ext uri="{FF2B5EF4-FFF2-40B4-BE49-F238E27FC236}">
                <a16:creationId xmlns:a16="http://schemas.microsoft.com/office/drawing/2014/main" id="{1F41F5BF-F69B-47E8-B0B4-FAB4FBA76CAF}"/>
              </a:ext>
            </a:extLst>
          </p:cNvPr>
          <p:cNvSpPr txBox="1"/>
          <p:nvPr/>
        </p:nvSpPr>
        <p:spPr>
          <a:xfrm>
            <a:off x="4833434" y="1661970"/>
            <a:ext cx="2197320" cy="553998"/>
          </a:xfrm>
          <a:prstGeom prst="rect">
            <a:avLst/>
          </a:prstGeom>
          <a:noFill/>
        </p:spPr>
        <p:txBody>
          <a:bodyPr wrap="square">
            <a:spAutoFit/>
          </a:bodyPr>
          <a:lstStyle/>
          <a:p>
            <a:r>
              <a:rPr lang="en-US" sz="1500" b="1" dirty="0">
                <a:solidFill>
                  <a:schemeClr val="bg1"/>
                </a:solidFill>
              </a:rPr>
              <a:t>Follow-up PFS have been submitted in FY2023</a:t>
            </a:r>
          </a:p>
        </p:txBody>
      </p:sp>
      <p:sp>
        <p:nvSpPr>
          <p:cNvPr id="51" name="Text Box 2">
            <a:extLst>
              <a:ext uri="{FF2B5EF4-FFF2-40B4-BE49-F238E27FC236}">
                <a16:creationId xmlns:a16="http://schemas.microsoft.com/office/drawing/2014/main" id="{7C66DF6A-7877-4E7A-85B7-260AE374E55C}"/>
              </a:ext>
            </a:extLst>
          </p:cNvPr>
          <p:cNvSpPr txBox="1">
            <a:spLocks noChangeArrowheads="1"/>
          </p:cNvSpPr>
          <p:nvPr/>
        </p:nvSpPr>
        <p:spPr bwMode="auto">
          <a:xfrm>
            <a:off x="1107358" y="4728717"/>
            <a:ext cx="2556184" cy="429526"/>
          </a:xfrm>
          <a:prstGeom prst="rect">
            <a:avLst/>
          </a:prstGeom>
          <a:noFill/>
          <a:ln w="9525">
            <a:noFill/>
            <a:miter lim="800000"/>
            <a:headEnd/>
            <a:tailEnd/>
          </a:ln>
        </p:spPr>
        <p:txBody>
          <a:bodyPr rot="0" vert="horz" wrap="square" lIns="91440" tIns="45720" rIns="91440" bIns="45720" anchor="t" anchorCtr="0">
            <a:noAutofit/>
          </a:bodyPr>
          <a:lstStyle/>
          <a:p>
            <a:pPr marL="0" marR="0">
              <a:lnSpc>
                <a:spcPct val="107000"/>
              </a:lnSpc>
              <a:spcBef>
                <a:spcPts val="0"/>
              </a:spcBef>
              <a:spcAft>
                <a:spcPts val="80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Goal</a:t>
            </a:r>
            <a:r>
              <a:rPr lang="en-US" sz="1400" dirty="0">
                <a:effectLst/>
                <a:latin typeface="Calibri" panose="020F0502020204030204" pitchFamily="34" charset="0"/>
                <a:ea typeface="Calibri" panose="020F0502020204030204" pitchFamily="34" charset="0"/>
                <a:cs typeface="Times New Roman" panose="02020603050405020304" pitchFamily="18" charset="0"/>
              </a:rPr>
              <a:t>: </a:t>
            </a:r>
            <a:r>
              <a:rPr lang="en-US" sz="1400" u="sng" dirty="0">
                <a:latin typeface="Calibri" panose="020F0502020204030204" pitchFamily="34" charset="0"/>
                <a:ea typeface="Calibri" panose="020F0502020204030204" pitchFamily="34" charset="0"/>
                <a:cs typeface="Times New Roman" panose="02020603050405020304" pitchFamily="18" charset="0"/>
              </a:rPr>
              <a:t>&gt;</a:t>
            </a:r>
            <a:r>
              <a:rPr lang="en-US" sz="1400" dirty="0">
                <a:effectLst/>
                <a:latin typeface="Calibri" panose="020F0502020204030204" pitchFamily="34" charset="0"/>
                <a:ea typeface="Calibri" panose="020F0502020204030204" pitchFamily="34" charset="0"/>
                <a:cs typeface="Times New Roman" panose="02020603050405020304" pitchFamily="18" charset="0"/>
              </a:rPr>
              <a:t>70% of agencies submit </a:t>
            </a:r>
            <a:r>
              <a:rPr lang="en-US" sz="1400" u="sng" dirty="0">
                <a:effectLst/>
                <a:latin typeface="Calibri" panose="020F0502020204030204" pitchFamily="34" charset="0"/>
                <a:ea typeface="Calibri" panose="020F0502020204030204" pitchFamily="34" charset="0"/>
                <a:cs typeface="Times New Roman" panose="02020603050405020304" pitchFamily="18" charset="0"/>
              </a:rPr>
              <a:t>&gt;</a:t>
            </a:r>
            <a:r>
              <a:rPr lang="en-US" sz="1400" dirty="0">
                <a:effectLst/>
                <a:latin typeface="Calibri" panose="020F0502020204030204" pitchFamily="34" charset="0"/>
                <a:ea typeface="Calibri" panose="020F0502020204030204" pitchFamily="34" charset="0"/>
                <a:cs typeface="Times New Roman" panose="02020603050405020304" pitchFamily="18" charset="0"/>
              </a:rPr>
              <a:t>1 PFS annually</a:t>
            </a:r>
          </a:p>
        </p:txBody>
      </p:sp>
      <p:pic>
        <p:nvPicPr>
          <p:cNvPr id="52" name="Picture 51" descr="C:\Users\casey53\Downloads\noun_Goals_982021 (1).png">
            <a:extLst>
              <a:ext uri="{FF2B5EF4-FFF2-40B4-BE49-F238E27FC236}">
                <a16:creationId xmlns:a16="http://schemas.microsoft.com/office/drawing/2014/main" id="{5535A5C1-A779-4E58-956B-CA007D821967}"/>
              </a:ext>
            </a:extLst>
          </p:cNvPr>
          <p:cNvPicPr/>
          <p:nvPr/>
        </p:nvPicPr>
        <p:blipFill>
          <a:blip r:embed="rId4" cstate="print">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97928" y="4575684"/>
            <a:ext cx="796837" cy="796837"/>
          </a:xfrm>
          <a:prstGeom prst="rect">
            <a:avLst/>
          </a:prstGeom>
          <a:noFill/>
          <a:ln>
            <a:noFill/>
          </a:ln>
        </p:spPr>
      </p:pic>
      <p:sp>
        <p:nvSpPr>
          <p:cNvPr id="43" name="Rectangle 42">
            <a:extLst>
              <a:ext uri="{FF2B5EF4-FFF2-40B4-BE49-F238E27FC236}">
                <a16:creationId xmlns:a16="http://schemas.microsoft.com/office/drawing/2014/main" id="{13D8FBFC-9957-4E29-A1BC-53ABBC33D4E8}"/>
              </a:ext>
            </a:extLst>
          </p:cNvPr>
          <p:cNvSpPr/>
          <p:nvPr/>
        </p:nvSpPr>
        <p:spPr>
          <a:xfrm>
            <a:off x="0" y="9781401"/>
            <a:ext cx="5041380" cy="276999"/>
          </a:xfrm>
          <a:prstGeom prst="rect">
            <a:avLst/>
          </a:prstGeom>
        </p:spPr>
        <p:txBody>
          <a:bodyPr wrap="none" lIns="91440" tIns="45720" rIns="91440" bIns="45720" anchor="t">
            <a:spAutoFit/>
          </a:bodyPr>
          <a:lstStyle/>
          <a:p>
            <a:r>
              <a:rPr lang="en-US" sz="1200" dirty="0">
                <a:solidFill>
                  <a:schemeClr val="bg1"/>
                </a:solidFill>
              </a:rPr>
              <a:t>SUPPORTED FAMILIES, STRONGER COMMUNITY JANUARY 2024 CCT UPDATES</a:t>
            </a:r>
          </a:p>
        </p:txBody>
      </p:sp>
      <p:sp>
        <p:nvSpPr>
          <p:cNvPr id="48" name="Rectangle 47">
            <a:extLst>
              <a:ext uri="{FF2B5EF4-FFF2-40B4-BE49-F238E27FC236}">
                <a16:creationId xmlns:a16="http://schemas.microsoft.com/office/drawing/2014/main" id="{11F6F396-9E37-46A1-A20A-CEEF40265B8B}"/>
              </a:ext>
            </a:extLst>
          </p:cNvPr>
          <p:cNvSpPr/>
          <p:nvPr/>
        </p:nvSpPr>
        <p:spPr>
          <a:xfrm>
            <a:off x="3990801" y="2525398"/>
            <a:ext cx="2984499" cy="2631490"/>
          </a:xfrm>
          <a:prstGeom prst="rect">
            <a:avLst/>
          </a:prstGeom>
          <a:noFill/>
          <a:ln>
            <a:noFill/>
          </a:ln>
        </p:spPr>
        <p:txBody>
          <a:bodyPr wrap="square">
            <a:spAutoFit/>
          </a:bodyPr>
          <a:lstStyle/>
          <a:p>
            <a:pPr algn="ctr"/>
            <a:r>
              <a:rPr lang="en-US" sz="3200" b="1" dirty="0">
                <a:solidFill>
                  <a:srgbClr val="43809F"/>
                </a:solidFill>
              </a:rPr>
              <a:t>20</a:t>
            </a:r>
            <a:r>
              <a:rPr lang="en-US" sz="2400" b="1" dirty="0">
                <a:solidFill>
                  <a:srgbClr val="43809F"/>
                </a:solidFill>
              </a:rPr>
              <a:t> </a:t>
            </a:r>
          </a:p>
          <a:p>
            <a:pPr algn="ctr"/>
            <a:endParaRPr lang="en-US" sz="800" b="1" dirty="0">
              <a:solidFill>
                <a:srgbClr val="43809F"/>
              </a:solidFill>
            </a:endParaRPr>
          </a:p>
          <a:p>
            <a:pPr algn="ctr"/>
            <a:r>
              <a:rPr lang="en-US" sz="1500" dirty="0"/>
              <a:t># of </a:t>
            </a:r>
            <a:r>
              <a:rPr lang="en-US" sz="1500" b="1" dirty="0"/>
              <a:t>3-Month PFS </a:t>
            </a:r>
            <a:r>
              <a:rPr lang="en-US" sz="1500" dirty="0"/>
              <a:t>submitted</a:t>
            </a:r>
          </a:p>
          <a:p>
            <a:pPr algn="ctr"/>
            <a:endParaRPr lang="en-US" sz="800" dirty="0"/>
          </a:p>
          <a:p>
            <a:pPr algn="ctr"/>
            <a:r>
              <a:rPr lang="en-US" sz="3200" b="1" dirty="0">
                <a:solidFill>
                  <a:srgbClr val="43809F"/>
                </a:solidFill>
              </a:rPr>
              <a:t>18</a:t>
            </a:r>
          </a:p>
          <a:p>
            <a:pPr algn="ctr"/>
            <a:r>
              <a:rPr lang="en-US" sz="1500" dirty="0"/>
              <a:t># of </a:t>
            </a:r>
            <a:r>
              <a:rPr lang="en-US" sz="1500" b="1" dirty="0"/>
              <a:t>6-Month PFS </a:t>
            </a:r>
            <a:r>
              <a:rPr lang="en-US" sz="1500" dirty="0"/>
              <a:t>submitted</a:t>
            </a:r>
          </a:p>
          <a:p>
            <a:pPr algn="ctr"/>
            <a:endParaRPr lang="en-US" sz="800" dirty="0"/>
          </a:p>
          <a:p>
            <a:pPr algn="ctr"/>
            <a:r>
              <a:rPr lang="en-US" sz="3200" b="1" dirty="0">
                <a:solidFill>
                  <a:srgbClr val="43809F"/>
                </a:solidFill>
              </a:rPr>
              <a:t>10</a:t>
            </a:r>
          </a:p>
          <a:p>
            <a:pPr algn="ctr"/>
            <a:r>
              <a:rPr lang="en-US" sz="1500" dirty="0"/>
              <a:t># of </a:t>
            </a:r>
            <a:r>
              <a:rPr lang="en-US" sz="1500" b="1" dirty="0"/>
              <a:t>9-Month PFS</a:t>
            </a:r>
            <a:r>
              <a:rPr lang="en-US" sz="1500" dirty="0"/>
              <a:t> submitted</a:t>
            </a:r>
          </a:p>
        </p:txBody>
      </p:sp>
      <p:sp>
        <p:nvSpPr>
          <p:cNvPr id="2" name="TextBox 1">
            <a:extLst>
              <a:ext uri="{FF2B5EF4-FFF2-40B4-BE49-F238E27FC236}">
                <a16:creationId xmlns:a16="http://schemas.microsoft.com/office/drawing/2014/main" id="{98AA61F7-DC8F-A8E5-2F8C-3CE28B161941}"/>
              </a:ext>
            </a:extLst>
          </p:cNvPr>
          <p:cNvSpPr txBox="1"/>
          <p:nvPr/>
        </p:nvSpPr>
        <p:spPr>
          <a:xfrm>
            <a:off x="156497" y="5837777"/>
            <a:ext cx="6785018" cy="3277820"/>
          </a:xfrm>
          <a:prstGeom prst="rect">
            <a:avLst/>
          </a:prstGeom>
          <a:noFill/>
          <a:ln>
            <a:noFill/>
          </a:ln>
        </p:spPr>
        <p:txBody>
          <a:bodyPr wrap="square" rtlCol="0">
            <a:spAutoFit/>
          </a:bodyPr>
          <a:lstStyle/>
          <a:p>
            <a:pPr lvl="1" algn="ctr">
              <a:lnSpc>
                <a:spcPct val="150000"/>
              </a:lnSpc>
            </a:pPr>
            <a:r>
              <a:rPr lang="en-US" sz="2000" b="1" dirty="0">
                <a:solidFill>
                  <a:srgbClr val="134F5C"/>
                </a:solidFill>
                <a:effectLst/>
                <a:ea typeface="Times New Roman" panose="02020603050405020304" pitchFamily="18" charset="0"/>
              </a:rPr>
              <a:t>Discussion Questions</a:t>
            </a:r>
          </a:p>
          <a:p>
            <a:pPr marL="742950" lvl="1" indent="-285750">
              <a:spcAft>
                <a:spcPts val="600"/>
              </a:spcAft>
              <a:buFont typeface="Arial" panose="020B0604020202020204" pitchFamily="34" charset="0"/>
              <a:buChar char="•"/>
            </a:pPr>
            <a:r>
              <a:rPr lang="en-US" dirty="0">
                <a:solidFill>
                  <a:srgbClr val="134F5C"/>
                </a:solidFill>
                <a:effectLst/>
                <a:ea typeface="Times New Roman" panose="02020603050405020304" pitchFamily="18" charset="0"/>
              </a:rPr>
              <a:t>Are there aspects of the agenc</a:t>
            </a:r>
            <a:r>
              <a:rPr lang="en-US" dirty="0">
                <a:solidFill>
                  <a:srgbClr val="134F5C"/>
                </a:solidFill>
                <a:ea typeface="Times New Roman" panose="02020603050405020304" pitchFamily="18" charset="0"/>
              </a:rPr>
              <a:t>y-navigator </a:t>
            </a:r>
            <a:r>
              <a:rPr lang="en-US" dirty="0">
                <a:solidFill>
                  <a:srgbClr val="134F5C"/>
                </a:solidFill>
                <a:effectLst/>
                <a:ea typeface="Times New Roman" panose="02020603050405020304" pitchFamily="18" charset="0"/>
              </a:rPr>
              <a:t>relationships that support staff in completing post-PFS’s with families?  </a:t>
            </a:r>
          </a:p>
          <a:p>
            <a:pPr marL="742950" lvl="1" indent="-285750">
              <a:spcAft>
                <a:spcPts val="600"/>
              </a:spcAft>
              <a:buFont typeface="Arial" panose="020B0604020202020204" pitchFamily="34" charset="0"/>
              <a:buChar char="•"/>
            </a:pPr>
            <a:r>
              <a:rPr lang="en-US" dirty="0">
                <a:solidFill>
                  <a:srgbClr val="134F5C"/>
                </a:solidFill>
                <a:effectLst/>
                <a:ea typeface="Times New Roman" panose="02020603050405020304" pitchFamily="18" charset="0"/>
              </a:rPr>
              <a:t>Are there aspects of your agency’s work with families that support pre- and post- PFS completions? </a:t>
            </a:r>
          </a:p>
          <a:p>
            <a:pPr marL="742950" lvl="1" indent="-285750">
              <a:spcAft>
                <a:spcPts val="600"/>
              </a:spcAft>
              <a:buFont typeface="Arial" panose="020B0604020202020204" pitchFamily="34" charset="0"/>
              <a:buChar char="•"/>
            </a:pPr>
            <a:r>
              <a:rPr lang="en-US" dirty="0">
                <a:solidFill>
                  <a:srgbClr val="134F5C"/>
                </a:solidFill>
                <a:effectLst/>
                <a:ea typeface="Times New Roman" panose="02020603050405020304" pitchFamily="18" charset="0"/>
              </a:rPr>
              <a:t>What are the gaps that still exist? What would help continue to spread the word and support more partners in completing pre and post PFS’s? </a:t>
            </a:r>
          </a:p>
          <a:p>
            <a:pPr marL="742950" lvl="1" indent="-285750">
              <a:spcAft>
                <a:spcPts val="600"/>
              </a:spcAft>
              <a:buFont typeface="Arial" panose="020B0604020202020204" pitchFamily="34" charset="0"/>
              <a:buChar char="•"/>
            </a:pPr>
            <a:r>
              <a:rPr lang="en-US" dirty="0">
                <a:solidFill>
                  <a:srgbClr val="134F5C"/>
                </a:solidFill>
                <a:effectLst/>
                <a:ea typeface="Times New Roman" panose="02020603050405020304" pitchFamily="18" charset="0"/>
              </a:rPr>
              <a:t>What have we done well so far to help support agencies’ efforts?</a:t>
            </a:r>
            <a:endParaRPr lang="en-US" dirty="0">
              <a:effectLst/>
              <a:ea typeface="Calibri" panose="020F0502020204030204" pitchFamily="34" charset="0"/>
            </a:endParaRPr>
          </a:p>
        </p:txBody>
      </p:sp>
    </p:spTree>
    <p:extLst>
      <p:ext uri="{BB962C8B-B14F-4D97-AF65-F5344CB8AC3E}">
        <p14:creationId xmlns:p14="http://schemas.microsoft.com/office/powerpoint/2010/main" val="411708038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625F5D477BF884CA42719423A20DC5C" ma:contentTypeVersion="16" ma:contentTypeDescription="Create a new document." ma:contentTypeScope="" ma:versionID="a1d33ee3529a40974b14b85fc5e11344">
  <xsd:schema xmlns:xsd="http://www.w3.org/2001/XMLSchema" xmlns:xs="http://www.w3.org/2001/XMLSchema" xmlns:p="http://schemas.microsoft.com/office/2006/metadata/properties" xmlns:ns2="c8c1a799-d978-4354-a89e-5f33c23bd6cd" xmlns:ns3="c5a886e8-1df1-4c72-8c57-e9333d105fbf" targetNamespace="http://schemas.microsoft.com/office/2006/metadata/properties" ma:root="true" ma:fieldsID="0276f223720ea95a84dd4ea8fe6b5044" ns2:_="" ns3:_="">
    <xsd:import namespace="c8c1a799-d978-4354-a89e-5f33c23bd6cd"/>
    <xsd:import namespace="c5a886e8-1df1-4c72-8c57-e9333d105fb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c1a799-d978-4354-a89e-5f33c23bd6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5809afe7-41e7-411a-ade2-84efccde1b30"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Location" ma:index="23"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5a886e8-1df1-4c72-8c57-e9333d105fbf"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14babcf5-4d57-4e8c-84a4-2d8603c7a73d}" ma:internalName="TaxCatchAll" ma:showField="CatchAllData" ma:web="c5a886e8-1df1-4c72-8c57-e9333d105fbf">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8c1a799-d978-4354-a89e-5f33c23bd6cd">
      <Terms xmlns="http://schemas.microsoft.com/office/infopath/2007/PartnerControls"/>
    </lcf76f155ced4ddcb4097134ff3c332f>
    <TaxCatchAll xmlns="c5a886e8-1df1-4c72-8c57-e9333d105fbf" xsi:nil="true"/>
  </documentManagement>
</p:properties>
</file>

<file path=customXml/itemProps1.xml><?xml version="1.0" encoding="utf-8"?>
<ds:datastoreItem xmlns:ds="http://schemas.openxmlformats.org/officeDocument/2006/customXml" ds:itemID="{E0B55E23-2767-4188-B485-272DEF1543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c1a799-d978-4354-a89e-5f33c23bd6cd"/>
    <ds:schemaRef ds:uri="c5a886e8-1df1-4c72-8c57-e9333d105fb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999C240-D48E-4075-8201-9F4E1F6948BE}">
  <ds:schemaRefs>
    <ds:schemaRef ds:uri="http://schemas.microsoft.com/sharepoint/v3/contenttype/forms"/>
  </ds:schemaRefs>
</ds:datastoreItem>
</file>

<file path=customXml/itemProps3.xml><?xml version="1.0" encoding="utf-8"?>
<ds:datastoreItem xmlns:ds="http://schemas.openxmlformats.org/officeDocument/2006/customXml" ds:itemID="{ADDEED4D-7E58-4FE9-8A6D-4BFC8E5F2FD7}">
  <ds:schemaRefs>
    <ds:schemaRef ds:uri="http://purl.org/dc/dcmitype/"/>
    <ds:schemaRef ds:uri="http://www.w3.org/XML/1998/namespace"/>
    <ds:schemaRef ds:uri="http://purl.org/dc/elements/1.1/"/>
    <ds:schemaRef ds:uri="c8c1a799-d978-4354-a89e-5f33c23bd6cd"/>
    <ds:schemaRef ds:uri="http://schemas.openxmlformats.org/package/2006/metadata/core-properties"/>
    <ds:schemaRef ds:uri="http://schemas.microsoft.com/office/2006/documentManagement/types"/>
    <ds:schemaRef ds:uri="http://schemas.microsoft.com/office/infopath/2007/PartnerControls"/>
    <ds:schemaRef ds:uri="c5a886e8-1df1-4c72-8c57-e9333d105fbf"/>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Office Theme</Template>
  <TotalTime>3352</TotalTime>
  <Words>1941</Words>
  <Application>Microsoft Office PowerPoint</Application>
  <PresentationFormat>Custom</PresentationFormat>
  <Paragraphs>286</Paragraphs>
  <Slides>14</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Bahnschrift</vt:lpstr>
      <vt:lpstr>Bahnschrift Light</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Blackwatters,Casey</dc:creator>
  <cp:lastModifiedBy>Deborah Ruth Deluca-Forzley</cp:lastModifiedBy>
  <cp:revision>19</cp:revision>
  <dcterms:created xsi:type="dcterms:W3CDTF">2021-05-18T20:26:24Z</dcterms:created>
  <dcterms:modified xsi:type="dcterms:W3CDTF">2024-01-16T20:33:18Z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0x010100F625F5D477BF884CA42719423A20DC5C</vt:lpwstr>
  </property>
  <property fmtid="{D5CDD505-2E9C-101B-9397-08002B2CF9AE}" pid="3" name="MediaServiceImageTags">
    <vt:lpwstr/>
  </property>
</Properties>
</file>