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76" r:id="rId2"/>
    <p:sldId id="281" r:id="rId3"/>
    <p:sldId id="320" r:id="rId4"/>
    <p:sldId id="290" r:id="rId5"/>
    <p:sldId id="374" r:id="rId6"/>
    <p:sldId id="375" r:id="rId7"/>
    <p:sldId id="376" r:id="rId8"/>
    <p:sldId id="377" r:id="rId9"/>
    <p:sldId id="378" r:id="rId10"/>
    <p:sldId id="379" r:id="rId11"/>
    <p:sldId id="380" r:id="rId12"/>
    <p:sldId id="291" r:id="rId13"/>
    <p:sldId id="381" r:id="rId14"/>
    <p:sldId id="325" r:id="rId15"/>
    <p:sldId id="382" r:id="rId16"/>
    <p:sldId id="327" r:id="rId17"/>
    <p:sldId id="328" r:id="rId18"/>
    <p:sldId id="383" r:id="rId19"/>
    <p:sldId id="384" r:id="rId20"/>
    <p:sldId id="386" r:id="rId21"/>
    <p:sldId id="387" r:id="rId22"/>
    <p:sldId id="388" r:id="rId23"/>
    <p:sldId id="338" r:id="rId24"/>
    <p:sldId id="337" r:id="rId25"/>
    <p:sldId id="364" r:id="rId26"/>
    <p:sldId id="368" r:id="rId27"/>
    <p:sldId id="365" r:id="rId28"/>
    <p:sldId id="366" r:id="rId29"/>
    <p:sldId id="367" r:id="rId30"/>
    <p:sldId id="340" r:id="rId31"/>
    <p:sldId id="341" r:id="rId32"/>
    <p:sldId id="336" r:id="rId33"/>
    <p:sldId id="389" r:id="rId34"/>
    <p:sldId id="343" r:id="rId35"/>
    <p:sldId id="370" r:id="rId36"/>
    <p:sldId id="296" r:id="rId37"/>
    <p:sldId id="391" r:id="rId38"/>
    <p:sldId id="400" r:id="rId39"/>
    <p:sldId id="393" r:id="rId40"/>
    <p:sldId id="394" r:id="rId41"/>
    <p:sldId id="401" r:id="rId42"/>
    <p:sldId id="402" r:id="rId43"/>
    <p:sldId id="351" r:id="rId44"/>
    <p:sldId id="371" r:id="rId45"/>
    <p:sldId id="352" r:id="rId46"/>
    <p:sldId id="309" r:id="rId47"/>
    <p:sldId id="396" r:id="rId48"/>
    <p:sldId id="303" r:id="rId49"/>
    <p:sldId id="398" r:id="rId50"/>
    <p:sldId id="399" r:id="rId51"/>
    <p:sldId id="305" r:id="rId52"/>
    <p:sldId id="361" r:id="rId53"/>
    <p:sldId id="372" r:id="rId54"/>
    <p:sldId id="358" r:id="rId55"/>
    <p:sldId id="373" r:id="rId56"/>
    <p:sldId id="360" r:id="rId57"/>
    <p:sldId id="282" r:id="rId58"/>
    <p:sldId id="362" r:id="rId5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B1DD39-92D1-4D83-A53D-62C81743F05E}">
          <p14:sldIdLst>
            <p14:sldId id="276"/>
            <p14:sldId id="281"/>
            <p14:sldId id="320"/>
            <p14:sldId id="290"/>
            <p14:sldId id="374"/>
            <p14:sldId id="375"/>
            <p14:sldId id="376"/>
            <p14:sldId id="377"/>
            <p14:sldId id="378"/>
            <p14:sldId id="379"/>
            <p14:sldId id="380"/>
          </p14:sldIdLst>
        </p14:section>
        <p14:section name="Untitled Section" id="{D53A67FB-7F89-4236-9F47-183C4DB96956}">
          <p14:sldIdLst>
            <p14:sldId id="291"/>
            <p14:sldId id="381"/>
            <p14:sldId id="325"/>
            <p14:sldId id="382"/>
            <p14:sldId id="327"/>
            <p14:sldId id="328"/>
            <p14:sldId id="383"/>
            <p14:sldId id="384"/>
            <p14:sldId id="386"/>
            <p14:sldId id="387"/>
            <p14:sldId id="388"/>
            <p14:sldId id="338"/>
            <p14:sldId id="337"/>
            <p14:sldId id="364"/>
            <p14:sldId id="368"/>
            <p14:sldId id="365"/>
            <p14:sldId id="366"/>
            <p14:sldId id="367"/>
            <p14:sldId id="340"/>
            <p14:sldId id="341"/>
            <p14:sldId id="336"/>
            <p14:sldId id="389"/>
            <p14:sldId id="343"/>
            <p14:sldId id="370"/>
            <p14:sldId id="296"/>
            <p14:sldId id="391"/>
            <p14:sldId id="400"/>
            <p14:sldId id="393"/>
            <p14:sldId id="394"/>
            <p14:sldId id="401"/>
            <p14:sldId id="402"/>
            <p14:sldId id="351"/>
            <p14:sldId id="371"/>
            <p14:sldId id="352"/>
            <p14:sldId id="309"/>
            <p14:sldId id="396"/>
            <p14:sldId id="303"/>
            <p14:sldId id="398"/>
            <p14:sldId id="399"/>
            <p14:sldId id="305"/>
            <p14:sldId id="361"/>
            <p14:sldId id="372"/>
            <p14:sldId id="358"/>
            <p14:sldId id="373"/>
            <p14:sldId id="360"/>
            <p14:sldId id="282"/>
            <p14:sldId id="3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F27"/>
    <a:srgbClr val="181E48"/>
    <a:srgbClr val="333399"/>
    <a:srgbClr val="D4B565"/>
    <a:srgbClr val="88D4F4"/>
    <a:srgbClr val="006641"/>
    <a:srgbClr val="C0BC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4479" autoAdjust="0"/>
  </p:normalViewPr>
  <p:slideViewPr>
    <p:cSldViewPr snapToGrid="0">
      <p:cViewPr varScale="1">
        <p:scale>
          <a:sx n="85" d="100"/>
          <a:sy n="85" d="100"/>
        </p:scale>
        <p:origin x="1476" y="78"/>
      </p:cViewPr>
      <p:guideLst/>
    </p:cSldViewPr>
  </p:slideViewPr>
  <p:notesTextViewPr>
    <p:cViewPr>
      <p:scale>
        <a:sx n="3" d="2"/>
        <a:sy n="3" d="2"/>
      </p:scale>
      <p:origin x="0" y="0"/>
    </p:cViewPr>
  </p:notesTextViewPr>
  <p:sorterViewPr>
    <p:cViewPr>
      <p:scale>
        <a:sx n="100" d="100"/>
        <a:sy n="100" d="100"/>
      </p:scale>
      <p:origin x="0" y="-4791"/>
    </p:cViewPr>
  </p:sorterViewPr>
  <p:notesViewPr>
    <p:cSldViewPr snapToGrid="0">
      <p:cViewPr varScale="1">
        <p:scale>
          <a:sx n="86" d="100"/>
          <a:sy n="86" d="100"/>
        </p:scale>
        <p:origin x="3782"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663A9F0-212B-4EDB-BF9C-B9F2BA8D9EB2}" type="datetimeFigureOut">
              <a:rPr lang="en-US" smtClean="0"/>
              <a:t>10/11/2021</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A70D9EF5-77B8-478E-BB94-BCAACB89B620}" type="slidenum">
              <a:rPr lang="en-US" smtClean="0"/>
              <a:t>‹#›</a:t>
            </a:fld>
            <a:endParaRPr lang="en-US"/>
          </a:p>
        </p:txBody>
      </p:sp>
    </p:spTree>
    <p:extLst>
      <p:ext uri="{BB962C8B-B14F-4D97-AF65-F5344CB8AC3E}">
        <p14:creationId xmlns:p14="http://schemas.microsoft.com/office/powerpoint/2010/main" val="3025937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25B28BE-EAA9-4853-A602-D36E8C296C4D}" type="datetimeFigureOut">
              <a:rPr lang="en-US" smtClean="0"/>
              <a:t>10/11/2021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06EE527-DDE1-4CEB-B841-32FCBE7CBFC1}" type="slidenum">
              <a:rPr lang="en-US" smtClean="0"/>
              <a:t>‹#›</a:t>
            </a:fld>
            <a:endParaRPr lang="en-US"/>
          </a:p>
        </p:txBody>
      </p:sp>
    </p:spTree>
    <p:extLst>
      <p:ext uri="{BB962C8B-B14F-4D97-AF65-F5344CB8AC3E}">
        <p14:creationId xmlns:p14="http://schemas.microsoft.com/office/powerpoint/2010/main" val="3214496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EE527-DDE1-4CEB-B841-32FCBE7CBFC1}" type="slidenum">
              <a:rPr lang="en-US" smtClean="0"/>
              <a:t>1</a:t>
            </a:fld>
            <a:endParaRPr lang="en-US"/>
          </a:p>
        </p:txBody>
      </p:sp>
    </p:spTree>
    <p:extLst>
      <p:ext uri="{BB962C8B-B14F-4D97-AF65-F5344CB8AC3E}">
        <p14:creationId xmlns:p14="http://schemas.microsoft.com/office/powerpoint/2010/main" val="3008947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1243013"/>
            <a:ext cx="5972175" cy="3359150"/>
          </a:xfrm>
        </p:spPr>
      </p:sp>
      <p:sp>
        <p:nvSpPr>
          <p:cNvPr id="4" name="Slide Number Placeholder 3"/>
          <p:cNvSpPr>
            <a:spLocks noGrp="1"/>
          </p:cNvSpPr>
          <p:nvPr>
            <p:ph type="sldNum" sz="quarter" idx="10"/>
          </p:nvPr>
        </p:nvSpPr>
        <p:spPr/>
        <p:txBody>
          <a:bodyPr/>
          <a:lstStyle/>
          <a:p>
            <a:fld id="{C7B4C2E0-6CB3-4D33-9651-A8B21092D91B}"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8264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endParaRPr lang="en-US" dirty="0"/>
          </a:p>
          <a:p>
            <a:r>
              <a:rPr lang="en-US" dirty="0"/>
              <a:t>Requires that the dissemination of personal information both poses and imminent and serious threat to the protected person of family, and that the defendant was aware of the threat – necessary to have this language in order to not violate 1</a:t>
            </a:r>
            <a:r>
              <a:rPr lang="en-US" baseline="30000" dirty="0"/>
              <a:t>st</a:t>
            </a:r>
            <a:r>
              <a:rPr lang="en-US" dirty="0"/>
              <a:t> amendment free speech protections.</a:t>
            </a:r>
          </a:p>
        </p:txBody>
      </p:sp>
      <p:sp>
        <p:nvSpPr>
          <p:cNvPr id="4" name="Slide Number Placeholder 3"/>
          <p:cNvSpPr>
            <a:spLocks noGrp="1"/>
          </p:cNvSpPr>
          <p:nvPr>
            <p:ph type="sldNum" sz="quarter" idx="10"/>
          </p:nvPr>
        </p:nvSpPr>
        <p:spPr/>
        <p:txBody>
          <a:bodyPr/>
          <a:lstStyle/>
          <a:p>
            <a:fld id="{806EE527-DDE1-4CEB-B841-32FCBE7CBFC1}" type="slidenum">
              <a:rPr lang="en-US" smtClean="0"/>
              <a:t>13</a:t>
            </a:fld>
            <a:endParaRPr lang="en-US" dirty="0"/>
          </a:p>
        </p:txBody>
      </p:sp>
    </p:spTree>
    <p:extLst>
      <p:ext uri="{BB962C8B-B14F-4D97-AF65-F5344CB8AC3E}">
        <p14:creationId xmlns:p14="http://schemas.microsoft.com/office/powerpoint/2010/main" val="2921450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a:t>
            </a:r>
          </a:p>
        </p:txBody>
      </p:sp>
      <p:sp>
        <p:nvSpPr>
          <p:cNvPr id="4" name="Slide Number Placeholder 3"/>
          <p:cNvSpPr>
            <a:spLocks noGrp="1"/>
          </p:cNvSpPr>
          <p:nvPr>
            <p:ph type="sldNum" sz="quarter" idx="10"/>
          </p:nvPr>
        </p:nvSpPr>
        <p:spPr/>
        <p:txBody>
          <a:bodyPr/>
          <a:lstStyle/>
          <a:p>
            <a:fld id="{806EE527-DDE1-4CEB-B841-32FCBE7CBFC1}" type="slidenum">
              <a:rPr lang="en-US" smtClean="0"/>
              <a:t>14</a:t>
            </a:fld>
            <a:endParaRPr lang="en-US" dirty="0"/>
          </a:p>
        </p:txBody>
      </p:sp>
    </p:spTree>
    <p:extLst>
      <p:ext uri="{BB962C8B-B14F-4D97-AF65-F5344CB8AC3E}">
        <p14:creationId xmlns:p14="http://schemas.microsoft.com/office/powerpoint/2010/main" val="1191853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15</a:t>
            </a:fld>
            <a:endParaRPr lang="en-US" dirty="0"/>
          </a:p>
        </p:txBody>
      </p:sp>
    </p:spTree>
    <p:extLst>
      <p:ext uri="{BB962C8B-B14F-4D97-AF65-F5344CB8AC3E}">
        <p14:creationId xmlns:p14="http://schemas.microsoft.com/office/powerpoint/2010/main" val="1369067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16</a:t>
            </a:fld>
            <a:endParaRPr lang="en-US" dirty="0"/>
          </a:p>
        </p:txBody>
      </p:sp>
    </p:spTree>
    <p:extLst>
      <p:ext uri="{BB962C8B-B14F-4D97-AF65-F5344CB8AC3E}">
        <p14:creationId xmlns:p14="http://schemas.microsoft.com/office/powerpoint/2010/main" val="320348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17</a:t>
            </a:fld>
            <a:endParaRPr lang="en-US" dirty="0"/>
          </a:p>
        </p:txBody>
      </p:sp>
    </p:spTree>
    <p:extLst>
      <p:ext uri="{BB962C8B-B14F-4D97-AF65-F5344CB8AC3E}">
        <p14:creationId xmlns:p14="http://schemas.microsoft.com/office/powerpoint/2010/main" val="3503911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r>
              <a:rPr lang="en-US" dirty="0"/>
              <a:t>Unauthorized is an adult who is legally banned from possessing a firearm.</a:t>
            </a:r>
          </a:p>
          <a:p>
            <a:r>
              <a:rPr lang="en-US" dirty="0"/>
              <a:t>Affirmative defense – if juvenile uses gun in self defense, make my day, or defense of livestock.</a:t>
            </a:r>
          </a:p>
          <a:p>
            <a:endParaRPr lang="en-US" dirty="0"/>
          </a:p>
        </p:txBody>
      </p:sp>
      <p:sp>
        <p:nvSpPr>
          <p:cNvPr id="4" name="Slide Number Placeholder 3"/>
          <p:cNvSpPr>
            <a:spLocks noGrp="1"/>
          </p:cNvSpPr>
          <p:nvPr>
            <p:ph type="sldNum" sz="quarter" idx="10"/>
          </p:nvPr>
        </p:nvSpPr>
        <p:spPr/>
        <p:txBody>
          <a:bodyPr/>
          <a:lstStyle/>
          <a:p>
            <a:fld id="{806EE527-DDE1-4CEB-B841-32FCBE7CBFC1}" type="slidenum">
              <a:rPr lang="en-US" smtClean="0"/>
              <a:t>18</a:t>
            </a:fld>
            <a:endParaRPr lang="en-US" dirty="0"/>
          </a:p>
        </p:txBody>
      </p:sp>
    </p:spTree>
    <p:extLst>
      <p:ext uri="{BB962C8B-B14F-4D97-AF65-F5344CB8AC3E}">
        <p14:creationId xmlns:p14="http://schemas.microsoft.com/office/powerpoint/2010/main" val="47155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endParaRPr lang="en-US" dirty="0"/>
          </a:p>
          <a:p>
            <a:r>
              <a:rPr lang="en-US" dirty="0"/>
              <a:t>Threats and doxing occurred for health department officials after they created covid and mask rules during covid.  In particular in La Plata County.</a:t>
            </a:r>
          </a:p>
          <a:p>
            <a:endParaRPr lang="en-US" dirty="0"/>
          </a:p>
        </p:txBody>
      </p:sp>
      <p:sp>
        <p:nvSpPr>
          <p:cNvPr id="4" name="Slide Number Placeholder 3"/>
          <p:cNvSpPr>
            <a:spLocks noGrp="1"/>
          </p:cNvSpPr>
          <p:nvPr>
            <p:ph type="sldNum" sz="quarter" idx="10"/>
          </p:nvPr>
        </p:nvSpPr>
        <p:spPr/>
        <p:txBody>
          <a:bodyPr/>
          <a:lstStyle/>
          <a:p>
            <a:fld id="{806EE527-DDE1-4CEB-B841-32FCBE7CBFC1}" type="slidenum">
              <a:rPr lang="en-US" smtClean="0"/>
              <a:t>19</a:t>
            </a:fld>
            <a:endParaRPr lang="en-US" dirty="0"/>
          </a:p>
        </p:txBody>
      </p:sp>
    </p:spTree>
    <p:extLst>
      <p:ext uri="{BB962C8B-B14F-4D97-AF65-F5344CB8AC3E}">
        <p14:creationId xmlns:p14="http://schemas.microsoft.com/office/powerpoint/2010/main" val="2016840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a:rPr>
              <a:t>DA &amp; LE</a:t>
            </a:r>
          </a:p>
          <a:p>
            <a:pPr algn="l" fontAlgn="base"/>
            <a:r>
              <a:rPr lang="en-US" b="0" i="0" dirty="0">
                <a:solidFill>
                  <a:srgbClr val="333333"/>
                </a:solidFill>
                <a:effectLst/>
                <a:latin typeface="Lato"/>
              </a:rPr>
              <a:t>Threats to Rep. Kyle Mullica regarding a vaccine bill in 2020:  One of the emails was from a dad who accused Mullica of purposefully wanting his son dead. In another email, a woman threatened “death by hanging.” And, an anonymous person wrote, “The world would be better if your home burned down with you and your family in it.”</a:t>
            </a:r>
          </a:p>
          <a:p>
            <a:br>
              <a:rPr lang="en-US" dirty="0"/>
            </a:br>
            <a:endParaRPr lang="en-US" dirty="0"/>
          </a:p>
        </p:txBody>
      </p:sp>
      <p:sp>
        <p:nvSpPr>
          <p:cNvPr id="4" name="Slide Number Placeholder 3"/>
          <p:cNvSpPr>
            <a:spLocks noGrp="1"/>
          </p:cNvSpPr>
          <p:nvPr>
            <p:ph type="sldNum" sz="quarter" idx="10"/>
          </p:nvPr>
        </p:nvSpPr>
        <p:spPr/>
        <p:txBody>
          <a:bodyPr/>
          <a:lstStyle/>
          <a:p>
            <a:fld id="{806EE527-DDE1-4CEB-B841-32FCBE7CBFC1}" type="slidenum">
              <a:rPr lang="en-US" smtClean="0"/>
              <a:t>20</a:t>
            </a:fld>
            <a:endParaRPr lang="en-US" dirty="0"/>
          </a:p>
        </p:txBody>
      </p:sp>
    </p:spTree>
    <p:extLst>
      <p:ext uri="{BB962C8B-B14F-4D97-AF65-F5344CB8AC3E}">
        <p14:creationId xmlns:p14="http://schemas.microsoft.com/office/powerpoint/2010/main" val="2643819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r>
              <a:rPr lang="en-US" dirty="0"/>
              <a:t>Isabella Joy </a:t>
            </a:r>
            <a:r>
              <a:rPr lang="en-US" dirty="0" err="1"/>
              <a:t>Thallas</a:t>
            </a:r>
            <a:r>
              <a:rPr lang="en-US" dirty="0"/>
              <a:t> Act – Isabella (pictured) was killed in </a:t>
            </a:r>
            <a:r>
              <a:rPr lang="en-US" dirty="0" err="1"/>
              <a:t>LoDo</a:t>
            </a:r>
            <a:r>
              <a:rPr lang="en-US" dirty="0"/>
              <a:t> while walking her dog.  The AK-47 used in the murder was stolen from a police officer who never reported it stolen.</a:t>
            </a:r>
          </a:p>
          <a:p>
            <a:r>
              <a:rPr lang="en-US" dirty="0"/>
              <a:t>- DAs – there will likely be a 5</a:t>
            </a:r>
            <a:r>
              <a:rPr lang="en-US" baseline="30000" dirty="0"/>
              <a:t>th</a:t>
            </a:r>
            <a:r>
              <a:rPr lang="en-US" dirty="0"/>
              <a:t> amendment argument about compelled speech when this crime is combined with 1106.  Reporting the stolen firearm may necessarily result in an admission of not securely storing the firearm.  If so, look to hit and run case law.</a:t>
            </a:r>
          </a:p>
        </p:txBody>
      </p:sp>
      <p:sp>
        <p:nvSpPr>
          <p:cNvPr id="4" name="Slide Number Placeholder 3"/>
          <p:cNvSpPr>
            <a:spLocks noGrp="1"/>
          </p:cNvSpPr>
          <p:nvPr>
            <p:ph type="sldNum" sz="quarter" idx="10"/>
          </p:nvPr>
        </p:nvSpPr>
        <p:spPr/>
        <p:txBody>
          <a:bodyPr/>
          <a:lstStyle/>
          <a:p>
            <a:fld id="{806EE527-DDE1-4CEB-B841-32FCBE7CBFC1}" type="slidenum">
              <a:rPr lang="en-US" smtClean="0"/>
              <a:t>21</a:t>
            </a:fld>
            <a:endParaRPr lang="en-US" dirty="0"/>
          </a:p>
        </p:txBody>
      </p:sp>
    </p:spTree>
    <p:extLst>
      <p:ext uri="{BB962C8B-B14F-4D97-AF65-F5344CB8AC3E}">
        <p14:creationId xmlns:p14="http://schemas.microsoft.com/office/powerpoint/2010/main" val="380718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1243013"/>
            <a:ext cx="5972175" cy="3359150"/>
          </a:xfrm>
        </p:spPr>
      </p:sp>
      <p:sp>
        <p:nvSpPr>
          <p:cNvPr id="4" name="Slide Number Placeholder 3"/>
          <p:cNvSpPr>
            <a:spLocks noGrp="1"/>
          </p:cNvSpPr>
          <p:nvPr>
            <p:ph type="sldNum" sz="quarter" idx="10"/>
          </p:nvPr>
        </p:nvSpPr>
        <p:spPr/>
        <p:txBody>
          <a:bodyPr/>
          <a:lstStyle/>
          <a:p>
            <a:fld id="{C7B4C2E0-6CB3-4D33-9651-A8B21092D91B}"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08292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22</a:t>
            </a:fld>
            <a:endParaRPr lang="en-US" dirty="0"/>
          </a:p>
        </p:txBody>
      </p:sp>
    </p:spTree>
    <p:extLst>
      <p:ext uri="{BB962C8B-B14F-4D97-AF65-F5344CB8AC3E}">
        <p14:creationId xmlns:p14="http://schemas.microsoft.com/office/powerpoint/2010/main" val="4294939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23</a:t>
            </a:fld>
            <a:endParaRPr lang="en-US" dirty="0"/>
          </a:p>
        </p:txBody>
      </p:sp>
    </p:spTree>
    <p:extLst>
      <p:ext uri="{BB962C8B-B14F-4D97-AF65-F5344CB8AC3E}">
        <p14:creationId xmlns:p14="http://schemas.microsoft.com/office/powerpoint/2010/main" val="176993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24</a:t>
            </a:fld>
            <a:endParaRPr lang="en-US" dirty="0"/>
          </a:p>
        </p:txBody>
      </p:sp>
    </p:spTree>
    <p:extLst>
      <p:ext uri="{BB962C8B-B14F-4D97-AF65-F5344CB8AC3E}">
        <p14:creationId xmlns:p14="http://schemas.microsoft.com/office/powerpoint/2010/main" val="1712811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25</a:t>
            </a:fld>
            <a:endParaRPr lang="en-US" dirty="0"/>
          </a:p>
        </p:txBody>
      </p:sp>
    </p:spTree>
    <p:extLst>
      <p:ext uri="{BB962C8B-B14F-4D97-AF65-F5344CB8AC3E}">
        <p14:creationId xmlns:p14="http://schemas.microsoft.com/office/powerpoint/2010/main" val="3060084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endParaRPr lang="en-US" dirty="0"/>
          </a:p>
          <a:p>
            <a:r>
              <a:rPr lang="en-US" dirty="0"/>
              <a:t>Also limits the amount of credit a jail can give to a maximum of 10 days per 30 days of sentence</a:t>
            </a:r>
          </a:p>
        </p:txBody>
      </p:sp>
      <p:sp>
        <p:nvSpPr>
          <p:cNvPr id="4" name="Slide Number Placeholder 3"/>
          <p:cNvSpPr>
            <a:spLocks noGrp="1"/>
          </p:cNvSpPr>
          <p:nvPr>
            <p:ph type="sldNum" sz="quarter" idx="10"/>
          </p:nvPr>
        </p:nvSpPr>
        <p:spPr/>
        <p:txBody>
          <a:bodyPr/>
          <a:lstStyle/>
          <a:p>
            <a:fld id="{806EE527-DDE1-4CEB-B841-32FCBE7CBFC1}" type="slidenum">
              <a:rPr lang="en-US" smtClean="0"/>
              <a:t>26</a:t>
            </a:fld>
            <a:endParaRPr lang="en-US" dirty="0"/>
          </a:p>
        </p:txBody>
      </p:sp>
    </p:spTree>
    <p:extLst>
      <p:ext uri="{BB962C8B-B14F-4D97-AF65-F5344CB8AC3E}">
        <p14:creationId xmlns:p14="http://schemas.microsoft.com/office/powerpoint/2010/main" val="1966250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a:t>
            </a:r>
          </a:p>
        </p:txBody>
      </p:sp>
      <p:sp>
        <p:nvSpPr>
          <p:cNvPr id="4" name="Slide Number Placeholder 3"/>
          <p:cNvSpPr>
            <a:spLocks noGrp="1"/>
          </p:cNvSpPr>
          <p:nvPr>
            <p:ph type="sldNum" sz="quarter" idx="10"/>
          </p:nvPr>
        </p:nvSpPr>
        <p:spPr/>
        <p:txBody>
          <a:bodyPr/>
          <a:lstStyle/>
          <a:p>
            <a:fld id="{806EE527-DDE1-4CEB-B841-32FCBE7CBFC1}" type="slidenum">
              <a:rPr lang="en-US" smtClean="0"/>
              <a:t>27</a:t>
            </a:fld>
            <a:endParaRPr lang="en-US" dirty="0"/>
          </a:p>
        </p:txBody>
      </p:sp>
    </p:spTree>
    <p:extLst>
      <p:ext uri="{BB962C8B-B14F-4D97-AF65-F5344CB8AC3E}">
        <p14:creationId xmlns:p14="http://schemas.microsoft.com/office/powerpoint/2010/main" val="2301424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28</a:t>
            </a:fld>
            <a:endParaRPr lang="en-US" dirty="0"/>
          </a:p>
        </p:txBody>
      </p:sp>
    </p:spTree>
    <p:extLst>
      <p:ext uri="{BB962C8B-B14F-4D97-AF65-F5344CB8AC3E}">
        <p14:creationId xmlns:p14="http://schemas.microsoft.com/office/powerpoint/2010/main" val="2137407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29</a:t>
            </a:fld>
            <a:endParaRPr lang="en-US" dirty="0"/>
          </a:p>
        </p:txBody>
      </p:sp>
    </p:spTree>
    <p:extLst>
      <p:ext uri="{BB962C8B-B14F-4D97-AF65-F5344CB8AC3E}">
        <p14:creationId xmlns:p14="http://schemas.microsoft.com/office/powerpoint/2010/main" val="3641463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30</a:t>
            </a:fld>
            <a:endParaRPr lang="en-US" dirty="0"/>
          </a:p>
        </p:txBody>
      </p:sp>
    </p:spTree>
    <p:extLst>
      <p:ext uri="{BB962C8B-B14F-4D97-AF65-F5344CB8AC3E}">
        <p14:creationId xmlns:p14="http://schemas.microsoft.com/office/powerpoint/2010/main" val="3076571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r>
              <a:rPr lang="en-US" dirty="0"/>
              <a:t>Warn LE that the proponents want to follow up with legislation allowing lawsuits against LE for not following.</a:t>
            </a:r>
          </a:p>
        </p:txBody>
      </p:sp>
      <p:sp>
        <p:nvSpPr>
          <p:cNvPr id="4" name="Slide Number Placeholder 3"/>
          <p:cNvSpPr>
            <a:spLocks noGrp="1"/>
          </p:cNvSpPr>
          <p:nvPr>
            <p:ph type="sldNum" sz="quarter" idx="10"/>
          </p:nvPr>
        </p:nvSpPr>
        <p:spPr/>
        <p:txBody>
          <a:bodyPr/>
          <a:lstStyle/>
          <a:p>
            <a:fld id="{806EE527-DDE1-4CEB-B841-32FCBE7CBFC1}" type="slidenum">
              <a:rPr lang="en-US" smtClean="0"/>
              <a:t>32</a:t>
            </a:fld>
            <a:endParaRPr lang="en-US" dirty="0"/>
          </a:p>
        </p:txBody>
      </p:sp>
    </p:spTree>
    <p:extLst>
      <p:ext uri="{BB962C8B-B14F-4D97-AF65-F5344CB8AC3E}">
        <p14:creationId xmlns:p14="http://schemas.microsoft.com/office/powerpoint/2010/main" val="2173522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5</a:t>
            </a:fld>
            <a:endParaRPr lang="en-US" dirty="0"/>
          </a:p>
        </p:txBody>
      </p:sp>
    </p:spTree>
    <p:extLst>
      <p:ext uri="{BB962C8B-B14F-4D97-AF65-F5344CB8AC3E}">
        <p14:creationId xmlns:p14="http://schemas.microsoft.com/office/powerpoint/2010/main" val="3540640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solidFill>
                  <a:srgbClr val="000000"/>
                </a:solidFill>
                <a:uFill>
                  <a:solidFill>
                    <a:srgbClr val="000000"/>
                  </a:solidFill>
                </a:uFill>
                <a:latin typeface="Times New Roman" panose="02020603050405020304" pitchFamily="18" charset="0"/>
                <a:ea typeface="Times New Roman" panose="02020603050405020304" pitchFamily="18" charset="0"/>
                <a:cs typeface="Arial Unicode MS"/>
              </a:rPr>
              <a:t>LE &amp; DA</a:t>
            </a:r>
          </a:p>
          <a:p>
            <a:pPr defTabSz="966612">
              <a:defRPr/>
            </a:pPr>
            <a:r>
              <a:rPr lang="en-US" sz="1300" dirty="0">
                <a:solidFill>
                  <a:srgbClr val="000000"/>
                </a:solidFill>
                <a:uFill>
                  <a:solidFill>
                    <a:srgbClr val="000000"/>
                  </a:solidFill>
                </a:uFill>
                <a:latin typeface="Times New Roman" panose="02020603050405020304" pitchFamily="18" charset="0"/>
                <a:ea typeface="Times New Roman" panose="02020603050405020304" pitchFamily="18" charset="0"/>
                <a:cs typeface="Arial Unicode MS"/>
              </a:rPr>
              <a:t>SANE notifications: right to Victim Advocate – anonymous community-based advocate if victim chooses to not report to LE.</a:t>
            </a:r>
          </a:p>
          <a:p>
            <a:pPr defTabSz="966612">
              <a:defRPr/>
            </a:pPr>
            <a:r>
              <a:rPr lang="en-US" sz="1300" dirty="0">
                <a:solidFill>
                  <a:srgbClr val="000000"/>
                </a:solidFill>
                <a:uFill>
                  <a:solidFill>
                    <a:srgbClr val="000000"/>
                  </a:solidFill>
                </a:uFill>
                <a:latin typeface="Times New Roman" panose="02020603050405020304" pitchFamily="18" charset="0"/>
                <a:ea typeface="Times New Roman" panose="02020603050405020304" pitchFamily="18" charset="0"/>
                <a:cs typeface="Arial Unicode MS"/>
              </a:rPr>
              <a:t>Right to preservation and right to be notified prior to destruction. </a:t>
            </a:r>
          </a:p>
          <a:p>
            <a:pPr defTabSz="966612">
              <a:defRPr/>
            </a:pPr>
            <a:r>
              <a:rPr lang="en-US" sz="1300" dirty="0">
                <a:solidFill>
                  <a:srgbClr val="000000"/>
                </a:solidFill>
                <a:uFill>
                  <a:solidFill>
                    <a:srgbClr val="000000"/>
                  </a:solidFill>
                </a:uFill>
                <a:latin typeface="Times New Roman" panose="02020603050405020304" pitchFamily="18" charset="0"/>
                <a:ea typeface="Times New Roman" panose="02020603050405020304" pitchFamily="18" charset="0"/>
                <a:cs typeface="Arial Unicode MS"/>
              </a:rPr>
              <a:t>V Objects? Must be preserved 10 years. </a:t>
            </a:r>
            <a:endParaRPr lang="en-US" dirty="0">
              <a:solidFill>
                <a:srgbClr val="000000"/>
              </a:solidFill>
              <a:uFill>
                <a:solidFill>
                  <a:srgbClr val="000000"/>
                </a:solidFill>
              </a:uFill>
              <a:latin typeface="Helvetica" panose="020B0604020202020204" pitchFamily="34" charset="0"/>
              <a:ea typeface="Arial Unicode MS"/>
              <a:cs typeface="Arial Unicode MS"/>
            </a:endParaRPr>
          </a:p>
        </p:txBody>
      </p:sp>
      <p:sp>
        <p:nvSpPr>
          <p:cNvPr id="4" name="Slide Number Placeholder 3"/>
          <p:cNvSpPr>
            <a:spLocks noGrp="1"/>
          </p:cNvSpPr>
          <p:nvPr>
            <p:ph type="sldNum" sz="quarter" idx="10"/>
          </p:nvPr>
        </p:nvSpPr>
        <p:spPr/>
        <p:txBody>
          <a:bodyPr/>
          <a:lstStyle/>
          <a:p>
            <a:fld id="{806EE527-DDE1-4CEB-B841-32FCBE7CBFC1}" type="slidenum">
              <a:rPr lang="en-US" smtClean="0"/>
              <a:t>33</a:t>
            </a:fld>
            <a:endParaRPr lang="en-US" dirty="0"/>
          </a:p>
        </p:txBody>
      </p:sp>
    </p:spTree>
    <p:extLst>
      <p:ext uri="{BB962C8B-B14F-4D97-AF65-F5344CB8AC3E}">
        <p14:creationId xmlns:p14="http://schemas.microsoft.com/office/powerpoint/2010/main" val="2091457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34</a:t>
            </a:fld>
            <a:endParaRPr lang="en-US" dirty="0"/>
          </a:p>
        </p:txBody>
      </p:sp>
    </p:spTree>
    <p:extLst>
      <p:ext uri="{BB962C8B-B14F-4D97-AF65-F5344CB8AC3E}">
        <p14:creationId xmlns:p14="http://schemas.microsoft.com/office/powerpoint/2010/main" val="75846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35</a:t>
            </a:fld>
            <a:endParaRPr lang="en-US" dirty="0"/>
          </a:p>
        </p:txBody>
      </p:sp>
    </p:spTree>
    <p:extLst>
      <p:ext uri="{BB962C8B-B14F-4D97-AF65-F5344CB8AC3E}">
        <p14:creationId xmlns:p14="http://schemas.microsoft.com/office/powerpoint/2010/main" val="4263532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1266825"/>
            <a:ext cx="6089650" cy="3425825"/>
          </a:xfrm>
        </p:spPr>
      </p:sp>
      <p:sp>
        <p:nvSpPr>
          <p:cNvPr id="4" name="Slide Number Placeholder 3"/>
          <p:cNvSpPr>
            <a:spLocks noGrp="1"/>
          </p:cNvSpPr>
          <p:nvPr>
            <p:ph type="sldNum" sz="quarter" idx="10"/>
          </p:nvPr>
        </p:nvSpPr>
        <p:spPr/>
        <p:txBody>
          <a:bodyPr/>
          <a:lstStyle/>
          <a:p>
            <a:fld id="{798E4087-AFCA-4336-AFC6-7FAF6E7C5924}" type="slidenum">
              <a:rPr lang="en-US" smtClean="0"/>
              <a:pPr/>
              <a:t>36</a:t>
            </a:fld>
            <a:endParaRPr lang="en-US" dirty="0"/>
          </a:p>
        </p:txBody>
      </p:sp>
    </p:spTree>
    <p:extLst>
      <p:ext uri="{BB962C8B-B14F-4D97-AF65-F5344CB8AC3E}">
        <p14:creationId xmlns:p14="http://schemas.microsoft.com/office/powerpoint/2010/main" val="1677971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6EE527-DDE1-4CEB-B841-32FCBE7CBFC1}" type="slidenum">
              <a:rPr lang="en-US" smtClean="0"/>
              <a:t>37</a:t>
            </a:fld>
            <a:endParaRPr lang="en-US" dirty="0"/>
          </a:p>
        </p:txBody>
      </p:sp>
    </p:spTree>
    <p:extLst>
      <p:ext uri="{BB962C8B-B14F-4D97-AF65-F5344CB8AC3E}">
        <p14:creationId xmlns:p14="http://schemas.microsoft.com/office/powerpoint/2010/main" val="3931617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endParaRPr lang="en-US" dirty="0"/>
          </a:p>
          <a:p>
            <a:r>
              <a:rPr lang="en-US" dirty="0"/>
              <a:t>If failure to comply -&gt; potential consequences – (1) permissive inference that missing footage would reflect misconduct by the officer, and (2) any unrecorded statements or CONDUCT sought to be introduced by prosecution through officer are “rebuttable presumed” to be inadmissible.</a:t>
            </a:r>
          </a:p>
          <a:p>
            <a:endParaRPr lang="en-US" dirty="0"/>
          </a:p>
          <a:p>
            <a:r>
              <a:rPr lang="en-US" dirty="0"/>
              <a:t>Ways to rebut – from similar Maryland law - The presumption may be rebutted by a showing that (1) the BWC was not activated due to a malfunction of the camera; (2) the police officer was not aware of the malfunction or was not able to repair the malfunction prior to the incident; and (3) the law enforcement agency’s documentation shows that the officer checked the camera’s functionality at the beginning of the officer’s shift; or (4) it was unsafe, impractical, or impossible for the law enforcement officer to activate the BWC. </a:t>
            </a:r>
          </a:p>
        </p:txBody>
      </p:sp>
      <p:sp>
        <p:nvSpPr>
          <p:cNvPr id="4" name="Slide Number Placeholder 3"/>
          <p:cNvSpPr>
            <a:spLocks noGrp="1"/>
          </p:cNvSpPr>
          <p:nvPr>
            <p:ph type="sldNum" sz="quarter" idx="10"/>
          </p:nvPr>
        </p:nvSpPr>
        <p:spPr/>
        <p:txBody>
          <a:bodyPr/>
          <a:lstStyle/>
          <a:p>
            <a:fld id="{806EE527-DDE1-4CEB-B841-32FCBE7CBFC1}" type="slidenum">
              <a:rPr lang="en-US" smtClean="0"/>
              <a:t>38</a:t>
            </a:fld>
            <a:endParaRPr lang="en-US" dirty="0"/>
          </a:p>
        </p:txBody>
      </p:sp>
    </p:spTree>
    <p:extLst>
      <p:ext uri="{BB962C8B-B14F-4D97-AF65-F5344CB8AC3E}">
        <p14:creationId xmlns:p14="http://schemas.microsoft.com/office/powerpoint/2010/main" val="1165790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t>
            </a:r>
          </a:p>
          <a:p>
            <a:endParaRPr lang="en-US" dirty="0"/>
          </a:p>
          <a:p>
            <a:r>
              <a:rPr lang="en-US" dirty="0"/>
              <a:t>Discipline – 217 mandated revocation of cert for excessive force or failing to intervene.  1250 changes that to suspension of at least a year if not resulting in SBI or death.</a:t>
            </a:r>
          </a:p>
        </p:txBody>
      </p:sp>
      <p:sp>
        <p:nvSpPr>
          <p:cNvPr id="4" name="Slide Number Placeholder 3"/>
          <p:cNvSpPr>
            <a:spLocks noGrp="1"/>
          </p:cNvSpPr>
          <p:nvPr>
            <p:ph type="sldNum" sz="quarter" idx="10"/>
          </p:nvPr>
        </p:nvSpPr>
        <p:spPr/>
        <p:txBody>
          <a:bodyPr/>
          <a:lstStyle/>
          <a:p>
            <a:fld id="{806EE527-DDE1-4CEB-B841-32FCBE7CBFC1}" type="slidenum">
              <a:rPr lang="en-US" smtClean="0"/>
              <a:t>39</a:t>
            </a:fld>
            <a:endParaRPr lang="en-US" dirty="0"/>
          </a:p>
        </p:txBody>
      </p:sp>
    </p:spTree>
    <p:extLst>
      <p:ext uri="{BB962C8B-B14F-4D97-AF65-F5344CB8AC3E}">
        <p14:creationId xmlns:p14="http://schemas.microsoft.com/office/powerpoint/2010/main" val="3714596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t>
            </a:r>
          </a:p>
        </p:txBody>
      </p:sp>
      <p:sp>
        <p:nvSpPr>
          <p:cNvPr id="4" name="Slide Number Placeholder 3"/>
          <p:cNvSpPr>
            <a:spLocks noGrp="1"/>
          </p:cNvSpPr>
          <p:nvPr>
            <p:ph type="sldNum" sz="quarter" idx="10"/>
          </p:nvPr>
        </p:nvSpPr>
        <p:spPr/>
        <p:txBody>
          <a:bodyPr/>
          <a:lstStyle/>
          <a:p>
            <a:fld id="{806EE527-DDE1-4CEB-B841-32FCBE7CBFC1}" type="slidenum">
              <a:rPr lang="en-US" smtClean="0"/>
              <a:t>40</a:t>
            </a:fld>
            <a:endParaRPr lang="en-US" dirty="0"/>
          </a:p>
        </p:txBody>
      </p:sp>
    </p:spTree>
    <p:extLst>
      <p:ext uri="{BB962C8B-B14F-4D97-AF65-F5344CB8AC3E}">
        <p14:creationId xmlns:p14="http://schemas.microsoft.com/office/powerpoint/2010/main" val="206403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r>
              <a:rPr lang="en-US" dirty="0"/>
              <a:t>18-1-707 had imminent risks backwards in 217.  Risk of death or </a:t>
            </a:r>
            <a:r>
              <a:rPr lang="en-US" dirty="0" err="1"/>
              <a:t>sbi</a:t>
            </a:r>
            <a:r>
              <a:rPr lang="en-US" dirty="0"/>
              <a:t> necessary for use of force.  Only risk of injury necessary for deadly force – woops.</a:t>
            </a:r>
          </a:p>
        </p:txBody>
      </p:sp>
      <p:sp>
        <p:nvSpPr>
          <p:cNvPr id="4" name="Slide Number Placeholder 3"/>
          <p:cNvSpPr>
            <a:spLocks noGrp="1"/>
          </p:cNvSpPr>
          <p:nvPr>
            <p:ph type="sldNum" sz="quarter" idx="10"/>
          </p:nvPr>
        </p:nvSpPr>
        <p:spPr/>
        <p:txBody>
          <a:bodyPr/>
          <a:lstStyle/>
          <a:p>
            <a:fld id="{806EE527-DDE1-4CEB-B841-32FCBE7CBFC1}" type="slidenum">
              <a:rPr lang="en-US" smtClean="0"/>
              <a:t>41</a:t>
            </a:fld>
            <a:endParaRPr lang="en-US" dirty="0"/>
          </a:p>
        </p:txBody>
      </p:sp>
    </p:spTree>
    <p:extLst>
      <p:ext uri="{BB962C8B-B14F-4D97-AF65-F5344CB8AC3E}">
        <p14:creationId xmlns:p14="http://schemas.microsoft.com/office/powerpoint/2010/main" val="3361814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t>
            </a:r>
          </a:p>
          <a:p>
            <a:r>
              <a:rPr lang="en-US" dirty="0"/>
              <a:t>“Legal basis” for contacting a person now defined as: “any basis authorized by statute or that the Colorado Supreme Court or United States Supreme Court has determined is lawful pursuant to section 7 of article II of the state constitution of the Fourth Amendment to the United States Constitution.”</a:t>
            </a:r>
          </a:p>
        </p:txBody>
      </p:sp>
      <p:sp>
        <p:nvSpPr>
          <p:cNvPr id="4" name="Slide Number Placeholder 3"/>
          <p:cNvSpPr>
            <a:spLocks noGrp="1"/>
          </p:cNvSpPr>
          <p:nvPr>
            <p:ph type="sldNum" sz="quarter" idx="10"/>
          </p:nvPr>
        </p:nvSpPr>
        <p:spPr/>
        <p:txBody>
          <a:bodyPr/>
          <a:lstStyle/>
          <a:p>
            <a:fld id="{806EE527-DDE1-4CEB-B841-32FCBE7CBFC1}" type="slidenum">
              <a:rPr lang="en-US" smtClean="0"/>
              <a:t>42</a:t>
            </a:fld>
            <a:endParaRPr lang="en-US" dirty="0"/>
          </a:p>
        </p:txBody>
      </p:sp>
    </p:spTree>
    <p:extLst>
      <p:ext uri="{BB962C8B-B14F-4D97-AF65-F5344CB8AC3E}">
        <p14:creationId xmlns:p14="http://schemas.microsoft.com/office/powerpoint/2010/main" val="258982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minutes” is not defined any more clearly.  I’d argue that it means anything less than an hour.</a:t>
            </a:r>
          </a:p>
        </p:txBody>
      </p:sp>
      <p:sp>
        <p:nvSpPr>
          <p:cNvPr id="4" name="Slide Number Placeholder 3"/>
          <p:cNvSpPr>
            <a:spLocks noGrp="1"/>
          </p:cNvSpPr>
          <p:nvPr>
            <p:ph type="sldNum" sz="quarter" idx="10"/>
          </p:nvPr>
        </p:nvSpPr>
        <p:spPr/>
        <p:txBody>
          <a:bodyPr/>
          <a:lstStyle/>
          <a:p>
            <a:fld id="{806EE527-DDE1-4CEB-B841-32FCBE7CBFC1}" type="slidenum">
              <a:rPr lang="en-US" smtClean="0"/>
              <a:t>6</a:t>
            </a:fld>
            <a:endParaRPr lang="en-US" dirty="0"/>
          </a:p>
        </p:txBody>
      </p:sp>
    </p:spTree>
    <p:extLst>
      <p:ext uri="{BB962C8B-B14F-4D97-AF65-F5344CB8AC3E}">
        <p14:creationId xmlns:p14="http://schemas.microsoft.com/office/powerpoint/2010/main" val="3085365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43</a:t>
            </a:fld>
            <a:endParaRPr lang="en-US" dirty="0"/>
          </a:p>
        </p:txBody>
      </p:sp>
    </p:spTree>
    <p:extLst>
      <p:ext uri="{BB962C8B-B14F-4D97-AF65-F5344CB8AC3E}">
        <p14:creationId xmlns:p14="http://schemas.microsoft.com/office/powerpoint/2010/main" val="3603763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pPr defTabSz="966612">
              <a:defRPr/>
            </a:pPr>
            <a:r>
              <a:rPr lang="en-US" dirty="0"/>
              <a:t>Unduly influence: “improper use of power or trust in a way that deprives a person of free will and substitutes another’s objective.”</a:t>
            </a:r>
          </a:p>
          <a:p>
            <a:endParaRPr lang="en-US" dirty="0"/>
          </a:p>
        </p:txBody>
      </p:sp>
      <p:sp>
        <p:nvSpPr>
          <p:cNvPr id="4" name="Slide Number Placeholder 3"/>
          <p:cNvSpPr>
            <a:spLocks noGrp="1"/>
          </p:cNvSpPr>
          <p:nvPr>
            <p:ph type="sldNum" sz="quarter" idx="10"/>
          </p:nvPr>
        </p:nvSpPr>
        <p:spPr/>
        <p:txBody>
          <a:bodyPr/>
          <a:lstStyle/>
          <a:p>
            <a:fld id="{806EE527-DDE1-4CEB-B841-32FCBE7CBFC1}" type="slidenum">
              <a:rPr lang="en-US" smtClean="0"/>
              <a:t>44</a:t>
            </a:fld>
            <a:endParaRPr lang="en-US" dirty="0"/>
          </a:p>
        </p:txBody>
      </p:sp>
    </p:spTree>
    <p:extLst>
      <p:ext uri="{BB962C8B-B14F-4D97-AF65-F5344CB8AC3E}">
        <p14:creationId xmlns:p14="http://schemas.microsoft.com/office/powerpoint/2010/main" val="612775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p:txBody>
      </p:sp>
      <p:sp>
        <p:nvSpPr>
          <p:cNvPr id="4" name="Slide Number Placeholder 3"/>
          <p:cNvSpPr>
            <a:spLocks noGrp="1"/>
          </p:cNvSpPr>
          <p:nvPr>
            <p:ph type="sldNum" sz="quarter" idx="10"/>
          </p:nvPr>
        </p:nvSpPr>
        <p:spPr/>
        <p:txBody>
          <a:bodyPr/>
          <a:lstStyle/>
          <a:p>
            <a:fld id="{806EE527-DDE1-4CEB-B841-32FCBE7CBFC1}" type="slidenum">
              <a:rPr lang="en-US" smtClean="0"/>
              <a:t>45</a:t>
            </a:fld>
            <a:endParaRPr lang="en-US" dirty="0"/>
          </a:p>
        </p:txBody>
      </p:sp>
    </p:spTree>
    <p:extLst>
      <p:ext uri="{BB962C8B-B14F-4D97-AF65-F5344CB8AC3E}">
        <p14:creationId xmlns:p14="http://schemas.microsoft.com/office/powerpoint/2010/main" val="4203522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2375"/>
            <a:ext cx="5865813" cy="3298825"/>
          </a:xfrm>
        </p:spPr>
      </p:sp>
      <p:sp>
        <p:nvSpPr>
          <p:cNvPr id="4" name="Slide Number Placeholder 3"/>
          <p:cNvSpPr>
            <a:spLocks noGrp="1"/>
          </p:cNvSpPr>
          <p:nvPr>
            <p:ph type="sldNum" sz="quarter" idx="10"/>
          </p:nvPr>
        </p:nvSpPr>
        <p:spPr/>
        <p:txBody>
          <a:bodyPr/>
          <a:lstStyle/>
          <a:p>
            <a:fld id="{E78BA249-E7DB-4B64-9E7C-4638E1478A5B}" type="slidenum">
              <a:rPr lang="en-US" smtClean="0"/>
              <a:t>46</a:t>
            </a:fld>
            <a:endParaRPr lang="en-US" dirty="0"/>
          </a:p>
        </p:txBody>
      </p:sp>
    </p:spTree>
    <p:extLst>
      <p:ext uri="{BB962C8B-B14F-4D97-AF65-F5344CB8AC3E}">
        <p14:creationId xmlns:p14="http://schemas.microsoft.com/office/powerpoint/2010/main" val="907491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r>
              <a:rPr lang="en-US" dirty="0"/>
              <a:t>Easier term eligibility: allows people with multiple JD sex offenses to petition, extends to any JD sex offense (not just USC/exploit/posting). Exceptions to public info: victim and people who sign a doc promising not to post the info or use it to harass/blackmail. LEO/DHS, </a:t>
            </a:r>
            <a:r>
              <a:rPr lang="en-US" dirty="0" err="1"/>
              <a:t>etc</a:t>
            </a:r>
            <a:r>
              <a:rPr lang="en-US" dirty="0"/>
              <a:t> are exempted. UM is for people who violate the information request. $$ for LEO - cannot exceed $15, indigent waiver allowed</a:t>
            </a:r>
          </a:p>
        </p:txBody>
      </p:sp>
      <p:sp>
        <p:nvSpPr>
          <p:cNvPr id="4" name="Slide Number Placeholder 3"/>
          <p:cNvSpPr>
            <a:spLocks noGrp="1"/>
          </p:cNvSpPr>
          <p:nvPr>
            <p:ph type="sldNum" sz="quarter" idx="10"/>
          </p:nvPr>
        </p:nvSpPr>
        <p:spPr/>
        <p:txBody>
          <a:bodyPr/>
          <a:lstStyle/>
          <a:p>
            <a:fld id="{806EE527-DDE1-4CEB-B841-32FCBE7CBFC1}" type="slidenum">
              <a:rPr lang="en-US" smtClean="0"/>
              <a:t>47</a:t>
            </a:fld>
            <a:endParaRPr lang="en-US" dirty="0"/>
          </a:p>
        </p:txBody>
      </p:sp>
    </p:spTree>
    <p:extLst>
      <p:ext uri="{BB962C8B-B14F-4D97-AF65-F5344CB8AC3E}">
        <p14:creationId xmlns:p14="http://schemas.microsoft.com/office/powerpoint/2010/main" val="880986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1243013"/>
            <a:ext cx="5972175" cy="3359150"/>
          </a:xfrm>
        </p:spPr>
      </p:sp>
      <p:sp>
        <p:nvSpPr>
          <p:cNvPr id="4" name="Slide Number Placeholder 3"/>
          <p:cNvSpPr>
            <a:spLocks noGrp="1"/>
          </p:cNvSpPr>
          <p:nvPr>
            <p:ph type="sldNum" sz="quarter" idx="10"/>
          </p:nvPr>
        </p:nvSpPr>
        <p:spPr/>
        <p:txBody>
          <a:bodyPr/>
          <a:lstStyle/>
          <a:p>
            <a:fld id="{C7B4C2E0-6CB3-4D33-9651-A8B21092D91B}"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124744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r>
              <a:rPr lang="en-US" dirty="0"/>
              <a:t>Definitions: livestream and access or access with intent to view</a:t>
            </a:r>
          </a:p>
          <a:p>
            <a:r>
              <a:rPr lang="en-US" dirty="0"/>
              <a:t>Legislative post enactment review to look at charging decisions for potential DA overcharging.</a:t>
            </a:r>
          </a:p>
        </p:txBody>
      </p:sp>
      <p:sp>
        <p:nvSpPr>
          <p:cNvPr id="4" name="Slide Number Placeholder 3"/>
          <p:cNvSpPr>
            <a:spLocks noGrp="1"/>
          </p:cNvSpPr>
          <p:nvPr>
            <p:ph type="sldNum" sz="quarter" idx="10"/>
          </p:nvPr>
        </p:nvSpPr>
        <p:spPr/>
        <p:txBody>
          <a:bodyPr/>
          <a:lstStyle/>
          <a:p>
            <a:fld id="{806EE527-DDE1-4CEB-B841-32FCBE7CBFC1}" type="slidenum">
              <a:rPr lang="en-US" smtClean="0"/>
              <a:t>49</a:t>
            </a:fld>
            <a:endParaRPr lang="en-US" dirty="0"/>
          </a:p>
        </p:txBody>
      </p:sp>
    </p:spTree>
    <p:extLst>
      <p:ext uri="{BB962C8B-B14F-4D97-AF65-F5344CB8AC3E}">
        <p14:creationId xmlns:p14="http://schemas.microsoft.com/office/powerpoint/2010/main" val="34091555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r>
              <a:rPr lang="en-US" dirty="0"/>
              <a:t>Consent not defense</a:t>
            </a:r>
          </a:p>
          <a:p>
            <a:r>
              <a:rPr lang="en-US" dirty="0"/>
              <a:t>Intrusion/penetration only – other sexual acts not included</a:t>
            </a:r>
          </a:p>
          <a:p>
            <a:r>
              <a:rPr lang="en-US" dirty="0"/>
              <a:t>Must be a student at the same school – coach or teacher at another school or former school then not a crime</a:t>
            </a:r>
          </a:p>
          <a:p>
            <a:endParaRPr lang="en-US" dirty="0"/>
          </a:p>
        </p:txBody>
      </p:sp>
      <p:sp>
        <p:nvSpPr>
          <p:cNvPr id="4" name="Slide Number Placeholder 3"/>
          <p:cNvSpPr>
            <a:spLocks noGrp="1"/>
          </p:cNvSpPr>
          <p:nvPr>
            <p:ph type="sldNum" sz="quarter" idx="10"/>
          </p:nvPr>
        </p:nvSpPr>
        <p:spPr/>
        <p:txBody>
          <a:bodyPr/>
          <a:lstStyle/>
          <a:p>
            <a:fld id="{806EE527-DDE1-4CEB-B841-32FCBE7CBFC1}" type="slidenum">
              <a:rPr lang="en-US" smtClean="0"/>
              <a:t>50</a:t>
            </a:fld>
            <a:endParaRPr lang="en-US" dirty="0"/>
          </a:p>
        </p:txBody>
      </p:sp>
    </p:spTree>
    <p:extLst>
      <p:ext uri="{BB962C8B-B14F-4D97-AF65-F5344CB8AC3E}">
        <p14:creationId xmlns:p14="http://schemas.microsoft.com/office/powerpoint/2010/main" val="1177366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1243013"/>
            <a:ext cx="5972175" cy="3359150"/>
          </a:xfrm>
        </p:spPr>
      </p:sp>
      <p:sp>
        <p:nvSpPr>
          <p:cNvPr id="4" name="Slide Number Placeholder 3"/>
          <p:cNvSpPr>
            <a:spLocks noGrp="1"/>
          </p:cNvSpPr>
          <p:nvPr>
            <p:ph type="sldNum" sz="quarter" idx="10"/>
          </p:nvPr>
        </p:nvSpPr>
        <p:spPr/>
        <p:txBody>
          <a:bodyPr/>
          <a:lstStyle/>
          <a:p>
            <a:fld id="{C7B4C2E0-6CB3-4D33-9651-A8B21092D91B}"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12278137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t>
            </a:r>
          </a:p>
        </p:txBody>
      </p:sp>
      <p:sp>
        <p:nvSpPr>
          <p:cNvPr id="4" name="Slide Number Placeholder 3"/>
          <p:cNvSpPr>
            <a:spLocks noGrp="1"/>
          </p:cNvSpPr>
          <p:nvPr>
            <p:ph type="sldNum" sz="quarter" idx="10"/>
          </p:nvPr>
        </p:nvSpPr>
        <p:spPr/>
        <p:txBody>
          <a:bodyPr/>
          <a:lstStyle/>
          <a:p>
            <a:fld id="{806EE527-DDE1-4CEB-B841-32FCBE7CBFC1}" type="slidenum">
              <a:rPr lang="en-US" smtClean="0"/>
              <a:t>52</a:t>
            </a:fld>
            <a:endParaRPr lang="en-US" dirty="0"/>
          </a:p>
        </p:txBody>
      </p:sp>
    </p:spTree>
    <p:extLst>
      <p:ext uri="{BB962C8B-B14F-4D97-AF65-F5344CB8AC3E}">
        <p14:creationId xmlns:p14="http://schemas.microsoft.com/office/powerpoint/2010/main" val="76501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6EE527-DDE1-4CEB-B841-32FCBE7CBFC1}" type="slidenum">
              <a:rPr lang="en-US" smtClean="0"/>
              <a:t>7</a:t>
            </a:fld>
            <a:endParaRPr lang="en-US" dirty="0"/>
          </a:p>
        </p:txBody>
      </p:sp>
    </p:spTree>
    <p:extLst>
      <p:ext uri="{BB962C8B-B14F-4D97-AF65-F5344CB8AC3E}">
        <p14:creationId xmlns:p14="http://schemas.microsoft.com/office/powerpoint/2010/main" val="12704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t>
            </a:r>
          </a:p>
        </p:txBody>
      </p:sp>
      <p:sp>
        <p:nvSpPr>
          <p:cNvPr id="4" name="Slide Number Placeholder 3"/>
          <p:cNvSpPr>
            <a:spLocks noGrp="1"/>
          </p:cNvSpPr>
          <p:nvPr>
            <p:ph type="sldNum" sz="quarter" idx="10"/>
          </p:nvPr>
        </p:nvSpPr>
        <p:spPr/>
        <p:txBody>
          <a:bodyPr/>
          <a:lstStyle/>
          <a:p>
            <a:fld id="{806EE527-DDE1-4CEB-B841-32FCBE7CBFC1}" type="slidenum">
              <a:rPr lang="en-US" smtClean="0"/>
              <a:t>53</a:t>
            </a:fld>
            <a:endParaRPr lang="en-US" dirty="0"/>
          </a:p>
        </p:txBody>
      </p:sp>
    </p:spTree>
    <p:extLst>
      <p:ext uri="{BB962C8B-B14F-4D97-AF65-F5344CB8AC3E}">
        <p14:creationId xmlns:p14="http://schemas.microsoft.com/office/powerpoint/2010/main" val="42620698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a:t>
            </a:r>
          </a:p>
        </p:txBody>
      </p:sp>
      <p:sp>
        <p:nvSpPr>
          <p:cNvPr id="4" name="Slide Number Placeholder 3"/>
          <p:cNvSpPr>
            <a:spLocks noGrp="1"/>
          </p:cNvSpPr>
          <p:nvPr>
            <p:ph type="sldNum" sz="quarter" idx="10"/>
          </p:nvPr>
        </p:nvSpPr>
        <p:spPr/>
        <p:txBody>
          <a:bodyPr/>
          <a:lstStyle/>
          <a:p>
            <a:fld id="{806EE527-DDE1-4CEB-B841-32FCBE7CBFC1}" type="slidenum">
              <a:rPr lang="en-US" smtClean="0"/>
              <a:t>54</a:t>
            </a:fld>
            <a:endParaRPr lang="en-US" dirty="0"/>
          </a:p>
        </p:txBody>
      </p:sp>
    </p:spTree>
    <p:extLst>
      <p:ext uri="{BB962C8B-B14F-4D97-AF65-F5344CB8AC3E}">
        <p14:creationId xmlns:p14="http://schemas.microsoft.com/office/powerpoint/2010/main" val="983368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a:t>
            </a:r>
          </a:p>
          <a:p>
            <a:r>
              <a:rPr lang="en-US" dirty="0"/>
              <a:t>New ability to seal multiple convictions</a:t>
            </a:r>
          </a:p>
          <a:p>
            <a:endParaRPr lang="en-US" dirty="0"/>
          </a:p>
        </p:txBody>
      </p:sp>
      <p:sp>
        <p:nvSpPr>
          <p:cNvPr id="4" name="Slide Number Placeholder 3"/>
          <p:cNvSpPr>
            <a:spLocks noGrp="1"/>
          </p:cNvSpPr>
          <p:nvPr>
            <p:ph type="sldNum" sz="quarter" idx="10"/>
          </p:nvPr>
        </p:nvSpPr>
        <p:spPr/>
        <p:txBody>
          <a:bodyPr/>
          <a:lstStyle/>
          <a:p>
            <a:fld id="{806EE527-DDE1-4CEB-B841-32FCBE7CBFC1}" type="slidenum">
              <a:rPr lang="en-US" smtClean="0"/>
              <a:t>55</a:t>
            </a:fld>
            <a:endParaRPr lang="en-US" dirty="0"/>
          </a:p>
        </p:txBody>
      </p:sp>
    </p:spTree>
    <p:extLst>
      <p:ext uri="{BB962C8B-B14F-4D97-AF65-F5344CB8AC3E}">
        <p14:creationId xmlns:p14="http://schemas.microsoft.com/office/powerpoint/2010/main" val="11138455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r>
              <a:rPr lang="en-US" dirty="0"/>
              <a:t>Safe2Tell was created in response to the Columbine HS shooting.  Intended to be a safe space to report threats and suicidal ideations while remaining anonymous.</a:t>
            </a:r>
          </a:p>
          <a:p>
            <a:r>
              <a:rPr lang="en-US" dirty="0"/>
              <a:t>One student council president testified that while the program is immensely important and helpful, their school has been shut down multiple times due to false reports and students have been “swatted.”  He said the program is sometime nicknamed “safe to lie.”</a:t>
            </a:r>
          </a:p>
          <a:p>
            <a:endParaRPr lang="en-US" dirty="0"/>
          </a:p>
        </p:txBody>
      </p:sp>
      <p:sp>
        <p:nvSpPr>
          <p:cNvPr id="4" name="Slide Number Placeholder 3"/>
          <p:cNvSpPr>
            <a:spLocks noGrp="1"/>
          </p:cNvSpPr>
          <p:nvPr>
            <p:ph type="sldNum" sz="quarter" idx="10"/>
          </p:nvPr>
        </p:nvSpPr>
        <p:spPr/>
        <p:txBody>
          <a:bodyPr/>
          <a:lstStyle/>
          <a:p>
            <a:fld id="{806EE527-DDE1-4CEB-B841-32FCBE7CBFC1}" type="slidenum">
              <a:rPr lang="en-US" smtClean="0"/>
              <a:t>56</a:t>
            </a:fld>
            <a:endParaRPr lang="en-US" dirty="0"/>
          </a:p>
        </p:txBody>
      </p:sp>
    </p:spTree>
    <p:extLst>
      <p:ext uri="{BB962C8B-B14F-4D97-AF65-F5344CB8AC3E}">
        <p14:creationId xmlns:p14="http://schemas.microsoft.com/office/powerpoint/2010/main" val="16606645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1298 – A person cannot pass a background check to purchase a firearm if conviction in last 5 years of certain misdemeanors (including 3</a:t>
            </a:r>
            <a:r>
              <a:rPr lang="en-US" baseline="30000" dirty="0"/>
              <a:t>rd</a:t>
            </a:r>
            <a:r>
              <a:rPr lang="en-US" dirty="0"/>
              <a:t> Deg assault, VPO, Cruelty to Animals, Bias motivated, providing handgun to juvenile, etc.).   Only prohibits passing background check for purchase.  Does not prohibit possession or expand POWPO.  Also, creates a crime for a gun shop to sell without waiting for results of background check (closes loophole).</a:t>
            </a:r>
          </a:p>
          <a:p>
            <a:r>
              <a:rPr lang="en-US" dirty="0"/>
              <a:t>1299 – creates office to study possible measures to confront gun violence and educate.</a:t>
            </a:r>
          </a:p>
          <a:p>
            <a:r>
              <a:rPr lang="en-US" dirty="0"/>
              <a:t>256 – allows local government to more restrictively regulate firearms</a:t>
            </a:r>
          </a:p>
          <a:p>
            <a:r>
              <a:rPr lang="en-US" dirty="0"/>
              <a:t>1085 – statewide effort to license entities to provide transport for mental health crisis patients instead of law enforcement.</a:t>
            </a:r>
          </a:p>
          <a:p>
            <a:r>
              <a:rPr lang="en-US" dirty="0"/>
              <a:t>1122 – Creates commission in AG’s office to study and implement new training for peace officers for dealing with persons with disabilities.</a:t>
            </a:r>
          </a:p>
        </p:txBody>
      </p:sp>
      <p:sp>
        <p:nvSpPr>
          <p:cNvPr id="4" name="Slide Number Placeholder 3"/>
          <p:cNvSpPr>
            <a:spLocks noGrp="1"/>
          </p:cNvSpPr>
          <p:nvPr>
            <p:ph type="sldNum" sz="quarter" idx="5"/>
          </p:nvPr>
        </p:nvSpPr>
        <p:spPr/>
        <p:txBody>
          <a:bodyPr/>
          <a:lstStyle/>
          <a:p>
            <a:fld id="{806EE527-DDE1-4CEB-B841-32FCBE7CBFC1}" type="slidenum">
              <a:rPr lang="en-US" smtClean="0"/>
              <a:t>57</a:t>
            </a:fld>
            <a:endParaRPr lang="en-US"/>
          </a:p>
        </p:txBody>
      </p:sp>
    </p:spTree>
    <p:extLst>
      <p:ext uri="{BB962C8B-B14F-4D97-AF65-F5344CB8AC3E}">
        <p14:creationId xmlns:p14="http://schemas.microsoft.com/office/powerpoint/2010/main" val="17990502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EE527-DDE1-4CEB-B841-32FCBE7CBFC1}" type="slidenum">
              <a:rPr lang="en-US" smtClean="0"/>
              <a:t>58</a:t>
            </a:fld>
            <a:endParaRPr lang="en-US"/>
          </a:p>
        </p:txBody>
      </p:sp>
    </p:spTree>
    <p:extLst>
      <p:ext uri="{BB962C8B-B14F-4D97-AF65-F5344CB8AC3E}">
        <p14:creationId xmlns:p14="http://schemas.microsoft.com/office/powerpoint/2010/main" val="197567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admonition during the training </a:t>
            </a:r>
          </a:p>
          <a:p>
            <a:r>
              <a:rPr lang="en-US" dirty="0"/>
              <a:t>Tell officers and supervisors to consider creating a card for the officers (one side with a list of requirements directly from statute – the other side with the admonition to be read).  Denver already does this.</a:t>
            </a:r>
          </a:p>
          <a:p>
            <a:endParaRPr lang="en-US" dirty="0"/>
          </a:p>
          <a:p>
            <a:pPr defTabSz="966612">
              <a:defRPr/>
            </a:pPr>
            <a:r>
              <a:rPr lang="en-US" dirty="0"/>
              <a:t>For DAs – remember: </a:t>
            </a:r>
            <a:r>
              <a:rPr lang="en-US" sz="1300" dirty="0"/>
              <a:t>Failure to comply </a:t>
            </a:r>
            <a:r>
              <a:rPr lang="en-US" sz="1300" b="1" dirty="0"/>
              <a:t>“shall be considered by the court with respect to any challenge to the admissibility of the identification” </a:t>
            </a:r>
          </a:p>
          <a:p>
            <a:endParaRPr lang="en-US" dirty="0"/>
          </a:p>
        </p:txBody>
      </p:sp>
      <p:sp>
        <p:nvSpPr>
          <p:cNvPr id="4" name="Slide Number Placeholder 3"/>
          <p:cNvSpPr>
            <a:spLocks noGrp="1"/>
          </p:cNvSpPr>
          <p:nvPr>
            <p:ph type="sldNum" sz="quarter" idx="10"/>
          </p:nvPr>
        </p:nvSpPr>
        <p:spPr/>
        <p:txBody>
          <a:bodyPr/>
          <a:lstStyle/>
          <a:p>
            <a:fld id="{806EE527-DDE1-4CEB-B841-32FCBE7CBFC1}" type="slidenum">
              <a:rPr lang="en-US" smtClean="0"/>
              <a:t>8</a:t>
            </a:fld>
            <a:endParaRPr lang="en-US" dirty="0"/>
          </a:p>
        </p:txBody>
      </p:sp>
    </p:spTree>
    <p:extLst>
      <p:ext uri="{BB962C8B-B14F-4D97-AF65-F5344CB8AC3E}">
        <p14:creationId xmlns:p14="http://schemas.microsoft.com/office/powerpoint/2010/main" val="98477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 &amp; LE</a:t>
            </a:r>
          </a:p>
          <a:p>
            <a:r>
              <a:rPr lang="en-US" dirty="0"/>
              <a:t>10 jurisdictions currently planning to use the statewide bond hearing officer – 3, 5, 6, 9, 11, 12, 13, 14, 16, 22.</a:t>
            </a:r>
          </a:p>
          <a:p>
            <a:r>
              <a:rPr lang="en-US" dirty="0"/>
              <a:t>For DAs – some funding was provided in grant format for DAs office to comply with the requirements.  $150,000 in first year to CDAC through Dep of Law.  2</a:t>
            </a:r>
            <a:r>
              <a:rPr lang="en-US" baseline="30000" dirty="0"/>
              <a:t>nd</a:t>
            </a:r>
            <a:r>
              <a:rPr lang="en-US" dirty="0"/>
              <a:t> year plan is for </a:t>
            </a:r>
          </a:p>
          <a:p>
            <a:r>
              <a:rPr lang="en-US" dirty="0"/>
              <a:t>“All costs and expenses” to comply with this law for DAs are “reasonable and necessary expenses required to fully discharge the official duties of office” – this is important language for DAs at their budget meetings with commissioners.</a:t>
            </a:r>
          </a:p>
        </p:txBody>
      </p:sp>
      <p:sp>
        <p:nvSpPr>
          <p:cNvPr id="4" name="Slide Number Placeholder 3"/>
          <p:cNvSpPr>
            <a:spLocks noGrp="1"/>
          </p:cNvSpPr>
          <p:nvPr>
            <p:ph type="sldNum" sz="quarter" idx="10"/>
          </p:nvPr>
        </p:nvSpPr>
        <p:spPr/>
        <p:txBody>
          <a:bodyPr/>
          <a:lstStyle/>
          <a:p>
            <a:fld id="{806EE527-DDE1-4CEB-B841-32FCBE7CBFC1}" type="slidenum">
              <a:rPr lang="en-US" smtClean="0"/>
              <a:t>9</a:t>
            </a:fld>
            <a:endParaRPr lang="en-US" dirty="0"/>
          </a:p>
        </p:txBody>
      </p:sp>
    </p:spTree>
    <p:extLst>
      <p:ext uri="{BB962C8B-B14F-4D97-AF65-F5344CB8AC3E}">
        <p14:creationId xmlns:p14="http://schemas.microsoft.com/office/powerpoint/2010/main" val="2348138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just LE only for this slide</a:t>
            </a:r>
          </a:p>
        </p:txBody>
      </p:sp>
      <p:sp>
        <p:nvSpPr>
          <p:cNvPr id="4" name="Slide Number Placeholder 3"/>
          <p:cNvSpPr>
            <a:spLocks noGrp="1"/>
          </p:cNvSpPr>
          <p:nvPr>
            <p:ph type="sldNum" sz="quarter" idx="10"/>
          </p:nvPr>
        </p:nvSpPr>
        <p:spPr/>
        <p:txBody>
          <a:bodyPr/>
          <a:lstStyle/>
          <a:p>
            <a:fld id="{806EE527-DDE1-4CEB-B841-32FCBE7CBFC1}" type="slidenum">
              <a:rPr lang="en-US" smtClean="0"/>
              <a:t>10</a:t>
            </a:fld>
            <a:endParaRPr lang="en-US" dirty="0"/>
          </a:p>
        </p:txBody>
      </p:sp>
    </p:spTree>
    <p:extLst>
      <p:ext uri="{BB962C8B-B14F-4D97-AF65-F5344CB8AC3E}">
        <p14:creationId xmlns:p14="http://schemas.microsoft.com/office/powerpoint/2010/main" val="3458734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LE</a:t>
            </a:r>
          </a:p>
        </p:txBody>
      </p:sp>
      <p:sp>
        <p:nvSpPr>
          <p:cNvPr id="4" name="Slide Number Placeholder 3"/>
          <p:cNvSpPr>
            <a:spLocks noGrp="1"/>
          </p:cNvSpPr>
          <p:nvPr>
            <p:ph type="sldNum" sz="quarter" idx="5"/>
          </p:nvPr>
        </p:nvSpPr>
        <p:spPr/>
        <p:txBody>
          <a:bodyPr/>
          <a:lstStyle/>
          <a:p>
            <a:fld id="{806EE527-DDE1-4CEB-B841-32FCBE7CBFC1}" type="slidenum">
              <a:rPr lang="en-US" smtClean="0"/>
              <a:t>11</a:t>
            </a:fld>
            <a:endParaRPr lang="en-US"/>
          </a:p>
        </p:txBody>
      </p:sp>
    </p:spTree>
    <p:extLst>
      <p:ext uri="{BB962C8B-B14F-4D97-AF65-F5344CB8AC3E}">
        <p14:creationId xmlns:p14="http://schemas.microsoft.com/office/powerpoint/2010/main" val="2163766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2581920"/>
            <a:ext cx="12192000" cy="1569753"/>
          </a:xfrm>
          <a:prstGeom prst="rect">
            <a:avLst/>
          </a:prstGeom>
          <a:solidFill>
            <a:srgbClr val="181E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2743624"/>
            <a:ext cx="9144000" cy="771751"/>
          </a:xfrm>
          <a:prstGeom prst="rect">
            <a:avLst/>
          </a:prstGeom>
        </p:spPr>
        <p:txBody>
          <a:bodyPr anchor="b">
            <a:noAutofit/>
          </a:bodyPr>
          <a:lstStyle>
            <a:lvl1pPr algn="ctr">
              <a:defRPr sz="4800" b="1" baseline="0">
                <a:solidFill>
                  <a:schemeClr val="bg1"/>
                </a:solidFill>
                <a:latin typeface="Source Serif Pro" panose="02040603050405020204" pitchFamily="18" charset="0"/>
              </a:defRPr>
            </a:lvl1pPr>
          </a:lstStyle>
          <a:p>
            <a:r>
              <a:rPr lang="en-US" dirty="0"/>
              <a:t>Presentation Title</a:t>
            </a:r>
          </a:p>
        </p:txBody>
      </p:sp>
      <p:sp>
        <p:nvSpPr>
          <p:cNvPr id="3" name="Subtitle 2"/>
          <p:cNvSpPr>
            <a:spLocks noGrp="1"/>
          </p:cNvSpPr>
          <p:nvPr>
            <p:ph type="subTitle" idx="1" hasCustomPrompt="1"/>
          </p:nvPr>
        </p:nvSpPr>
        <p:spPr>
          <a:xfrm>
            <a:off x="1524000" y="3537386"/>
            <a:ext cx="9144000" cy="397304"/>
          </a:xfrm>
          <a:prstGeom prst="rect">
            <a:avLst/>
          </a:prstGeom>
        </p:spPr>
        <p:txBody>
          <a:bodyPr/>
          <a:lstStyle>
            <a:lvl1pPr marL="0" indent="0" algn="ctr">
              <a:buNone/>
              <a:defRPr sz="2400">
                <a:solidFill>
                  <a:schemeClr val="bg1"/>
                </a:solidFill>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or Presenter(s)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6115" y="357905"/>
            <a:ext cx="2479769" cy="1901157"/>
          </a:xfrm>
          <a:prstGeom prst="rect">
            <a:avLst/>
          </a:prstGeom>
        </p:spPr>
      </p:pic>
    </p:spTree>
    <p:extLst>
      <p:ext uri="{BB962C8B-B14F-4D97-AF65-F5344CB8AC3E}">
        <p14:creationId xmlns:p14="http://schemas.microsoft.com/office/powerpoint/2010/main" val="749666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 Info (1 Column - Re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0" hasCustomPrompt="1"/>
          </p:nvPr>
        </p:nvSpPr>
        <p:spPr>
          <a:xfrm>
            <a:off x="826652" y="2282214"/>
            <a:ext cx="10515600" cy="4004286"/>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7" name="Rectangle 6"/>
          <p:cNvSpPr/>
          <p:nvPr userDrawn="1"/>
        </p:nvSpPr>
        <p:spPr>
          <a:xfrm>
            <a:off x="0" y="0"/>
            <a:ext cx="12192000" cy="138466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80748"/>
            <a:ext cx="10515600" cy="623165"/>
          </a:xfrm>
          <a:prstGeom prst="rect">
            <a:avLst/>
          </a:prstGeom>
        </p:spPr>
        <p:txBody>
          <a:bodyPr/>
          <a:lstStyle>
            <a:lvl1pPr>
              <a:defRPr b="1">
                <a:solidFill>
                  <a:schemeClr val="bg1"/>
                </a:solidFill>
                <a:latin typeface="Source Sans Pro" panose="020B0503030403020204" pitchFamily="34" charset="0"/>
                <a:ea typeface="Source Sans Pro" panose="020B0503030403020204" pitchFamily="34" charset="0"/>
              </a:defRPr>
            </a:lvl1pPr>
          </a:lstStyle>
          <a:p>
            <a:r>
              <a:rPr lang="en-US" dirty="0"/>
              <a:t>Slide Title</a:t>
            </a:r>
          </a:p>
        </p:txBody>
      </p:sp>
      <p:sp>
        <p:nvSpPr>
          <p:cNvPr id="13"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
        <p:nvSpPr>
          <p:cNvPr id="15" name="Rectangle 14"/>
          <p:cNvSpPr/>
          <p:nvPr userDrawn="1"/>
        </p:nvSpPr>
        <p:spPr>
          <a:xfrm>
            <a:off x="0" y="1393371"/>
            <a:ext cx="12192000" cy="583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p:cNvSpPr txBox="1">
            <a:spLocks/>
          </p:cNvSpPr>
          <p:nvPr userDrawn="1"/>
        </p:nvSpPr>
        <p:spPr>
          <a:xfrm>
            <a:off x="826654" y="1510849"/>
            <a:ext cx="11365345" cy="373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t>General</a:t>
            </a:r>
            <a:r>
              <a:rPr lang="en-US" sz="2000" i="1" baseline="0" dirty="0"/>
              <a:t> i</a:t>
            </a:r>
            <a:r>
              <a:rPr lang="en-US" sz="2000" i="1" dirty="0"/>
              <a:t>nformation regarding</a:t>
            </a:r>
            <a:r>
              <a:rPr lang="en-US" sz="2000" i="1" baseline="0" dirty="0"/>
              <a:t> slide</a:t>
            </a:r>
            <a:endParaRPr lang="en-US" sz="2000" i="1" dirty="0"/>
          </a:p>
        </p:txBody>
      </p:sp>
    </p:spTree>
    <p:extLst>
      <p:ext uri="{BB962C8B-B14F-4D97-AF65-F5344CB8AC3E}">
        <p14:creationId xmlns:p14="http://schemas.microsoft.com/office/powerpoint/2010/main" val="147640165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 Info (1 Column - Malibu)">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0" hasCustomPrompt="1"/>
          </p:nvPr>
        </p:nvSpPr>
        <p:spPr>
          <a:xfrm>
            <a:off x="826652" y="2282214"/>
            <a:ext cx="10515600" cy="4004286"/>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7" name="Rectangle 6"/>
          <p:cNvSpPr/>
          <p:nvPr userDrawn="1"/>
        </p:nvSpPr>
        <p:spPr>
          <a:xfrm>
            <a:off x="0" y="0"/>
            <a:ext cx="12192000" cy="1384663"/>
          </a:xfrm>
          <a:prstGeom prst="rect">
            <a:avLst/>
          </a:prstGeom>
          <a:solidFill>
            <a:srgbClr val="88D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80748"/>
            <a:ext cx="10515600" cy="623165"/>
          </a:xfrm>
          <a:prstGeom prst="rect">
            <a:avLst/>
          </a:prstGeom>
        </p:spPr>
        <p:txBody>
          <a:bodyPr/>
          <a:lstStyle>
            <a:lvl1pPr>
              <a:defRPr b="1">
                <a:solidFill>
                  <a:srgbClr val="181E48"/>
                </a:solidFill>
                <a:latin typeface="Source Sans Pro" panose="020B0503030403020204" pitchFamily="34" charset="0"/>
                <a:ea typeface="Source Sans Pro" panose="020B0503030403020204" pitchFamily="34" charset="0"/>
              </a:defRPr>
            </a:lvl1pPr>
          </a:lstStyle>
          <a:p>
            <a:r>
              <a:rPr lang="en-US" dirty="0"/>
              <a:t>Slide Title</a:t>
            </a:r>
          </a:p>
        </p:txBody>
      </p:sp>
      <p:sp>
        <p:nvSpPr>
          <p:cNvPr id="13"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
        <p:nvSpPr>
          <p:cNvPr id="15" name="Rectangle 14"/>
          <p:cNvSpPr/>
          <p:nvPr userDrawn="1"/>
        </p:nvSpPr>
        <p:spPr>
          <a:xfrm>
            <a:off x="0" y="1393371"/>
            <a:ext cx="12192000" cy="583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p:cNvSpPr txBox="1">
            <a:spLocks/>
          </p:cNvSpPr>
          <p:nvPr userDrawn="1"/>
        </p:nvSpPr>
        <p:spPr>
          <a:xfrm>
            <a:off x="826654" y="1510849"/>
            <a:ext cx="11365345" cy="373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t>General</a:t>
            </a:r>
            <a:r>
              <a:rPr lang="en-US" sz="2000" i="1" baseline="0" dirty="0"/>
              <a:t> i</a:t>
            </a:r>
            <a:r>
              <a:rPr lang="en-US" sz="2000" i="1" dirty="0"/>
              <a:t>nformation regarding</a:t>
            </a:r>
            <a:r>
              <a:rPr lang="en-US" sz="2000" i="1" baseline="0" dirty="0"/>
              <a:t> slide</a:t>
            </a:r>
            <a:endParaRPr lang="en-US" sz="2000" i="1" dirty="0"/>
          </a:p>
        </p:txBody>
      </p:sp>
    </p:spTree>
    <p:extLst>
      <p:ext uri="{BB962C8B-B14F-4D97-AF65-F5344CB8AC3E}">
        <p14:creationId xmlns:p14="http://schemas.microsoft.com/office/powerpoint/2010/main" val="51180756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 Info (1 Column - Go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0" hasCustomPrompt="1"/>
          </p:nvPr>
        </p:nvSpPr>
        <p:spPr>
          <a:xfrm>
            <a:off x="826652" y="2282214"/>
            <a:ext cx="10515600" cy="4004286"/>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7" name="Rectangle 6"/>
          <p:cNvSpPr/>
          <p:nvPr userDrawn="1"/>
        </p:nvSpPr>
        <p:spPr>
          <a:xfrm>
            <a:off x="0" y="0"/>
            <a:ext cx="12192000" cy="1384663"/>
          </a:xfrm>
          <a:prstGeom prst="rect">
            <a:avLst/>
          </a:prstGeom>
          <a:solidFill>
            <a:srgbClr val="D4B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80748"/>
            <a:ext cx="10515600" cy="623165"/>
          </a:xfrm>
          <a:prstGeom prst="rect">
            <a:avLst/>
          </a:prstGeom>
        </p:spPr>
        <p:txBody>
          <a:bodyPr/>
          <a:lstStyle>
            <a:lvl1pPr>
              <a:defRPr b="1">
                <a:solidFill>
                  <a:srgbClr val="181E48"/>
                </a:solidFill>
                <a:latin typeface="Source Sans Pro" panose="020B0503030403020204" pitchFamily="34" charset="0"/>
                <a:ea typeface="Source Sans Pro" panose="020B0503030403020204" pitchFamily="34" charset="0"/>
              </a:defRPr>
            </a:lvl1pPr>
          </a:lstStyle>
          <a:p>
            <a:r>
              <a:rPr lang="en-US" dirty="0"/>
              <a:t>Slide Title</a:t>
            </a:r>
          </a:p>
        </p:txBody>
      </p:sp>
      <p:sp>
        <p:nvSpPr>
          <p:cNvPr id="13"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
        <p:nvSpPr>
          <p:cNvPr id="15" name="Rectangle 14"/>
          <p:cNvSpPr/>
          <p:nvPr userDrawn="1"/>
        </p:nvSpPr>
        <p:spPr>
          <a:xfrm>
            <a:off x="0" y="1393371"/>
            <a:ext cx="12192000" cy="583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p:cNvSpPr txBox="1">
            <a:spLocks/>
          </p:cNvSpPr>
          <p:nvPr userDrawn="1"/>
        </p:nvSpPr>
        <p:spPr>
          <a:xfrm>
            <a:off x="826654" y="1510849"/>
            <a:ext cx="11365345" cy="373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t>General</a:t>
            </a:r>
            <a:r>
              <a:rPr lang="en-US" sz="2000" i="1" baseline="0" dirty="0"/>
              <a:t> i</a:t>
            </a:r>
            <a:r>
              <a:rPr lang="en-US" sz="2000" i="1" dirty="0"/>
              <a:t>nformation regarding</a:t>
            </a:r>
            <a:r>
              <a:rPr lang="en-US" sz="2000" i="1" baseline="0" dirty="0"/>
              <a:t> slide</a:t>
            </a:r>
            <a:endParaRPr lang="en-US" sz="2000" i="1" dirty="0"/>
          </a:p>
        </p:txBody>
      </p:sp>
    </p:spTree>
    <p:extLst>
      <p:ext uri="{BB962C8B-B14F-4D97-AF65-F5344CB8AC3E}">
        <p14:creationId xmlns:p14="http://schemas.microsoft.com/office/powerpoint/2010/main" val="199139812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2 Columns)">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838200" y="1769263"/>
            <a:ext cx="5105400" cy="4407699"/>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11" name="Text Placeholder 9"/>
          <p:cNvSpPr>
            <a:spLocks noGrp="1"/>
          </p:cNvSpPr>
          <p:nvPr>
            <p:ph type="body" sz="quarter" idx="11" hasCustomPrompt="1"/>
          </p:nvPr>
        </p:nvSpPr>
        <p:spPr>
          <a:xfrm>
            <a:off x="6248400" y="1769263"/>
            <a:ext cx="5105400" cy="4407700"/>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8" name="Rectangle 7"/>
          <p:cNvSpPr/>
          <p:nvPr userDrawn="1"/>
        </p:nvSpPr>
        <p:spPr>
          <a:xfrm>
            <a:off x="0" y="0"/>
            <a:ext cx="12192000" cy="1384663"/>
          </a:xfrm>
          <a:prstGeom prst="rect">
            <a:avLst/>
          </a:prstGeom>
          <a:solidFill>
            <a:srgbClr val="181E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838200" y="380748"/>
            <a:ext cx="10515600" cy="623165"/>
          </a:xfrm>
          <a:prstGeom prst="rect">
            <a:avLst/>
          </a:prstGeom>
        </p:spPr>
        <p:txBody>
          <a:bodyPr/>
          <a:lstStyle>
            <a:lvl1pPr>
              <a:defRPr b="1">
                <a:solidFill>
                  <a:schemeClr val="bg1"/>
                </a:solidFill>
                <a:latin typeface="Source Sans Pro" panose="020B0503030403020204" pitchFamily="34" charset="0"/>
                <a:ea typeface="Source Sans Pro" panose="020B0503030403020204" pitchFamily="34" charset="0"/>
              </a:defRPr>
            </a:lvl1pPr>
          </a:lstStyle>
          <a:p>
            <a:r>
              <a:rPr lang="en-US" dirty="0"/>
              <a:t>Slide Title</a:t>
            </a:r>
          </a:p>
        </p:txBody>
      </p:sp>
      <p:sp>
        <p:nvSpPr>
          <p:cNvPr id="15"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Tree>
    <p:extLst>
      <p:ext uri="{BB962C8B-B14F-4D97-AF65-F5344CB8AC3E}">
        <p14:creationId xmlns:p14="http://schemas.microsoft.com/office/powerpoint/2010/main" val="411878432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 Intro Bar (2 Columns)">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12192000" cy="1384663"/>
          </a:xfrm>
          <a:prstGeom prst="rect">
            <a:avLst/>
          </a:prstGeom>
          <a:solidFill>
            <a:srgbClr val="181E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80748"/>
            <a:ext cx="10515600" cy="623165"/>
          </a:xfrm>
          <a:prstGeom prst="rect">
            <a:avLst/>
          </a:prstGeom>
        </p:spPr>
        <p:txBody>
          <a:bodyPr/>
          <a:lstStyle>
            <a:lvl1pPr>
              <a:defRPr b="1">
                <a:solidFill>
                  <a:schemeClr val="bg1"/>
                </a:solidFill>
                <a:latin typeface="Source Sans Pro" panose="020B0503030403020204" pitchFamily="34" charset="0"/>
                <a:ea typeface="Source Sans Pro" panose="020B0503030403020204" pitchFamily="34" charset="0"/>
              </a:defRPr>
            </a:lvl1pPr>
          </a:lstStyle>
          <a:p>
            <a:r>
              <a:rPr lang="en-US" dirty="0"/>
              <a:t>Slide Title</a:t>
            </a:r>
          </a:p>
        </p:txBody>
      </p:sp>
      <p:sp>
        <p:nvSpPr>
          <p:cNvPr id="13"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
        <p:nvSpPr>
          <p:cNvPr id="15" name="Rectangle 14"/>
          <p:cNvSpPr/>
          <p:nvPr userDrawn="1"/>
        </p:nvSpPr>
        <p:spPr>
          <a:xfrm>
            <a:off x="0" y="1393371"/>
            <a:ext cx="12192000" cy="583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p:cNvSpPr txBox="1">
            <a:spLocks/>
          </p:cNvSpPr>
          <p:nvPr userDrawn="1"/>
        </p:nvSpPr>
        <p:spPr>
          <a:xfrm>
            <a:off x="826654" y="1510849"/>
            <a:ext cx="11365345" cy="373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t>General</a:t>
            </a:r>
            <a:r>
              <a:rPr lang="en-US" sz="2000" i="1" baseline="0" dirty="0"/>
              <a:t> i</a:t>
            </a:r>
            <a:r>
              <a:rPr lang="en-US" sz="2000" i="1" dirty="0"/>
              <a:t>nformation regarding</a:t>
            </a:r>
            <a:r>
              <a:rPr lang="en-US" sz="2000" i="1" baseline="0" dirty="0"/>
              <a:t> slide</a:t>
            </a:r>
            <a:endParaRPr lang="en-US" sz="2000" i="1" dirty="0"/>
          </a:p>
        </p:txBody>
      </p:sp>
      <p:sp>
        <p:nvSpPr>
          <p:cNvPr id="10" name="Text Placeholder 9"/>
          <p:cNvSpPr>
            <a:spLocks noGrp="1"/>
          </p:cNvSpPr>
          <p:nvPr>
            <p:ph type="body" sz="quarter" idx="11" hasCustomPrompt="1"/>
          </p:nvPr>
        </p:nvSpPr>
        <p:spPr>
          <a:xfrm>
            <a:off x="838200" y="2282215"/>
            <a:ext cx="5105400" cy="4004286"/>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11" name="Text Placeholder 9"/>
          <p:cNvSpPr>
            <a:spLocks noGrp="1"/>
          </p:cNvSpPr>
          <p:nvPr>
            <p:ph type="body" sz="quarter" idx="12" hasCustomPrompt="1"/>
          </p:nvPr>
        </p:nvSpPr>
        <p:spPr>
          <a:xfrm>
            <a:off x="6248400" y="2282214"/>
            <a:ext cx="5105400" cy="4004287"/>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Tree>
    <p:extLst>
      <p:ext uri="{BB962C8B-B14F-4D97-AF65-F5344CB8AC3E}">
        <p14:creationId xmlns:p14="http://schemas.microsoft.com/office/powerpoint/2010/main" val="415538135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Image">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838200" y="1769263"/>
            <a:ext cx="5105400" cy="4407699"/>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7" name="Content Placeholder 2"/>
          <p:cNvSpPr>
            <a:spLocks noGrp="1"/>
          </p:cNvSpPr>
          <p:nvPr>
            <p:ph idx="1" hasCustomPrompt="1"/>
          </p:nvPr>
        </p:nvSpPr>
        <p:spPr>
          <a:xfrm>
            <a:off x="6248400" y="1769263"/>
            <a:ext cx="5105400" cy="4407700"/>
          </a:xfrm>
          <a:prstGeom prst="rect">
            <a:avLst/>
          </a:prstGeom>
        </p:spPr>
        <p:txBody>
          <a:bodyPr/>
          <a:lstStyle>
            <a:lvl1pPr marL="0" indent="0">
              <a:buNone/>
              <a:defRPr i="1" baseline="0">
                <a:solidFill>
                  <a:srgbClr val="FF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i="1" dirty="0"/>
              <a:t>Insert image or graphic</a:t>
            </a:r>
            <a:endParaRPr lang="en-US" dirty="0"/>
          </a:p>
        </p:txBody>
      </p:sp>
      <p:sp>
        <p:nvSpPr>
          <p:cNvPr id="9" name="Rectangle 8"/>
          <p:cNvSpPr/>
          <p:nvPr userDrawn="1"/>
        </p:nvSpPr>
        <p:spPr>
          <a:xfrm>
            <a:off x="0" y="0"/>
            <a:ext cx="12192000" cy="1384663"/>
          </a:xfrm>
          <a:prstGeom prst="rect">
            <a:avLst/>
          </a:prstGeom>
          <a:solidFill>
            <a:srgbClr val="181E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838200" y="380748"/>
            <a:ext cx="10515600" cy="623165"/>
          </a:xfrm>
          <a:prstGeom prst="rect">
            <a:avLst/>
          </a:prstGeom>
        </p:spPr>
        <p:txBody>
          <a:bodyPr/>
          <a:lstStyle>
            <a:lvl1pPr>
              <a:defRPr b="1">
                <a:solidFill>
                  <a:schemeClr val="bg1"/>
                </a:solidFill>
                <a:latin typeface="Source Sans Pro" panose="020B0503030403020204" pitchFamily="34" charset="0"/>
                <a:ea typeface="Source Sans Pro" panose="020B0503030403020204" pitchFamily="34" charset="0"/>
              </a:defRPr>
            </a:lvl1pPr>
          </a:lstStyle>
          <a:p>
            <a:r>
              <a:rPr lang="en-US" dirty="0"/>
              <a:t>Slide Title</a:t>
            </a:r>
          </a:p>
        </p:txBody>
      </p:sp>
      <p:sp>
        <p:nvSpPr>
          <p:cNvPr id="17"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Tree>
    <p:extLst>
      <p:ext uri="{BB962C8B-B14F-4D97-AF65-F5344CB8AC3E}">
        <p14:creationId xmlns:p14="http://schemas.microsoft.com/office/powerpoint/2010/main" val="422791831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Image w/ Intro Bar">
    <p:bg>
      <p:bgRef idx="1001">
        <a:schemeClr val="bg1"/>
      </p:bgRef>
    </p:bg>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
        <p:nvSpPr>
          <p:cNvPr id="7" name="Rectangle 6"/>
          <p:cNvSpPr/>
          <p:nvPr userDrawn="1"/>
        </p:nvSpPr>
        <p:spPr>
          <a:xfrm>
            <a:off x="0" y="0"/>
            <a:ext cx="12192000" cy="1384663"/>
          </a:xfrm>
          <a:prstGeom prst="rect">
            <a:avLst/>
          </a:prstGeom>
          <a:solidFill>
            <a:srgbClr val="181E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80748"/>
            <a:ext cx="10515600" cy="623165"/>
          </a:xfrm>
          <a:prstGeom prst="rect">
            <a:avLst/>
          </a:prstGeom>
        </p:spPr>
        <p:txBody>
          <a:bodyPr/>
          <a:lstStyle>
            <a:lvl1pPr>
              <a:defRPr b="1">
                <a:solidFill>
                  <a:schemeClr val="bg1"/>
                </a:solidFill>
                <a:latin typeface="Source Sans Pro" panose="020B0503030403020204" pitchFamily="34" charset="0"/>
                <a:ea typeface="Source Sans Pro" panose="020B0503030403020204" pitchFamily="34" charset="0"/>
              </a:defRPr>
            </a:lvl1pPr>
          </a:lstStyle>
          <a:p>
            <a:r>
              <a:rPr lang="en-US" dirty="0"/>
              <a:t>Slide Title</a:t>
            </a:r>
          </a:p>
        </p:txBody>
      </p:sp>
      <p:sp>
        <p:nvSpPr>
          <p:cNvPr id="12" name="Rectangle 11"/>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393371"/>
            <a:ext cx="12192000" cy="583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p:cNvSpPr txBox="1">
            <a:spLocks/>
          </p:cNvSpPr>
          <p:nvPr userDrawn="1"/>
        </p:nvSpPr>
        <p:spPr>
          <a:xfrm>
            <a:off x="826654" y="1510849"/>
            <a:ext cx="11365345" cy="373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t>General</a:t>
            </a:r>
            <a:r>
              <a:rPr lang="en-US" sz="2000" i="1" baseline="0" dirty="0"/>
              <a:t> i</a:t>
            </a:r>
            <a:r>
              <a:rPr lang="en-US" sz="2000" i="1" dirty="0"/>
              <a:t>nformation regarding</a:t>
            </a:r>
            <a:r>
              <a:rPr lang="en-US" sz="2000" i="1" baseline="0" dirty="0"/>
              <a:t> slide</a:t>
            </a:r>
            <a:endParaRPr lang="en-US" sz="2000" i="1" dirty="0"/>
          </a:p>
        </p:txBody>
      </p:sp>
      <p:sp>
        <p:nvSpPr>
          <p:cNvPr id="10" name="Text Placeholder 9"/>
          <p:cNvSpPr>
            <a:spLocks noGrp="1"/>
          </p:cNvSpPr>
          <p:nvPr>
            <p:ph type="body" sz="quarter" idx="11" hasCustomPrompt="1"/>
          </p:nvPr>
        </p:nvSpPr>
        <p:spPr>
          <a:xfrm>
            <a:off x="838200" y="2282215"/>
            <a:ext cx="5105400" cy="4004286"/>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14" name="Content Placeholder 2"/>
          <p:cNvSpPr>
            <a:spLocks noGrp="1"/>
          </p:cNvSpPr>
          <p:nvPr>
            <p:ph idx="1" hasCustomPrompt="1"/>
          </p:nvPr>
        </p:nvSpPr>
        <p:spPr>
          <a:xfrm>
            <a:off x="6248400" y="2282215"/>
            <a:ext cx="5105400" cy="4004286"/>
          </a:xfrm>
          <a:prstGeom prst="rect">
            <a:avLst/>
          </a:prstGeom>
        </p:spPr>
        <p:txBody>
          <a:bodyPr/>
          <a:lstStyle>
            <a:lvl1pPr marL="0" indent="0">
              <a:buNone/>
              <a:defRPr i="1" baseline="0">
                <a:solidFill>
                  <a:srgbClr val="FF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i="1" dirty="0"/>
              <a:t>Insert image or graphic</a:t>
            </a:r>
            <a:endParaRPr lang="en-US" dirty="0"/>
          </a:p>
        </p:txBody>
      </p:sp>
    </p:spTree>
    <p:extLst>
      <p:ext uri="{BB962C8B-B14F-4D97-AF65-F5344CB8AC3E}">
        <p14:creationId xmlns:p14="http://schemas.microsoft.com/office/powerpoint/2010/main" val="416433409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Slide">
    <p:bg>
      <p:bgRef idx="1001">
        <a:schemeClr val="bg1"/>
      </p:bgRef>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838200" y="569168"/>
            <a:ext cx="10515600" cy="5607796"/>
          </a:xfrm>
          <a:prstGeom prst="rect">
            <a:avLst/>
          </a:prstGeom>
        </p:spPr>
        <p:txBody>
          <a:bodyPr/>
          <a:lstStyle>
            <a:lvl1pPr marL="0" indent="0">
              <a:buNone/>
              <a:defRPr i="1" baseline="0">
                <a:solidFill>
                  <a:srgbClr val="FF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i="1" dirty="0"/>
              <a:t>Insert image or graphic</a:t>
            </a:r>
            <a:endParaRPr lang="en-US" dirty="0"/>
          </a:p>
        </p:txBody>
      </p:sp>
      <p:sp>
        <p:nvSpPr>
          <p:cNvPr id="9" name="Rectangle 8"/>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Tree>
    <p:extLst>
      <p:ext uri="{BB962C8B-B14F-4D97-AF65-F5344CB8AC3E}">
        <p14:creationId xmlns:p14="http://schemas.microsoft.com/office/powerpoint/2010/main" val="226746832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9" name="Media Placeholder 8"/>
          <p:cNvSpPr>
            <a:spLocks noGrp="1"/>
          </p:cNvSpPr>
          <p:nvPr>
            <p:ph type="media" sz="quarter" idx="12" hasCustomPrompt="1"/>
          </p:nvPr>
        </p:nvSpPr>
        <p:spPr>
          <a:xfrm>
            <a:off x="0" y="0"/>
            <a:ext cx="12192000" cy="6858000"/>
          </a:xfrm>
          <a:prstGeom prst="rect">
            <a:avLst/>
          </a:prstGeom>
        </p:spPr>
        <p:txBody>
          <a:bodyPr/>
          <a:lstStyle>
            <a:lvl1pPr marL="0" indent="0">
              <a:buNone/>
              <a:defRPr i="1">
                <a:solidFill>
                  <a:srgbClr val="FF0000"/>
                </a:solidFill>
              </a:defRPr>
            </a:lvl1pPr>
          </a:lstStyle>
          <a:p>
            <a:r>
              <a:rPr lang="en-US" i="1" dirty="0"/>
              <a:t>Insert Video</a:t>
            </a:r>
            <a:endParaRPr lang="en-US" dirty="0"/>
          </a:p>
        </p:txBody>
      </p:sp>
    </p:spTree>
    <p:extLst>
      <p:ext uri="{BB962C8B-B14F-4D97-AF65-F5344CB8AC3E}">
        <p14:creationId xmlns:p14="http://schemas.microsoft.com/office/powerpoint/2010/main" val="184362791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C0BCBB"/>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6115" y="497558"/>
            <a:ext cx="2479769" cy="1901157"/>
          </a:xfrm>
          <a:prstGeom prst="rect">
            <a:avLst/>
          </a:prstGeom>
        </p:spPr>
      </p:pic>
      <p:sp>
        <p:nvSpPr>
          <p:cNvPr id="5" name="Title 1"/>
          <p:cNvSpPr>
            <a:spLocks noGrp="1"/>
          </p:cNvSpPr>
          <p:nvPr>
            <p:ph type="title" hasCustomPrompt="1"/>
          </p:nvPr>
        </p:nvSpPr>
        <p:spPr>
          <a:xfrm>
            <a:off x="0" y="2881901"/>
            <a:ext cx="12192000" cy="623165"/>
          </a:xfrm>
          <a:prstGeom prst="rect">
            <a:avLst/>
          </a:prstGeom>
        </p:spPr>
        <p:txBody>
          <a:bodyPr/>
          <a:lstStyle>
            <a:lvl1pPr algn="ctr">
              <a:defRPr b="1">
                <a:solidFill>
                  <a:srgbClr val="181E48"/>
                </a:solidFill>
                <a:latin typeface="Source Sans Pro" panose="020B0503030403020204" pitchFamily="34" charset="0"/>
                <a:ea typeface="Source Sans Pro" panose="020B0503030403020204" pitchFamily="34" charset="0"/>
              </a:defRPr>
            </a:lvl1pPr>
          </a:lstStyle>
          <a:p>
            <a:r>
              <a:rPr lang="en-US" dirty="0"/>
              <a:t>Thank You</a:t>
            </a:r>
          </a:p>
        </p:txBody>
      </p:sp>
      <p:sp>
        <p:nvSpPr>
          <p:cNvPr id="6" name="Text Placeholder 2"/>
          <p:cNvSpPr>
            <a:spLocks noGrp="1"/>
          </p:cNvSpPr>
          <p:nvPr>
            <p:ph type="body" idx="1" hasCustomPrompt="1"/>
          </p:nvPr>
        </p:nvSpPr>
        <p:spPr>
          <a:xfrm>
            <a:off x="0" y="3926541"/>
            <a:ext cx="12192000" cy="2163109"/>
          </a:xfrm>
          <a:prstGeom prst="rect">
            <a:avLst/>
          </a:prstGeom>
        </p:spPr>
        <p:txBody>
          <a:bodyPr/>
          <a:lstStyle>
            <a:lvl1pPr marL="0" indent="0" algn="ctr">
              <a:buNone/>
              <a:defRPr sz="2400" b="0">
                <a:solidFill>
                  <a:schemeClr val="tx1"/>
                </a:solidFill>
                <a:latin typeface="Source Sans Pro" panose="020B0503030403020204" pitchFamily="34" charset="0"/>
                <a:ea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a:t>
            </a:r>
          </a:p>
          <a:p>
            <a:pPr lvl="0"/>
            <a:r>
              <a:rPr lang="en-US" dirty="0"/>
              <a:t>Contact Information</a:t>
            </a:r>
          </a:p>
        </p:txBody>
      </p:sp>
    </p:spTree>
    <p:extLst>
      <p:ext uri="{BB962C8B-B14F-4D97-AF65-F5344CB8AC3E}">
        <p14:creationId xmlns:p14="http://schemas.microsoft.com/office/powerpoint/2010/main" val="304016853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797607"/>
          </a:xfrm>
          <a:prstGeom prst="rect">
            <a:avLst/>
          </a:prstGeom>
        </p:spPr>
        <p:txBody>
          <a:bodyPr anchor="b"/>
          <a:lstStyle>
            <a:lvl1pPr>
              <a:defRPr sz="4800" b="1">
                <a:solidFill>
                  <a:schemeClr val="bg1"/>
                </a:solidFill>
                <a:latin typeface="Source Sans Pro" panose="020B0503030403020204" pitchFamily="34" charset="0"/>
                <a:ea typeface="Source Sans Pro" panose="020B0503030403020204" pitchFamily="34" charset="0"/>
              </a:defRPr>
            </a:lvl1pPr>
          </a:lstStyle>
          <a:p>
            <a:r>
              <a:rPr lang="en-US" dirty="0"/>
              <a:t>Section Title</a:t>
            </a:r>
          </a:p>
        </p:txBody>
      </p:sp>
      <p:sp>
        <p:nvSpPr>
          <p:cNvPr id="3" name="Text Placeholder 2"/>
          <p:cNvSpPr>
            <a:spLocks noGrp="1"/>
          </p:cNvSpPr>
          <p:nvPr>
            <p:ph type="body" idx="1" hasCustomPrompt="1"/>
          </p:nvPr>
        </p:nvSpPr>
        <p:spPr>
          <a:xfrm>
            <a:off x="1246908" y="4589463"/>
            <a:ext cx="10100541" cy="1500187"/>
          </a:xfrm>
          <a:prstGeom prst="rect">
            <a:avLst/>
          </a:prstGeom>
        </p:spPr>
        <p:txBody>
          <a:bodyPr/>
          <a:lstStyle>
            <a:lvl1pPr marL="0" indent="0">
              <a:buNone/>
              <a:defRPr sz="2400">
                <a:solidFill>
                  <a:schemeClr val="bg1"/>
                </a:solidFill>
                <a:latin typeface="Source Sans Pro" panose="020B0503030403020204" pitchFamily="34" charset="0"/>
                <a:ea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8" name="Slide Number Placeholder 5"/>
          <p:cNvSpPr>
            <a:spLocks noGrp="1"/>
          </p:cNvSpPr>
          <p:nvPr>
            <p:ph type="sldNum" sz="quarter" idx="4"/>
          </p:nvPr>
        </p:nvSpPr>
        <p:spPr>
          <a:xfrm>
            <a:off x="9282404" y="6447453"/>
            <a:ext cx="2743200" cy="274022"/>
          </a:xfrm>
          <a:prstGeom prst="rect">
            <a:avLst/>
          </a:prstGeom>
        </p:spPr>
        <p:txBody>
          <a:bodyPr/>
          <a:lstStyle>
            <a:lvl1pPr algn="r">
              <a:defRPr sz="1400">
                <a:solidFill>
                  <a:srgbClr val="C0BCBB"/>
                </a:solidFill>
              </a:defRPr>
            </a:lvl1pPr>
          </a:lstStyle>
          <a:p>
            <a:fld id="{9F5A6151-1C81-4035-B2B7-B4C06FED99BE}" type="slidenum">
              <a:rPr lang="en-US" smtClean="0"/>
              <a:pPr/>
              <a:t>‹#›</a:t>
            </a:fld>
            <a:endParaRPr lang="en-US" dirty="0"/>
          </a:p>
        </p:txBody>
      </p:sp>
    </p:spTree>
    <p:extLst>
      <p:ext uri="{BB962C8B-B14F-4D97-AF65-F5344CB8AC3E}">
        <p14:creationId xmlns:p14="http://schemas.microsoft.com/office/powerpoint/2010/main" val="52732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46D8ECD9-4030-4C35-991B-D8C18E3E88B6}" type="datetimeFigureOut">
              <a:rPr lang="en-US" smtClean="0"/>
              <a:t>10/11/2021</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CC84BCB-6DD2-4202-94DD-4086A8271518}" type="slidenum">
              <a:rPr lang="en-US" smtClean="0"/>
              <a:t>‹#›</a:t>
            </a:fld>
            <a:endParaRPr lang="en-US" dirty="0"/>
          </a:p>
        </p:txBody>
      </p:sp>
    </p:spTree>
    <p:extLst>
      <p:ext uri="{BB962C8B-B14F-4D97-AF65-F5344CB8AC3E}">
        <p14:creationId xmlns:p14="http://schemas.microsoft.com/office/powerpoint/2010/main" val="2591365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D8ECD9-4030-4C35-991B-D8C18E3E88B6}" type="datetimeFigureOut">
              <a:rPr lang="en-US" smtClean="0"/>
              <a:t>10/11/2021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C84BCB-6DD2-4202-94DD-4086A8271518}" type="slidenum">
              <a:rPr lang="en-US" smtClean="0"/>
              <a:t>‹#›</a:t>
            </a:fld>
            <a:endParaRPr lang="en-US" dirty="0"/>
          </a:p>
        </p:txBody>
      </p:sp>
    </p:spTree>
    <p:extLst>
      <p:ext uri="{BB962C8B-B14F-4D97-AF65-F5344CB8AC3E}">
        <p14:creationId xmlns:p14="http://schemas.microsoft.com/office/powerpoint/2010/main" val="8726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ingle Column)">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
        <p:nvSpPr>
          <p:cNvPr id="9" name="Text Placeholder 9"/>
          <p:cNvSpPr>
            <a:spLocks noGrp="1"/>
          </p:cNvSpPr>
          <p:nvPr>
            <p:ph type="body" sz="quarter" idx="10" hasCustomPrompt="1"/>
          </p:nvPr>
        </p:nvSpPr>
        <p:spPr>
          <a:xfrm>
            <a:off x="838200" y="1765411"/>
            <a:ext cx="10515600" cy="4407698"/>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7" name="Rectangle 6"/>
          <p:cNvSpPr/>
          <p:nvPr userDrawn="1"/>
        </p:nvSpPr>
        <p:spPr>
          <a:xfrm>
            <a:off x="0" y="0"/>
            <a:ext cx="12192000" cy="1384663"/>
          </a:xfrm>
          <a:prstGeom prst="rect">
            <a:avLst/>
          </a:prstGeom>
          <a:solidFill>
            <a:srgbClr val="181E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80748"/>
            <a:ext cx="10515600" cy="623165"/>
          </a:xfrm>
          <a:prstGeom prst="rect">
            <a:avLst/>
          </a:prstGeom>
        </p:spPr>
        <p:txBody>
          <a:bodyPr/>
          <a:lstStyle>
            <a:lvl1pPr>
              <a:defRPr b="1">
                <a:solidFill>
                  <a:schemeClr val="bg1"/>
                </a:solidFill>
                <a:latin typeface="Source Sans Pro" panose="020B0503030403020204" pitchFamily="34" charset="0"/>
                <a:ea typeface="Source Sans Pro" panose="020B0503030403020204" pitchFamily="34" charset="0"/>
              </a:defRPr>
            </a:lvl1pPr>
          </a:lstStyle>
          <a:p>
            <a:r>
              <a:rPr lang="en-US" dirty="0"/>
              <a:t>Slide Title</a:t>
            </a:r>
          </a:p>
        </p:txBody>
      </p:sp>
    </p:spTree>
    <p:extLst>
      <p:ext uri="{BB962C8B-B14F-4D97-AF65-F5344CB8AC3E}">
        <p14:creationId xmlns:p14="http://schemas.microsoft.com/office/powerpoint/2010/main" val="205929248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ingle Column - Green)">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
        <p:nvSpPr>
          <p:cNvPr id="9" name="Text Placeholder 9"/>
          <p:cNvSpPr>
            <a:spLocks noGrp="1"/>
          </p:cNvSpPr>
          <p:nvPr>
            <p:ph type="body" sz="quarter" idx="10" hasCustomPrompt="1"/>
          </p:nvPr>
        </p:nvSpPr>
        <p:spPr>
          <a:xfrm>
            <a:off x="838200" y="1765411"/>
            <a:ext cx="10515600" cy="4407698"/>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7" name="Rectangle 6"/>
          <p:cNvSpPr/>
          <p:nvPr userDrawn="1"/>
        </p:nvSpPr>
        <p:spPr>
          <a:xfrm>
            <a:off x="0" y="0"/>
            <a:ext cx="12192000" cy="1384663"/>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80748"/>
            <a:ext cx="10515600" cy="623165"/>
          </a:xfrm>
          <a:prstGeom prst="rect">
            <a:avLst/>
          </a:prstGeom>
        </p:spPr>
        <p:txBody>
          <a:bodyPr/>
          <a:lstStyle>
            <a:lvl1pPr>
              <a:defRPr b="1">
                <a:solidFill>
                  <a:schemeClr val="bg1"/>
                </a:solidFill>
                <a:latin typeface="Source Sans Pro" panose="020B0503030403020204" pitchFamily="34" charset="0"/>
                <a:ea typeface="Source Sans Pro" panose="020B0503030403020204" pitchFamily="34" charset="0"/>
              </a:defRPr>
            </a:lvl1pPr>
          </a:lstStyle>
          <a:p>
            <a:r>
              <a:rPr lang="en-US" dirty="0"/>
              <a:t>Slide Title</a:t>
            </a:r>
          </a:p>
        </p:txBody>
      </p:sp>
    </p:spTree>
    <p:extLst>
      <p:ext uri="{BB962C8B-B14F-4D97-AF65-F5344CB8AC3E}">
        <p14:creationId xmlns:p14="http://schemas.microsoft.com/office/powerpoint/2010/main" val="322727065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ingle Column - Re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
        <p:nvSpPr>
          <p:cNvPr id="9" name="Text Placeholder 9"/>
          <p:cNvSpPr>
            <a:spLocks noGrp="1"/>
          </p:cNvSpPr>
          <p:nvPr>
            <p:ph type="body" sz="quarter" idx="10" hasCustomPrompt="1"/>
          </p:nvPr>
        </p:nvSpPr>
        <p:spPr>
          <a:xfrm>
            <a:off x="838200" y="1765411"/>
            <a:ext cx="10515600" cy="4407698"/>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7" name="Rectangle 6"/>
          <p:cNvSpPr/>
          <p:nvPr userDrawn="1"/>
        </p:nvSpPr>
        <p:spPr>
          <a:xfrm>
            <a:off x="0" y="0"/>
            <a:ext cx="12192000" cy="1384663"/>
          </a:xfrm>
          <a:prstGeom prst="rect">
            <a:avLst/>
          </a:prstGeom>
          <a:solidFill>
            <a:srgbClr val="E31F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80748"/>
            <a:ext cx="10515600" cy="623165"/>
          </a:xfrm>
          <a:prstGeom prst="rect">
            <a:avLst/>
          </a:prstGeom>
        </p:spPr>
        <p:txBody>
          <a:bodyPr/>
          <a:lstStyle>
            <a:lvl1pPr>
              <a:defRPr b="1">
                <a:solidFill>
                  <a:schemeClr val="bg1"/>
                </a:solidFill>
                <a:latin typeface="Source Sans Pro" panose="020B0503030403020204" pitchFamily="34" charset="0"/>
                <a:ea typeface="Source Sans Pro" panose="020B0503030403020204" pitchFamily="34" charset="0"/>
              </a:defRPr>
            </a:lvl1pPr>
          </a:lstStyle>
          <a:p>
            <a:r>
              <a:rPr lang="en-US" dirty="0"/>
              <a:t>Slide Title</a:t>
            </a:r>
          </a:p>
        </p:txBody>
      </p:sp>
    </p:spTree>
    <p:extLst>
      <p:ext uri="{BB962C8B-B14F-4D97-AF65-F5344CB8AC3E}">
        <p14:creationId xmlns:p14="http://schemas.microsoft.com/office/powerpoint/2010/main" val="340672328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ingle Column - Malibu)">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
        <p:nvSpPr>
          <p:cNvPr id="9" name="Text Placeholder 9"/>
          <p:cNvSpPr>
            <a:spLocks noGrp="1"/>
          </p:cNvSpPr>
          <p:nvPr>
            <p:ph type="body" sz="quarter" idx="10" hasCustomPrompt="1"/>
          </p:nvPr>
        </p:nvSpPr>
        <p:spPr>
          <a:xfrm>
            <a:off x="838200" y="1765411"/>
            <a:ext cx="10515600" cy="4407698"/>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7" name="Rectangle 6"/>
          <p:cNvSpPr/>
          <p:nvPr userDrawn="1"/>
        </p:nvSpPr>
        <p:spPr>
          <a:xfrm>
            <a:off x="0" y="0"/>
            <a:ext cx="12192000" cy="1384663"/>
          </a:xfrm>
          <a:prstGeom prst="rect">
            <a:avLst/>
          </a:prstGeom>
          <a:solidFill>
            <a:srgbClr val="88D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80748"/>
            <a:ext cx="10515600" cy="623165"/>
          </a:xfrm>
          <a:prstGeom prst="rect">
            <a:avLst/>
          </a:prstGeom>
        </p:spPr>
        <p:txBody>
          <a:bodyPr/>
          <a:lstStyle>
            <a:lvl1pPr>
              <a:defRPr b="1">
                <a:solidFill>
                  <a:srgbClr val="181E48"/>
                </a:solidFill>
                <a:latin typeface="Source Sans Pro" panose="020B0503030403020204" pitchFamily="34" charset="0"/>
                <a:ea typeface="Source Sans Pro" panose="020B0503030403020204" pitchFamily="34" charset="0"/>
              </a:defRPr>
            </a:lvl1pPr>
          </a:lstStyle>
          <a:p>
            <a:r>
              <a:rPr lang="en-US" dirty="0"/>
              <a:t>Slide Title</a:t>
            </a:r>
          </a:p>
        </p:txBody>
      </p:sp>
    </p:spTree>
    <p:extLst>
      <p:ext uri="{BB962C8B-B14F-4D97-AF65-F5344CB8AC3E}">
        <p14:creationId xmlns:p14="http://schemas.microsoft.com/office/powerpoint/2010/main" val="16328881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ingle Column - Go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
        <p:nvSpPr>
          <p:cNvPr id="9" name="Text Placeholder 9"/>
          <p:cNvSpPr>
            <a:spLocks noGrp="1"/>
          </p:cNvSpPr>
          <p:nvPr>
            <p:ph type="body" sz="quarter" idx="10" hasCustomPrompt="1"/>
          </p:nvPr>
        </p:nvSpPr>
        <p:spPr>
          <a:xfrm>
            <a:off x="838200" y="1765411"/>
            <a:ext cx="10515600" cy="4407698"/>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7" name="Rectangle 6"/>
          <p:cNvSpPr/>
          <p:nvPr userDrawn="1"/>
        </p:nvSpPr>
        <p:spPr>
          <a:xfrm>
            <a:off x="0" y="0"/>
            <a:ext cx="12192000" cy="1384663"/>
          </a:xfrm>
          <a:prstGeom prst="rect">
            <a:avLst/>
          </a:prstGeom>
          <a:solidFill>
            <a:srgbClr val="D4B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80748"/>
            <a:ext cx="10515600" cy="623165"/>
          </a:xfrm>
          <a:prstGeom prst="rect">
            <a:avLst/>
          </a:prstGeom>
        </p:spPr>
        <p:txBody>
          <a:bodyPr/>
          <a:lstStyle>
            <a:lvl1pPr>
              <a:defRPr b="1">
                <a:solidFill>
                  <a:srgbClr val="181E48"/>
                </a:solidFill>
                <a:latin typeface="Source Sans Pro" panose="020B0503030403020204" pitchFamily="34" charset="0"/>
                <a:ea typeface="Source Sans Pro" panose="020B0503030403020204" pitchFamily="34" charset="0"/>
              </a:defRPr>
            </a:lvl1pPr>
          </a:lstStyle>
          <a:p>
            <a:r>
              <a:rPr lang="en-US" dirty="0"/>
              <a:t>Slide Title</a:t>
            </a:r>
          </a:p>
        </p:txBody>
      </p:sp>
    </p:spTree>
    <p:extLst>
      <p:ext uri="{BB962C8B-B14F-4D97-AF65-F5344CB8AC3E}">
        <p14:creationId xmlns:p14="http://schemas.microsoft.com/office/powerpoint/2010/main" val="326510039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 Info Bar (Single Column)">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0" hasCustomPrompt="1"/>
          </p:nvPr>
        </p:nvSpPr>
        <p:spPr>
          <a:xfrm>
            <a:off x="826652" y="2282214"/>
            <a:ext cx="10515600" cy="4004286"/>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7" name="Rectangle 6"/>
          <p:cNvSpPr/>
          <p:nvPr userDrawn="1"/>
        </p:nvSpPr>
        <p:spPr>
          <a:xfrm>
            <a:off x="0" y="0"/>
            <a:ext cx="12192000" cy="1384663"/>
          </a:xfrm>
          <a:prstGeom prst="rect">
            <a:avLst/>
          </a:prstGeom>
          <a:solidFill>
            <a:srgbClr val="181E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80748"/>
            <a:ext cx="10515600" cy="623165"/>
          </a:xfrm>
          <a:prstGeom prst="rect">
            <a:avLst/>
          </a:prstGeom>
        </p:spPr>
        <p:txBody>
          <a:bodyPr/>
          <a:lstStyle>
            <a:lvl1pPr>
              <a:defRPr b="1">
                <a:solidFill>
                  <a:schemeClr val="bg1"/>
                </a:solidFill>
                <a:latin typeface="Source Sans Pro" panose="020B0503030403020204" pitchFamily="34" charset="0"/>
                <a:ea typeface="Source Sans Pro" panose="020B0503030403020204" pitchFamily="34" charset="0"/>
              </a:defRPr>
            </a:lvl1pPr>
          </a:lstStyle>
          <a:p>
            <a:r>
              <a:rPr lang="en-US" dirty="0"/>
              <a:t>Slide Title</a:t>
            </a:r>
          </a:p>
        </p:txBody>
      </p:sp>
      <p:sp>
        <p:nvSpPr>
          <p:cNvPr id="13"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
        <p:nvSpPr>
          <p:cNvPr id="15" name="Rectangle 14"/>
          <p:cNvSpPr/>
          <p:nvPr userDrawn="1"/>
        </p:nvSpPr>
        <p:spPr>
          <a:xfrm>
            <a:off x="0" y="1393371"/>
            <a:ext cx="12192000" cy="583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p:cNvSpPr txBox="1">
            <a:spLocks/>
          </p:cNvSpPr>
          <p:nvPr userDrawn="1"/>
        </p:nvSpPr>
        <p:spPr>
          <a:xfrm>
            <a:off x="826654" y="1510849"/>
            <a:ext cx="11365345" cy="373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t>General</a:t>
            </a:r>
            <a:r>
              <a:rPr lang="en-US" sz="2000" i="1" baseline="0" dirty="0"/>
              <a:t> i</a:t>
            </a:r>
            <a:r>
              <a:rPr lang="en-US" sz="2000" i="1" dirty="0"/>
              <a:t>nformation regarding</a:t>
            </a:r>
            <a:r>
              <a:rPr lang="en-US" sz="2000" i="1" baseline="0" dirty="0"/>
              <a:t> slide</a:t>
            </a:r>
            <a:endParaRPr lang="en-US" sz="2000" i="1" dirty="0"/>
          </a:p>
        </p:txBody>
      </p:sp>
    </p:spTree>
    <p:extLst>
      <p:ext uri="{BB962C8B-B14F-4D97-AF65-F5344CB8AC3E}">
        <p14:creationId xmlns:p14="http://schemas.microsoft.com/office/powerpoint/2010/main" val="318729945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 Info (1 Column - Green)">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1813241" y="6521825"/>
            <a:ext cx="378758" cy="336174"/>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0" hasCustomPrompt="1"/>
          </p:nvPr>
        </p:nvSpPr>
        <p:spPr>
          <a:xfrm>
            <a:off x="826652" y="2282214"/>
            <a:ext cx="10515600" cy="4004286"/>
          </a:xfrm>
          <a:prstGeom prst="rect">
            <a:avLst/>
          </a:prstGeom>
        </p:spPr>
        <p:txBody>
          <a:bodyPr/>
          <a:lstStyle>
            <a:lvl1pPr>
              <a:defRPr>
                <a:solidFill>
                  <a:schemeClr val="tx1"/>
                </a:solidFill>
                <a:latin typeface="Source Sans Pro" panose="020B0503030403020204" pitchFamily="34" charset="0"/>
                <a:ea typeface="Source Sans Pro" panose="020B0503030403020204" pitchFamily="34" charset="0"/>
              </a:defRPr>
            </a:lvl1pPr>
            <a:lvl2pPr>
              <a:defRPr>
                <a:solidFill>
                  <a:schemeClr val="tx1"/>
                </a:solidFill>
                <a:latin typeface="Source Sans Pro" panose="020B0503030403020204" pitchFamily="34" charset="0"/>
                <a:ea typeface="Source Sans Pro" panose="020B0503030403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a:p>
            <a:pPr lvl="1"/>
            <a:endParaRPr lang="en-US" dirty="0"/>
          </a:p>
          <a:p>
            <a:pPr lvl="0"/>
            <a:r>
              <a:rPr lang="en-US" dirty="0"/>
              <a:t>Main point</a:t>
            </a:r>
          </a:p>
          <a:p>
            <a:pPr lvl="1"/>
            <a:r>
              <a:rPr lang="en-US" dirty="0"/>
              <a:t>Supporting point</a:t>
            </a:r>
          </a:p>
        </p:txBody>
      </p:sp>
      <p:sp>
        <p:nvSpPr>
          <p:cNvPr id="7" name="Rectangle 6"/>
          <p:cNvSpPr/>
          <p:nvPr userDrawn="1"/>
        </p:nvSpPr>
        <p:spPr>
          <a:xfrm>
            <a:off x="0" y="0"/>
            <a:ext cx="12192000" cy="1384663"/>
          </a:xfrm>
          <a:prstGeom prst="rect">
            <a:avLst/>
          </a:prstGeom>
          <a:solidFill>
            <a:srgbClr val="006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838200" y="380748"/>
            <a:ext cx="10515600" cy="623165"/>
          </a:xfrm>
          <a:prstGeom prst="rect">
            <a:avLst/>
          </a:prstGeom>
        </p:spPr>
        <p:txBody>
          <a:bodyPr/>
          <a:lstStyle>
            <a:lvl1pPr>
              <a:defRPr b="1">
                <a:solidFill>
                  <a:schemeClr val="bg1"/>
                </a:solidFill>
                <a:latin typeface="Source Sans Pro" panose="020B0503030403020204" pitchFamily="34" charset="0"/>
                <a:ea typeface="Source Sans Pro" panose="020B0503030403020204" pitchFamily="34" charset="0"/>
              </a:defRPr>
            </a:lvl1pPr>
          </a:lstStyle>
          <a:p>
            <a:r>
              <a:rPr lang="en-US" dirty="0"/>
              <a:t>Slide Title</a:t>
            </a:r>
          </a:p>
        </p:txBody>
      </p:sp>
      <p:sp>
        <p:nvSpPr>
          <p:cNvPr id="13" name="Slide Number Placeholder 5"/>
          <p:cNvSpPr>
            <a:spLocks noGrp="1"/>
          </p:cNvSpPr>
          <p:nvPr>
            <p:ph type="sldNum" sz="quarter" idx="4"/>
          </p:nvPr>
        </p:nvSpPr>
        <p:spPr>
          <a:xfrm>
            <a:off x="11813241" y="6521825"/>
            <a:ext cx="378758" cy="336174"/>
          </a:xfrm>
          <a:prstGeom prst="rect">
            <a:avLst/>
          </a:prstGeom>
        </p:spPr>
        <p:txBody>
          <a:bodyPr anchor="ctr"/>
          <a:lstStyle>
            <a:lvl1pPr algn="r">
              <a:defRPr sz="1400">
                <a:solidFill>
                  <a:schemeClr val="bg1"/>
                </a:solidFill>
                <a:latin typeface="Source Sans Pro" panose="020B0503030403020204" pitchFamily="34" charset="0"/>
                <a:ea typeface="Source Sans Pro" panose="020B0503030403020204" pitchFamily="34" charset="0"/>
              </a:defRPr>
            </a:lvl1pPr>
          </a:lstStyle>
          <a:p>
            <a:fld id="{9F5A6151-1C81-4035-B2B7-B4C06FED99BE}" type="slidenum">
              <a:rPr lang="en-US" smtClean="0"/>
              <a:pPr/>
              <a:t>‹#›</a:t>
            </a:fld>
            <a:endParaRPr lang="en-US" dirty="0"/>
          </a:p>
        </p:txBody>
      </p:sp>
      <p:sp>
        <p:nvSpPr>
          <p:cNvPr id="15" name="Rectangle 14"/>
          <p:cNvSpPr/>
          <p:nvPr userDrawn="1"/>
        </p:nvSpPr>
        <p:spPr>
          <a:xfrm>
            <a:off x="0" y="1393371"/>
            <a:ext cx="12192000" cy="583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p:cNvSpPr txBox="1">
            <a:spLocks/>
          </p:cNvSpPr>
          <p:nvPr userDrawn="1"/>
        </p:nvSpPr>
        <p:spPr>
          <a:xfrm>
            <a:off x="826654" y="1510849"/>
            <a:ext cx="11365345" cy="3730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t>General</a:t>
            </a:r>
            <a:r>
              <a:rPr lang="en-US" sz="2000" i="1" baseline="0" dirty="0"/>
              <a:t> i</a:t>
            </a:r>
            <a:r>
              <a:rPr lang="en-US" sz="2000" i="1" dirty="0"/>
              <a:t>nformation regarding</a:t>
            </a:r>
            <a:r>
              <a:rPr lang="en-US" sz="2000" i="1" baseline="0" dirty="0"/>
              <a:t> slide</a:t>
            </a:r>
            <a:endParaRPr lang="en-US" sz="2000" i="1" dirty="0"/>
          </a:p>
        </p:txBody>
      </p:sp>
    </p:spTree>
    <p:extLst>
      <p:ext uri="{BB962C8B-B14F-4D97-AF65-F5344CB8AC3E}">
        <p14:creationId xmlns:p14="http://schemas.microsoft.com/office/powerpoint/2010/main" val="378447514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4634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7" r:id="rId4"/>
    <p:sldLayoutId id="2147483669" r:id="rId5"/>
    <p:sldLayoutId id="2147483670" r:id="rId6"/>
    <p:sldLayoutId id="2147483671" r:id="rId7"/>
    <p:sldLayoutId id="2147483664" r:id="rId8"/>
    <p:sldLayoutId id="2147483668" r:id="rId9"/>
    <p:sldLayoutId id="2147483672" r:id="rId10"/>
    <p:sldLayoutId id="2147483673" r:id="rId11"/>
    <p:sldLayoutId id="2147483674" r:id="rId12"/>
    <p:sldLayoutId id="2147483661" r:id="rId13"/>
    <p:sldLayoutId id="2147483665" r:id="rId14"/>
    <p:sldLayoutId id="2147483663" r:id="rId15"/>
    <p:sldLayoutId id="2147483666" r:id="rId16"/>
    <p:sldLayoutId id="2147483655" r:id="rId17"/>
    <p:sldLayoutId id="2147483660" r:id="rId18"/>
    <p:sldLayoutId id="2147483662" r:id="rId19"/>
    <p:sldLayoutId id="2147483675" r:id="rId20"/>
    <p:sldLayoutId id="2147483676"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43624"/>
            <a:ext cx="9144000" cy="1128661"/>
          </a:xfrm>
        </p:spPr>
        <p:txBody>
          <a:bodyPr/>
          <a:lstStyle/>
          <a:p>
            <a:r>
              <a:rPr lang="en-US" dirty="0"/>
              <a:t>2021 Legislative Update</a:t>
            </a:r>
          </a:p>
        </p:txBody>
      </p:sp>
      <p:sp>
        <p:nvSpPr>
          <p:cNvPr id="6" name="Text Placeholder 2">
            <a:extLst>
              <a:ext uri="{FF2B5EF4-FFF2-40B4-BE49-F238E27FC236}">
                <a16:creationId xmlns:a16="http://schemas.microsoft.com/office/drawing/2014/main" id="{A7AD7774-5F91-4BA0-A535-83B0058BA274}"/>
              </a:ext>
            </a:extLst>
          </p:cNvPr>
          <p:cNvSpPr txBox="1">
            <a:spLocks/>
          </p:cNvSpPr>
          <p:nvPr/>
        </p:nvSpPr>
        <p:spPr>
          <a:xfrm>
            <a:off x="0" y="4366812"/>
            <a:ext cx="12192000" cy="216310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Source Sans Pro" panose="020B0503030403020204" pitchFamily="34" charset="0"/>
                <a:ea typeface="Source Sans Pro" panose="020B0503030403020204" pitchFamily="34"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t>		</a:t>
            </a:r>
            <a:r>
              <a:rPr lang="en-US" b="1"/>
              <a:t>Brian Hardouin, Sr. DDA			Laura Hinojos, Sr. DDA</a:t>
            </a:r>
          </a:p>
          <a:p>
            <a:pPr algn="l"/>
            <a:r>
              <a:rPr lang="en-US" b="1"/>
              <a:t>		(970) 498-7222				(970) 498-7170</a:t>
            </a:r>
          </a:p>
          <a:p>
            <a:pPr algn="l"/>
            <a:r>
              <a:rPr lang="en-US" b="1"/>
              <a:t>		hardoubj@co.larimer.co.us		hinojola@co.larimer.co.us</a:t>
            </a:r>
          </a:p>
          <a:p>
            <a:pPr algn="l"/>
            <a:endParaRPr lang="en-US" b="1" dirty="0"/>
          </a:p>
        </p:txBody>
      </p:sp>
    </p:spTree>
    <p:extLst>
      <p:ext uri="{BB962C8B-B14F-4D97-AF65-F5344CB8AC3E}">
        <p14:creationId xmlns:p14="http://schemas.microsoft.com/office/powerpoint/2010/main" val="783922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10</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8" y="1658731"/>
            <a:ext cx="10424159" cy="4970669"/>
          </a:xfrm>
        </p:spPr>
        <p:txBody>
          <a:bodyPr/>
          <a:lstStyle/>
          <a:p>
            <a:r>
              <a:rPr lang="en-US" sz="3200" dirty="0"/>
              <a:t>Jail administrators should read the bill carefully.</a:t>
            </a:r>
          </a:p>
          <a:p>
            <a:r>
              <a:rPr lang="en-US" sz="3200" dirty="0"/>
              <a:t>Repeals requirement that sheriff must allow bond posted within 2 hours</a:t>
            </a:r>
          </a:p>
          <a:p>
            <a:r>
              <a:rPr lang="en-US" sz="3200" dirty="0"/>
              <a:t>However, defendants who have posted bonds or are on PR bonds must be released within 6 hours or document reason for delay</a:t>
            </a:r>
          </a:p>
          <a:p>
            <a:r>
              <a:rPr lang="en-US" sz="3200" dirty="0"/>
              <a:t>Jail must post a notice found in 16-4-102(2)(h) on website, in inmate handbooks, at booking counter, and provide to anyone inquiring about posting bond</a:t>
            </a:r>
          </a:p>
          <a:p>
            <a:r>
              <a:rPr lang="en-US" sz="3200" dirty="0"/>
              <a:t>Other notices required to be posted in public areas of jail</a:t>
            </a:r>
          </a:p>
          <a:p>
            <a:endParaRPr lang="en-US" sz="3200" dirty="0"/>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731518" y="423429"/>
            <a:ext cx="10424160" cy="1102147"/>
          </a:xfrm>
        </p:spPr>
        <p:txBody>
          <a:bodyPr/>
          <a:lstStyle/>
          <a:p>
            <a:pPr algn="ctr"/>
            <a:r>
              <a:rPr lang="en-US" sz="3600" dirty="0"/>
              <a:t>HB 1280 – PRE-TRIAL DETENTION REFORM</a:t>
            </a:r>
            <a:endParaRPr lang="en-US" sz="4800" dirty="0"/>
          </a:p>
        </p:txBody>
      </p:sp>
    </p:spTree>
    <p:extLst>
      <p:ext uri="{BB962C8B-B14F-4D97-AF65-F5344CB8AC3E}">
        <p14:creationId xmlns:p14="http://schemas.microsoft.com/office/powerpoint/2010/main" val="998908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A52F04-BA47-4C18-ACA2-13CFD92825A1}"/>
              </a:ext>
            </a:extLst>
          </p:cNvPr>
          <p:cNvPicPr>
            <a:picLocks noChangeAspect="1"/>
          </p:cNvPicPr>
          <p:nvPr/>
        </p:nvPicPr>
        <p:blipFill>
          <a:blip r:embed="rId3"/>
          <a:stretch>
            <a:fillRect/>
          </a:stretch>
        </p:blipFill>
        <p:spPr>
          <a:xfrm>
            <a:off x="5164238" y="-350134"/>
            <a:ext cx="7558268" cy="7558268"/>
          </a:xfrm>
          <a:prstGeom prst="rect">
            <a:avLst/>
          </a:prstGeom>
          <a:noFill/>
        </p:spPr>
      </p:pic>
      <p:sp>
        <p:nvSpPr>
          <p:cNvPr id="2" name="Slide Number Placeholder 1" hidden="1">
            <a:extLst>
              <a:ext uri="{FF2B5EF4-FFF2-40B4-BE49-F238E27FC236}">
                <a16:creationId xmlns:a16="http://schemas.microsoft.com/office/drawing/2014/main" id="{7D6DC4AC-915F-48CA-B52E-E6A8B4C4088F}"/>
              </a:ext>
            </a:extLst>
          </p:cNvPr>
          <p:cNvSpPr>
            <a:spLocks noGrp="1"/>
          </p:cNvSpPr>
          <p:nvPr>
            <p:ph type="sldNum" sz="quarter" idx="4"/>
          </p:nvPr>
        </p:nvSpPr>
        <p:spPr/>
        <p:txBody>
          <a:bodyPr/>
          <a:lstStyle/>
          <a:p>
            <a:pPr>
              <a:spcAft>
                <a:spcPts val="600"/>
              </a:spcAft>
            </a:pPr>
            <a:fld id="{9F5A6151-1C81-4035-B2B7-B4C06FED99BE}" type="slidenum">
              <a:rPr lang="en-US" smtClean="0"/>
              <a:pPr>
                <a:spcAft>
                  <a:spcPts val="600"/>
                </a:spcAft>
              </a:pPr>
              <a:t>11</a:t>
            </a:fld>
            <a:endParaRPr lang="en-US"/>
          </a:p>
        </p:txBody>
      </p:sp>
      <p:sp>
        <p:nvSpPr>
          <p:cNvPr id="6" name="TextBox 5">
            <a:extLst>
              <a:ext uri="{FF2B5EF4-FFF2-40B4-BE49-F238E27FC236}">
                <a16:creationId xmlns:a16="http://schemas.microsoft.com/office/drawing/2014/main" id="{435ECCCC-E021-4880-81E9-CD2984881131}"/>
              </a:ext>
            </a:extLst>
          </p:cNvPr>
          <p:cNvSpPr txBox="1"/>
          <p:nvPr/>
        </p:nvSpPr>
        <p:spPr>
          <a:xfrm>
            <a:off x="902825" y="3311882"/>
            <a:ext cx="5193175" cy="2308324"/>
          </a:xfrm>
          <a:prstGeom prst="rect">
            <a:avLst/>
          </a:prstGeom>
          <a:noFill/>
        </p:spPr>
        <p:txBody>
          <a:bodyPr wrap="square" rtlCol="0">
            <a:spAutoFit/>
          </a:bodyPr>
          <a:lstStyle/>
          <a:p>
            <a:r>
              <a:rPr lang="en-US" sz="7200" dirty="0"/>
              <a:t>Please don’t use this:</a:t>
            </a:r>
          </a:p>
        </p:txBody>
      </p:sp>
      <p:sp>
        <p:nvSpPr>
          <p:cNvPr id="8" name="TextBox 7">
            <a:extLst>
              <a:ext uri="{FF2B5EF4-FFF2-40B4-BE49-F238E27FC236}">
                <a16:creationId xmlns:a16="http://schemas.microsoft.com/office/drawing/2014/main" id="{CC625B30-8E22-418D-B911-2DEC65E4DA64}"/>
              </a:ext>
            </a:extLst>
          </p:cNvPr>
          <p:cNvSpPr txBox="1"/>
          <p:nvPr/>
        </p:nvSpPr>
        <p:spPr>
          <a:xfrm>
            <a:off x="714736" y="1041553"/>
            <a:ext cx="6360288" cy="1569660"/>
          </a:xfrm>
          <a:prstGeom prst="rect">
            <a:avLst/>
          </a:prstGeom>
          <a:noFill/>
        </p:spPr>
        <p:txBody>
          <a:bodyPr wrap="square">
            <a:spAutoFit/>
          </a:bodyPr>
          <a:lstStyle/>
          <a:p>
            <a:pPr marL="285750" indent="-285750">
              <a:buFont typeface="Arial" panose="020B0604020202020204" pitchFamily="34" charset="0"/>
              <a:buChar char="•"/>
            </a:pPr>
            <a:r>
              <a:rPr lang="en-US" sz="3200" dirty="0"/>
              <a:t>Must include information on process to complain about violations</a:t>
            </a:r>
          </a:p>
        </p:txBody>
      </p:sp>
    </p:spTree>
    <p:extLst>
      <p:ext uri="{BB962C8B-B14F-4D97-AF65-F5344CB8AC3E}">
        <p14:creationId xmlns:p14="http://schemas.microsoft.com/office/powerpoint/2010/main" val="420263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275"/>
            <a:ext cx="12191999" cy="6884276"/>
          </a:xfrm>
          <a:prstGeom prst="rect">
            <a:avLst/>
          </a:prstGeom>
        </p:spPr>
      </p:pic>
      <p:sp>
        <p:nvSpPr>
          <p:cNvPr id="2" name="Title 1"/>
          <p:cNvSpPr>
            <a:spLocks noGrp="1"/>
          </p:cNvSpPr>
          <p:nvPr>
            <p:ph type="title"/>
          </p:nvPr>
        </p:nvSpPr>
        <p:spPr>
          <a:xfrm>
            <a:off x="1353046" y="1245710"/>
            <a:ext cx="9485906" cy="1362075"/>
          </a:xfrm>
        </p:spPr>
        <p:txBody>
          <a:bodyPr>
            <a:noAutofit/>
          </a:bodyPr>
          <a:lstStyle/>
          <a:p>
            <a:pPr algn="ctr"/>
            <a:r>
              <a:rPr lang="en-US" sz="6000" dirty="0">
                <a:ln>
                  <a:solidFill>
                    <a:schemeClr val="tx1"/>
                  </a:solidFill>
                </a:ln>
                <a:solidFill>
                  <a:srgbClr val="7030A0"/>
                </a:solidFill>
                <a:latin typeface="Elephant" pitchFamily="18" charset="0"/>
              </a:rPr>
              <a:t>Crimes &amp; Sentencing</a:t>
            </a:r>
          </a:p>
        </p:txBody>
      </p:sp>
    </p:spTree>
    <p:extLst>
      <p:ext uri="{BB962C8B-B14F-4D97-AF65-F5344CB8AC3E}">
        <p14:creationId xmlns:p14="http://schemas.microsoft.com/office/powerpoint/2010/main" val="11914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13</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6259255" cy="4970669"/>
          </a:xfrm>
        </p:spPr>
        <p:txBody>
          <a:bodyPr/>
          <a:lstStyle/>
          <a:p>
            <a:r>
              <a:rPr lang="en-US" sz="3200" dirty="0"/>
              <a:t>§ 18-9-313 prohibits “doxing” of law enforcement, judges, prosecutors, and human services employees.</a:t>
            </a:r>
          </a:p>
          <a:p>
            <a:r>
              <a:rPr lang="en-US" sz="3200" dirty="0"/>
              <a:t>Now protects:</a:t>
            </a:r>
          </a:p>
          <a:p>
            <a:pPr lvl="1"/>
            <a:r>
              <a:rPr lang="en-US" sz="2800" dirty="0"/>
              <a:t>DOC employees</a:t>
            </a:r>
          </a:p>
          <a:p>
            <a:pPr lvl="1"/>
            <a:r>
              <a:rPr lang="en-US" sz="2800" dirty="0"/>
              <a:t>Non-certified deputies and detention officers, &amp;</a:t>
            </a:r>
          </a:p>
          <a:p>
            <a:pPr lvl="1"/>
            <a:r>
              <a:rPr lang="en-US" sz="2800" dirty="0"/>
              <a:t>Public defenders.</a:t>
            </a:r>
          </a:p>
          <a:p>
            <a:r>
              <a:rPr lang="en-US" sz="3200" dirty="0"/>
              <a:t>Also allows for application to remove personal info.</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1015 – SECURITY PROTECTIONS CRIMINAL JUSTICE PERSONNEL </a:t>
            </a:r>
            <a:endParaRPr lang="en-US" sz="4800" dirty="0"/>
          </a:p>
        </p:txBody>
      </p:sp>
      <p:pic>
        <p:nvPicPr>
          <p:cNvPr id="5" name="Picture 4">
            <a:extLst>
              <a:ext uri="{FF2B5EF4-FFF2-40B4-BE49-F238E27FC236}">
                <a16:creationId xmlns:a16="http://schemas.microsoft.com/office/drawing/2014/main" id="{5814DF98-F570-4A97-AC96-96AA144A488C}"/>
              </a:ext>
            </a:extLst>
          </p:cNvPr>
          <p:cNvPicPr>
            <a:picLocks noChangeAspect="1"/>
          </p:cNvPicPr>
          <p:nvPr/>
        </p:nvPicPr>
        <p:blipFill>
          <a:blip r:embed="rId3"/>
          <a:stretch>
            <a:fillRect/>
          </a:stretch>
        </p:blipFill>
        <p:spPr>
          <a:xfrm>
            <a:off x="6990775" y="1699359"/>
            <a:ext cx="4822466" cy="4822466"/>
          </a:xfrm>
          <a:prstGeom prst="rect">
            <a:avLst/>
          </a:prstGeom>
        </p:spPr>
      </p:pic>
    </p:spTree>
    <p:extLst>
      <p:ext uri="{BB962C8B-B14F-4D97-AF65-F5344CB8AC3E}">
        <p14:creationId xmlns:p14="http://schemas.microsoft.com/office/powerpoint/2010/main" val="34036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14</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20" y="1658731"/>
            <a:ext cx="11081720" cy="4970669"/>
          </a:xfrm>
        </p:spPr>
        <p:txBody>
          <a:bodyPr/>
          <a:lstStyle/>
          <a:p>
            <a:pPr marL="285750" indent="-285750"/>
            <a:r>
              <a:rPr lang="en-US" sz="3200" dirty="0"/>
              <a:t>Requires advisements to vet/active duty </a:t>
            </a:r>
            <a:r>
              <a:rPr lang="en-US" sz="3200" dirty="0">
                <a:sym typeface="Wingdings 3" panose="05040102010807070707" pitchFamily="18" charset="2"/>
              </a:rPr>
              <a:t>’s in JDs with no VTC of possible transfer of prob/sentence to JDs with VTCs</a:t>
            </a:r>
          </a:p>
          <a:p>
            <a:pPr marL="285750" indent="-285750"/>
            <a:r>
              <a:rPr lang="en-US" sz="3200" dirty="0">
                <a:sym typeface="Wingdings 3" panose="05040102010807070707" pitchFamily="18" charset="2"/>
              </a:rPr>
              <a:t> must be suffering from MH condition related to service</a:t>
            </a:r>
          </a:p>
          <a:p>
            <a:pPr marL="285750" indent="-285750"/>
            <a:r>
              <a:rPr lang="en-US" sz="3200" dirty="0">
                <a:sym typeface="Wingdings 3" panose="05040102010807070707" pitchFamily="18" charset="2"/>
              </a:rPr>
              <a:t>DA consent required (and V’s consent in VRA cases)</a:t>
            </a:r>
          </a:p>
          <a:p>
            <a:pPr marL="285750" indent="-285750"/>
            <a:r>
              <a:rPr lang="en-US" sz="3200" dirty="0">
                <a:sym typeface="Wingdings 3" panose="05040102010807070707" pitchFamily="18" charset="2"/>
              </a:rPr>
              <a:t>Receiving JD VTC judge and DA must</a:t>
            </a:r>
          </a:p>
          <a:p>
            <a:pPr marL="573088" indent="-285750">
              <a:buNone/>
            </a:pPr>
            <a:r>
              <a:rPr lang="en-US" sz="3200" dirty="0">
                <a:sym typeface="Wingdings 3" panose="05040102010807070707" pitchFamily="18" charset="2"/>
              </a:rPr>
              <a:t>consent, w/ resources to support transfer</a:t>
            </a:r>
          </a:p>
          <a:p>
            <a:pPr marL="285750" indent="-285750"/>
            <a:r>
              <a:rPr lang="en-US" sz="3200" dirty="0">
                <a:sym typeface="Wingdings 3" panose="05040102010807070707" pitchFamily="18" charset="2"/>
              </a:rPr>
              <a:t>Probation </a:t>
            </a:r>
            <a:r>
              <a:rPr lang="en-US" sz="3200" dirty="0" err="1">
                <a:sym typeface="Wingdings 3" panose="05040102010807070707" pitchFamily="18" charset="2"/>
              </a:rPr>
              <a:t>revo</a:t>
            </a:r>
            <a:r>
              <a:rPr lang="en-US" sz="3200" dirty="0">
                <a:sym typeface="Wingdings 3" panose="05040102010807070707" pitchFamily="18" charset="2"/>
              </a:rPr>
              <a:t> motions handled in</a:t>
            </a:r>
            <a:br>
              <a:rPr lang="en-US" sz="3200" dirty="0">
                <a:sym typeface="Wingdings 3" panose="05040102010807070707" pitchFamily="18" charset="2"/>
              </a:rPr>
            </a:br>
            <a:r>
              <a:rPr lang="en-US" sz="3200" dirty="0">
                <a:sym typeface="Wingdings 3" panose="05040102010807070707" pitchFamily="18" charset="2"/>
              </a:rPr>
              <a:t>receiving JDs;  Revoke with resentencing</a:t>
            </a:r>
          </a:p>
          <a:p>
            <a:pPr marL="573088" indent="-285750">
              <a:buNone/>
            </a:pPr>
            <a:r>
              <a:rPr lang="en-US" sz="3200" dirty="0">
                <a:sym typeface="Wingdings 3" panose="05040102010807070707" pitchFamily="18" charset="2"/>
              </a:rPr>
              <a:t>handled in sending JDs</a:t>
            </a:r>
          </a:p>
          <a:p>
            <a:endParaRPr lang="en-US" sz="3200" dirty="0"/>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1016 – TRANSFER JURISDICTION TO VETERAN’S SPECIALITY COURT</a:t>
            </a:r>
            <a:endParaRPr lang="en-US" sz="4800" dirty="0"/>
          </a:p>
        </p:txBody>
      </p:sp>
      <p:pic>
        <p:nvPicPr>
          <p:cNvPr id="6" name="Picture 5">
            <a:extLst>
              <a:ext uri="{FF2B5EF4-FFF2-40B4-BE49-F238E27FC236}">
                <a16:creationId xmlns:a16="http://schemas.microsoft.com/office/drawing/2014/main" id="{F4BC5C9D-298D-4C41-8A7C-BA459C0F5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429" y="3674933"/>
            <a:ext cx="4097570" cy="3099578"/>
          </a:xfrm>
          <a:prstGeom prst="rect">
            <a:avLst/>
          </a:prstGeom>
          <a:effectLst>
            <a:softEdge rad="190500"/>
          </a:effectLst>
        </p:spPr>
      </p:pic>
    </p:spTree>
    <p:extLst>
      <p:ext uri="{BB962C8B-B14F-4D97-AF65-F5344CB8AC3E}">
        <p14:creationId xmlns:p14="http://schemas.microsoft.com/office/powerpoint/2010/main" val="3207800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15</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5738729" cy="4970669"/>
          </a:xfrm>
        </p:spPr>
        <p:txBody>
          <a:bodyPr/>
          <a:lstStyle/>
          <a:p>
            <a:endParaRPr lang="en-US" sz="3200" dirty="0"/>
          </a:p>
          <a:p>
            <a:r>
              <a:rPr lang="en-US" sz="3200" dirty="0"/>
              <a:t>New class 2 Petty Offense</a:t>
            </a:r>
          </a:p>
          <a:p>
            <a:endParaRPr lang="en-US" sz="3200" dirty="0"/>
          </a:p>
          <a:p>
            <a:r>
              <a:rPr lang="en-US" sz="3200" dirty="0"/>
              <a:t>“Failing to accept US currency from a buyer” at an in-person retail establishment</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83920" y="377521"/>
            <a:ext cx="10424160" cy="1102147"/>
          </a:xfrm>
        </p:spPr>
        <p:txBody>
          <a:bodyPr/>
          <a:lstStyle/>
          <a:p>
            <a:pPr algn="ctr"/>
            <a:r>
              <a:rPr lang="en-US" sz="3600" dirty="0"/>
              <a:t>HB 1048 – RETAIL BUSINESS MUST ACCEPT CASH</a:t>
            </a:r>
            <a:endParaRPr lang="en-US" sz="4800" dirty="0"/>
          </a:p>
        </p:txBody>
      </p:sp>
      <p:pic>
        <p:nvPicPr>
          <p:cNvPr id="6" name="Picture 5">
            <a:extLst>
              <a:ext uri="{FF2B5EF4-FFF2-40B4-BE49-F238E27FC236}">
                <a16:creationId xmlns:a16="http://schemas.microsoft.com/office/drawing/2014/main" id="{AC779649-22D4-4695-B9F5-C767EA0DD789}"/>
              </a:ext>
            </a:extLst>
          </p:cNvPr>
          <p:cNvPicPr>
            <a:picLocks noChangeAspect="1"/>
          </p:cNvPicPr>
          <p:nvPr/>
        </p:nvPicPr>
        <p:blipFill>
          <a:blip r:embed="rId3"/>
          <a:stretch>
            <a:fillRect/>
          </a:stretch>
        </p:blipFill>
        <p:spPr>
          <a:xfrm>
            <a:off x="6610132" y="1658731"/>
            <a:ext cx="4762500" cy="4972050"/>
          </a:xfrm>
          <a:prstGeom prst="rect">
            <a:avLst/>
          </a:prstGeom>
        </p:spPr>
      </p:pic>
    </p:spTree>
    <p:extLst>
      <p:ext uri="{BB962C8B-B14F-4D97-AF65-F5344CB8AC3E}">
        <p14:creationId xmlns:p14="http://schemas.microsoft.com/office/powerpoint/2010/main" val="1153377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BAABE2-3AD0-4E9B-8043-67C0FCF23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4495" y="3736033"/>
            <a:ext cx="4015574" cy="3121967"/>
          </a:xfrm>
          <a:prstGeom prst="rect">
            <a:avLst/>
          </a:prstGeom>
        </p:spPr>
      </p:pic>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16</a:t>
            </a:fld>
            <a:endParaRPr lang="en-US" dirty="0"/>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1057 – EXTORTION OF IMMIGRANTS ENGAGING IN LAWFUL ACTS</a:t>
            </a:r>
            <a:endParaRPr lang="en-US" sz="4800" dirty="0"/>
          </a:p>
        </p:txBody>
      </p:sp>
      <p:sp>
        <p:nvSpPr>
          <p:cNvPr id="7" name="TextBox 6">
            <a:extLst>
              <a:ext uri="{FF2B5EF4-FFF2-40B4-BE49-F238E27FC236}">
                <a16:creationId xmlns:a16="http://schemas.microsoft.com/office/drawing/2014/main" id="{393EEAA2-46F5-4B93-A290-28831414F022}"/>
              </a:ext>
            </a:extLst>
          </p:cNvPr>
          <p:cNvSpPr txBox="1"/>
          <p:nvPr/>
        </p:nvSpPr>
        <p:spPr>
          <a:xfrm>
            <a:off x="6478861" y="1402312"/>
            <a:ext cx="5523759" cy="4524315"/>
          </a:xfrm>
          <a:prstGeom prst="rect">
            <a:avLst/>
          </a:prstGeom>
          <a:noFill/>
        </p:spPr>
        <p:txBody>
          <a:bodyPr wrap="square" rtlCol="0">
            <a:spAutoFit/>
          </a:bodyPr>
          <a:lstStyle/>
          <a:p>
            <a:pPr marL="571500" indent="-571500">
              <a:buFont typeface="Wingdings" panose="05000000000000000000" pitchFamily="2" charset="2"/>
              <a:buChar char="q"/>
            </a:pPr>
            <a:r>
              <a:rPr lang="en-US" sz="3600" b="1" dirty="0"/>
              <a:t>Amends the statute to also prohibit a person from inducing a victim against their will to </a:t>
            </a:r>
            <a:r>
              <a:rPr lang="en-US" sz="3600" b="1" u="sng" dirty="0"/>
              <a:t>perform an act or refrain from performing a lawful act</a:t>
            </a:r>
            <a:r>
              <a:rPr lang="en-US" sz="3600" b="1" i="1" dirty="0"/>
              <a:t> </a:t>
            </a:r>
            <a:r>
              <a:rPr lang="en-US" sz="3600" b="1" dirty="0"/>
              <a:t>(e.g., testifying, filing claims, reporting crimes)</a:t>
            </a:r>
          </a:p>
        </p:txBody>
      </p:sp>
      <p:sp>
        <p:nvSpPr>
          <p:cNvPr id="9" name="TextBox 8">
            <a:extLst>
              <a:ext uri="{FF2B5EF4-FFF2-40B4-BE49-F238E27FC236}">
                <a16:creationId xmlns:a16="http://schemas.microsoft.com/office/drawing/2014/main" id="{3D595723-9CC9-44F3-9821-C06E10F3C790}"/>
              </a:ext>
            </a:extLst>
          </p:cNvPr>
          <p:cNvSpPr txBox="1"/>
          <p:nvPr/>
        </p:nvSpPr>
        <p:spPr>
          <a:xfrm>
            <a:off x="148171" y="1402312"/>
            <a:ext cx="5307706" cy="4524315"/>
          </a:xfrm>
          <a:prstGeom prst="rect">
            <a:avLst/>
          </a:prstGeom>
          <a:noFill/>
        </p:spPr>
        <p:txBody>
          <a:bodyPr wrap="square" rtlCol="0">
            <a:spAutoFit/>
          </a:bodyPr>
          <a:lstStyle/>
          <a:p>
            <a:pPr marL="571500" indent="-571500">
              <a:buFont typeface="Wingdings" panose="05000000000000000000" pitchFamily="2" charset="2"/>
              <a:buChar char="q"/>
            </a:pPr>
            <a:r>
              <a:rPr lang="en-US" sz="3600" b="1" dirty="0"/>
              <a:t>§ 18-3-207(1.5), prohibits extorting from a victim </a:t>
            </a:r>
            <a:r>
              <a:rPr lang="en-US" sz="3600" b="1" u="sng" dirty="0"/>
              <a:t>money</a:t>
            </a:r>
            <a:r>
              <a:rPr lang="en-US" sz="3600" b="1" dirty="0"/>
              <a:t> or an </a:t>
            </a:r>
            <a:r>
              <a:rPr lang="en-US" sz="3600" b="1" u="sng" dirty="0"/>
              <a:t>item of value</a:t>
            </a:r>
            <a:r>
              <a:rPr lang="en-US" sz="3600" b="1" dirty="0"/>
              <a:t> under threat of reporting to L/E the immigration status of the victim or another person</a:t>
            </a:r>
          </a:p>
        </p:txBody>
      </p:sp>
    </p:spTree>
    <p:extLst>
      <p:ext uri="{BB962C8B-B14F-4D97-AF65-F5344CB8AC3E}">
        <p14:creationId xmlns:p14="http://schemas.microsoft.com/office/powerpoint/2010/main" val="3044663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a:xfrm>
            <a:off x="11813241" y="6521825"/>
            <a:ext cx="378758" cy="336174"/>
          </a:xfrm>
        </p:spPr>
        <p:txBody>
          <a:bodyPr/>
          <a:lstStyle/>
          <a:p>
            <a:fld id="{9F5A6151-1C81-4035-B2B7-B4C06FED99BE}" type="slidenum">
              <a:rPr lang="en-US" smtClean="0"/>
              <a:pPr/>
              <a:t>17</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128475" y="1516634"/>
            <a:ext cx="3347501" cy="2202512"/>
          </a:xfrm>
        </p:spPr>
        <p:txBody>
          <a:bodyPr/>
          <a:lstStyle/>
          <a:p>
            <a:pPr algn="ctr">
              <a:buFont typeface="Wingdings" panose="05000000000000000000" pitchFamily="2" charset="2"/>
              <a:buChar char="ü"/>
            </a:pPr>
            <a:r>
              <a:rPr lang="en-US" sz="3200" b="1" dirty="0"/>
              <a:t>OVER 21? NOW LAWFUL TO POSSESS UP TO 2 OZ.  (REPEALS DPO FOR POSSESSION UP TO 2 OZ.)</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1090 – CRIMINAL MARIJUANA OFFENSES</a:t>
            </a:r>
            <a:endParaRPr lang="en-US" sz="4800" dirty="0"/>
          </a:p>
        </p:txBody>
      </p:sp>
      <p:sp>
        <p:nvSpPr>
          <p:cNvPr id="7" name="TextBox 6">
            <a:extLst>
              <a:ext uri="{FF2B5EF4-FFF2-40B4-BE49-F238E27FC236}">
                <a16:creationId xmlns:a16="http://schemas.microsoft.com/office/drawing/2014/main" id="{65654F45-08FC-47FE-87C1-3E4589270864}"/>
              </a:ext>
            </a:extLst>
          </p:cNvPr>
          <p:cNvSpPr txBox="1"/>
          <p:nvPr/>
        </p:nvSpPr>
        <p:spPr>
          <a:xfrm>
            <a:off x="8188588" y="1516634"/>
            <a:ext cx="3915947" cy="2554545"/>
          </a:xfrm>
          <a:prstGeom prst="rect">
            <a:avLst/>
          </a:prstGeom>
          <a:noFill/>
        </p:spPr>
        <p:txBody>
          <a:bodyPr wrap="square" rtlCol="0">
            <a:spAutoFit/>
          </a:bodyPr>
          <a:lstStyle/>
          <a:p>
            <a:pPr marL="457200" indent="-457200" algn="ctr">
              <a:buFont typeface="Wingdings" panose="05000000000000000000" pitchFamily="2" charset="2"/>
              <a:buChar char="ü"/>
            </a:pPr>
            <a:r>
              <a:rPr lang="en-US" sz="3200" b="1" dirty="0">
                <a:latin typeface="Source Sans Pro" panose="020B0503030403020204" pitchFamily="34" charset="0"/>
                <a:ea typeface="Source Sans Pro" panose="020B0503030403020204" pitchFamily="34" charset="0"/>
              </a:rPr>
              <a:t>AMENDS MIP STATUTE – 18-13-122, FROM 1 OZ. OR LESS, TO NOW 2 OZ. OR LESS </a:t>
            </a:r>
          </a:p>
        </p:txBody>
      </p:sp>
      <p:pic>
        <p:nvPicPr>
          <p:cNvPr id="9" name="Picture 8">
            <a:extLst>
              <a:ext uri="{FF2B5EF4-FFF2-40B4-BE49-F238E27FC236}">
                <a16:creationId xmlns:a16="http://schemas.microsoft.com/office/drawing/2014/main" id="{E68AF61D-649C-409C-9E30-8B520690AD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9026" y="1305274"/>
            <a:ext cx="5321251" cy="3371461"/>
          </a:xfrm>
          <a:prstGeom prst="rect">
            <a:avLst/>
          </a:prstGeom>
          <a:effectLst>
            <a:softEdge rad="127000"/>
          </a:effectLst>
        </p:spPr>
      </p:pic>
      <p:sp>
        <p:nvSpPr>
          <p:cNvPr id="10" name="Text Placeholder 2">
            <a:extLst>
              <a:ext uri="{FF2B5EF4-FFF2-40B4-BE49-F238E27FC236}">
                <a16:creationId xmlns:a16="http://schemas.microsoft.com/office/drawing/2014/main" id="{0440233E-E46D-4FC4-B6EF-086E487B8FE2}"/>
              </a:ext>
            </a:extLst>
          </p:cNvPr>
          <p:cNvSpPr txBox="1">
            <a:spLocks/>
          </p:cNvSpPr>
          <p:nvPr/>
        </p:nvSpPr>
        <p:spPr>
          <a:xfrm>
            <a:off x="-230588" y="4847169"/>
            <a:ext cx="5390983" cy="1674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ü"/>
            </a:pPr>
            <a:r>
              <a:rPr lang="en-US" sz="3200" b="1" dirty="0"/>
              <a:t>ELIMINATES DA’S ABILITY TO OBJECT TO SEALING OF MJ POSSESSION OFFENSES IF </a:t>
            </a:r>
            <a:r>
              <a:rPr lang="en-US" sz="3200" b="1" dirty="0">
                <a:sym typeface="Wingdings 3" panose="05040102010807070707" pitchFamily="18" charset="2"/>
              </a:rPr>
              <a:t> MEETS CRITERIA</a:t>
            </a:r>
            <a:endParaRPr lang="en-US" sz="3200" b="1" dirty="0"/>
          </a:p>
        </p:txBody>
      </p:sp>
      <p:sp>
        <p:nvSpPr>
          <p:cNvPr id="11" name="Text Placeholder 2">
            <a:extLst>
              <a:ext uri="{FF2B5EF4-FFF2-40B4-BE49-F238E27FC236}">
                <a16:creationId xmlns:a16="http://schemas.microsoft.com/office/drawing/2014/main" id="{2F91913D-B3C9-47DA-9419-CC66BDCEE7A8}"/>
              </a:ext>
            </a:extLst>
          </p:cNvPr>
          <p:cNvSpPr txBox="1">
            <a:spLocks/>
          </p:cNvSpPr>
          <p:nvPr/>
        </p:nvSpPr>
        <p:spPr>
          <a:xfrm>
            <a:off x="4959090" y="4847169"/>
            <a:ext cx="7286045" cy="1494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ü"/>
            </a:pPr>
            <a:r>
              <a:rPr lang="en-US" sz="3200" b="1" dirty="0">
                <a:sym typeface="Wingdings 3" panose="05040102010807070707" pitchFamily="18" charset="2"/>
              </a:rPr>
              <a:t>s CAN PETITION TO SEAL CERTAIN (F3) MJ CULTIVATION CRIMES PREVIOUSLY INELIGIBLE FOR SEALING</a:t>
            </a:r>
            <a:endParaRPr lang="en-US" sz="3200" b="1" dirty="0"/>
          </a:p>
        </p:txBody>
      </p:sp>
    </p:spTree>
    <p:extLst>
      <p:ext uri="{BB962C8B-B14F-4D97-AF65-F5344CB8AC3E}">
        <p14:creationId xmlns:p14="http://schemas.microsoft.com/office/powerpoint/2010/main" val="846264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18</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370390" y="1658731"/>
            <a:ext cx="7023392" cy="4970669"/>
          </a:xfrm>
        </p:spPr>
        <p:txBody>
          <a:bodyPr/>
          <a:lstStyle/>
          <a:p>
            <a:pPr marL="0" indent="0">
              <a:buNone/>
            </a:pPr>
            <a:r>
              <a:rPr lang="en-US" sz="3200" dirty="0"/>
              <a:t>“Responsibly and securely stores a firearm” if:  Carrying it, gun safe, locking device, or personalized firearm</a:t>
            </a:r>
          </a:p>
          <a:p>
            <a:pPr marL="0" indent="0">
              <a:buNone/>
            </a:pPr>
            <a:r>
              <a:rPr lang="en-US" sz="3200" u="sng" dirty="0"/>
              <a:t>New M2 if</a:t>
            </a:r>
            <a:r>
              <a:rPr lang="en-US" sz="3200" dirty="0"/>
              <a:t>:</a:t>
            </a:r>
          </a:p>
          <a:p>
            <a:r>
              <a:rPr lang="en-US" sz="3200" dirty="0"/>
              <a:t>Person fails to responsibly store; and</a:t>
            </a:r>
          </a:p>
          <a:p>
            <a:r>
              <a:rPr lang="en-US" sz="3200" dirty="0"/>
              <a:t>Knows or should know that a juvenile or an unauthorized person can gain access</a:t>
            </a:r>
          </a:p>
          <a:p>
            <a:pPr marL="0" indent="0">
              <a:buNone/>
            </a:pPr>
            <a:r>
              <a:rPr lang="en-US" sz="3200" u="sng" dirty="0"/>
              <a:t>Gun stores </a:t>
            </a:r>
            <a:r>
              <a:rPr lang="en-US" sz="3200" dirty="0"/>
              <a:t>– new </a:t>
            </a:r>
            <a:r>
              <a:rPr lang="en-US" sz="3200" u="sng" dirty="0"/>
              <a:t>M</a:t>
            </a:r>
            <a:r>
              <a:rPr lang="en-US" sz="3200" dirty="0"/>
              <a:t> if sale without lock or notice of safe storage requirements</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1106 – SAFE STORAGE OF FIREARMS</a:t>
            </a:r>
            <a:endParaRPr lang="en-US" sz="4800" dirty="0"/>
          </a:p>
        </p:txBody>
      </p:sp>
      <p:pic>
        <p:nvPicPr>
          <p:cNvPr id="5" name="Picture 4">
            <a:extLst>
              <a:ext uri="{FF2B5EF4-FFF2-40B4-BE49-F238E27FC236}">
                <a16:creationId xmlns:a16="http://schemas.microsoft.com/office/drawing/2014/main" id="{2F6AF300-B598-4FA7-B240-1BA161EBA27E}"/>
              </a:ext>
            </a:extLst>
          </p:cNvPr>
          <p:cNvPicPr>
            <a:picLocks noChangeAspect="1"/>
          </p:cNvPicPr>
          <p:nvPr/>
        </p:nvPicPr>
        <p:blipFill rotWithShape="1">
          <a:blip r:embed="rId3"/>
          <a:srcRect t="3131" b="5394"/>
          <a:stretch/>
        </p:blipFill>
        <p:spPr>
          <a:xfrm>
            <a:off x="7604567" y="1516283"/>
            <a:ext cx="4398053" cy="4939689"/>
          </a:xfrm>
          <a:prstGeom prst="rect">
            <a:avLst/>
          </a:prstGeom>
        </p:spPr>
      </p:pic>
    </p:spTree>
    <p:extLst>
      <p:ext uri="{BB962C8B-B14F-4D97-AF65-F5344CB8AC3E}">
        <p14:creationId xmlns:p14="http://schemas.microsoft.com/office/powerpoint/2010/main" val="369678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19</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585216" y="1938528"/>
            <a:ext cx="6266998" cy="4690872"/>
          </a:xfrm>
        </p:spPr>
        <p:txBody>
          <a:bodyPr/>
          <a:lstStyle/>
          <a:p>
            <a:r>
              <a:rPr lang="en-US" sz="3200" dirty="0"/>
              <a:t>Companion bill to HB 1015 regarding “doxing”</a:t>
            </a:r>
          </a:p>
          <a:p>
            <a:endParaRPr lang="en-US" sz="3200" dirty="0"/>
          </a:p>
          <a:p>
            <a:r>
              <a:rPr lang="en-US" sz="3200" dirty="0"/>
              <a:t>Adds public health department employees</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1107 – PROTECTIONS FOR PUBLIC HEALTH DEPARTMENT WORKERS</a:t>
            </a:r>
            <a:endParaRPr lang="en-US" sz="4800" dirty="0"/>
          </a:p>
        </p:txBody>
      </p:sp>
      <p:pic>
        <p:nvPicPr>
          <p:cNvPr id="5" name="Picture 4">
            <a:extLst>
              <a:ext uri="{FF2B5EF4-FFF2-40B4-BE49-F238E27FC236}">
                <a16:creationId xmlns:a16="http://schemas.microsoft.com/office/drawing/2014/main" id="{99765763-78CB-48C4-A868-4AB8F4E38A47}"/>
              </a:ext>
            </a:extLst>
          </p:cNvPr>
          <p:cNvPicPr>
            <a:picLocks noChangeAspect="1"/>
          </p:cNvPicPr>
          <p:nvPr/>
        </p:nvPicPr>
        <p:blipFill>
          <a:blip r:embed="rId3"/>
          <a:stretch>
            <a:fillRect/>
          </a:stretch>
        </p:blipFill>
        <p:spPr>
          <a:xfrm>
            <a:off x="6990887" y="1679215"/>
            <a:ext cx="4822354" cy="4822354"/>
          </a:xfrm>
          <a:prstGeom prst="rect">
            <a:avLst/>
          </a:prstGeom>
        </p:spPr>
      </p:pic>
    </p:spTree>
    <p:extLst>
      <p:ext uri="{BB962C8B-B14F-4D97-AF65-F5344CB8AC3E}">
        <p14:creationId xmlns:p14="http://schemas.microsoft.com/office/powerpoint/2010/main" val="597285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9F5A6151-1C81-4035-B2B7-B4C06FED99BE}" type="slidenum">
              <a:rPr lang="en-US" smtClean="0"/>
              <a:pPr/>
              <a:t>2</a:t>
            </a:fld>
            <a:endParaRPr lang="en-US" dirty="0"/>
          </a:p>
        </p:txBody>
      </p:sp>
      <p:sp>
        <p:nvSpPr>
          <p:cNvPr id="3" name="Text Placeholder 2"/>
          <p:cNvSpPr>
            <a:spLocks noGrp="1"/>
          </p:cNvSpPr>
          <p:nvPr>
            <p:ph type="body" sz="quarter" idx="10"/>
          </p:nvPr>
        </p:nvSpPr>
        <p:spPr/>
        <p:txBody>
          <a:bodyPr/>
          <a:lstStyle/>
          <a:p>
            <a:pPr>
              <a:spcAft>
                <a:spcPts val="1800"/>
              </a:spcAft>
            </a:pPr>
            <a:r>
              <a:rPr lang="en-US" dirty="0"/>
              <a:t>Legislature typically a 120-day session, starting Jan and ending in May. For 1</a:t>
            </a:r>
            <a:r>
              <a:rPr lang="en-US" baseline="30000" dirty="0"/>
              <a:t>st</a:t>
            </a:r>
            <a:r>
              <a:rPr lang="en-US" dirty="0"/>
              <a:t> post-COVID session, General Assembly started 30-days late due to delay in vaccine availability (Feb to June)</a:t>
            </a:r>
          </a:p>
          <a:p>
            <a:pPr>
              <a:spcAft>
                <a:spcPts val="1800"/>
              </a:spcAft>
            </a:pPr>
            <a:r>
              <a:rPr lang="en-US" dirty="0"/>
              <a:t>For 2021, 623 bills introduced, 502 passed.   81% passage rate. Fewer bills than pre-COVID era, but still very active session</a:t>
            </a:r>
          </a:p>
          <a:p>
            <a:pPr>
              <a:spcAft>
                <a:spcPts val="1800"/>
              </a:spcAft>
            </a:pPr>
            <a:r>
              <a:rPr lang="en-US" dirty="0"/>
              <a:t>CDAC tracked close to 15% of the bills introduced, falling into potential criminal law category</a:t>
            </a:r>
          </a:p>
          <a:p>
            <a:endParaRPr lang="en-US" dirty="0"/>
          </a:p>
        </p:txBody>
      </p:sp>
      <p:sp>
        <p:nvSpPr>
          <p:cNvPr id="2" name="Title 1"/>
          <p:cNvSpPr>
            <a:spLocks noGrp="1"/>
          </p:cNvSpPr>
          <p:nvPr>
            <p:ph type="title"/>
          </p:nvPr>
        </p:nvSpPr>
        <p:spPr/>
        <p:txBody>
          <a:bodyPr/>
          <a:lstStyle/>
          <a:p>
            <a:pPr algn="ctr"/>
            <a:r>
              <a:rPr lang="en-US" sz="4800" dirty="0"/>
              <a:t>Legislature 2021</a:t>
            </a:r>
          </a:p>
        </p:txBody>
      </p:sp>
    </p:spTree>
    <p:extLst>
      <p:ext uri="{BB962C8B-B14F-4D97-AF65-F5344CB8AC3E}">
        <p14:creationId xmlns:p14="http://schemas.microsoft.com/office/powerpoint/2010/main" val="536485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20</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20" y="1658731"/>
            <a:ext cx="5291594" cy="4970669"/>
          </a:xfrm>
        </p:spPr>
        <p:txBody>
          <a:bodyPr/>
          <a:lstStyle/>
          <a:p>
            <a:r>
              <a:rPr lang="en-US" sz="3200" dirty="0"/>
              <a:t>Retaliation of a judge statute contains a prohibition against making a credible threat as retaliation or retribution</a:t>
            </a:r>
          </a:p>
          <a:p>
            <a:r>
              <a:rPr lang="en-US" sz="3200" dirty="0"/>
              <a:t>Expands the statute to also apply to </a:t>
            </a:r>
            <a:r>
              <a:rPr lang="en-US" sz="3200" u="sng" dirty="0"/>
              <a:t>elected officials</a:t>
            </a:r>
          </a:p>
          <a:p>
            <a:endParaRPr lang="en-US" sz="3200" u="sng" dirty="0"/>
          </a:p>
          <a:p>
            <a:r>
              <a:rPr lang="en-US" sz="3200" dirty="0"/>
              <a:t>Class 6 felony (*for judges it is an F4)</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64 – RETALIATION AGAINST AN ELECTED OFFICIAL</a:t>
            </a:r>
            <a:endParaRPr lang="en-US" sz="4800" dirty="0"/>
          </a:p>
        </p:txBody>
      </p:sp>
      <p:pic>
        <p:nvPicPr>
          <p:cNvPr id="5" name="Picture 4">
            <a:extLst>
              <a:ext uri="{FF2B5EF4-FFF2-40B4-BE49-F238E27FC236}">
                <a16:creationId xmlns:a16="http://schemas.microsoft.com/office/drawing/2014/main" id="{2C236289-8FBB-4495-AF08-13043D0F602B}"/>
              </a:ext>
            </a:extLst>
          </p:cNvPr>
          <p:cNvPicPr>
            <a:picLocks noChangeAspect="1"/>
          </p:cNvPicPr>
          <p:nvPr/>
        </p:nvPicPr>
        <p:blipFill>
          <a:blip r:embed="rId3"/>
          <a:stretch>
            <a:fillRect/>
          </a:stretch>
        </p:blipFill>
        <p:spPr>
          <a:xfrm>
            <a:off x="6023113" y="1658731"/>
            <a:ext cx="5905500" cy="3324225"/>
          </a:xfrm>
          <a:prstGeom prst="rect">
            <a:avLst/>
          </a:prstGeom>
        </p:spPr>
      </p:pic>
    </p:spTree>
    <p:extLst>
      <p:ext uri="{BB962C8B-B14F-4D97-AF65-F5344CB8AC3E}">
        <p14:creationId xmlns:p14="http://schemas.microsoft.com/office/powerpoint/2010/main" val="172564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21</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47746" y="1816147"/>
            <a:ext cx="6988795" cy="4412885"/>
          </a:xfrm>
        </p:spPr>
        <p:txBody>
          <a:bodyPr/>
          <a:lstStyle/>
          <a:p>
            <a:r>
              <a:rPr lang="en-US" sz="3200" dirty="0"/>
              <a:t>If “reasonable cause to believe” a firearm is lost or stolen, the owner must report to LE within 5 days</a:t>
            </a:r>
          </a:p>
          <a:p>
            <a:endParaRPr lang="en-US" sz="3200" dirty="0"/>
          </a:p>
          <a:p>
            <a:r>
              <a:rPr lang="en-US" sz="3200" dirty="0"/>
              <a:t>Failure to do so is a Civil Infraction with $25 fine.  2</a:t>
            </a:r>
            <a:r>
              <a:rPr lang="en-US" sz="3200" baseline="30000" dirty="0"/>
              <a:t>nd</a:t>
            </a:r>
            <a:r>
              <a:rPr lang="en-US" sz="3200" dirty="0"/>
              <a:t> offense is unclassified M with fine up to $500</a:t>
            </a:r>
          </a:p>
          <a:p>
            <a:endParaRPr lang="en-US" sz="3200" dirty="0"/>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78 – LOST OR STOLEN FIREARMS</a:t>
            </a:r>
            <a:endParaRPr lang="en-US" sz="4800" dirty="0"/>
          </a:p>
        </p:txBody>
      </p:sp>
      <p:pic>
        <p:nvPicPr>
          <p:cNvPr id="5" name="Picture 4">
            <a:extLst>
              <a:ext uri="{FF2B5EF4-FFF2-40B4-BE49-F238E27FC236}">
                <a16:creationId xmlns:a16="http://schemas.microsoft.com/office/drawing/2014/main" id="{C731DF75-A8A9-40EB-B228-0C5B440F36F0}"/>
              </a:ext>
            </a:extLst>
          </p:cNvPr>
          <p:cNvPicPr>
            <a:picLocks noChangeAspect="1"/>
          </p:cNvPicPr>
          <p:nvPr/>
        </p:nvPicPr>
        <p:blipFill>
          <a:blip r:embed="rId3"/>
          <a:stretch>
            <a:fillRect/>
          </a:stretch>
        </p:blipFill>
        <p:spPr>
          <a:xfrm>
            <a:off x="7736541" y="1816147"/>
            <a:ext cx="4076700" cy="3286125"/>
          </a:xfrm>
          <a:prstGeom prst="rect">
            <a:avLst/>
          </a:prstGeom>
        </p:spPr>
      </p:pic>
      <p:sp>
        <p:nvSpPr>
          <p:cNvPr id="6" name="TextBox 5">
            <a:extLst>
              <a:ext uri="{FF2B5EF4-FFF2-40B4-BE49-F238E27FC236}">
                <a16:creationId xmlns:a16="http://schemas.microsoft.com/office/drawing/2014/main" id="{2FE301D8-3F4E-41EE-BC52-95CB6F55BF82}"/>
              </a:ext>
            </a:extLst>
          </p:cNvPr>
          <p:cNvSpPr txBox="1"/>
          <p:nvPr/>
        </p:nvSpPr>
        <p:spPr>
          <a:xfrm>
            <a:off x="8497872" y="5119551"/>
            <a:ext cx="2537811" cy="461665"/>
          </a:xfrm>
          <a:prstGeom prst="rect">
            <a:avLst/>
          </a:prstGeom>
          <a:noFill/>
        </p:spPr>
        <p:txBody>
          <a:bodyPr wrap="none" rtlCol="0">
            <a:spAutoFit/>
          </a:bodyPr>
          <a:lstStyle/>
          <a:p>
            <a:r>
              <a:rPr lang="en-US" sz="2400" u="sng" dirty="0"/>
              <a:t>Isabella Joy </a:t>
            </a:r>
            <a:r>
              <a:rPr lang="en-US" sz="2400" u="sng" dirty="0" err="1"/>
              <a:t>Thallas</a:t>
            </a:r>
            <a:endParaRPr lang="en-US" sz="2400" u="sng" dirty="0"/>
          </a:p>
        </p:txBody>
      </p:sp>
    </p:spTree>
    <p:extLst>
      <p:ext uri="{BB962C8B-B14F-4D97-AF65-F5344CB8AC3E}">
        <p14:creationId xmlns:p14="http://schemas.microsoft.com/office/powerpoint/2010/main" val="214326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22</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381965" y="1551156"/>
            <a:ext cx="7141580" cy="5306843"/>
          </a:xfrm>
        </p:spPr>
        <p:txBody>
          <a:bodyPr/>
          <a:lstStyle/>
          <a:p>
            <a:r>
              <a:rPr lang="en-US" sz="3200" dirty="0"/>
              <a:t>Moves “FELONY MURDER” from 1</a:t>
            </a:r>
            <a:r>
              <a:rPr lang="en-US" sz="3200" baseline="30000" dirty="0"/>
              <a:t>st</a:t>
            </a:r>
            <a:r>
              <a:rPr lang="en-US" sz="3200" dirty="0"/>
              <a:t> Degree Murder to 2</a:t>
            </a:r>
            <a:r>
              <a:rPr lang="en-US" sz="3200" baseline="30000" dirty="0"/>
              <a:t>nd</a:t>
            </a:r>
            <a:r>
              <a:rPr lang="en-US" sz="3200" dirty="0"/>
              <a:t> Degree Murder</a:t>
            </a:r>
          </a:p>
          <a:p>
            <a:endParaRPr lang="en-US" sz="3200" dirty="0"/>
          </a:p>
          <a:p>
            <a:r>
              <a:rPr lang="en-US" sz="3200" dirty="0"/>
              <a:t>Now a class 2 Felony COV - 16-48 years</a:t>
            </a:r>
          </a:p>
          <a:p>
            <a:endParaRPr lang="en-US" sz="3200" dirty="0"/>
          </a:p>
          <a:p>
            <a:r>
              <a:rPr lang="en-US" sz="3200" dirty="0"/>
              <a:t>“death caused by anyone” changed to “caused by any participant”</a:t>
            </a:r>
          </a:p>
          <a:p>
            <a:endParaRPr lang="en-US" sz="3200" dirty="0"/>
          </a:p>
          <a:p>
            <a:r>
              <a:rPr lang="en-US" sz="3200" dirty="0"/>
              <a:t>Removes 2 elements from the affirmative defense </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124 – CHANGES TO FELONY MURDER</a:t>
            </a:r>
            <a:endParaRPr lang="en-US" sz="4800" dirty="0"/>
          </a:p>
        </p:txBody>
      </p:sp>
      <p:pic>
        <p:nvPicPr>
          <p:cNvPr id="5" name="Picture 4">
            <a:extLst>
              <a:ext uri="{FF2B5EF4-FFF2-40B4-BE49-F238E27FC236}">
                <a16:creationId xmlns:a16="http://schemas.microsoft.com/office/drawing/2014/main" id="{897321E1-09D4-4BB5-8172-FC8CC5B00803}"/>
              </a:ext>
            </a:extLst>
          </p:cNvPr>
          <p:cNvPicPr>
            <a:picLocks noChangeAspect="1"/>
          </p:cNvPicPr>
          <p:nvPr/>
        </p:nvPicPr>
        <p:blipFill>
          <a:blip r:embed="rId3"/>
          <a:stretch>
            <a:fillRect/>
          </a:stretch>
        </p:blipFill>
        <p:spPr>
          <a:xfrm>
            <a:off x="7755038" y="1703090"/>
            <a:ext cx="4324311" cy="4324311"/>
          </a:xfrm>
          <a:prstGeom prst="rect">
            <a:avLst/>
          </a:prstGeom>
        </p:spPr>
      </p:pic>
    </p:spTree>
    <p:extLst>
      <p:ext uri="{BB962C8B-B14F-4D97-AF65-F5344CB8AC3E}">
        <p14:creationId xmlns:p14="http://schemas.microsoft.com/office/powerpoint/2010/main" val="267207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A648A7-40F5-49EA-9AFD-6684BB0CE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559" y="1383526"/>
            <a:ext cx="5425439" cy="5474474"/>
          </a:xfrm>
          <a:prstGeom prst="rect">
            <a:avLst/>
          </a:prstGeom>
        </p:spPr>
      </p:pic>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23</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87464" y="1383525"/>
            <a:ext cx="6909683" cy="5474474"/>
          </a:xfrm>
        </p:spPr>
        <p:txBody>
          <a:bodyPr/>
          <a:lstStyle/>
          <a:p>
            <a:pPr marL="0" indent="0" algn="ctr">
              <a:buNone/>
            </a:pPr>
            <a:r>
              <a:rPr lang="en-US" sz="3200" dirty="0"/>
              <a:t>Creates the “</a:t>
            </a:r>
            <a:r>
              <a:rPr lang="en-US" sz="3200" i="1" dirty="0"/>
              <a:t>Traveling Animal Protection Act”.  </a:t>
            </a:r>
            <a:r>
              <a:rPr lang="en-US" sz="3200" dirty="0"/>
              <a:t>New Unclassified Misdemeanor (M) for violations of Act ($250-$1000 fine for each violation)</a:t>
            </a:r>
          </a:p>
          <a:p>
            <a:pPr lvl="1"/>
            <a:endParaRPr lang="en-US" dirty="0"/>
          </a:p>
          <a:p>
            <a:pPr lvl="1"/>
            <a:r>
              <a:rPr lang="en-US" dirty="0"/>
              <a:t>Shall not cause a ‘Performance’ of certain classes of animals</a:t>
            </a:r>
          </a:p>
          <a:p>
            <a:pPr marL="457200" lvl="1" indent="0">
              <a:buNone/>
            </a:pPr>
            <a:endParaRPr lang="en-US" dirty="0"/>
          </a:p>
          <a:p>
            <a:pPr lvl="1"/>
            <a:r>
              <a:rPr lang="en-US" dirty="0"/>
              <a:t>“Performance” means Animal Act, Circus, Ride, Carnival, Parade, Race, or similar undertaking in which animals perform tricks / give rides / participate as accompaniments for entertainment / amusement / audience benefit / photographic purposes</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135 – PROHIBIT EXOTIC ANIMALS IN TRAVELING PERFORMANCES</a:t>
            </a:r>
            <a:endParaRPr lang="en-US" sz="4800" dirty="0"/>
          </a:p>
        </p:txBody>
      </p:sp>
    </p:spTree>
    <p:extLst>
      <p:ext uri="{BB962C8B-B14F-4D97-AF65-F5344CB8AC3E}">
        <p14:creationId xmlns:p14="http://schemas.microsoft.com/office/powerpoint/2010/main" val="2926659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24</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10734261" cy="4970669"/>
          </a:xfrm>
        </p:spPr>
        <p:txBody>
          <a:bodyPr/>
          <a:lstStyle/>
          <a:p>
            <a:r>
              <a:rPr lang="en-US" sz="3200" dirty="0"/>
              <a:t>Creates</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271 – MISDEMEANOR REFORM</a:t>
            </a:r>
            <a:endParaRPr lang="en-US" sz="4800" dirty="0"/>
          </a:p>
        </p:txBody>
      </p:sp>
      <p:pic>
        <p:nvPicPr>
          <p:cNvPr id="6" name="Picture 5">
            <a:extLst>
              <a:ext uri="{FF2B5EF4-FFF2-40B4-BE49-F238E27FC236}">
                <a16:creationId xmlns:a16="http://schemas.microsoft.com/office/drawing/2014/main" id="{099A253E-9C51-422B-A596-FDA064E0A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7623"/>
            <a:ext cx="6009117" cy="5490375"/>
          </a:xfrm>
          <a:prstGeom prst="rect">
            <a:avLst/>
          </a:prstGeom>
        </p:spPr>
      </p:pic>
      <p:pic>
        <p:nvPicPr>
          <p:cNvPr id="8" name="Picture 7">
            <a:extLst>
              <a:ext uri="{FF2B5EF4-FFF2-40B4-BE49-F238E27FC236}">
                <a16:creationId xmlns:a16="http://schemas.microsoft.com/office/drawing/2014/main" id="{717FF75B-CF56-4736-9C8A-219ECC79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17" y="1367623"/>
            <a:ext cx="6198785" cy="5490375"/>
          </a:xfrm>
          <a:prstGeom prst="rect">
            <a:avLst/>
          </a:prstGeom>
        </p:spPr>
      </p:pic>
    </p:spTree>
    <p:extLst>
      <p:ext uri="{BB962C8B-B14F-4D97-AF65-F5344CB8AC3E}">
        <p14:creationId xmlns:p14="http://schemas.microsoft.com/office/powerpoint/2010/main" val="2789083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9A253E-9C51-422B-A596-FDA064E0A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2883" y="1398877"/>
            <a:ext cx="6009117" cy="5490375"/>
          </a:xfrm>
          <a:prstGeom prst="rect">
            <a:avLst/>
          </a:prstGeom>
        </p:spPr>
      </p:pic>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25</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1" y="1398877"/>
            <a:ext cx="6182884" cy="5459122"/>
          </a:xfrm>
        </p:spPr>
        <p:txBody>
          <a:bodyPr/>
          <a:lstStyle/>
          <a:p>
            <a:r>
              <a:rPr lang="en-US" sz="3200" dirty="0"/>
              <a:t>CCJJ Reform per Gov. directive</a:t>
            </a:r>
          </a:p>
          <a:p>
            <a:r>
              <a:rPr lang="en-US" sz="3200" dirty="0"/>
              <a:t>Delayed implementation until March 1, 2022</a:t>
            </a:r>
          </a:p>
          <a:p>
            <a:r>
              <a:rPr lang="en-US" sz="3200" dirty="0"/>
              <a:t>Compresses Misdemeanor Grid to two classes of (M) and 1 class of Petty Offense (PO)</a:t>
            </a:r>
          </a:p>
          <a:p>
            <a:r>
              <a:rPr lang="en-US" sz="3200" dirty="0"/>
              <a:t>General guidelines:</a:t>
            </a:r>
          </a:p>
          <a:p>
            <a:pPr lvl="1"/>
            <a:r>
              <a:rPr lang="en-US" sz="2800" dirty="0"/>
              <a:t>Person crimes – M1s</a:t>
            </a:r>
          </a:p>
          <a:p>
            <a:pPr lvl="1"/>
            <a:r>
              <a:rPr lang="en-US" sz="2800" dirty="0"/>
              <a:t>Property crimes – M2s</a:t>
            </a:r>
          </a:p>
          <a:p>
            <a:r>
              <a:rPr lang="en-US" sz="3200" dirty="0"/>
              <a:t>No change to DUI grid, except W/R and alternative sentencing</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271 – MISDEMEANOR REFORM</a:t>
            </a:r>
            <a:endParaRPr lang="en-US" sz="4800" dirty="0"/>
          </a:p>
        </p:txBody>
      </p:sp>
    </p:spTree>
    <p:extLst>
      <p:ext uri="{BB962C8B-B14F-4D97-AF65-F5344CB8AC3E}">
        <p14:creationId xmlns:p14="http://schemas.microsoft.com/office/powerpoint/2010/main" val="507312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26</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0" y="1398877"/>
            <a:ext cx="12191999" cy="5459122"/>
          </a:xfrm>
        </p:spPr>
        <p:txBody>
          <a:bodyPr/>
          <a:lstStyle/>
          <a:p>
            <a:pPr marL="0" indent="0">
              <a:buNone/>
            </a:pPr>
            <a:r>
              <a:rPr lang="en-US" sz="2800" b="1" u="sng" dirty="0"/>
              <a:t>New Misdemeanor Grid</a:t>
            </a:r>
            <a:r>
              <a:rPr lang="en-US" sz="2800" dirty="0"/>
              <a:t>:</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271 – MISDEMEANOR REFORM</a:t>
            </a:r>
            <a:endParaRPr lang="en-US" sz="4800" dirty="0"/>
          </a:p>
        </p:txBody>
      </p:sp>
      <p:graphicFrame>
        <p:nvGraphicFramePr>
          <p:cNvPr id="6" name="Table 5">
            <a:extLst>
              <a:ext uri="{FF2B5EF4-FFF2-40B4-BE49-F238E27FC236}">
                <a16:creationId xmlns:a16="http://schemas.microsoft.com/office/drawing/2014/main" id="{F5B62F2A-487D-4A72-B083-8CE17FCE8173}"/>
              </a:ext>
            </a:extLst>
          </p:cNvPr>
          <p:cNvGraphicFramePr>
            <a:graphicFrameLocks noGrp="1"/>
          </p:cNvGraphicFramePr>
          <p:nvPr>
            <p:extLst>
              <p:ext uri="{D42A27DB-BD31-4B8C-83A1-F6EECF244321}">
                <p14:modId xmlns:p14="http://schemas.microsoft.com/office/powerpoint/2010/main" val="3828416641"/>
              </p:ext>
            </p:extLst>
          </p:nvPr>
        </p:nvGraphicFramePr>
        <p:xfrm>
          <a:off x="962107" y="1855744"/>
          <a:ext cx="10273086" cy="4914791"/>
        </p:xfrm>
        <a:graphic>
          <a:graphicData uri="http://schemas.openxmlformats.org/drawingml/2006/table">
            <a:tbl>
              <a:tblPr firstRow="1" bandRow="1">
                <a:tableStyleId>{5C22544A-7EE6-4342-B048-85BDC9FD1C3A}</a:tableStyleId>
              </a:tblPr>
              <a:tblGrid>
                <a:gridCol w="3424362">
                  <a:extLst>
                    <a:ext uri="{9D8B030D-6E8A-4147-A177-3AD203B41FA5}">
                      <a16:colId xmlns:a16="http://schemas.microsoft.com/office/drawing/2014/main" val="2162612290"/>
                    </a:ext>
                  </a:extLst>
                </a:gridCol>
                <a:gridCol w="3424362">
                  <a:extLst>
                    <a:ext uri="{9D8B030D-6E8A-4147-A177-3AD203B41FA5}">
                      <a16:colId xmlns:a16="http://schemas.microsoft.com/office/drawing/2014/main" val="1534433467"/>
                    </a:ext>
                  </a:extLst>
                </a:gridCol>
                <a:gridCol w="3424362">
                  <a:extLst>
                    <a:ext uri="{9D8B030D-6E8A-4147-A177-3AD203B41FA5}">
                      <a16:colId xmlns:a16="http://schemas.microsoft.com/office/drawing/2014/main" val="2633700074"/>
                    </a:ext>
                  </a:extLst>
                </a:gridCol>
              </a:tblGrid>
              <a:tr h="434231">
                <a:tc>
                  <a:txBody>
                    <a:bodyPr/>
                    <a:lstStyle/>
                    <a:p>
                      <a:pPr algn="ctr"/>
                      <a:r>
                        <a:rPr lang="en-US" sz="2400" b="1" dirty="0"/>
                        <a:t>Offense Class</a:t>
                      </a:r>
                    </a:p>
                  </a:txBody>
                  <a:tcPr/>
                </a:tc>
                <a:tc>
                  <a:txBody>
                    <a:bodyPr/>
                    <a:lstStyle/>
                    <a:p>
                      <a:pPr algn="ctr"/>
                      <a:r>
                        <a:rPr lang="en-US" sz="2400" b="1" dirty="0"/>
                        <a:t>Sentence</a:t>
                      </a:r>
                    </a:p>
                  </a:txBody>
                  <a:tcPr/>
                </a:tc>
                <a:tc>
                  <a:txBody>
                    <a:bodyPr/>
                    <a:lstStyle/>
                    <a:p>
                      <a:pPr algn="ctr"/>
                      <a:r>
                        <a:rPr lang="en-US" sz="2400" b="1" dirty="0"/>
                        <a:t>Fine</a:t>
                      </a:r>
                    </a:p>
                  </a:txBody>
                  <a:tcPr/>
                </a:tc>
                <a:extLst>
                  <a:ext uri="{0D108BD9-81ED-4DB2-BD59-A6C34878D82A}">
                    <a16:rowId xmlns:a16="http://schemas.microsoft.com/office/drawing/2014/main" val="1805405645"/>
                  </a:ext>
                </a:extLst>
              </a:tr>
              <a:tr h="1070704">
                <a:tc>
                  <a:txBody>
                    <a:bodyPr/>
                    <a:lstStyle/>
                    <a:p>
                      <a:r>
                        <a:rPr lang="en-US" sz="2400" b="1" dirty="0"/>
                        <a:t>Misdemeanor 1</a:t>
                      </a:r>
                    </a:p>
                  </a:txBody>
                  <a:tcPr/>
                </a:tc>
                <a:tc>
                  <a:txBody>
                    <a:bodyPr/>
                    <a:lstStyle/>
                    <a:p>
                      <a:r>
                        <a:rPr lang="en-US" sz="2400" b="1" dirty="0"/>
                        <a:t>Up to 364 days jail</a:t>
                      </a:r>
                    </a:p>
                  </a:txBody>
                  <a:tcPr/>
                </a:tc>
                <a:tc>
                  <a:txBody>
                    <a:bodyPr/>
                    <a:lstStyle/>
                    <a:p>
                      <a:r>
                        <a:rPr lang="en-US" sz="2400" b="1" dirty="0"/>
                        <a:t>Fine up to $1,000</a:t>
                      </a:r>
                    </a:p>
                    <a:p>
                      <a:r>
                        <a:rPr lang="en-US" sz="2400" b="1" dirty="0"/>
                        <a:t>Treatment Options</a:t>
                      </a:r>
                    </a:p>
                    <a:p>
                      <a:r>
                        <a:rPr lang="en-US" sz="2400" b="1" dirty="0"/>
                        <a:t>Useful Public Service</a:t>
                      </a:r>
                    </a:p>
                  </a:txBody>
                  <a:tcPr/>
                </a:tc>
                <a:extLst>
                  <a:ext uri="{0D108BD9-81ED-4DB2-BD59-A6C34878D82A}">
                    <a16:rowId xmlns:a16="http://schemas.microsoft.com/office/drawing/2014/main" val="2296824672"/>
                  </a:ext>
                </a:extLst>
              </a:tr>
              <a:tr h="1070704">
                <a:tc>
                  <a:txBody>
                    <a:bodyPr/>
                    <a:lstStyle/>
                    <a:p>
                      <a:r>
                        <a:rPr lang="en-US" sz="2400" b="1" dirty="0"/>
                        <a:t>Misdemeanor 2</a:t>
                      </a:r>
                    </a:p>
                  </a:txBody>
                  <a:tcPr/>
                </a:tc>
                <a:tc>
                  <a:txBody>
                    <a:bodyPr/>
                    <a:lstStyle/>
                    <a:p>
                      <a:r>
                        <a:rPr lang="en-US" sz="2400" b="1" dirty="0"/>
                        <a:t>Up to 120 days jail</a:t>
                      </a:r>
                    </a:p>
                  </a:txBody>
                  <a:tcPr/>
                </a:tc>
                <a:tc>
                  <a:txBody>
                    <a:bodyPr/>
                    <a:lstStyle/>
                    <a:p>
                      <a:r>
                        <a:rPr lang="en-US" sz="2400" b="1" dirty="0"/>
                        <a:t>Fine up to $750</a:t>
                      </a:r>
                    </a:p>
                    <a:p>
                      <a:r>
                        <a:rPr lang="en-US" sz="2400" b="1" dirty="0"/>
                        <a:t>Treatment Options</a:t>
                      </a:r>
                    </a:p>
                    <a:p>
                      <a:r>
                        <a:rPr lang="en-US" sz="2400" b="1" dirty="0"/>
                        <a:t>Useful Public Service</a:t>
                      </a:r>
                    </a:p>
                  </a:txBody>
                  <a:tcPr/>
                </a:tc>
                <a:extLst>
                  <a:ext uri="{0D108BD9-81ED-4DB2-BD59-A6C34878D82A}">
                    <a16:rowId xmlns:a16="http://schemas.microsoft.com/office/drawing/2014/main" val="3402206835"/>
                  </a:ext>
                </a:extLst>
              </a:tr>
              <a:tr h="749493">
                <a:tc>
                  <a:txBody>
                    <a:bodyPr/>
                    <a:lstStyle/>
                    <a:p>
                      <a:r>
                        <a:rPr lang="en-US" sz="2400" b="1" dirty="0"/>
                        <a:t>Petty Offense</a:t>
                      </a:r>
                    </a:p>
                  </a:txBody>
                  <a:tcPr/>
                </a:tc>
                <a:tc>
                  <a:txBody>
                    <a:bodyPr/>
                    <a:lstStyle/>
                    <a:p>
                      <a:r>
                        <a:rPr lang="en-US" sz="2400" b="1" dirty="0"/>
                        <a:t>Up to 10 days jail</a:t>
                      </a:r>
                    </a:p>
                  </a:txBody>
                  <a:tcPr/>
                </a:tc>
                <a:tc>
                  <a:txBody>
                    <a:bodyPr/>
                    <a:lstStyle/>
                    <a:p>
                      <a:r>
                        <a:rPr lang="en-US" sz="2400" b="1" dirty="0"/>
                        <a:t>Fine up to $300</a:t>
                      </a:r>
                    </a:p>
                    <a:p>
                      <a:r>
                        <a:rPr lang="en-US" sz="2400" b="1" dirty="0"/>
                        <a:t>Useful Public Service</a:t>
                      </a:r>
                    </a:p>
                  </a:txBody>
                  <a:tcPr/>
                </a:tc>
                <a:extLst>
                  <a:ext uri="{0D108BD9-81ED-4DB2-BD59-A6C34878D82A}">
                    <a16:rowId xmlns:a16="http://schemas.microsoft.com/office/drawing/2014/main" val="73056840"/>
                  </a:ext>
                </a:extLst>
              </a:tr>
              <a:tr h="749493">
                <a:tc>
                  <a:txBody>
                    <a:bodyPr/>
                    <a:lstStyle/>
                    <a:p>
                      <a:r>
                        <a:rPr lang="en-US" sz="2400" b="1" dirty="0"/>
                        <a:t>Infraction or Unclassified Misdemeanor</a:t>
                      </a:r>
                    </a:p>
                  </a:txBody>
                  <a:tcPr/>
                </a:tc>
                <a:tc>
                  <a:txBody>
                    <a:bodyPr/>
                    <a:lstStyle/>
                    <a:p>
                      <a:r>
                        <a:rPr lang="en-US" sz="2400" b="1" dirty="0"/>
                        <a:t>n/a</a:t>
                      </a:r>
                    </a:p>
                  </a:txBody>
                  <a:tcPr/>
                </a:tc>
                <a:tc>
                  <a:txBody>
                    <a:bodyPr/>
                    <a:lstStyle/>
                    <a:p>
                      <a:r>
                        <a:rPr lang="en-US" sz="2400" b="1" dirty="0"/>
                        <a:t>Fine up to $100</a:t>
                      </a:r>
                    </a:p>
                    <a:p>
                      <a:r>
                        <a:rPr lang="en-US" sz="2400" b="1" dirty="0"/>
                        <a:t>Useful Public Service</a:t>
                      </a:r>
                    </a:p>
                  </a:txBody>
                  <a:tcPr/>
                </a:tc>
                <a:extLst>
                  <a:ext uri="{0D108BD9-81ED-4DB2-BD59-A6C34878D82A}">
                    <a16:rowId xmlns:a16="http://schemas.microsoft.com/office/drawing/2014/main" val="39043556"/>
                  </a:ext>
                </a:extLst>
              </a:tr>
              <a:tr h="434231">
                <a:tc gridSpan="3">
                  <a:txBody>
                    <a:bodyPr/>
                    <a:lstStyle/>
                    <a:p>
                      <a:r>
                        <a:rPr lang="en-US" b="1" dirty="0">
                          <a:solidFill>
                            <a:srgbClr val="E31F27"/>
                          </a:solidFill>
                        </a:rPr>
                        <a:t>The maximum consecutive sentence to county jail for misdemeanor crimes in a single case is 24 months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63108321"/>
                  </a:ext>
                </a:extLst>
              </a:tr>
            </a:tbl>
          </a:graphicData>
        </a:graphic>
      </p:graphicFrame>
    </p:spTree>
    <p:extLst>
      <p:ext uri="{BB962C8B-B14F-4D97-AF65-F5344CB8AC3E}">
        <p14:creationId xmlns:p14="http://schemas.microsoft.com/office/powerpoint/2010/main" val="2469530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27</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0" y="1398877"/>
            <a:ext cx="12191999" cy="5459122"/>
          </a:xfrm>
        </p:spPr>
        <p:txBody>
          <a:bodyPr/>
          <a:lstStyle/>
          <a:p>
            <a:pPr marL="0" indent="0">
              <a:buNone/>
            </a:pPr>
            <a:r>
              <a:rPr lang="en-US" sz="3200" b="1" u="sng" dirty="0"/>
              <a:t>Major Offense changes</a:t>
            </a:r>
          </a:p>
          <a:p>
            <a:r>
              <a:rPr lang="en-US" sz="3200" dirty="0"/>
              <a:t>Vehicular Assault/DWAI – F5</a:t>
            </a:r>
          </a:p>
          <a:p>
            <a:r>
              <a:rPr lang="en-US" sz="3200" dirty="0"/>
              <a:t>Vehicular Homicide/DWAI – F4</a:t>
            </a:r>
          </a:p>
          <a:p>
            <a:r>
              <a:rPr lang="en-US" sz="3200" dirty="0"/>
              <a:t>POWPO –</a:t>
            </a:r>
          </a:p>
          <a:p>
            <a:pPr lvl="1"/>
            <a:r>
              <a:rPr lang="en-US" sz="2800" dirty="0"/>
              <a:t>Limited to possession, use, or carry of a firearm after conviction for felony VRA only</a:t>
            </a:r>
          </a:p>
          <a:p>
            <a:pPr lvl="1"/>
            <a:r>
              <a:rPr lang="en-US" sz="2800" dirty="0"/>
              <a:t>2</a:t>
            </a:r>
            <a:r>
              <a:rPr lang="en-US" sz="2800" baseline="30000" dirty="0"/>
              <a:t>nd</a:t>
            </a:r>
            <a:r>
              <a:rPr lang="en-US" sz="2800" dirty="0"/>
              <a:t> Degree Burg. is now VRA, and thus a qualifying predicate conviction</a:t>
            </a:r>
          </a:p>
          <a:p>
            <a:pPr lvl="1"/>
            <a:r>
              <a:rPr lang="en-US" sz="2800" u="sng" dirty="0"/>
              <a:t>NOT</a:t>
            </a:r>
            <a:r>
              <a:rPr lang="en-US" sz="2800" dirty="0"/>
              <a:t> probation eligible if </a:t>
            </a:r>
            <a:r>
              <a:rPr lang="en-US" sz="2800" dirty="0">
                <a:sym typeface="Wingdings 3" panose="05040102010807070707" pitchFamily="18" charset="2"/>
              </a:rPr>
              <a:t> used or threatened use of firearm in commission of new crime.  DOC required.</a:t>
            </a:r>
          </a:p>
          <a:p>
            <a:pPr lvl="1"/>
            <a:r>
              <a:rPr lang="en-US" sz="2800" dirty="0">
                <a:sym typeface="Wingdings 3" panose="05040102010807070707" pitchFamily="18" charset="2"/>
              </a:rPr>
              <a:t>Applies to juveniles with a 10 year limit following (F) VRA adjudication</a:t>
            </a:r>
          </a:p>
          <a:p>
            <a:pPr lvl="1"/>
            <a:r>
              <a:rPr lang="en-US" sz="2800" dirty="0">
                <a:sym typeface="Wingdings 3" panose="05040102010807070707" pitchFamily="18" charset="2"/>
              </a:rPr>
              <a:t>All violations are (F5)</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271 – MISDEMEANOR REFORM</a:t>
            </a:r>
            <a:endParaRPr lang="en-US" sz="4800" dirty="0"/>
          </a:p>
        </p:txBody>
      </p:sp>
    </p:spTree>
    <p:extLst>
      <p:ext uri="{BB962C8B-B14F-4D97-AF65-F5344CB8AC3E}">
        <p14:creationId xmlns:p14="http://schemas.microsoft.com/office/powerpoint/2010/main" val="2821638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28</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0" y="1398877"/>
            <a:ext cx="12191999" cy="5459122"/>
          </a:xfrm>
        </p:spPr>
        <p:txBody>
          <a:bodyPr/>
          <a:lstStyle/>
          <a:p>
            <a:pPr marL="0" indent="0">
              <a:buNone/>
            </a:pPr>
            <a:r>
              <a:rPr lang="en-US" sz="3200" b="1" u="sng" dirty="0"/>
              <a:t>Major Offense changes</a:t>
            </a:r>
          </a:p>
          <a:p>
            <a:r>
              <a:rPr lang="en-US" sz="3200" dirty="0"/>
              <a:t>Restructure Criminal Impersonation crimes:  (F6)/(M)</a:t>
            </a:r>
          </a:p>
          <a:p>
            <a:r>
              <a:rPr lang="en-US" sz="3200" dirty="0"/>
              <a:t>New crime of “Providing False Info to Law Enforcement” (M2)/(F6)</a:t>
            </a:r>
          </a:p>
          <a:p>
            <a:pPr lvl="1"/>
            <a:r>
              <a:rPr lang="en-US" sz="2800" dirty="0"/>
              <a:t>(Attempt to Influence a Public Servant becomes a (M))</a:t>
            </a:r>
          </a:p>
          <a:p>
            <a:r>
              <a:rPr lang="en-US" sz="3200" dirty="0"/>
              <a:t>Reclassifies Identify Theft Offenses:  (F4)/(M2)/(F6)</a:t>
            </a:r>
          </a:p>
          <a:p>
            <a:r>
              <a:rPr lang="en-US" sz="3200" dirty="0"/>
              <a:t>Restructures Contributing to the Delinquency of a Minor:  (F4)/(M1)</a:t>
            </a:r>
          </a:p>
          <a:p>
            <a:r>
              <a:rPr lang="en-US" sz="3200" dirty="0"/>
              <a:t>Restructures Giving False Information to Pawnbroker, consistent with Theft thresholds.  Also, Criminal Mischief to match Theft thresholds.</a:t>
            </a:r>
          </a:p>
          <a:p>
            <a:r>
              <a:rPr lang="en-US" sz="3200" dirty="0">
                <a:sym typeface="Wingdings 3" panose="05040102010807070707" pitchFamily="18" charset="2"/>
              </a:rPr>
              <a:t>Reclassifies Menacing:  (M1)/(F5)</a:t>
            </a:r>
          </a:p>
          <a:p>
            <a:r>
              <a:rPr lang="en-US" sz="3200" dirty="0">
                <a:sym typeface="Wingdings 3" panose="05040102010807070707" pitchFamily="18" charset="2"/>
              </a:rPr>
              <a:t>Reclassifies Possession of Burglary Tools:  (M2)/(F5)</a:t>
            </a:r>
            <a:endParaRPr lang="en-US" sz="2800" dirty="0">
              <a:sym typeface="Wingdings 3" panose="05040102010807070707" pitchFamily="18" charset="2"/>
            </a:endParaRP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271 – MISDEMEANOR REFORM</a:t>
            </a:r>
            <a:endParaRPr lang="en-US" sz="4800" dirty="0"/>
          </a:p>
        </p:txBody>
      </p:sp>
    </p:spTree>
    <p:extLst>
      <p:ext uri="{BB962C8B-B14F-4D97-AF65-F5344CB8AC3E}">
        <p14:creationId xmlns:p14="http://schemas.microsoft.com/office/powerpoint/2010/main" val="1027066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29</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0" y="1398877"/>
            <a:ext cx="12191999" cy="5459122"/>
          </a:xfrm>
        </p:spPr>
        <p:txBody>
          <a:bodyPr/>
          <a:lstStyle/>
          <a:p>
            <a:pPr marL="0" indent="0">
              <a:buNone/>
            </a:pPr>
            <a:r>
              <a:rPr lang="en-US" sz="3200" b="1" u="sng" dirty="0"/>
              <a:t>Major Offense changes</a:t>
            </a:r>
          </a:p>
          <a:p>
            <a:r>
              <a:rPr lang="en-US" sz="3200" dirty="0"/>
              <a:t>Bond Violation Offense restructuring:</a:t>
            </a:r>
          </a:p>
          <a:p>
            <a:pPr marL="0" indent="0">
              <a:buNone/>
            </a:pPr>
            <a:endParaRPr lang="en-US" sz="3200" dirty="0"/>
          </a:p>
          <a:p>
            <a:pPr lvl="1">
              <a:spcAft>
                <a:spcPts val="1200"/>
              </a:spcAft>
            </a:pPr>
            <a:r>
              <a:rPr lang="en-US" sz="2800" dirty="0"/>
              <a:t>On Bond for underlying (F) and FTAs </a:t>
            </a:r>
            <a:r>
              <a:rPr lang="en-US" sz="2800" dirty="0">
                <a:sym typeface="Wingdings 3" panose="05040102010807070707" pitchFamily="18" charset="2"/>
              </a:rPr>
              <a:t> (F6)</a:t>
            </a:r>
          </a:p>
          <a:p>
            <a:pPr lvl="1">
              <a:spcAft>
                <a:spcPts val="1200"/>
              </a:spcAft>
            </a:pPr>
            <a:r>
              <a:rPr lang="en-US" sz="2800" dirty="0">
                <a:sym typeface="Wingdings 3" panose="05040102010807070707" pitchFamily="18" charset="2"/>
              </a:rPr>
              <a:t>On Bond for any offense an FTAs for proceeding with Vs/</a:t>
            </a:r>
            <a:r>
              <a:rPr lang="en-US" sz="2800" dirty="0" err="1">
                <a:sym typeface="Wingdings 3" panose="05040102010807070707" pitchFamily="18" charset="2"/>
              </a:rPr>
              <a:t>Ws</a:t>
            </a:r>
            <a:r>
              <a:rPr lang="en-US" sz="2800" dirty="0">
                <a:sym typeface="Wingdings 3" panose="05040102010807070707" pitchFamily="18" charset="2"/>
              </a:rPr>
              <a:t> appearing in court  (M2)</a:t>
            </a:r>
          </a:p>
          <a:p>
            <a:pPr lvl="1">
              <a:spcAft>
                <a:spcPts val="1200"/>
              </a:spcAft>
            </a:pPr>
            <a:r>
              <a:rPr lang="en-US" sz="2800" dirty="0">
                <a:sym typeface="Wingdings 3" panose="05040102010807070707" pitchFamily="18" charset="2"/>
              </a:rPr>
              <a:t>Shall not brought against  if charged with traffic, petty, and municipal offenses with certain exceptions (i.e., traffic involving death/SBI; eluding; circumventing interlock; muni offenses substantially similar to state (M) offenses)</a:t>
            </a:r>
            <a:endParaRPr lang="en-US" sz="2800" dirty="0"/>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271 – MISDEMEANOR REFORM</a:t>
            </a:r>
            <a:endParaRPr lang="en-US" sz="4800" dirty="0"/>
          </a:p>
        </p:txBody>
      </p:sp>
    </p:spTree>
    <p:extLst>
      <p:ext uri="{BB962C8B-B14F-4D97-AF65-F5344CB8AC3E}">
        <p14:creationId xmlns:p14="http://schemas.microsoft.com/office/powerpoint/2010/main" val="1577623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09816" y="1728620"/>
            <a:ext cx="9939130" cy="4793205"/>
          </a:xfrm>
        </p:spPr>
        <p:txBody>
          <a:bodyPr/>
          <a:lstStyle/>
          <a:p>
            <a:pPr lvl="0"/>
            <a:r>
              <a:rPr lang="en-US" sz="3600" dirty="0">
                <a:solidFill>
                  <a:prstClr val="black"/>
                </a:solidFill>
              </a:rPr>
              <a:t>Pre-Trial, Trial, and Discovery</a:t>
            </a:r>
          </a:p>
          <a:p>
            <a:pPr lvl="0"/>
            <a:r>
              <a:rPr lang="en-US" sz="3600" dirty="0">
                <a:solidFill>
                  <a:prstClr val="black"/>
                </a:solidFill>
              </a:rPr>
              <a:t>Crimes and Sentencing</a:t>
            </a:r>
          </a:p>
          <a:p>
            <a:pPr lvl="0"/>
            <a:r>
              <a:rPr lang="en-US" sz="3600" dirty="0">
                <a:solidFill>
                  <a:prstClr val="black"/>
                </a:solidFill>
              </a:rPr>
              <a:t>Victims and Witnesses</a:t>
            </a:r>
          </a:p>
          <a:p>
            <a:pPr lvl="0"/>
            <a:r>
              <a:rPr lang="en-US" sz="3600" dirty="0">
                <a:solidFill>
                  <a:prstClr val="black"/>
                </a:solidFill>
              </a:rPr>
              <a:t>Peace Officer/POST</a:t>
            </a:r>
          </a:p>
          <a:p>
            <a:pPr lvl="0"/>
            <a:r>
              <a:rPr lang="en-US" sz="3600" dirty="0">
                <a:solidFill>
                  <a:prstClr val="black"/>
                </a:solidFill>
              </a:rPr>
              <a:t>Juvenile</a:t>
            </a:r>
          </a:p>
          <a:p>
            <a:pPr lvl="0"/>
            <a:r>
              <a:rPr lang="en-US" sz="3600" dirty="0">
                <a:solidFill>
                  <a:prstClr val="black"/>
                </a:solidFill>
              </a:rPr>
              <a:t>Sex Offenses and Related Bills</a:t>
            </a:r>
          </a:p>
          <a:p>
            <a:pPr lvl="0"/>
            <a:r>
              <a:rPr lang="en-US" sz="3600" dirty="0">
                <a:solidFill>
                  <a:prstClr val="black"/>
                </a:solidFill>
              </a:rPr>
              <a:t>Other Bills of Interest</a:t>
            </a:r>
          </a:p>
          <a:p>
            <a:endParaRPr lang="en-US" sz="2000" dirty="0"/>
          </a:p>
        </p:txBody>
      </p:sp>
      <p:sp>
        <p:nvSpPr>
          <p:cNvPr id="4" name="Title 3"/>
          <p:cNvSpPr>
            <a:spLocks noGrp="1"/>
          </p:cNvSpPr>
          <p:nvPr>
            <p:ph type="title"/>
          </p:nvPr>
        </p:nvSpPr>
        <p:spPr>
          <a:xfrm>
            <a:off x="2152650" y="295530"/>
            <a:ext cx="7886700" cy="708389"/>
          </a:xfrm>
        </p:spPr>
        <p:txBody>
          <a:bodyPr/>
          <a:lstStyle/>
          <a:p>
            <a:pPr algn="ctr"/>
            <a:r>
              <a:rPr lang="en-US" sz="4800" dirty="0"/>
              <a:t>Bill Categories</a:t>
            </a:r>
          </a:p>
        </p:txBody>
      </p:sp>
      <p:sp>
        <p:nvSpPr>
          <p:cNvPr id="5" name="Slide Number Placeholder 4"/>
          <p:cNvSpPr>
            <a:spLocks noGrp="1"/>
          </p:cNvSpPr>
          <p:nvPr>
            <p:ph type="sldNum" sz="quarter" idx="4"/>
          </p:nvPr>
        </p:nvSpPr>
        <p:spPr/>
        <p:txBody>
          <a:bodyPr/>
          <a:lstStyle/>
          <a:p>
            <a:fld id="{9F5A6151-1C81-4035-B2B7-B4C06FED99BE}" type="slidenum">
              <a:rPr lang="en-US" smtClean="0"/>
              <a:pPr/>
              <a:t>3</a:t>
            </a:fld>
            <a:endParaRPr lang="en-US" dirty="0"/>
          </a:p>
        </p:txBody>
      </p:sp>
    </p:spTree>
    <p:extLst>
      <p:ext uri="{BB962C8B-B14F-4D97-AF65-F5344CB8AC3E}">
        <p14:creationId xmlns:p14="http://schemas.microsoft.com/office/powerpoint/2010/main" val="30092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30</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208058" y="1623746"/>
            <a:ext cx="3721211" cy="4511480"/>
          </a:xfrm>
        </p:spPr>
        <p:txBody>
          <a:bodyPr/>
          <a:lstStyle/>
          <a:p>
            <a:pPr marL="0" indent="0" algn="ctr">
              <a:buNone/>
            </a:pPr>
            <a:r>
              <a:rPr lang="en-US" sz="3200" dirty="0"/>
              <a:t>Amends Harassment (§ 18-9-111) and Bias-Motivated Crime (§ 18-9-121)  statutes, to clarify that bias-motivation need only be part (i.e., “</a:t>
            </a:r>
            <a:r>
              <a:rPr lang="en-US" sz="3200" i="1" dirty="0"/>
              <a:t>in whole</a:t>
            </a:r>
            <a:r>
              <a:rPr lang="en-US" sz="3200" i="1" u="sng" dirty="0"/>
              <a:t> or in part</a:t>
            </a:r>
            <a:r>
              <a:rPr lang="en-US" sz="3200" i="1" dirty="0"/>
              <a:t>”</a:t>
            </a:r>
            <a:r>
              <a:rPr lang="en-US" sz="3200" dirty="0"/>
              <a:t>) of </a:t>
            </a:r>
            <a:r>
              <a:rPr lang="en-US" sz="3200" dirty="0">
                <a:sym typeface="Wingdings 3" panose="05040102010807070707" pitchFamily="18" charset="2"/>
              </a:rPr>
              <a:t>’s motivation in committing crime</a:t>
            </a:r>
            <a:endParaRPr lang="en-US" sz="3200" dirty="0"/>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280 – BIAS-MOTIVATED CRIMES</a:t>
            </a:r>
            <a:endParaRPr lang="en-US" sz="4800" dirty="0"/>
          </a:p>
        </p:txBody>
      </p:sp>
      <p:pic>
        <p:nvPicPr>
          <p:cNvPr id="6" name="Picture 5">
            <a:extLst>
              <a:ext uri="{FF2B5EF4-FFF2-40B4-BE49-F238E27FC236}">
                <a16:creationId xmlns:a16="http://schemas.microsoft.com/office/drawing/2014/main" id="{EEFB47CB-E1A3-48FC-8B33-CE4EF796A1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6198" y="2275671"/>
            <a:ext cx="5088835" cy="3707685"/>
          </a:xfrm>
          <a:prstGeom prst="rect">
            <a:avLst/>
          </a:prstGeom>
        </p:spPr>
      </p:pic>
      <p:sp>
        <p:nvSpPr>
          <p:cNvPr id="7" name="Text Placeholder 2">
            <a:extLst>
              <a:ext uri="{FF2B5EF4-FFF2-40B4-BE49-F238E27FC236}">
                <a16:creationId xmlns:a16="http://schemas.microsoft.com/office/drawing/2014/main" id="{0A16BA8E-3047-410D-AA01-8C135ADF63B1}"/>
              </a:ext>
            </a:extLst>
          </p:cNvPr>
          <p:cNvSpPr txBox="1">
            <a:spLocks/>
          </p:cNvSpPr>
          <p:nvPr/>
        </p:nvSpPr>
        <p:spPr>
          <a:xfrm>
            <a:off x="9230393" y="2027591"/>
            <a:ext cx="2582848" cy="4996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t>Adds the crime of Harassment, if bias-motivated, to the Victims Right Act list of crimes per § 24-4.1-302</a:t>
            </a:r>
          </a:p>
        </p:txBody>
      </p:sp>
    </p:spTree>
    <p:extLst>
      <p:ext uri="{BB962C8B-B14F-4D97-AF65-F5344CB8AC3E}">
        <p14:creationId xmlns:p14="http://schemas.microsoft.com/office/powerpoint/2010/main" val="1999280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6843"/>
            <a:ext cx="10515600" cy="1216342"/>
          </a:xfrm>
        </p:spPr>
        <p:txBody>
          <a:bodyPr/>
          <a:lstStyle/>
          <a:p>
            <a:pPr algn="ctr"/>
            <a:r>
              <a:rPr lang="en-US" sz="6600" dirty="0"/>
              <a:t>VICTIMS AND WITNESSES</a:t>
            </a:r>
          </a:p>
        </p:txBody>
      </p:sp>
      <p:sp>
        <p:nvSpPr>
          <p:cNvPr id="4" name="Slide Number Placeholder 3"/>
          <p:cNvSpPr>
            <a:spLocks noGrp="1"/>
          </p:cNvSpPr>
          <p:nvPr>
            <p:ph type="sldNum" sz="quarter" idx="4"/>
          </p:nvPr>
        </p:nvSpPr>
        <p:spPr/>
        <p:txBody>
          <a:bodyPr/>
          <a:lstStyle/>
          <a:p>
            <a:fld id="{9F5A6151-1C81-4035-B2B7-B4C06FED99BE}" type="slidenum">
              <a:rPr lang="en-US" smtClean="0"/>
              <a:pPr/>
              <a:t>31</a:t>
            </a:fld>
            <a:endParaRPr lang="en-US" dirty="0"/>
          </a:p>
        </p:txBody>
      </p:sp>
      <p:pic>
        <p:nvPicPr>
          <p:cNvPr id="5" name="Picture 4">
            <a:extLst>
              <a:ext uri="{FF2B5EF4-FFF2-40B4-BE49-F238E27FC236}">
                <a16:creationId xmlns:a16="http://schemas.microsoft.com/office/drawing/2014/main" id="{3A95ED06-0ACE-4117-B0EA-E04F542DC3D4}"/>
              </a:ext>
            </a:extLst>
          </p:cNvPr>
          <p:cNvPicPr>
            <a:picLocks noChangeAspect="1"/>
          </p:cNvPicPr>
          <p:nvPr/>
        </p:nvPicPr>
        <p:blipFill>
          <a:blip r:embed="rId2"/>
          <a:stretch>
            <a:fillRect/>
          </a:stretch>
        </p:blipFill>
        <p:spPr>
          <a:xfrm>
            <a:off x="2931894" y="2231543"/>
            <a:ext cx="6498899" cy="4352921"/>
          </a:xfrm>
          <a:prstGeom prst="rect">
            <a:avLst/>
          </a:prstGeom>
        </p:spPr>
      </p:pic>
    </p:spTree>
    <p:extLst>
      <p:ext uri="{BB962C8B-B14F-4D97-AF65-F5344CB8AC3E}">
        <p14:creationId xmlns:p14="http://schemas.microsoft.com/office/powerpoint/2010/main" val="2835692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32</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2782958" y="1343771"/>
            <a:ext cx="9231464" cy="5285630"/>
          </a:xfrm>
        </p:spPr>
        <p:txBody>
          <a:bodyPr/>
          <a:lstStyle/>
          <a:p>
            <a:r>
              <a:rPr lang="en-US" sz="3200" dirty="0"/>
              <a:t>Creates U-Visa petition/review requirements</a:t>
            </a:r>
          </a:p>
          <a:p>
            <a:r>
              <a:rPr lang="en-US" sz="3200" dirty="0"/>
              <a:t>Defines terms, including “certifying agency”, “certifying official”, “qualifying criminal activity”, and “victim of qualifying criminal activity”</a:t>
            </a:r>
          </a:p>
          <a:p>
            <a:r>
              <a:rPr lang="en-US" sz="3200" dirty="0"/>
              <a:t>Sept 1, 2021 and June 30, 2022 </a:t>
            </a:r>
            <a:r>
              <a:rPr lang="en-US" sz="3200" dirty="0">
                <a:sym typeface="Wingdings 3" panose="05040102010807070707" pitchFamily="18" charset="2"/>
              </a:rPr>
              <a:t> 120 days response time, with 60-day exceptions</a:t>
            </a:r>
          </a:p>
          <a:p>
            <a:r>
              <a:rPr lang="en-US" sz="3200" dirty="0">
                <a:sym typeface="Wingdings 3" panose="05040102010807070707" pitchFamily="18" charset="2"/>
              </a:rPr>
              <a:t>After July 1, 2022  90 days response time, with 30-day exceptions</a:t>
            </a:r>
          </a:p>
          <a:p>
            <a:r>
              <a:rPr lang="en-US" sz="3200" dirty="0">
                <a:sym typeface="Wingdings 3" panose="05040102010807070707" pitchFamily="18" charset="2"/>
              </a:rPr>
              <a:t>Confirms signers are not sponsors/decision-makers of ultimate U-Visa issuance</a:t>
            </a:r>
          </a:p>
          <a:p>
            <a:r>
              <a:rPr lang="en-US" sz="3200" dirty="0">
                <a:sym typeface="Wingdings 3" panose="05040102010807070707" pitchFamily="18" charset="2"/>
              </a:rPr>
              <a:t>Data collection requirements reports to DCJ</a:t>
            </a:r>
            <a:endParaRPr lang="en-US" sz="3200" dirty="0"/>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1060 – U VISA CERTIFICATION REQUIREMENTS</a:t>
            </a:r>
            <a:endParaRPr lang="en-US" sz="4800" dirty="0"/>
          </a:p>
        </p:txBody>
      </p:sp>
      <p:pic>
        <p:nvPicPr>
          <p:cNvPr id="6" name="Picture 5">
            <a:extLst>
              <a:ext uri="{FF2B5EF4-FFF2-40B4-BE49-F238E27FC236}">
                <a16:creationId xmlns:a16="http://schemas.microsoft.com/office/drawing/2014/main" id="{484D9C83-8D26-435D-B959-38EC4CFC23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771"/>
            <a:ext cx="2782957" cy="5514229"/>
          </a:xfrm>
          <a:prstGeom prst="rect">
            <a:avLst/>
          </a:prstGeom>
        </p:spPr>
      </p:pic>
    </p:spTree>
    <p:extLst>
      <p:ext uri="{BB962C8B-B14F-4D97-AF65-F5344CB8AC3E}">
        <p14:creationId xmlns:p14="http://schemas.microsoft.com/office/powerpoint/2010/main" val="437485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838200" y="1769263"/>
            <a:ext cx="6470276" cy="4866861"/>
          </a:xfrm>
        </p:spPr>
        <p:txBody>
          <a:bodyPr/>
          <a:lstStyle/>
          <a:p>
            <a:pPr marL="342900" marR="0" lvl="0" indent="-342900">
              <a:spcBef>
                <a:spcPts val="0"/>
              </a:spcBef>
              <a:spcAft>
                <a:spcPts val="0"/>
              </a:spcAft>
              <a:buFont typeface="Symbol" panose="05050102010706020507" pitchFamily="18" charset="2"/>
              <a:buChar char=""/>
            </a:pPr>
            <a:endParaRPr lang="en-US" sz="12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Arial Unicode MS"/>
            </a:endParaRPr>
          </a:p>
          <a:p>
            <a:pPr marL="342900" marR="0" lvl="0" indent="-342900">
              <a:spcBef>
                <a:spcPts val="0"/>
              </a:spcBef>
              <a:spcAft>
                <a:spcPts val="0"/>
              </a:spcAft>
              <a:buFont typeface="Symbol" panose="05050102010706020507" pitchFamily="18" charset="2"/>
              <a:buChar char=""/>
            </a:pPr>
            <a:r>
              <a:rPr lang="en-US" sz="3600" dirty="0">
                <a:solidFill>
                  <a:srgbClr val="000000"/>
                </a:solidFill>
                <a:uFill>
                  <a:solidFill>
                    <a:srgbClr val="000000"/>
                  </a:solidFill>
                </a:uFill>
                <a:cs typeface="Arial Unicode MS"/>
              </a:rPr>
              <a:t>SANE notifications…</a:t>
            </a:r>
          </a:p>
          <a:p>
            <a:pPr marL="342900" marR="0" lvl="0" indent="-342900">
              <a:spcBef>
                <a:spcPts val="0"/>
              </a:spcBef>
              <a:spcAft>
                <a:spcPts val="0"/>
              </a:spcAft>
              <a:buFont typeface="Symbol" panose="05050102010706020507" pitchFamily="18" charset="2"/>
              <a:buChar char=""/>
            </a:pPr>
            <a:r>
              <a:rPr lang="en-US" sz="3600" dirty="0">
                <a:solidFill>
                  <a:srgbClr val="000000"/>
                </a:solidFill>
                <a:uFill>
                  <a:solidFill>
                    <a:srgbClr val="000000"/>
                  </a:solidFill>
                </a:uFill>
                <a:cs typeface="Arial Unicode MS"/>
              </a:rPr>
              <a:t>New VRA pamphlet</a:t>
            </a:r>
          </a:p>
          <a:p>
            <a:pPr marL="742950" marR="0" lvl="1" indent="-285750">
              <a:spcBef>
                <a:spcPts val="0"/>
              </a:spcBef>
              <a:spcAft>
                <a:spcPts val="0"/>
              </a:spcAft>
              <a:buFont typeface="Courier New" panose="02070309020205020404" pitchFamily="49" charset="0"/>
              <a:buChar char="o"/>
            </a:pPr>
            <a:r>
              <a:rPr lang="en-US" sz="3600" dirty="0">
                <a:solidFill>
                  <a:srgbClr val="000000"/>
                </a:solidFill>
                <a:effectLst/>
                <a:uFill>
                  <a:solidFill>
                    <a:srgbClr val="000000"/>
                  </a:solidFill>
                </a:uFill>
                <a:cs typeface="Arial Unicode MS"/>
              </a:rPr>
              <a:t>Submission, results/CODIS match, 60-day warning of destruction, rights to object, change in status. </a:t>
            </a:r>
          </a:p>
          <a:p>
            <a:pPr marL="457200" marR="0" lvl="1" indent="0">
              <a:spcBef>
                <a:spcPts val="0"/>
              </a:spcBef>
              <a:spcAft>
                <a:spcPts val="0"/>
              </a:spcAft>
              <a:buNone/>
            </a:pPr>
            <a:endParaRPr lang="en-US" sz="3600" dirty="0">
              <a:solidFill>
                <a:srgbClr val="000000"/>
              </a:solidFill>
              <a:effectLst/>
              <a:uFill>
                <a:solidFill>
                  <a:srgbClr val="000000"/>
                </a:solidFill>
              </a:uFill>
              <a:cs typeface="Arial Unicode MS"/>
            </a:endParaRPr>
          </a:p>
          <a:p>
            <a:pPr marL="285750" indent="-285750">
              <a:spcBef>
                <a:spcPts val="0"/>
              </a:spcBef>
              <a:buFont typeface="Courier New" panose="02070309020205020404" pitchFamily="49" charset="0"/>
              <a:buChar char="o"/>
            </a:pPr>
            <a:r>
              <a:rPr lang="en-US" sz="3600" dirty="0">
                <a:solidFill>
                  <a:srgbClr val="000000"/>
                </a:solidFill>
                <a:effectLst/>
                <a:uFill>
                  <a:solidFill>
                    <a:srgbClr val="000000"/>
                  </a:solidFill>
                </a:uFill>
                <a:cs typeface="Arial Unicode MS"/>
              </a:rPr>
              <a:t>What if a victim objects to destruction?</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38200" y="221876"/>
            <a:ext cx="10515600" cy="623165"/>
          </a:xfrm>
        </p:spPr>
        <p:txBody>
          <a:bodyPr/>
          <a:lstStyle/>
          <a:p>
            <a:pPr algn="ctr"/>
            <a:r>
              <a:rPr lang="en-US" sz="3600" dirty="0"/>
              <a:t>HB 1143 – PROTECT SURVIVORS’ RIGHTS TO RAPE KIT EVIDENCE</a:t>
            </a:r>
            <a:endParaRPr lang="en-US" sz="4800" dirty="0"/>
          </a:p>
        </p:txBody>
      </p:sp>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33</a:t>
            </a:fld>
            <a:endParaRPr lang="en-US" dirty="0"/>
          </a:p>
        </p:txBody>
      </p:sp>
      <p:pic>
        <p:nvPicPr>
          <p:cNvPr id="7" name="Content Placeholder 6">
            <a:extLst>
              <a:ext uri="{FF2B5EF4-FFF2-40B4-BE49-F238E27FC236}">
                <a16:creationId xmlns:a16="http://schemas.microsoft.com/office/drawing/2014/main" id="{A11F4F73-8BB7-4DBC-83D3-8FF0B15E4FE6}"/>
              </a:ext>
            </a:extLst>
          </p:cNvPr>
          <p:cNvPicPr>
            <a:picLocks noGrp="1" noChangeAspect="1"/>
          </p:cNvPicPr>
          <p:nvPr>
            <p:ph idx="1"/>
          </p:nvPr>
        </p:nvPicPr>
        <p:blipFill>
          <a:blip r:embed="rId3"/>
          <a:stretch>
            <a:fillRect/>
          </a:stretch>
        </p:blipFill>
        <p:spPr>
          <a:xfrm>
            <a:off x="7628823" y="2460812"/>
            <a:ext cx="3993918" cy="2661962"/>
          </a:xfrm>
          <a:prstGeom prst="rect">
            <a:avLst/>
          </a:prstGeom>
        </p:spPr>
      </p:pic>
    </p:spTree>
    <p:extLst>
      <p:ext uri="{BB962C8B-B14F-4D97-AF65-F5344CB8AC3E}">
        <p14:creationId xmlns:p14="http://schemas.microsoft.com/office/powerpoint/2010/main" val="530995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D74061-416B-4B85-A75E-A2B0C53682C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000"/>
                    </a14:imgEffect>
                  </a14:imgLayer>
                </a14:imgProps>
              </a:ext>
              <a:ext uri="{28A0092B-C50C-407E-A947-70E740481C1C}">
                <a14:useLocalDpi xmlns:a14="http://schemas.microsoft.com/office/drawing/2010/main" val="0"/>
              </a:ext>
            </a:extLst>
          </a:blip>
          <a:stretch>
            <a:fillRect/>
          </a:stretch>
        </p:blipFill>
        <p:spPr>
          <a:xfrm>
            <a:off x="0" y="1357776"/>
            <a:ext cx="12192000" cy="5500024"/>
          </a:xfrm>
          <a:prstGeom prst="rect">
            <a:avLst/>
          </a:prstGeom>
        </p:spPr>
      </p:pic>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34</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10734261" cy="4970669"/>
          </a:xfrm>
        </p:spPr>
        <p:txBody>
          <a:bodyPr/>
          <a:lstStyle/>
          <a:p>
            <a:r>
              <a:rPr lang="en-US" sz="3200" dirty="0"/>
              <a:t>Creates</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1255 – PROTECTION ORDER ISSUED AGAINST DOMESTIC ABUSER</a:t>
            </a:r>
            <a:endParaRPr lang="en-US" sz="4800" dirty="0"/>
          </a:p>
        </p:txBody>
      </p:sp>
      <p:sp>
        <p:nvSpPr>
          <p:cNvPr id="7" name="TextBox 6">
            <a:extLst>
              <a:ext uri="{FF2B5EF4-FFF2-40B4-BE49-F238E27FC236}">
                <a16:creationId xmlns:a16="http://schemas.microsoft.com/office/drawing/2014/main" id="{A0E7C518-B99F-4AC5-B7F4-78476CE5B813}"/>
              </a:ext>
            </a:extLst>
          </p:cNvPr>
          <p:cNvSpPr txBox="1"/>
          <p:nvPr/>
        </p:nvSpPr>
        <p:spPr>
          <a:xfrm flipH="1">
            <a:off x="109328" y="1366897"/>
            <a:ext cx="4581940" cy="2062103"/>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bg1"/>
                </a:solidFill>
              </a:rPr>
              <a:t>Amends Civil and Criminal Protection Order requirements for firearm relinquishment</a:t>
            </a:r>
            <a:endParaRPr lang="en-US" b="1" dirty="0">
              <a:solidFill>
                <a:schemeClr val="bg1"/>
              </a:solidFill>
            </a:endParaRPr>
          </a:p>
        </p:txBody>
      </p:sp>
      <p:sp>
        <p:nvSpPr>
          <p:cNvPr id="8" name="TextBox 7">
            <a:extLst>
              <a:ext uri="{FF2B5EF4-FFF2-40B4-BE49-F238E27FC236}">
                <a16:creationId xmlns:a16="http://schemas.microsoft.com/office/drawing/2014/main" id="{6CD79567-C047-4B90-BDF2-81B63C2135E4}"/>
              </a:ext>
            </a:extLst>
          </p:cNvPr>
          <p:cNvSpPr txBox="1"/>
          <p:nvPr/>
        </p:nvSpPr>
        <p:spPr>
          <a:xfrm flipH="1">
            <a:off x="89450" y="3582412"/>
            <a:ext cx="5901858" cy="3046988"/>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bg1"/>
                </a:solidFill>
              </a:rPr>
              <a:t>Establishes “compliance hearings” to ensure follow-through:  </a:t>
            </a:r>
          </a:p>
          <a:p>
            <a:pPr marL="461963"/>
            <a:r>
              <a:rPr lang="en-US" sz="3200" b="1" dirty="0">
                <a:solidFill>
                  <a:schemeClr val="bg1"/>
                </a:solidFill>
              </a:rPr>
              <a:t>Civil – 8-12 days after order</a:t>
            </a:r>
          </a:p>
          <a:p>
            <a:pPr marL="461963"/>
            <a:r>
              <a:rPr lang="en-US" sz="3200" b="1" dirty="0">
                <a:solidFill>
                  <a:schemeClr val="bg1"/>
                </a:solidFill>
              </a:rPr>
              <a:t>Criminal – initial hearing and 8-12 days after sentencing</a:t>
            </a:r>
          </a:p>
        </p:txBody>
      </p:sp>
      <p:sp>
        <p:nvSpPr>
          <p:cNvPr id="9" name="TextBox 8">
            <a:extLst>
              <a:ext uri="{FF2B5EF4-FFF2-40B4-BE49-F238E27FC236}">
                <a16:creationId xmlns:a16="http://schemas.microsoft.com/office/drawing/2014/main" id="{00A775E2-5366-41DB-8068-8488DFFDB442}"/>
              </a:ext>
            </a:extLst>
          </p:cNvPr>
          <p:cNvSpPr txBox="1"/>
          <p:nvPr/>
        </p:nvSpPr>
        <p:spPr>
          <a:xfrm flipH="1">
            <a:off x="5838243" y="1430132"/>
            <a:ext cx="6176178" cy="2677656"/>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bg1"/>
                </a:solidFill>
              </a:rPr>
              <a:t>Respondents/Defendants must complete affidavit with court w/in 7 days stating:</a:t>
            </a:r>
          </a:p>
          <a:p>
            <a:pPr marL="914400" lvl="1" indent="-457200">
              <a:buFont typeface="Wingdings" panose="05000000000000000000" pitchFamily="2" charset="2"/>
              <a:buChar char="ü"/>
            </a:pPr>
            <a:r>
              <a:rPr lang="en-US" b="1" dirty="0">
                <a:solidFill>
                  <a:schemeClr val="bg1"/>
                </a:solidFill>
              </a:rPr>
              <a:t>Number of Firearms in immediate possession/control</a:t>
            </a:r>
          </a:p>
          <a:p>
            <a:pPr marL="914400" lvl="1" indent="-457200">
              <a:buFont typeface="Wingdings" panose="05000000000000000000" pitchFamily="2" charset="2"/>
              <a:buChar char="ü"/>
            </a:pPr>
            <a:r>
              <a:rPr lang="en-US" b="1" dirty="0">
                <a:solidFill>
                  <a:schemeClr val="bg1"/>
                </a:solidFill>
              </a:rPr>
              <a:t>Make and Model of each Firearm</a:t>
            </a:r>
          </a:p>
          <a:p>
            <a:pPr marL="914400" lvl="1" indent="-457200">
              <a:buFont typeface="Wingdings" panose="05000000000000000000" pitchFamily="2" charset="2"/>
              <a:buChar char="ü"/>
            </a:pPr>
            <a:r>
              <a:rPr lang="en-US" b="1" dirty="0">
                <a:solidFill>
                  <a:schemeClr val="bg1"/>
                </a:solidFill>
              </a:rPr>
              <a:t>Any reason why still in possession</a:t>
            </a:r>
          </a:p>
          <a:p>
            <a:pPr marL="914400" lvl="1" indent="-457200">
              <a:buFont typeface="Wingdings" panose="05000000000000000000" pitchFamily="2" charset="2"/>
              <a:buChar char="ü"/>
            </a:pPr>
            <a:r>
              <a:rPr lang="en-US" b="1" dirty="0">
                <a:solidFill>
                  <a:schemeClr val="bg1"/>
                </a:solidFill>
              </a:rPr>
              <a:t>Location of each Firearm</a:t>
            </a:r>
          </a:p>
        </p:txBody>
      </p:sp>
      <p:sp>
        <p:nvSpPr>
          <p:cNvPr id="10" name="TextBox 9">
            <a:extLst>
              <a:ext uri="{FF2B5EF4-FFF2-40B4-BE49-F238E27FC236}">
                <a16:creationId xmlns:a16="http://schemas.microsoft.com/office/drawing/2014/main" id="{D4E51F2B-A21A-43B6-B5BC-68C0AA987111}"/>
              </a:ext>
            </a:extLst>
          </p:cNvPr>
          <p:cNvSpPr txBox="1"/>
          <p:nvPr/>
        </p:nvSpPr>
        <p:spPr>
          <a:xfrm flipH="1">
            <a:off x="5777616" y="4261200"/>
            <a:ext cx="5901857" cy="2062103"/>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bg1"/>
                </a:solidFill>
              </a:rPr>
              <a:t>Provides Immunity to defendants against use of any testimony or compelled info. (Perjury charge exception)</a:t>
            </a:r>
          </a:p>
        </p:txBody>
      </p:sp>
    </p:spTree>
    <p:extLst>
      <p:ext uri="{BB962C8B-B14F-4D97-AF65-F5344CB8AC3E}">
        <p14:creationId xmlns:p14="http://schemas.microsoft.com/office/powerpoint/2010/main" val="1839211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6CAE08-1138-4608-81C9-31493B111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2202"/>
            <a:ext cx="12191999" cy="5475798"/>
          </a:xfrm>
          <a:prstGeom prst="rect">
            <a:avLst/>
          </a:prstGeom>
        </p:spPr>
      </p:pic>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35</a:t>
            </a:fld>
            <a:endParaRPr lang="en-US" dirty="0"/>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1255 – PROTECTION ORDER ISSUED AGAINST DOMESTIC ABUSER</a:t>
            </a:r>
            <a:endParaRPr lang="en-US" sz="4800" dirty="0"/>
          </a:p>
        </p:txBody>
      </p:sp>
      <p:sp>
        <p:nvSpPr>
          <p:cNvPr id="7" name="TextBox 6">
            <a:extLst>
              <a:ext uri="{FF2B5EF4-FFF2-40B4-BE49-F238E27FC236}">
                <a16:creationId xmlns:a16="http://schemas.microsoft.com/office/drawing/2014/main" id="{A0E7C518-B99F-4AC5-B7F4-78476CE5B813}"/>
              </a:ext>
            </a:extLst>
          </p:cNvPr>
          <p:cNvSpPr txBox="1"/>
          <p:nvPr/>
        </p:nvSpPr>
        <p:spPr>
          <a:xfrm flipH="1">
            <a:off x="109327" y="1366897"/>
            <a:ext cx="5456585" cy="3785652"/>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bg1"/>
                </a:solidFill>
              </a:rPr>
              <a:t>Firearm transfers to:</a:t>
            </a:r>
          </a:p>
          <a:p>
            <a:pPr marL="914400" lvl="1" indent="-457200">
              <a:buFont typeface="Wingdings" panose="05000000000000000000" pitchFamily="2" charset="2"/>
              <a:buChar char="ü"/>
            </a:pPr>
            <a:r>
              <a:rPr lang="en-US" sz="2400" b="1" dirty="0">
                <a:solidFill>
                  <a:schemeClr val="bg1"/>
                </a:solidFill>
              </a:rPr>
              <a:t>Private Parties, except household members</a:t>
            </a:r>
          </a:p>
          <a:p>
            <a:pPr marL="914400" lvl="1" indent="-457200">
              <a:buFont typeface="Wingdings" panose="05000000000000000000" pitchFamily="2" charset="2"/>
              <a:buChar char="ü"/>
            </a:pPr>
            <a:r>
              <a:rPr lang="en-US" sz="2400" b="1" dirty="0">
                <a:solidFill>
                  <a:schemeClr val="bg1"/>
                </a:solidFill>
              </a:rPr>
              <a:t>Firearms Dealers</a:t>
            </a:r>
          </a:p>
          <a:p>
            <a:pPr marL="914400" lvl="1" indent="-457200">
              <a:buFont typeface="Wingdings" panose="05000000000000000000" pitchFamily="2" charset="2"/>
              <a:buChar char="ü"/>
            </a:pPr>
            <a:r>
              <a:rPr lang="en-US" sz="2400" b="1" dirty="0">
                <a:solidFill>
                  <a:schemeClr val="bg1"/>
                </a:solidFill>
              </a:rPr>
              <a:t>Law Enforcement entities (which may now contract with one-another for storage</a:t>
            </a:r>
            <a:r>
              <a:rPr lang="en-US" sz="2000" b="1" dirty="0">
                <a:solidFill>
                  <a:schemeClr val="bg1"/>
                </a:solidFill>
              </a:rPr>
              <a:t>)</a:t>
            </a:r>
          </a:p>
          <a:p>
            <a:pPr marL="457200" indent="-457200">
              <a:buFont typeface="Wingdings" panose="05000000000000000000" pitchFamily="2" charset="2"/>
              <a:buChar char="ü"/>
            </a:pPr>
            <a:r>
              <a:rPr lang="en-US" sz="3200" b="1" dirty="0">
                <a:solidFill>
                  <a:schemeClr val="bg1"/>
                </a:solidFill>
              </a:rPr>
              <a:t>Limited Immunity granted to storage facilities</a:t>
            </a:r>
          </a:p>
        </p:txBody>
      </p:sp>
      <p:sp>
        <p:nvSpPr>
          <p:cNvPr id="9" name="TextBox 8">
            <a:extLst>
              <a:ext uri="{FF2B5EF4-FFF2-40B4-BE49-F238E27FC236}">
                <a16:creationId xmlns:a16="http://schemas.microsoft.com/office/drawing/2014/main" id="{00A775E2-5366-41DB-8068-8488DFFDB442}"/>
              </a:ext>
            </a:extLst>
          </p:cNvPr>
          <p:cNvSpPr txBox="1"/>
          <p:nvPr/>
        </p:nvSpPr>
        <p:spPr>
          <a:xfrm flipH="1">
            <a:off x="5838243" y="1430132"/>
            <a:ext cx="6176178" cy="3046988"/>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bg1"/>
                </a:solidFill>
              </a:rPr>
              <a:t>LEA must obtain search warrant prior to examining firearm if believe item was used in crime (does not apply to routine examination for storage purpose)</a:t>
            </a:r>
          </a:p>
        </p:txBody>
      </p:sp>
      <p:sp>
        <p:nvSpPr>
          <p:cNvPr id="10" name="TextBox 9">
            <a:extLst>
              <a:ext uri="{FF2B5EF4-FFF2-40B4-BE49-F238E27FC236}">
                <a16:creationId xmlns:a16="http://schemas.microsoft.com/office/drawing/2014/main" id="{D4E51F2B-A21A-43B6-B5BC-68C0AA987111}"/>
              </a:ext>
            </a:extLst>
          </p:cNvPr>
          <p:cNvSpPr txBox="1"/>
          <p:nvPr/>
        </p:nvSpPr>
        <p:spPr>
          <a:xfrm flipH="1">
            <a:off x="5911384" y="4769398"/>
            <a:ext cx="5901857" cy="2062103"/>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bg1"/>
                </a:solidFill>
              </a:rPr>
              <a:t>Court required to order compliance in DV cases as a condition of bond per § 18-1-1001</a:t>
            </a:r>
          </a:p>
        </p:txBody>
      </p:sp>
      <p:sp>
        <p:nvSpPr>
          <p:cNvPr id="14" name="TextBox 13">
            <a:extLst>
              <a:ext uri="{FF2B5EF4-FFF2-40B4-BE49-F238E27FC236}">
                <a16:creationId xmlns:a16="http://schemas.microsoft.com/office/drawing/2014/main" id="{3ED92401-1880-4014-8864-EFA3FE26FDEC}"/>
              </a:ext>
            </a:extLst>
          </p:cNvPr>
          <p:cNvSpPr txBox="1"/>
          <p:nvPr/>
        </p:nvSpPr>
        <p:spPr>
          <a:xfrm flipH="1">
            <a:off x="109327" y="5152549"/>
            <a:ext cx="5901857" cy="1569660"/>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bg1"/>
                </a:solidFill>
              </a:rPr>
              <a:t>Courts may issue search warrants upon PC to believe </a:t>
            </a:r>
            <a:r>
              <a:rPr lang="en-US" sz="3200" b="1" dirty="0">
                <a:solidFill>
                  <a:schemeClr val="bg1"/>
                </a:solidFill>
                <a:sym typeface="Wingdings 3" panose="05040102010807070707" pitchFamily="18" charset="2"/>
              </a:rPr>
              <a:t> failed to relinquish firearms</a:t>
            </a:r>
            <a:endParaRPr lang="en-US" sz="3200" b="1" dirty="0">
              <a:solidFill>
                <a:schemeClr val="bg1"/>
              </a:solidFill>
            </a:endParaRPr>
          </a:p>
        </p:txBody>
      </p:sp>
    </p:spTree>
    <p:extLst>
      <p:ext uri="{BB962C8B-B14F-4D97-AF65-F5344CB8AC3E}">
        <p14:creationId xmlns:p14="http://schemas.microsoft.com/office/powerpoint/2010/main" val="3511376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t>Peace Officer/POST</a:t>
            </a:r>
          </a:p>
        </p:txBody>
      </p:sp>
      <p:pic>
        <p:nvPicPr>
          <p:cNvPr id="5" name="Content Placeholder 4"/>
          <p:cNvPicPr>
            <a:picLocks noGrp="1" noChangeAspect="1"/>
          </p:cNvPicPr>
          <p:nvPr>
            <p:ph idx="1"/>
          </p:nvPr>
        </p:nvPicPr>
        <p:blipFill>
          <a:blip r:embed="rId3"/>
          <a:stretch>
            <a:fillRect/>
          </a:stretch>
        </p:blipFill>
        <p:spPr>
          <a:xfrm>
            <a:off x="2519114" y="1440181"/>
            <a:ext cx="7153772" cy="4759643"/>
          </a:xfrm>
          <a:prstGeom prst="rect">
            <a:avLst/>
          </a:prstGeom>
        </p:spPr>
      </p:pic>
    </p:spTree>
    <p:extLst>
      <p:ext uri="{BB962C8B-B14F-4D97-AF65-F5344CB8AC3E}">
        <p14:creationId xmlns:p14="http://schemas.microsoft.com/office/powerpoint/2010/main" val="56945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37</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289367" y="1658731"/>
            <a:ext cx="5046561" cy="4970669"/>
          </a:xfrm>
        </p:spPr>
        <p:txBody>
          <a:bodyPr/>
          <a:lstStyle/>
          <a:p>
            <a:r>
              <a:rPr lang="en-US" sz="3200" dirty="0"/>
              <a:t>Last year, SB 217 passed in the wake of the murder of George Floyd and subsequent protests in the last 9 days of session</a:t>
            </a:r>
          </a:p>
          <a:p>
            <a:endParaRPr lang="en-US" sz="3200" dirty="0"/>
          </a:p>
          <a:p>
            <a:r>
              <a:rPr lang="en-US" sz="3200" dirty="0"/>
              <a:t>1250 promised as a “clean up” bill</a:t>
            </a:r>
          </a:p>
          <a:p>
            <a:pPr lvl="1"/>
            <a:r>
              <a:rPr lang="en-US" sz="2800" dirty="0"/>
              <a:t>217 – 20 pages long</a:t>
            </a:r>
          </a:p>
          <a:p>
            <a:pPr lvl="1"/>
            <a:r>
              <a:rPr lang="en-US" sz="2800" dirty="0"/>
              <a:t>1250 – 31 pages long</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1250 – MEASURES TO ADDRESS LAW ENFORCEMENT ACCOUNTABILITY</a:t>
            </a:r>
            <a:endParaRPr lang="en-US" sz="4800" dirty="0"/>
          </a:p>
        </p:txBody>
      </p:sp>
      <p:pic>
        <p:nvPicPr>
          <p:cNvPr id="7" name="Picture 6">
            <a:extLst>
              <a:ext uri="{FF2B5EF4-FFF2-40B4-BE49-F238E27FC236}">
                <a16:creationId xmlns:a16="http://schemas.microsoft.com/office/drawing/2014/main" id="{731878BB-1F87-4C9F-85B9-1183FF3196CB}"/>
              </a:ext>
            </a:extLst>
          </p:cNvPr>
          <p:cNvPicPr>
            <a:picLocks noChangeAspect="1"/>
          </p:cNvPicPr>
          <p:nvPr/>
        </p:nvPicPr>
        <p:blipFill rotWithShape="1">
          <a:blip r:embed="rId3"/>
          <a:srcRect r="6034"/>
          <a:stretch/>
        </p:blipFill>
        <p:spPr>
          <a:xfrm>
            <a:off x="5637125" y="2057129"/>
            <a:ext cx="6554874" cy="3854303"/>
          </a:xfrm>
          <a:prstGeom prst="rect">
            <a:avLst/>
          </a:prstGeom>
        </p:spPr>
      </p:pic>
    </p:spTree>
    <p:extLst>
      <p:ext uri="{BB962C8B-B14F-4D97-AF65-F5344CB8AC3E}">
        <p14:creationId xmlns:p14="http://schemas.microsoft.com/office/powerpoint/2010/main" val="339918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38</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10734261" cy="4970669"/>
          </a:xfrm>
        </p:spPr>
        <p:txBody>
          <a:bodyPr/>
          <a:lstStyle/>
          <a:p>
            <a:pPr marL="0" indent="0">
              <a:buNone/>
            </a:pPr>
            <a:r>
              <a:rPr lang="en-US" sz="3200" u="sng" dirty="0"/>
              <a:t>Bodycams and dashcams</a:t>
            </a:r>
          </a:p>
          <a:p>
            <a:r>
              <a:rPr lang="en-US" sz="3200" dirty="0"/>
              <a:t>Effective date changes </a:t>
            </a:r>
          </a:p>
          <a:p>
            <a:pPr lvl="1"/>
            <a:r>
              <a:rPr lang="en-US" sz="2800" dirty="0"/>
              <a:t>“tampers with” – effective now</a:t>
            </a:r>
          </a:p>
          <a:p>
            <a:pPr lvl="1"/>
            <a:r>
              <a:rPr lang="en-US" sz="2800" dirty="0"/>
              <a:t>“fails to activate or turns off” – 7/1/22</a:t>
            </a:r>
          </a:p>
          <a:p>
            <a:pPr lvl="1"/>
            <a:r>
              <a:rPr lang="en-US" sz="2800" dirty="0"/>
              <a:t>Each agency must provide to their officers – 7/1/23</a:t>
            </a:r>
          </a:p>
          <a:p>
            <a:r>
              <a:rPr lang="en-US" sz="3200" dirty="0"/>
              <a:t>When must the bodycam be activated</a:t>
            </a:r>
          </a:p>
          <a:p>
            <a:r>
              <a:rPr lang="en-US" sz="3200" dirty="0"/>
              <a:t>Consequences?</a:t>
            </a:r>
          </a:p>
          <a:p>
            <a:r>
              <a:rPr lang="en-US" sz="3200" dirty="0"/>
              <a:t>Bodycam release requirements – when:</a:t>
            </a:r>
          </a:p>
          <a:p>
            <a:pPr lvl="1"/>
            <a:r>
              <a:rPr lang="en-US" sz="2800" dirty="0"/>
              <a:t>Complaint of peace officer misconduct, and </a:t>
            </a:r>
          </a:p>
          <a:p>
            <a:pPr lvl="1"/>
            <a:r>
              <a:rPr lang="en-US" sz="2800" dirty="0"/>
              <a:t>Requested</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1250 – MEASURES TO ADDRESS LAW ENFORCEMENT ACCOUNTABILITY</a:t>
            </a:r>
            <a:endParaRPr lang="en-US" sz="4800" dirty="0"/>
          </a:p>
        </p:txBody>
      </p:sp>
    </p:spTree>
    <p:extLst>
      <p:ext uri="{BB962C8B-B14F-4D97-AF65-F5344CB8AC3E}">
        <p14:creationId xmlns:p14="http://schemas.microsoft.com/office/powerpoint/2010/main" val="4246644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39</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10734261" cy="4970669"/>
          </a:xfrm>
        </p:spPr>
        <p:txBody>
          <a:bodyPr/>
          <a:lstStyle/>
          <a:p>
            <a:pPr marL="0" indent="0">
              <a:buNone/>
            </a:pPr>
            <a:r>
              <a:rPr lang="en-US" sz="3200" u="sng" dirty="0"/>
              <a:t>Reporting requirements:</a:t>
            </a:r>
            <a:endParaRPr lang="en-US" sz="3200" dirty="0"/>
          </a:p>
          <a:p>
            <a:r>
              <a:rPr lang="en-US" sz="3200" dirty="0"/>
              <a:t>Clarifies effective date to Jan 1, 2022</a:t>
            </a:r>
          </a:p>
          <a:p>
            <a:r>
              <a:rPr lang="en-US" sz="3200" dirty="0"/>
              <a:t>DCJ and CBI mandated to create a simplified process for data collection</a:t>
            </a:r>
          </a:p>
          <a:p>
            <a:r>
              <a:rPr lang="en-US" sz="3200" dirty="0"/>
              <a:t>Additional requirements </a:t>
            </a:r>
          </a:p>
          <a:p>
            <a:pPr marL="0" indent="0">
              <a:buNone/>
            </a:pPr>
            <a:r>
              <a:rPr lang="en-US" sz="3200" u="sng" dirty="0"/>
              <a:t>Peace Officer Certification Discipline:</a:t>
            </a:r>
          </a:p>
          <a:p>
            <a:r>
              <a:rPr lang="en-US" sz="3200" dirty="0"/>
              <a:t>Reduces POST discipline for incidents not resulting in death or SBI</a:t>
            </a:r>
          </a:p>
          <a:p>
            <a:r>
              <a:rPr lang="en-US" sz="3200" dirty="0"/>
              <a:t>Administrative law judge to conduct hearings</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1250 – MEASURES TO ADDRESS LAW ENFORCEMENT ACCOUNTABILITY</a:t>
            </a:r>
            <a:endParaRPr lang="en-US" sz="4800" dirty="0"/>
          </a:p>
        </p:txBody>
      </p:sp>
    </p:spTree>
    <p:extLst>
      <p:ext uri="{BB962C8B-B14F-4D97-AF65-F5344CB8AC3E}">
        <p14:creationId xmlns:p14="http://schemas.microsoft.com/office/powerpoint/2010/main" val="2183860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522" r="11067"/>
          <a:stretch/>
        </p:blipFill>
        <p:spPr>
          <a:xfrm>
            <a:off x="0" y="-241539"/>
            <a:ext cx="12192000" cy="7099540"/>
          </a:xfrm>
          <a:prstGeom prst="rect">
            <a:avLst/>
          </a:prstGeom>
        </p:spPr>
      </p:pic>
      <p:sp>
        <p:nvSpPr>
          <p:cNvPr id="5" name="Title 4"/>
          <p:cNvSpPr>
            <a:spLocks noGrp="1"/>
          </p:cNvSpPr>
          <p:nvPr>
            <p:ph type="title"/>
          </p:nvPr>
        </p:nvSpPr>
        <p:spPr>
          <a:xfrm>
            <a:off x="1752600" y="304806"/>
            <a:ext cx="7772400" cy="1362075"/>
          </a:xfrm>
        </p:spPr>
        <p:txBody>
          <a:bodyPr>
            <a:normAutofit fontScale="90000"/>
          </a:bodyPr>
          <a:lstStyle/>
          <a:p>
            <a:r>
              <a:rPr lang="en-US" dirty="0">
                <a:ln>
                  <a:solidFill>
                    <a:schemeClr val="tx1"/>
                  </a:solidFill>
                </a:ln>
                <a:solidFill>
                  <a:srgbClr val="FF0000"/>
                </a:solidFill>
                <a:latin typeface="Elephant" pitchFamily="18" charset="0"/>
              </a:rPr>
              <a:t>Pre-trial, Trial &amp; Discovery</a:t>
            </a:r>
          </a:p>
        </p:txBody>
      </p:sp>
    </p:spTree>
    <p:extLst>
      <p:ext uri="{BB962C8B-B14F-4D97-AF65-F5344CB8AC3E}">
        <p14:creationId xmlns:p14="http://schemas.microsoft.com/office/powerpoint/2010/main" val="88372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40</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10734261" cy="4970669"/>
          </a:xfrm>
        </p:spPr>
        <p:txBody>
          <a:bodyPr/>
          <a:lstStyle/>
          <a:p>
            <a:pPr marL="0" indent="0">
              <a:buNone/>
            </a:pPr>
            <a:r>
              <a:rPr lang="en-US" sz="3200" u="sng" dirty="0"/>
              <a:t>Whistleblower Protections:</a:t>
            </a:r>
          </a:p>
          <a:p>
            <a:r>
              <a:rPr lang="en-US" sz="3200" dirty="0"/>
              <a:t>Prohibits retaliation for officers that disclose danger to public health or safety, or violations of law or policy by another officer</a:t>
            </a:r>
          </a:p>
          <a:p>
            <a:r>
              <a:rPr lang="en-US" sz="3200" dirty="0"/>
              <a:t>Each LEA must provide training and post notice by Jan 1, 2022</a:t>
            </a:r>
          </a:p>
          <a:p>
            <a:pPr marL="0" indent="0">
              <a:buNone/>
            </a:pPr>
            <a:r>
              <a:rPr lang="en-US" sz="3200" u="sng" dirty="0"/>
              <a:t>Civil Action for Deprivation of Rights:</a:t>
            </a:r>
          </a:p>
          <a:p>
            <a:r>
              <a:rPr lang="en-US" sz="3200" dirty="0"/>
              <a:t>Expands to CSP and other POST certified state officers</a:t>
            </a:r>
          </a:p>
          <a:p>
            <a:r>
              <a:rPr lang="en-US" sz="3200" dirty="0"/>
              <a:t>Prohibits pre-emptive declaration of “good faith”</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1250 – MEASURES TO ADDRESS LAW ENFORCEMENT ACCOUNTABILITY</a:t>
            </a:r>
            <a:endParaRPr lang="en-US" sz="4800" dirty="0"/>
          </a:p>
        </p:txBody>
      </p:sp>
    </p:spTree>
    <p:extLst>
      <p:ext uri="{BB962C8B-B14F-4D97-AF65-F5344CB8AC3E}">
        <p14:creationId xmlns:p14="http://schemas.microsoft.com/office/powerpoint/2010/main" val="664472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41</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10734261" cy="4970669"/>
          </a:xfrm>
        </p:spPr>
        <p:txBody>
          <a:bodyPr/>
          <a:lstStyle/>
          <a:p>
            <a:pPr marL="0" indent="0">
              <a:buNone/>
            </a:pPr>
            <a:r>
              <a:rPr lang="en-US" sz="3200" u="sng" dirty="0"/>
              <a:t>Critical Incident Review Team (CIRT) expansion:</a:t>
            </a:r>
          </a:p>
          <a:p>
            <a:r>
              <a:rPr lang="en-US" sz="3200" dirty="0"/>
              <a:t>Any death resulting from use of force – not just shootings</a:t>
            </a:r>
          </a:p>
          <a:p>
            <a:endParaRPr lang="en-US" sz="3200" dirty="0"/>
          </a:p>
          <a:p>
            <a:pPr marL="0" indent="0">
              <a:buNone/>
            </a:pPr>
            <a:r>
              <a:rPr lang="en-US" sz="3200" u="sng" dirty="0"/>
              <a:t>§ 18-1-707 Affirmative Defense – Use of Force by Peace Officer:</a:t>
            </a:r>
          </a:p>
          <a:p>
            <a:r>
              <a:rPr lang="en-US" sz="3200" dirty="0"/>
              <a:t>True cleanup</a:t>
            </a:r>
          </a:p>
          <a:p>
            <a:endParaRPr lang="en-US" sz="3200" dirty="0"/>
          </a:p>
          <a:p>
            <a:pPr marL="0" indent="0">
              <a:buNone/>
            </a:pPr>
            <a:r>
              <a:rPr lang="en-US" sz="3200" u="sng" dirty="0"/>
              <a:t>Duty to Report Use of Force / Duty to Intervene § 18-8-802:</a:t>
            </a:r>
          </a:p>
          <a:p>
            <a:r>
              <a:rPr lang="en-US" sz="3200" dirty="0"/>
              <a:t>Limits to defined peace officers</a:t>
            </a:r>
          </a:p>
          <a:p>
            <a:r>
              <a:rPr lang="en-US" sz="3200" dirty="0"/>
              <a:t>Other cleanup</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1250 – MEASURES TO ADDRESS LAW ENFORCEMENT ACCOUNTABILITY</a:t>
            </a:r>
            <a:endParaRPr lang="en-US" sz="4800" dirty="0"/>
          </a:p>
        </p:txBody>
      </p:sp>
    </p:spTree>
    <p:extLst>
      <p:ext uri="{BB962C8B-B14F-4D97-AF65-F5344CB8AC3E}">
        <p14:creationId xmlns:p14="http://schemas.microsoft.com/office/powerpoint/2010/main" val="3159894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42</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10734261" cy="4970669"/>
          </a:xfrm>
        </p:spPr>
        <p:txBody>
          <a:bodyPr/>
          <a:lstStyle/>
          <a:p>
            <a:pPr marL="0" indent="0">
              <a:buNone/>
            </a:pPr>
            <a:r>
              <a:rPr lang="en-US" sz="3000" u="sng" dirty="0"/>
              <a:t>Other:</a:t>
            </a:r>
          </a:p>
          <a:p>
            <a:r>
              <a:rPr lang="en-US" sz="3000" dirty="0"/>
              <a:t>Must check with AG database prior to hiring new officer</a:t>
            </a:r>
          </a:p>
          <a:p>
            <a:r>
              <a:rPr lang="en-US" sz="3000" dirty="0"/>
              <a:t>Cannot avoid database by resigning/retiring prior to completed investigation</a:t>
            </a:r>
          </a:p>
          <a:p>
            <a:r>
              <a:rPr lang="en-US" sz="3000" dirty="0"/>
              <a:t>Must report officer with credibility violations to POST (see also SB 174).  Failure to report = fine.</a:t>
            </a:r>
          </a:p>
          <a:p>
            <a:r>
              <a:rPr lang="en-US" sz="3000" dirty="0"/>
              <a:t>Clarifies from 217 what a “legal basis” is for contacting a person.</a:t>
            </a:r>
          </a:p>
          <a:p>
            <a:r>
              <a:rPr lang="en-US" sz="3000" b="1" dirty="0"/>
              <a:t>Radio Encryption </a:t>
            </a:r>
            <a:r>
              <a:rPr lang="en-US" sz="3000" dirty="0"/>
              <a:t>– must have policy to provide access to media.</a:t>
            </a:r>
          </a:p>
          <a:p>
            <a:r>
              <a:rPr lang="en-US" sz="3000" dirty="0"/>
              <a:t>2 new study groups: “no-knocks” and police “best practices”</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1250 – MEASURES TO ADDRESS LAW ENFORCEMENT ACCOUNTABILITY</a:t>
            </a:r>
            <a:endParaRPr lang="en-US" sz="4800" dirty="0"/>
          </a:p>
        </p:txBody>
      </p:sp>
    </p:spTree>
    <p:extLst>
      <p:ext uri="{BB962C8B-B14F-4D97-AF65-F5344CB8AC3E}">
        <p14:creationId xmlns:p14="http://schemas.microsoft.com/office/powerpoint/2010/main" val="3432741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36F4E-3B4A-4384-BA6B-8836FCE32B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11471"/>
            <a:ext cx="12192000" cy="1546528"/>
          </a:xfrm>
          <a:prstGeom prst="rect">
            <a:avLst/>
          </a:prstGeom>
        </p:spPr>
      </p:pic>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43</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447137"/>
            <a:ext cx="10734261" cy="5182263"/>
          </a:xfrm>
        </p:spPr>
        <p:txBody>
          <a:bodyPr/>
          <a:lstStyle/>
          <a:p>
            <a:r>
              <a:rPr lang="en-US" sz="3200" dirty="0"/>
              <a:t>Provides guidance to EMS personnel on administration of Ketamine whenever L/E is present at scene of emergency.  EMS shall not base medical decision exclusively on info by peace officer.</a:t>
            </a:r>
          </a:p>
          <a:p>
            <a:r>
              <a:rPr lang="en-US" sz="3200" dirty="0"/>
              <a:t>Prohibits Peace officer from using, directing, influencing use of ketamine on another, or compelling, directing, or unduly influencing EMS provider.  EMS to confidentially report to POST w/</a:t>
            </a:r>
            <a:r>
              <a:rPr lang="en-US" sz="3200" dirty="0" err="1"/>
              <a:t>i</a:t>
            </a:r>
            <a:r>
              <a:rPr lang="en-US" sz="3200" dirty="0"/>
              <a:t> 10 days for violations.</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1251 – APPROPRIATE USE OF CHEMICAL RESTRAINTS ON A PERSON</a:t>
            </a:r>
            <a:endParaRPr lang="en-US" sz="4800" dirty="0"/>
          </a:p>
        </p:txBody>
      </p:sp>
    </p:spTree>
    <p:extLst>
      <p:ext uri="{BB962C8B-B14F-4D97-AF65-F5344CB8AC3E}">
        <p14:creationId xmlns:p14="http://schemas.microsoft.com/office/powerpoint/2010/main" val="2216066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8A74B-2017-40CC-9115-CFF3D893C1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47861"/>
            <a:ext cx="12192000" cy="1693396"/>
          </a:xfrm>
          <a:prstGeom prst="rect">
            <a:avLst/>
          </a:prstGeom>
        </p:spPr>
      </p:pic>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44</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1" y="1324777"/>
            <a:ext cx="12324521" cy="4970669"/>
          </a:xfrm>
        </p:spPr>
        <p:txBody>
          <a:bodyPr/>
          <a:lstStyle/>
          <a:p>
            <a:r>
              <a:rPr lang="en-US" sz="3200" dirty="0"/>
              <a:t>Defines “undue influence” </a:t>
            </a:r>
          </a:p>
          <a:p>
            <a:r>
              <a:rPr lang="en-US" sz="3200" dirty="0"/>
              <a:t>Dually trained Peace Officer/certified EMS individual must rely on EMS training and experience to decide administration of drug</a:t>
            </a:r>
          </a:p>
          <a:p>
            <a:r>
              <a:rPr lang="en-US" sz="3200" dirty="0"/>
              <a:t>L/E witnessing other peace officers using or directing use of ketamine must intervene and/or report unlawful administration. Two new (M) crimes created for failing to intervene or failing to report as required.</a:t>
            </a:r>
          </a:p>
          <a:p>
            <a:r>
              <a:rPr lang="en-US" sz="3200" dirty="0"/>
              <a:t>DAs must issue report on filing/no-filing against officer and others on- scene; POST to suspend/revoke certification based on case issues </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1251 – APPROPRIATE USE OF CHEMICAL RESTRAINTS ON A PERSON</a:t>
            </a:r>
            <a:endParaRPr lang="en-US" sz="4800" dirty="0"/>
          </a:p>
        </p:txBody>
      </p:sp>
    </p:spTree>
    <p:extLst>
      <p:ext uri="{BB962C8B-B14F-4D97-AF65-F5344CB8AC3E}">
        <p14:creationId xmlns:p14="http://schemas.microsoft.com/office/powerpoint/2010/main" val="2192673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45</a:t>
            </a:fld>
            <a:endParaRPr lang="en-US" dirty="0"/>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174 – POLICIES FOR PEACE OFFICER CREDIBILITY DISCLOSURES</a:t>
            </a:r>
            <a:endParaRPr lang="en-US" sz="4800" dirty="0"/>
          </a:p>
        </p:txBody>
      </p:sp>
      <p:pic>
        <p:nvPicPr>
          <p:cNvPr id="5" name="Picture 4">
            <a:extLst>
              <a:ext uri="{FF2B5EF4-FFF2-40B4-BE49-F238E27FC236}">
                <a16:creationId xmlns:a16="http://schemas.microsoft.com/office/drawing/2014/main" id="{62D7A291-6904-4C1F-8EE7-A580CA7774BA}"/>
              </a:ext>
            </a:extLst>
          </p:cNvPr>
          <p:cNvPicPr>
            <a:picLocks noChangeAspect="1"/>
          </p:cNvPicPr>
          <p:nvPr/>
        </p:nvPicPr>
        <p:blipFill rotWithShape="1">
          <a:blip r:embed="rId3"/>
          <a:srcRect l="13430" t="13797" b="13723"/>
          <a:stretch/>
        </p:blipFill>
        <p:spPr>
          <a:xfrm>
            <a:off x="6997147" y="1652215"/>
            <a:ext cx="5194851" cy="4970669"/>
          </a:xfrm>
          <a:prstGeom prst="rect">
            <a:avLst/>
          </a:prstGeom>
        </p:spPr>
      </p:pic>
      <p:sp>
        <p:nvSpPr>
          <p:cNvPr id="6" name="Text Placeholder 2">
            <a:extLst>
              <a:ext uri="{FF2B5EF4-FFF2-40B4-BE49-F238E27FC236}">
                <a16:creationId xmlns:a16="http://schemas.microsoft.com/office/drawing/2014/main" id="{B17B9CBB-30C4-4243-BD60-46BD6B71CB52}"/>
              </a:ext>
            </a:extLst>
          </p:cNvPr>
          <p:cNvSpPr txBox="1">
            <a:spLocks/>
          </p:cNvSpPr>
          <p:nvPr/>
        </p:nvSpPr>
        <p:spPr>
          <a:xfrm>
            <a:off x="166977" y="1741304"/>
            <a:ext cx="6914984" cy="497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i="1" dirty="0"/>
              <a:t>Creates the </a:t>
            </a:r>
            <a:r>
              <a:rPr lang="en-US" sz="3200" b="1" i="1" dirty="0"/>
              <a:t>Peace Officer Credibility Disclosure Notification Committee</a:t>
            </a:r>
          </a:p>
          <a:p>
            <a:r>
              <a:rPr lang="en-US" sz="3200" dirty="0"/>
              <a:t>Committee to create statewide policy by December 1, 2021.  By Jan. 1, 2022, LEAs to adopt and implement model policy for credibility disclosures.  </a:t>
            </a:r>
          </a:p>
          <a:p>
            <a:r>
              <a:rPr lang="en-US" sz="3200" dirty="0"/>
              <a:t>Policy must address </a:t>
            </a:r>
            <a:r>
              <a:rPr lang="en-US" sz="3200" i="1" dirty="0"/>
              <a:t>Brady</a:t>
            </a:r>
            <a:r>
              <a:rPr lang="en-US" sz="3200" dirty="0"/>
              <a:t>, sustained finding re: untruthfulness, dishonesty, crime, bias, and other issues, including removal from list.</a:t>
            </a:r>
          </a:p>
          <a:p>
            <a:endParaRPr lang="en-US" sz="3200" dirty="0"/>
          </a:p>
          <a:p>
            <a:endParaRPr lang="en-US" sz="3200" dirty="0"/>
          </a:p>
        </p:txBody>
      </p:sp>
    </p:spTree>
    <p:extLst>
      <p:ext uri="{BB962C8B-B14F-4D97-AF65-F5344CB8AC3E}">
        <p14:creationId xmlns:p14="http://schemas.microsoft.com/office/powerpoint/2010/main" val="280051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9445" y="1111990"/>
            <a:ext cx="6145472" cy="5746017"/>
          </a:xfrm>
          <a:prstGeom prst="rect">
            <a:avLst/>
          </a:prstGeom>
        </p:spPr>
      </p:pic>
      <p:sp>
        <p:nvSpPr>
          <p:cNvPr id="3" name="Rectangle 2"/>
          <p:cNvSpPr/>
          <p:nvPr/>
        </p:nvSpPr>
        <p:spPr>
          <a:xfrm>
            <a:off x="1921957" y="295861"/>
            <a:ext cx="6208123" cy="1107996"/>
          </a:xfrm>
          <a:prstGeom prst="rect">
            <a:avLst/>
          </a:prstGeom>
        </p:spPr>
        <p:txBody>
          <a:bodyPr wrap="square">
            <a:spAutoFit/>
          </a:bodyPr>
          <a:lstStyle/>
          <a:p>
            <a:r>
              <a:rPr lang="en-US" sz="6600" dirty="0">
                <a:ln>
                  <a:solidFill>
                    <a:schemeClr val="tx1"/>
                  </a:solidFill>
                </a:ln>
                <a:solidFill>
                  <a:srgbClr val="FFC000"/>
                </a:solidFill>
              </a:rPr>
              <a:t>Juveniles</a:t>
            </a:r>
            <a:endParaRPr lang="en-US" sz="6600" dirty="0"/>
          </a:p>
        </p:txBody>
      </p:sp>
    </p:spTree>
    <p:extLst>
      <p:ext uri="{BB962C8B-B14F-4D97-AF65-F5344CB8AC3E}">
        <p14:creationId xmlns:p14="http://schemas.microsoft.com/office/powerpoint/2010/main" val="374946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219456" y="1666565"/>
            <a:ext cx="6685609" cy="4912114"/>
          </a:xfrm>
        </p:spPr>
        <p:txBody>
          <a:bodyPr wrap="square">
            <a:spAutoFit/>
          </a:bodyPr>
          <a:lstStyle/>
          <a:p>
            <a:pPr marL="342900" marR="0" lvl="0" indent="-342900">
              <a:spcBef>
                <a:spcPts val="0"/>
              </a:spcBef>
              <a:spcAft>
                <a:spcPts val="0"/>
              </a:spcAft>
              <a:buFont typeface="Symbol" panose="05050102010706020507" pitchFamily="18" charset="2"/>
              <a:buChar char=""/>
            </a:pPr>
            <a:r>
              <a:rPr lang="en-US" sz="2900" dirty="0">
                <a:solidFill>
                  <a:srgbClr val="000000"/>
                </a:solidFill>
                <a:uFill>
                  <a:solidFill>
                    <a:srgbClr val="000000"/>
                  </a:solidFill>
                </a:uFill>
                <a:cs typeface="Arial Unicode MS"/>
              </a:rPr>
              <a:t>Auto-termination and easier petition</a:t>
            </a:r>
            <a:r>
              <a:rPr lang="en-US" sz="2900" dirty="0">
                <a:solidFill>
                  <a:srgbClr val="000000"/>
                </a:solidFill>
                <a:effectLst/>
                <a:uFill>
                  <a:solidFill>
                    <a:srgbClr val="000000"/>
                  </a:solidFill>
                </a:uFill>
                <a:cs typeface="Arial Unicode MS"/>
              </a:rPr>
              <a:t> eligibility – 7 years or age 25</a:t>
            </a:r>
          </a:p>
          <a:p>
            <a:pPr marL="342900" marR="0" lvl="0" indent="-342900">
              <a:spcBef>
                <a:spcPts val="0"/>
              </a:spcBef>
              <a:spcAft>
                <a:spcPts val="0"/>
              </a:spcAft>
              <a:buFont typeface="Symbol" panose="05050102010706020507" pitchFamily="18" charset="2"/>
              <a:buChar char=""/>
            </a:pPr>
            <a:r>
              <a:rPr lang="en-US" sz="2900" dirty="0">
                <a:solidFill>
                  <a:srgbClr val="000000"/>
                </a:solidFill>
                <a:uFill>
                  <a:solidFill>
                    <a:srgbClr val="000000"/>
                  </a:solidFill>
                </a:uFill>
                <a:cs typeface="Arial Unicode MS"/>
              </a:rPr>
              <a:t>No more lifetime juvenile registration</a:t>
            </a:r>
            <a:endParaRPr lang="en-US" sz="2900" dirty="0">
              <a:solidFill>
                <a:srgbClr val="000000"/>
              </a:solidFill>
              <a:effectLst/>
              <a:uFill>
                <a:solidFill>
                  <a:srgbClr val="000000"/>
                </a:solidFill>
              </a:uFill>
              <a:cs typeface="Arial Unicode MS"/>
            </a:endParaRPr>
          </a:p>
          <a:p>
            <a:pPr marL="342900" marR="0" lvl="0" indent="-342900">
              <a:spcBef>
                <a:spcPts val="0"/>
              </a:spcBef>
              <a:spcAft>
                <a:spcPts val="0"/>
              </a:spcAft>
              <a:buFont typeface="Symbol" panose="05050102010706020507" pitchFamily="18" charset="2"/>
              <a:buChar char=""/>
            </a:pPr>
            <a:r>
              <a:rPr lang="en-US" sz="2900" dirty="0">
                <a:solidFill>
                  <a:srgbClr val="000000"/>
                </a:solidFill>
                <a:effectLst/>
                <a:uFill>
                  <a:solidFill>
                    <a:srgbClr val="000000"/>
                  </a:solidFill>
                </a:uFill>
                <a:cs typeface="Arial Unicode MS"/>
              </a:rPr>
              <a:t>Increased discretion for judge to except a juvie from requirement to register.</a:t>
            </a:r>
          </a:p>
          <a:p>
            <a:pPr marL="342900" marR="0" lvl="0" indent="-342900">
              <a:spcBef>
                <a:spcPts val="0"/>
              </a:spcBef>
              <a:spcAft>
                <a:spcPts val="0"/>
              </a:spcAft>
              <a:buFont typeface="Symbol" panose="05050102010706020507" pitchFamily="18" charset="2"/>
              <a:buChar char=""/>
            </a:pPr>
            <a:r>
              <a:rPr lang="en-US" sz="2900" dirty="0">
                <a:solidFill>
                  <a:srgbClr val="000000"/>
                </a:solidFill>
                <a:effectLst/>
                <a:uFill>
                  <a:solidFill>
                    <a:srgbClr val="000000"/>
                  </a:solidFill>
                </a:uFill>
                <a:cs typeface="Arial Unicode MS"/>
              </a:rPr>
              <a:t>Prohibits CBI from notifying the public of juvenile registration status of someone</a:t>
            </a:r>
          </a:p>
          <a:p>
            <a:pPr marL="800100" lvl="1" indent="-342900">
              <a:spcBef>
                <a:spcPts val="0"/>
              </a:spcBef>
              <a:buFont typeface="Symbol" panose="05050102010706020507" pitchFamily="18" charset="2"/>
              <a:buChar char=""/>
            </a:pPr>
            <a:r>
              <a:rPr lang="en-US" sz="2900" dirty="0">
                <a:solidFill>
                  <a:srgbClr val="000000"/>
                </a:solidFill>
                <a:effectLst/>
                <a:uFill>
                  <a:solidFill>
                    <a:srgbClr val="000000"/>
                  </a:solidFill>
                </a:uFill>
                <a:cs typeface="Arial Unicode MS"/>
              </a:rPr>
              <a:t>EXCEPTIONS </a:t>
            </a:r>
          </a:p>
          <a:p>
            <a:pPr marL="800100" lvl="1" indent="-342900">
              <a:spcBef>
                <a:spcPts val="0"/>
              </a:spcBef>
              <a:buFont typeface="Symbol" panose="05050102010706020507" pitchFamily="18" charset="2"/>
              <a:buChar char=""/>
            </a:pPr>
            <a:r>
              <a:rPr lang="en-US" sz="2900" dirty="0">
                <a:solidFill>
                  <a:srgbClr val="000000"/>
                </a:solidFill>
                <a:effectLst/>
                <a:uFill>
                  <a:solidFill>
                    <a:srgbClr val="000000"/>
                  </a:solidFill>
                </a:uFill>
                <a:cs typeface="Arial Unicode MS"/>
              </a:rPr>
              <a:t>NEW: unclassified misdo </a:t>
            </a:r>
          </a:p>
          <a:p>
            <a:pPr marL="342900" indent="-342900">
              <a:spcBef>
                <a:spcPts val="0"/>
              </a:spcBef>
              <a:buFont typeface="Symbol" panose="05050102010706020507" pitchFamily="18" charset="2"/>
              <a:buChar char=""/>
            </a:pPr>
            <a:r>
              <a:rPr lang="en-US" sz="2900" dirty="0">
                <a:solidFill>
                  <a:srgbClr val="000000"/>
                </a:solidFill>
                <a:effectLst/>
                <a:uFill>
                  <a:solidFill>
                    <a:srgbClr val="000000"/>
                  </a:solidFill>
                </a:uFill>
                <a:cs typeface="Arial Unicode MS"/>
              </a:rPr>
              <a:t>LE </a:t>
            </a:r>
            <a:r>
              <a:rPr lang="en-US" sz="2900" dirty="0">
                <a:solidFill>
                  <a:srgbClr val="000000"/>
                </a:solidFill>
                <a:uFill>
                  <a:solidFill>
                    <a:srgbClr val="000000"/>
                  </a:solidFill>
                </a:uFill>
                <a:cs typeface="Arial Unicode MS"/>
              </a:rPr>
              <a:t>– cannot release juvenile SO information.</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p:txBody>
          <a:bodyPr/>
          <a:lstStyle/>
          <a:p>
            <a:pPr algn="ctr"/>
            <a:r>
              <a:rPr lang="en-US" sz="3600" dirty="0"/>
              <a:t>HB 1064 – UPDATED PROCESSES JUVENILE SEX OFFENDER REGISTRY </a:t>
            </a:r>
            <a:endParaRPr lang="en-US" sz="4800" dirty="0"/>
          </a:p>
        </p:txBody>
      </p:sp>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47</a:t>
            </a:fld>
            <a:endParaRPr lang="en-US" dirty="0"/>
          </a:p>
        </p:txBody>
      </p:sp>
      <p:pic>
        <p:nvPicPr>
          <p:cNvPr id="7" name="Content Placeholder 6" descr="Text&#10;&#10;Description automatically generated">
            <a:extLst>
              <a:ext uri="{FF2B5EF4-FFF2-40B4-BE49-F238E27FC236}">
                <a16:creationId xmlns:a16="http://schemas.microsoft.com/office/drawing/2014/main" id="{54E597EF-05E3-47E4-B4D5-F611D6E948B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728" t="20715" r="21667" b="13819"/>
          <a:stretch/>
        </p:blipFill>
        <p:spPr>
          <a:xfrm>
            <a:off x="7257981" y="1402245"/>
            <a:ext cx="4555260" cy="5287667"/>
          </a:xfrm>
          <a:prstGeom prst="rect">
            <a:avLst/>
          </a:prstGeom>
        </p:spPr>
      </p:pic>
    </p:spTree>
    <p:extLst>
      <p:ext uri="{BB962C8B-B14F-4D97-AF65-F5344CB8AC3E}">
        <p14:creationId xmlns:p14="http://schemas.microsoft.com/office/powerpoint/2010/main" val="2651818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060" y="2148840"/>
            <a:ext cx="3931920" cy="2354580"/>
          </a:xfrm>
        </p:spPr>
        <p:txBody>
          <a:bodyPr>
            <a:normAutofit/>
          </a:bodyPr>
          <a:lstStyle/>
          <a:p>
            <a:r>
              <a:rPr lang="en-US" dirty="0">
                <a:ln>
                  <a:solidFill>
                    <a:schemeClr val="tx1"/>
                  </a:solidFill>
                </a:ln>
                <a:latin typeface="Elephant" pitchFamily="18" charset="0"/>
              </a:rPr>
              <a:t>Sex Offense and Related Issues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0292" y="0"/>
            <a:ext cx="4736990" cy="6858000"/>
          </a:xfrm>
          <a:prstGeom prst="rect">
            <a:avLst/>
          </a:prstGeom>
        </p:spPr>
      </p:pic>
    </p:spTree>
    <p:extLst>
      <p:ext uri="{BB962C8B-B14F-4D97-AF65-F5344CB8AC3E}">
        <p14:creationId xmlns:p14="http://schemas.microsoft.com/office/powerpoint/2010/main" val="379388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197335" y="1574783"/>
            <a:ext cx="5898665" cy="5126960"/>
          </a:xfrm>
        </p:spPr>
        <p:txBody>
          <a:bodyPr/>
          <a:lstStyle/>
          <a:p>
            <a:pPr marL="342900" marR="0" lvl="0" indent="-342900">
              <a:spcBef>
                <a:spcPts val="0"/>
              </a:spcBef>
              <a:spcAft>
                <a:spcPts val="0"/>
              </a:spcAft>
              <a:buFont typeface="Symbol" panose="05050102010706020507" pitchFamily="18" charset="2"/>
              <a:buChar char=""/>
            </a:pPr>
            <a:r>
              <a:rPr lang="en-US" sz="2400" dirty="0">
                <a:solidFill>
                  <a:srgbClr val="000000"/>
                </a:solidFill>
                <a:effectLst/>
                <a:uFill>
                  <a:solidFill>
                    <a:srgbClr val="000000"/>
                  </a:solidFill>
                </a:uFill>
                <a:cs typeface="Arial Unicode MS"/>
              </a:rPr>
              <a:t>New definitions – expands the law to align with technology </a:t>
            </a:r>
          </a:p>
          <a:p>
            <a:pPr marL="342900" marR="0" lvl="0" indent="-342900">
              <a:spcBef>
                <a:spcPts val="0"/>
              </a:spcBef>
              <a:spcAft>
                <a:spcPts val="0"/>
              </a:spcAft>
              <a:buFont typeface="Symbol" panose="05050102010706020507" pitchFamily="18" charset="2"/>
              <a:buChar char=""/>
            </a:pPr>
            <a:r>
              <a:rPr lang="en-US" sz="2400" i="1" dirty="0">
                <a:solidFill>
                  <a:srgbClr val="000000"/>
                </a:solidFill>
                <a:effectLst/>
                <a:uFill>
                  <a:solidFill>
                    <a:srgbClr val="000000"/>
                  </a:solidFill>
                </a:uFill>
                <a:cs typeface="Arial Unicode MS"/>
              </a:rPr>
              <a:t>Bott/Abad </a:t>
            </a:r>
            <a:r>
              <a:rPr lang="en-US" sz="2400" dirty="0">
                <a:solidFill>
                  <a:srgbClr val="000000"/>
                </a:solidFill>
                <a:effectLst/>
                <a:uFill>
                  <a:solidFill>
                    <a:srgbClr val="000000"/>
                  </a:solidFill>
                </a:uFill>
                <a:cs typeface="Arial Unicode MS"/>
              </a:rPr>
              <a:t>fix! </a:t>
            </a:r>
            <a:endParaRPr lang="en-US" sz="2400" i="1" dirty="0">
              <a:solidFill>
                <a:srgbClr val="000000"/>
              </a:solidFill>
              <a:effectLst/>
              <a:uFill>
                <a:solidFill>
                  <a:srgbClr val="000000"/>
                </a:solidFill>
              </a:uFill>
              <a:cs typeface="Arial Unicode MS"/>
            </a:endParaRPr>
          </a:p>
          <a:p>
            <a:pPr marL="342900" marR="0" lvl="0" indent="-342900">
              <a:spcBef>
                <a:spcPts val="0"/>
              </a:spcBef>
              <a:spcAft>
                <a:spcPts val="0"/>
              </a:spcAft>
              <a:buFont typeface="Symbol" panose="05050102010706020507" pitchFamily="18" charset="2"/>
              <a:buChar char=""/>
            </a:pPr>
            <a:r>
              <a:rPr lang="en-US" sz="2400" dirty="0">
                <a:solidFill>
                  <a:srgbClr val="000000"/>
                </a:solidFill>
                <a:effectLst/>
                <a:uFill>
                  <a:solidFill>
                    <a:srgbClr val="000000"/>
                  </a:solidFill>
                </a:uFill>
                <a:cs typeface="Arial Unicode MS"/>
              </a:rPr>
              <a:t>No more </a:t>
            </a:r>
            <a:r>
              <a:rPr lang="en-US" sz="2400" dirty="0">
                <a:solidFill>
                  <a:srgbClr val="000000"/>
                </a:solidFill>
                <a:uFill>
                  <a:solidFill>
                    <a:srgbClr val="000000"/>
                  </a:solidFill>
                </a:uFill>
                <a:cs typeface="Arial Unicode MS"/>
              </a:rPr>
              <a:t>20+ aggravator… see above. </a:t>
            </a:r>
            <a:endParaRPr lang="en-US" sz="2400" dirty="0">
              <a:solidFill>
                <a:srgbClr val="000000"/>
              </a:solidFill>
              <a:effectLst/>
              <a:uFill>
                <a:solidFill>
                  <a:srgbClr val="000000"/>
                </a:solidFill>
              </a:uFill>
              <a:cs typeface="Arial Unicode MS"/>
            </a:endParaRPr>
          </a:p>
          <a:p>
            <a:pPr marL="342900" marR="0" lvl="0" indent="-342900">
              <a:spcBef>
                <a:spcPts val="0"/>
              </a:spcBef>
              <a:spcAft>
                <a:spcPts val="0"/>
              </a:spcAft>
              <a:buFont typeface="Symbol" panose="05050102010706020507" pitchFamily="18" charset="2"/>
              <a:buChar char=""/>
            </a:pPr>
            <a:r>
              <a:rPr lang="en-US" sz="2400" dirty="0">
                <a:solidFill>
                  <a:srgbClr val="000000"/>
                </a:solidFill>
                <a:effectLst/>
                <a:uFill>
                  <a:solidFill>
                    <a:srgbClr val="000000"/>
                  </a:solidFill>
                </a:uFill>
                <a:cs typeface="Arial Unicode MS"/>
              </a:rPr>
              <a:t>NEW! ER for: </a:t>
            </a:r>
          </a:p>
          <a:p>
            <a:pPr marL="800100" lvl="1" indent="-342900">
              <a:spcBef>
                <a:spcPts val="0"/>
              </a:spcBef>
              <a:buFont typeface="Symbol" panose="05050102010706020507" pitchFamily="18" charset="2"/>
              <a:buChar char=""/>
            </a:pPr>
            <a:r>
              <a:rPr lang="en-US" dirty="0">
                <a:solidFill>
                  <a:srgbClr val="000000"/>
                </a:solidFill>
                <a:effectLst/>
                <a:uFill>
                  <a:solidFill>
                    <a:srgbClr val="000000"/>
                  </a:solidFill>
                </a:uFill>
                <a:cs typeface="Arial Unicode MS"/>
              </a:rPr>
              <a:t>under 12, </a:t>
            </a:r>
          </a:p>
          <a:p>
            <a:pPr marL="800100" lvl="1" indent="-342900">
              <a:spcBef>
                <a:spcPts val="0"/>
              </a:spcBef>
              <a:buFont typeface="Symbol" panose="05050102010706020507" pitchFamily="18" charset="2"/>
              <a:buChar char=""/>
            </a:pPr>
            <a:r>
              <a:rPr lang="en-US" dirty="0">
                <a:solidFill>
                  <a:srgbClr val="000000"/>
                </a:solidFill>
                <a:effectLst/>
                <a:uFill>
                  <a:solidFill>
                    <a:srgbClr val="000000"/>
                  </a:solidFill>
                </a:uFill>
                <a:cs typeface="Arial Unicode MS"/>
              </a:rPr>
              <a:t>or a child subjected to physical force/violence, </a:t>
            </a:r>
          </a:p>
          <a:p>
            <a:pPr marL="800100" lvl="1" indent="-342900">
              <a:spcBef>
                <a:spcPts val="0"/>
              </a:spcBef>
              <a:buFont typeface="Symbol" panose="05050102010706020507" pitchFamily="18" charset="2"/>
              <a:buChar char=""/>
            </a:pPr>
            <a:r>
              <a:rPr lang="en-US" dirty="0">
                <a:solidFill>
                  <a:srgbClr val="000000"/>
                </a:solidFill>
                <a:effectLst/>
                <a:uFill>
                  <a:solidFill>
                    <a:srgbClr val="000000"/>
                  </a:solidFill>
                </a:uFill>
                <a:cs typeface="Arial Unicode MS"/>
              </a:rPr>
              <a:t>or subjected to sexual intercourse/intrusion/sadomasochism</a:t>
            </a:r>
          </a:p>
          <a:p>
            <a:pPr marL="342900" marR="0" lvl="0" indent="-342900">
              <a:spcBef>
                <a:spcPts val="0"/>
              </a:spcBef>
              <a:spcAft>
                <a:spcPts val="0"/>
              </a:spcAft>
              <a:buFont typeface="Symbol" panose="05050102010706020507" pitchFamily="18" charset="2"/>
              <a:buChar char=""/>
            </a:pPr>
            <a:r>
              <a:rPr lang="en-US" sz="2400" dirty="0">
                <a:solidFill>
                  <a:srgbClr val="000000"/>
                </a:solidFill>
                <a:effectLst/>
                <a:uFill>
                  <a:solidFill>
                    <a:srgbClr val="000000"/>
                  </a:solidFill>
                </a:uFill>
                <a:cs typeface="Arial Unicode MS"/>
              </a:rPr>
              <a:t>Lifetime registration exception – due to </a:t>
            </a:r>
            <a:r>
              <a:rPr lang="en-US" sz="2400" i="1" dirty="0">
                <a:solidFill>
                  <a:srgbClr val="000000"/>
                </a:solidFill>
                <a:effectLst/>
                <a:uFill>
                  <a:solidFill>
                    <a:srgbClr val="000000"/>
                  </a:solidFill>
                </a:uFill>
                <a:cs typeface="Arial Unicode MS"/>
              </a:rPr>
              <a:t>Bott </a:t>
            </a:r>
            <a:r>
              <a:rPr lang="en-US" sz="2400" dirty="0">
                <a:solidFill>
                  <a:srgbClr val="000000"/>
                </a:solidFill>
                <a:effectLst/>
                <a:uFill>
                  <a:solidFill>
                    <a:srgbClr val="000000"/>
                  </a:solidFill>
                </a:uFill>
                <a:cs typeface="Arial Unicode MS"/>
              </a:rPr>
              <a:t>fix. </a:t>
            </a:r>
          </a:p>
          <a:p>
            <a:pPr marL="342900" marR="0" lvl="0" indent="-342900">
              <a:spcBef>
                <a:spcPts val="0"/>
              </a:spcBef>
              <a:spcAft>
                <a:spcPts val="0"/>
              </a:spcAft>
              <a:buFont typeface="Symbol" panose="05050102010706020507" pitchFamily="18" charset="2"/>
              <a:buChar char=""/>
            </a:pPr>
            <a:r>
              <a:rPr lang="en-US" sz="2400" dirty="0">
                <a:solidFill>
                  <a:srgbClr val="000000"/>
                </a:solidFill>
                <a:uFill>
                  <a:solidFill>
                    <a:srgbClr val="000000"/>
                  </a:solidFill>
                </a:uFill>
                <a:cs typeface="Arial Unicode MS"/>
              </a:rPr>
              <a:t>NEW Surcharge – to fund CBI for new program designed to assist local LEO with experts and resources</a:t>
            </a:r>
            <a:endParaRPr lang="en-US" sz="2400" dirty="0">
              <a:solidFill>
                <a:srgbClr val="000000"/>
              </a:solidFill>
              <a:effectLst/>
              <a:uFill>
                <a:solidFill>
                  <a:srgbClr val="000000"/>
                </a:solidFill>
              </a:uFill>
              <a:cs typeface="Arial Unicode MS"/>
            </a:endParaRP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38200" y="235480"/>
            <a:ext cx="10515600" cy="623165"/>
          </a:xfrm>
        </p:spPr>
        <p:txBody>
          <a:bodyPr/>
          <a:lstStyle/>
          <a:p>
            <a:pPr algn="ctr"/>
            <a:r>
              <a:rPr lang="en-US" sz="3600" dirty="0"/>
              <a:t>HB 1069 – ENFORCEMENT OF SEXUAL EXPLOITATION OF A CHILD</a:t>
            </a:r>
            <a:endParaRPr lang="en-US" sz="4800" dirty="0"/>
          </a:p>
        </p:txBody>
      </p:sp>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49</a:t>
            </a:fld>
            <a:endParaRPr lang="en-US" dirty="0"/>
          </a:p>
        </p:txBody>
      </p:sp>
      <p:pic>
        <p:nvPicPr>
          <p:cNvPr id="1026" name="Picture 2" descr="Mountain Dew Page">
            <a:extLst>
              <a:ext uri="{FF2B5EF4-FFF2-40B4-BE49-F238E27FC236}">
                <a16:creationId xmlns:a16="http://schemas.microsoft.com/office/drawing/2014/main" id="{0271F763-3DAC-4A89-85B6-2F1D3127EF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2277168"/>
            <a:ext cx="5993192" cy="300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668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5</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473053" y="1719243"/>
            <a:ext cx="11100120" cy="4970669"/>
          </a:xfrm>
        </p:spPr>
        <p:txBody>
          <a:bodyPr/>
          <a:lstStyle/>
          <a:p>
            <a:r>
              <a:rPr lang="en-US" sz="3200" dirty="0"/>
              <a:t>Case law: “showup identifications </a:t>
            </a:r>
          </a:p>
          <a:p>
            <a:pPr marL="0" indent="0">
              <a:buNone/>
            </a:pPr>
            <a:r>
              <a:rPr lang="en-US" sz="3200" dirty="0"/>
              <a:t>   are inherently suggestive.”</a:t>
            </a:r>
          </a:p>
          <a:p>
            <a:endParaRPr lang="en-US" sz="3200" dirty="0"/>
          </a:p>
          <a:p>
            <a:r>
              <a:rPr lang="en-US" sz="3200" dirty="0"/>
              <a:t>Bill limits use of showups and </a:t>
            </a:r>
          </a:p>
          <a:p>
            <a:pPr marL="0" indent="0">
              <a:buNone/>
            </a:pPr>
            <a:r>
              <a:rPr lang="en-US" sz="3200" dirty="0"/>
              <a:t>   mandates certain procedures.</a:t>
            </a:r>
          </a:p>
          <a:p>
            <a:endParaRPr lang="en-US" sz="3200" dirty="0"/>
          </a:p>
          <a:p>
            <a:r>
              <a:rPr lang="en-US" sz="3200" dirty="0"/>
              <a:t>Failure to comply </a:t>
            </a:r>
            <a:r>
              <a:rPr lang="en-US" sz="3200" b="1" dirty="0"/>
              <a:t>“shall be considered by the court with respect to any challenge to the admissibility of the identification” </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1142 – EYEWITNESS IDENTIFICATION SHOWUP REGULATIONS</a:t>
            </a:r>
            <a:endParaRPr lang="en-US" sz="4800" dirty="0"/>
          </a:p>
        </p:txBody>
      </p:sp>
      <p:pic>
        <p:nvPicPr>
          <p:cNvPr id="5" name="Picture 4">
            <a:extLst>
              <a:ext uri="{FF2B5EF4-FFF2-40B4-BE49-F238E27FC236}">
                <a16:creationId xmlns:a16="http://schemas.microsoft.com/office/drawing/2014/main" id="{EBB0B343-5944-4C94-96F0-DDFBF73937D1}"/>
              </a:ext>
            </a:extLst>
          </p:cNvPr>
          <p:cNvPicPr>
            <a:picLocks noChangeAspect="1"/>
          </p:cNvPicPr>
          <p:nvPr/>
        </p:nvPicPr>
        <p:blipFill>
          <a:blip r:embed="rId3"/>
          <a:stretch>
            <a:fillRect/>
          </a:stretch>
        </p:blipFill>
        <p:spPr>
          <a:xfrm>
            <a:off x="6595076" y="1658730"/>
            <a:ext cx="5434839" cy="3422555"/>
          </a:xfrm>
          <a:prstGeom prst="rect">
            <a:avLst/>
          </a:prstGeom>
        </p:spPr>
      </p:pic>
    </p:spTree>
    <p:extLst>
      <p:ext uri="{BB962C8B-B14F-4D97-AF65-F5344CB8AC3E}">
        <p14:creationId xmlns:p14="http://schemas.microsoft.com/office/powerpoint/2010/main" val="3622614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451414" y="1681057"/>
            <a:ext cx="7432932" cy="5080851"/>
          </a:xfrm>
        </p:spPr>
        <p:txBody>
          <a:bodyPr/>
          <a:lstStyle/>
          <a:p>
            <a:r>
              <a:rPr lang="en-US" sz="3200" dirty="0"/>
              <a:t>New M1 Crime – but NOT a sex offense. </a:t>
            </a:r>
          </a:p>
          <a:p>
            <a:r>
              <a:rPr lang="en-US" sz="3200" dirty="0"/>
              <a:t>Elements</a:t>
            </a:r>
          </a:p>
          <a:p>
            <a:pPr lvl="1"/>
            <a:r>
              <a:rPr lang="en-US" sz="2800" dirty="0"/>
              <a:t>Pre-K through 12th grade teacher</a:t>
            </a:r>
          </a:p>
          <a:p>
            <a:pPr lvl="1"/>
            <a:r>
              <a:rPr lang="en-US" sz="2800" dirty="0"/>
              <a:t>Subjects a student to sexual intrusion/penetration </a:t>
            </a:r>
          </a:p>
          <a:p>
            <a:pPr lvl="1"/>
            <a:r>
              <a:rPr lang="en-US" sz="2800" dirty="0"/>
              <a:t>Student over 18</a:t>
            </a:r>
          </a:p>
          <a:p>
            <a:pPr lvl="1"/>
            <a:r>
              <a:rPr lang="en-US" sz="2800" dirty="0"/>
              <a:t>Teacher 4+ years older</a:t>
            </a:r>
          </a:p>
          <a:p>
            <a:pPr lvl="1"/>
            <a:r>
              <a:rPr lang="en-US" sz="2800" dirty="0"/>
              <a:t>Not spouse </a:t>
            </a:r>
          </a:p>
          <a:p>
            <a:r>
              <a:rPr lang="en-US" sz="3200" dirty="0"/>
              <a:t>Loopholes? </a:t>
            </a:r>
          </a:p>
          <a:p>
            <a:r>
              <a:rPr lang="en-US" sz="3200" dirty="0"/>
              <a:t>School advisement and employment</a:t>
            </a:r>
          </a:p>
        </p:txBody>
      </p:sp>
      <p:pic>
        <p:nvPicPr>
          <p:cNvPr id="7" name="Content Placeholder 6">
            <a:extLst>
              <a:ext uri="{FF2B5EF4-FFF2-40B4-BE49-F238E27FC236}">
                <a16:creationId xmlns:a16="http://schemas.microsoft.com/office/drawing/2014/main" id="{D7CAE57E-1B8D-4FAC-B4D0-65BF16E15489}"/>
              </a:ext>
            </a:extLst>
          </p:cNvPr>
          <p:cNvPicPr>
            <a:picLocks noGrp="1" noChangeAspect="1"/>
          </p:cNvPicPr>
          <p:nvPr>
            <p:ph idx="1"/>
          </p:nvPr>
        </p:nvPicPr>
        <p:blipFill>
          <a:blip r:embed="rId3"/>
          <a:stretch>
            <a:fillRect/>
          </a:stretch>
        </p:blipFill>
        <p:spPr>
          <a:xfrm>
            <a:off x="8024117" y="1461137"/>
            <a:ext cx="3625461" cy="5335935"/>
          </a:xfrm>
        </p:spPr>
      </p:pic>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p:txBody>
          <a:bodyPr/>
          <a:lstStyle/>
          <a:p>
            <a:pPr algn="ctr"/>
            <a:r>
              <a:rPr lang="en-US" sz="3600" dirty="0"/>
              <a:t>SB 17 – ABUSE OF PUBLIC TRUST BY AN EDUCATOR</a:t>
            </a:r>
            <a:endParaRPr lang="en-US" sz="4800" dirty="0"/>
          </a:p>
        </p:txBody>
      </p:sp>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50</a:t>
            </a:fld>
            <a:endParaRPr lang="en-US" dirty="0"/>
          </a:p>
        </p:txBody>
      </p:sp>
    </p:spTree>
    <p:extLst>
      <p:ext uri="{BB962C8B-B14F-4D97-AF65-F5344CB8AC3E}">
        <p14:creationId xmlns:p14="http://schemas.microsoft.com/office/powerpoint/2010/main" val="1043420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456" y="2293620"/>
            <a:ext cx="7467600" cy="2032363"/>
          </a:xfrm>
        </p:spPr>
        <p:txBody>
          <a:bodyPr>
            <a:normAutofit/>
          </a:bodyPr>
          <a:lstStyle/>
          <a:p>
            <a:pPr algn="ctr"/>
            <a:r>
              <a:rPr lang="en-US" sz="5400" dirty="0">
                <a:ln>
                  <a:solidFill>
                    <a:schemeClr val="tx1"/>
                  </a:solidFill>
                </a:ln>
                <a:latin typeface="Elephant" pitchFamily="18" charset="0"/>
              </a:rPr>
              <a:t>OTHER BILLS OF INTEREST</a:t>
            </a:r>
          </a:p>
        </p:txBody>
      </p:sp>
    </p:spTree>
    <p:extLst>
      <p:ext uri="{BB962C8B-B14F-4D97-AF65-F5344CB8AC3E}">
        <p14:creationId xmlns:p14="http://schemas.microsoft.com/office/powerpoint/2010/main" val="427872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52</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3220279" cy="4970669"/>
          </a:xfrm>
        </p:spPr>
        <p:txBody>
          <a:bodyPr/>
          <a:lstStyle/>
          <a:p>
            <a:r>
              <a:rPr lang="en-US" sz="3200" dirty="0"/>
              <a:t>Creates a comprehensive set of guidelines for curtailing restrictive housing in local jails, defined as jails with more than 400 beds, as of July 1, 2022</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1211 – REGULATION OF RESTRICTIVE HOUSING IN JAILS</a:t>
            </a:r>
            <a:endParaRPr lang="en-US" sz="4800" dirty="0"/>
          </a:p>
        </p:txBody>
      </p:sp>
      <p:pic>
        <p:nvPicPr>
          <p:cNvPr id="6" name="Picture 5">
            <a:extLst>
              <a:ext uri="{FF2B5EF4-FFF2-40B4-BE49-F238E27FC236}">
                <a16:creationId xmlns:a16="http://schemas.microsoft.com/office/drawing/2014/main" id="{5CCDD75D-3B31-4F20-AF38-1D1239BD22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1798" y="1725433"/>
            <a:ext cx="4086971" cy="4464657"/>
          </a:xfrm>
          <a:prstGeom prst="rect">
            <a:avLst/>
          </a:prstGeom>
          <a:effectLst>
            <a:softEdge rad="279400"/>
          </a:effectLst>
        </p:spPr>
      </p:pic>
      <p:sp>
        <p:nvSpPr>
          <p:cNvPr id="7" name="TextBox 6">
            <a:extLst>
              <a:ext uri="{FF2B5EF4-FFF2-40B4-BE49-F238E27FC236}">
                <a16:creationId xmlns:a16="http://schemas.microsoft.com/office/drawing/2014/main" id="{E6D5D78F-3D3D-4C6B-9358-707432E4E273}"/>
              </a:ext>
            </a:extLst>
          </p:cNvPr>
          <p:cNvSpPr txBox="1"/>
          <p:nvPr/>
        </p:nvSpPr>
        <p:spPr>
          <a:xfrm>
            <a:off x="8042870" y="1725433"/>
            <a:ext cx="3959750"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rPr>
              <a:t>Mandates</a:t>
            </a:r>
            <a:r>
              <a:rPr lang="en-US" sz="3200" dirty="0"/>
              <a:t> protocols and documentation procedures that jails must follow with respect to inmates who exhibit indications of psychological distress</a:t>
            </a:r>
          </a:p>
        </p:txBody>
      </p:sp>
    </p:spTree>
    <p:extLst>
      <p:ext uri="{BB962C8B-B14F-4D97-AF65-F5344CB8AC3E}">
        <p14:creationId xmlns:p14="http://schemas.microsoft.com/office/powerpoint/2010/main" val="3245912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53</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135172" y="1658731"/>
            <a:ext cx="4086971" cy="4970669"/>
          </a:xfrm>
        </p:spPr>
        <p:txBody>
          <a:bodyPr/>
          <a:lstStyle/>
          <a:p>
            <a:r>
              <a:rPr lang="en-US" sz="3200" dirty="0"/>
              <a:t>Prohibits the use of restrictive housing, and requires mental health observations, unless no other less restrictive options are available and the inmate is not responding to de-escalation techniques </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1211 – REGULATION OF RESTRICTIVE HOUSING IN JAILS</a:t>
            </a:r>
            <a:endParaRPr lang="en-US" sz="4800" dirty="0"/>
          </a:p>
        </p:txBody>
      </p:sp>
      <p:pic>
        <p:nvPicPr>
          <p:cNvPr id="6" name="Picture 5">
            <a:extLst>
              <a:ext uri="{FF2B5EF4-FFF2-40B4-BE49-F238E27FC236}">
                <a16:creationId xmlns:a16="http://schemas.microsoft.com/office/drawing/2014/main" id="{5CCDD75D-3B31-4F20-AF38-1D1239BD22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1798" y="1725433"/>
            <a:ext cx="4086971" cy="4464657"/>
          </a:xfrm>
          <a:prstGeom prst="rect">
            <a:avLst/>
          </a:prstGeom>
          <a:effectLst>
            <a:softEdge rad="279400"/>
          </a:effectLst>
        </p:spPr>
      </p:pic>
      <p:sp>
        <p:nvSpPr>
          <p:cNvPr id="7" name="TextBox 6">
            <a:extLst>
              <a:ext uri="{FF2B5EF4-FFF2-40B4-BE49-F238E27FC236}">
                <a16:creationId xmlns:a16="http://schemas.microsoft.com/office/drawing/2014/main" id="{E6D5D78F-3D3D-4C6B-9358-707432E4E273}"/>
              </a:ext>
            </a:extLst>
          </p:cNvPr>
          <p:cNvSpPr txBox="1"/>
          <p:nvPr/>
        </p:nvSpPr>
        <p:spPr>
          <a:xfrm>
            <a:off x="8042869" y="1725433"/>
            <a:ext cx="4086971"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rPr>
              <a:t>Requires all jails to collect data and report quarterly to DCJ concerning their use of restrictive housing, beginning Jan. 1 2022, and thereafter</a:t>
            </a:r>
            <a:endParaRPr lang="en-US" sz="3200" dirty="0"/>
          </a:p>
        </p:txBody>
      </p:sp>
    </p:spTree>
    <p:extLst>
      <p:ext uri="{BB962C8B-B14F-4D97-AF65-F5344CB8AC3E}">
        <p14:creationId xmlns:p14="http://schemas.microsoft.com/office/powerpoint/2010/main" val="2639109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54</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10885337" cy="4970669"/>
          </a:xfrm>
        </p:spPr>
        <p:txBody>
          <a:bodyPr/>
          <a:lstStyle/>
          <a:p>
            <a:r>
              <a:rPr lang="en-US" sz="3200" dirty="0"/>
              <a:t>Expands eligibility for </a:t>
            </a:r>
            <a:r>
              <a:rPr lang="en-US" sz="3200" dirty="0">
                <a:sym typeface="Wingdings 3" panose="05040102010807070707" pitchFamily="18" charset="2"/>
              </a:rPr>
              <a:t>s to file motions for relief from collateral consequences to include retroactive applications</a:t>
            </a:r>
          </a:p>
          <a:p>
            <a:r>
              <a:rPr lang="en-US" sz="3200" dirty="0">
                <a:sym typeface="Wingdings 3" panose="05040102010807070707" pitchFamily="18" charset="2"/>
              </a:rPr>
              <a:t>Creates automatic sealing process for arrest records where no charges were filed.  Requires CBI to seal arrest records after a year has passed. (Felonies with SOL longer than 3 years are ineligible for auto sealing)</a:t>
            </a:r>
          </a:p>
          <a:p>
            <a:r>
              <a:rPr lang="en-US" sz="3200" dirty="0">
                <a:sym typeface="Wingdings 3" panose="05040102010807070707" pitchFamily="18" charset="2"/>
              </a:rPr>
              <a:t>Exempts offenses eligible for sealing, to include:</a:t>
            </a:r>
          </a:p>
          <a:p>
            <a:pPr lvl="1"/>
            <a:r>
              <a:rPr lang="en-US" sz="2800" dirty="0">
                <a:sym typeface="Wingdings 3" panose="05040102010807070707" pitchFamily="18" charset="2"/>
              </a:rPr>
              <a:t>All class 1, 2, and 3 felonies, DUIs, felony VRA crimes, sex offenses, traffic offenses and infractions; special offender drug offenses, DV offenses, and identify theft.</a:t>
            </a:r>
            <a:endParaRPr lang="en-US" sz="2800" dirty="0"/>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1214 – RECORD SEALING COLLATERAL CONSEQUENCES REDUCTION</a:t>
            </a:r>
            <a:endParaRPr lang="en-US" sz="4800" dirty="0"/>
          </a:p>
        </p:txBody>
      </p:sp>
    </p:spTree>
    <p:extLst>
      <p:ext uri="{BB962C8B-B14F-4D97-AF65-F5344CB8AC3E}">
        <p14:creationId xmlns:p14="http://schemas.microsoft.com/office/powerpoint/2010/main" val="1653320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55</a:t>
            </a:fld>
            <a:endParaRPr lang="en-US" dirty="0"/>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1214 – RECORD SEALING COLLATERAL CONSEQUENCES REDUCTION</a:t>
            </a:r>
            <a:endParaRPr lang="en-US" sz="4800" dirty="0"/>
          </a:p>
        </p:txBody>
      </p:sp>
      <p:graphicFrame>
        <p:nvGraphicFramePr>
          <p:cNvPr id="5" name="Table 4">
            <a:extLst>
              <a:ext uri="{FF2B5EF4-FFF2-40B4-BE49-F238E27FC236}">
                <a16:creationId xmlns:a16="http://schemas.microsoft.com/office/drawing/2014/main" id="{6BE3109F-C2E7-4733-9711-364EB17E2EE8}"/>
              </a:ext>
            </a:extLst>
          </p:cNvPr>
          <p:cNvGraphicFramePr>
            <a:graphicFrameLocks noGrp="1"/>
          </p:cNvGraphicFramePr>
          <p:nvPr>
            <p:extLst>
              <p:ext uri="{D42A27DB-BD31-4B8C-83A1-F6EECF244321}">
                <p14:modId xmlns:p14="http://schemas.microsoft.com/office/powerpoint/2010/main" val="2054947206"/>
              </p:ext>
            </p:extLst>
          </p:nvPr>
        </p:nvGraphicFramePr>
        <p:xfrm>
          <a:off x="1705997" y="3960191"/>
          <a:ext cx="8128000" cy="23977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054742280"/>
                    </a:ext>
                  </a:extLst>
                </a:gridCol>
                <a:gridCol w="4064000">
                  <a:extLst>
                    <a:ext uri="{9D8B030D-6E8A-4147-A177-3AD203B41FA5}">
                      <a16:colId xmlns:a16="http://schemas.microsoft.com/office/drawing/2014/main" val="1557202874"/>
                    </a:ext>
                  </a:extLst>
                </a:gridCol>
              </a:tblGrid>
              <a:tr h="370840">
                <a:tc gridSpan="2">
                  <a:txBody>
                    <a:bodyPr/>
                    <a:lstStyle/>
                    <a:p>
                      <a:pPr algn="ctr"/>
                      <a:r>
                        <a:rPr lang="en-US" dirty="0"/>
                        <a:t>Timeline for Sealing Offenses</a:t>
                      </a:r>
                    </a:p>
                  </a:txBody>
                  <a:tcPr/>
                </a:tc>
                <a:tc hMerge="1">
                  <a:txBody>
                    <a:bodyPr/>
                    <a:lstStyle/>
                    <a:p>
                      <a:endParaRPr lang="en-US"/>
                    </a:p>
                  </a:txBody>
                  <a:tcPr/>
                </a:tc>
                <a:extLst>
                  <a:ext uri="{0D108BD9-81ED-4DB2-BD59-A6C34878D82A}">
                    <a16:rowId xmlns:a16="http://schemas.microsoft.com/office/drawing/2014/main" val="2347972745"/>
                  </a:ext>
                </a:extLst>
              </a:tr>
              <a:tr h="370840">
                <a:tc>
                  <a:txBody>
                    <a:bodyPr/>
                    <a:lstStyle/>
                    <a:p>
                      <a:pPr algn="ctr"/>
                      <a:r>
                        <a:rPr lang="en-US" b="1" u="sng" dirty="0"/>
                        <a:t>Highest Charge</a:t>
                      </a:r>
                    </a:p>
                  </a:txBody>
                  <a:tcPr/>
                </a:tc>
                <a:tc>
                  <a:txBody>
                    <a:bodyPr/>
                    <a:lstStyle/>
                    <a:p>
                      <a:pPr algn="ctr"/>
                      <a:r>
                        <a:rPr lang="en-US" b="1" u="sng" dirty="0"/>
                        <a:t>How long after last conviction (release from Supervision) before </a:t>
                      </a:r>
                      <a:r>
                        <a:rPr lang="en-US" b="1" u="sng" dirty="0">
                          <a:sym typeface="Wingdings 3" panose="05040102010807070707" pitchFamily="18" charset="2"/>
                        </a:rPr>
                        <a:t> can file motion to seal</a:t>
                      </a:r>
                      <a:endParaRPr lang="en-US" b="1" u="sng" dirty="0"/>
                    </a:p>
                  </a:txBody>
                  <a:tcPr/>
                </a:tc>
                <a:extLst>
                  <a:ext uri="{0D108BD9-81ED-4DB2-BD59-A6C34878D82A}">
                    <a16:rowId xmlns:a16="http://schemas.microsoft.com/office/drawing/2014/main" val="3434435035"/>
                  </a:ext>
                </a:extLst>
              </a:tr>
              <a:tr h="370840">
                <a:tc>
                  <a:txBody>
                    <a:bodyPr/>
                    <a:lstStyle/>
                    <a:p>
                      <a:pPr algn="ctr"/>
                      <a:r>
                        <a:rPr lang="en-US" b="1" dirty="0"/>
                        <a:t>Petty Offense</a:t>
                      </a:r>
                    </a:p>
                  </a:txBody>
                  <a:tcPr/>
                </a:tc>
                <a:tc>
                  <a:txBody>
                    <a:bodyPr/>
                    <a:lstStyle/>
                    <a:p>
                      <a:pPr algn="ctr"/>
                      <a:r>
                        <a:rPr lang="en-US" b="1" dirty="0"/>
                        <a:t>2 Years</a:t>
                      </a:r>
                    </a:p>
                  </a:txBody>
                  <a:tcPr/>
                </a:tc>
                <a:extLst>
                  <a:ext uri="{0D108BD9-81ED-4DB2-BD59-A6C34878D82A}">
                    <a16:rowId xmlns:a16="http://schemas.microsoft.com/office/drawing/2014/main" val="3830830838"/>
                  </a:ext>
                </a:extLst>
              </a:tr>
              <a:tr h="370840">
                <a:tc>
                  <a:txBody>
                    <a:bodyPr/>
                    <a:lstStyle/>
                    <a:p>
                      <a:pPr algn="ctr"/>
                      <a:r>
                        <a:rPr lang="en-US" b="1" dirty="0"/>
                        <a:t>Misdemeanor or DF4</a:t>
                      </a:r>
                    </a:p>
                  </a:txBody>
                  <a:tcPr/>
                </a:tc>
                <a:tc>
                  <a:txBody>
                    <a:bodyPr/>
                    <a:lstStyle/>
                    <a:p>
                      <a:pPr algn="ctr"/>
                      <a:r>
                        <a:rPr lang="en-US" b="1" dirty="0"/>
                        <a:t>5 years</a:t>
                      </a:r>
                    </a:p>
                  </a:txBody>
                  <a:tcPr/>
                </a:tc>
                <a:extLst>
                  <a:ext uri="{0D108BD9-81ED-4DB2-BD59-A6C34878D82A}">
                    <a16:rowId xmlns:a16="http://schemas.microsoft.com/office/drawing/2014/main" val="1415139668"/>
                  </a:ext>
                </a:extLst>
              </a:tr>
              <a:tr h="370840">
                <a:tc>
                  <a:txBody>
                    <a:bodyPr/>
                    <a:lstStyle/>
                    <a:p>
                      <a:pPr algn="ctr"/>
                      <a:r>
                        <a:rPr lang="en-US" b="1" dirty="0"/>
                        <a:t>Eligible Felony</a:t>
                      </a:r>
                    </a:p>
                  </a:txBody>
                  <a:tcPr/>
                </a:tc>
                <a:tc>
                  <a:txBody>
                    <a:bodyPr/>
                    <a:lstStyle/>
                    <a:p>
                      <a:pPr algn="ctr"/>
                      <a:r>
                        <a:rPr lang="en-US" b="1" dirty="0"/>
                        <a:t>10 Years</a:t>
                      </a:r>
                    </a:p>
                  </a:txBody>
                  <a:tcPr/>
                </a:tc>
                <a:extLst>
                  <a:ext uri="{0D108BD9-81ED-4DB2-BD59-A6C34878D82A}">
                    <a16:rowId xmlns:a16="http://schemas.microsoft.com/office/drawing/2014/main" val="785228105"/>
                  </a:ext>
                </a:extLst>
              </a:tr>
            </a:tbl>
          </a:graphicData>
        </a:graphic>
      </p:graphicFrame>
      <p:graphicFrame>
        <p:nvGraphicFramePr>
          <p:cNvPr id="8" name="Table 7">
            <a:extLst>
              <a:ext uri="{FF2B5EF4-FFF2-40B4-BE49-F238E27FC236}">
                <a16:creationId xmlns:a16="http://schemas.microsoft.com/office/drawing/2014/main" id="{074DD188-4574-4A94-90C1-7ABC4FCC88BA}"/>
              </a:ext>
            </a:extLst>
          </p:cNvPr>
          <p:cNvGraphicFramePr>
            <a:graphicFrameLocks noGrp="1"/>
          </p:cNvGraphicFramePr>
          <p:nvPr>
            <p:extLst>
              <p:ext uri="{D42A27DB-BD31-4B8C-83A1-F6EECF244321}">
                <p14:modId xmlns:p14="http://schemas.microsoft.com/office/powerpoint/2010/main" val="1940959303"/>
              </p:ext>
            </p:extLst>
          </p:nvPr>
        </p:nvGraphicFramePr>
        <p:xfrm>
          <a:off x="1705997" y="1411136"/>
          <a:ext cx="8128000" cy="21234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054742280"/>
                    </a:ext>
                  </a:extLst>
                </a:gridCol>
                <a:gridCol w="4064000">
                  <a:extLst>
                    <a:ext uri="{9D8B030D-6E8A-4147-A177-3AD203B41FA5}">
                      <a16:colId xmlns:a16="http://schemas.microsoft.com/office/drawing/2014/main" val="1557202874"/>
                    </a:ext>
                  </a:extLst>
                </a:gridCol>
              </a:tblGrid>
              <a:tr h="370840">
                <a:tc gridSpan="2">
                  <a:txBody>
                    <a:bodyPr/>
                    <a:lstStyle/>
                    <a:p>
                      <a:pPr algn="ctr"/>
                      <a:r>
                        <a:rPr lang="en-US" b="1" dirty="0"/>
                        <a:t>Number of Offenses Eligible for Sealing</a:t>
                      </a:r>
                    </a:p>
                  </a:txBody>
                  <a:tcPr/>
                </a:tc>
                <a:tc hMerge="1">
                  <a:txBody>
                    <a:bodyPr/>
                    <a:lstStyle/>
                    <a:p>
                      <a:endParaRPr lang="en-US"/>
                    </a:p>
                  </a:txBody>
                  <a:tcPr>
                    <a:lnL w="127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2347972745"/>
                  </a:ext>
                </a:extLst>
              </a:tr>
              <a:tr h="370840">
                <a:tc>
                  <a:txBody>
                    <a:bodyPr/>
                    <a:lstStyle/>
                    <a:p>
                      <a:pPr algn="ctr"/>
                      <a:r>
                        <a:rPr lang="en-US" b="1" u="sng" dirty="0"/>
                        <a:t>Highest Charge</a:t>
                      </a:r>
                    </a:p>
                  </a:txBody>
                  <a:tcPr/>
                </a:tc>
                <a:tc>
                  <a:txBody>
                    <a:bodyPr/>
                    <a:lstStyle/>
                    <a:p>
                      <a:pPr algn="ctr"/>
                      <a:r>
                        <a:rPr lang="en-US" b="1" u="sng" dirty="0"/>
                        <a:t>How many convictions may be sealed</a:t>
                      </a:r>
                    </a:p>
                  </a:txBody>
                  <a:tcPr/>
                </a:tc>
                <a:extLst>
                  <a:ext uri="{0D108BD9-81ED-4DB2-BD59-A6C34878D82A}">
                    <a16:rowId xmlns:a16="http://schemas.microsoft.com/office/drawing/2014/main" val="3434435035"/>
                  </a:ext>
                </a:extLst>
              </a:tr>
              <a:tr h="370840">
                <a:tc>
                  <a:txBody>
                    <a:bodyPr/>
                    <a:lstStyle/>
                    <a:p>
                      <a:pPr algn="ctr"/>
                      <a:r>
                        <a:rPr lang="en-US" b="1" dirty="0"/>
                        <a:t>Petty Offense</a:t>
                      </a:r>
                    </a:p>
                  </a:txBody>
                  <a:tcPr/>
                </a:tc>
                <a:tc>
                  <a:txBody>
                    <a:bodyPr/>
                    <a:lstStyle/>
                    <a:p>
                      <a:pPr algn="ctr"/>
                      <a:r>
                        <a:rPr lang="en-US" b="1" dirty="0"/>
                        <a:t>5 cases</a:t>
                      </a:r>
                    </a:p>
                  </a:txBody>
                  <a:tcPr/>
                </a:tc>
                <a:extLst>
                  <a:ext uri="{0D108BD9-81ED-4DB2-BD59-A6C34878D82A}">
                    <a16:rowId xmlns:a16="http://schemas.microsoft.com/office/drawing/2014/main" val="3830830838"/>
                  </a:ext>
                </a:extLst>
              </a:tr>
              <a:tr h="370840">
                <a:tc>
                  <a:txBody>
                    <a:bodyPr/>
                    <a:lstStyle/>
                    <a:p>
                      <a:pPr algn="ctr"/>
                      <a:r>
                        <a:rPr lang="en-US" b="1" dirty="0"/>
                        <a:t>Class 2 or 3 Misdemeanor or Drug Misdemeanor</a:t>
                      </a:r>
                    </a:p>
                  </a:txBody>
                  <a:tcPr/>
                </a:tc>
                <a:tc>
                  <a:txBody>
                    <a:bodyPr/>
                    <a:lstStyle/>
                    <a:p>
                      <a:pPr algn="ctr"/>
                      <a:r>
                        <a:rPr lang="en-US" b="1" dirty="0"/>
                        <a:t>4 cases</a:t>
                      </a:r>
                    </a:p>
                  </a:txBody>
                  <a:tcPr/>
                </a:tc>
                <a:extLst>
                  <a:ext uri="{0D108BD9-81ED-4DB2-BD59-A6C34878D82A}">
                    <a16:rowId xmlns:a16="http://schemas.microsoft.com/office/drawing/2014/main" val="1415139668"/>
                  </a:ext>
                </a:extLst>
              </a:tr>
              <a:tr h="370840">
                <a:tc>
                  <a:txBody>
                    <a:bodyPr/>
                    <a:lstStyle/>
                    <a:p>
                      <a:pPr algn="ctr"/>
                      <a:r>
                        <a:rPr lang="en-US" b="1" dirty="0"/>
                        <a:t>Class 1 Misdemeanor or Eligible Felony</a:t>
                      </a:r>
                    </a:p>
                  </a:txBody>
                  <a:tcPr/>
                </a:tc>
                <a:tc>
                  <a:txBody>
                    <a:bodyPr/>
                    <a:lstStyle/>
                    <a:p>
                      <a:pPr algn="ctr"/>
                      <a:r>
                        <a:rPr lang="en-US" b="1" dirty="0"/>
                        <a:t>3 case</a:t>
                      </a:r>
                    </a:p>
                  </a:txBody>
                  <a:tcPr/>
                </a:tc>
                <a:extLst>
                  <a:ext uri="{0D108BD9-81ED-4DB2-BD59-A6C34878D82A}">
                    <a16:rowId xmlns:a16="http://schemas.microsoft.com/office/drawing/2014/main" val="785228105"/>
                  </a:ext>
                </a:extLst>
              </a:tr>
            </a:tbl>
          </a:graphicData>
        </a:graphic>
      </p:graphicFrame>
    </p:spTree>
    <p:extLst>
      <p:ext uri="{BB962C8B-B14F-4D97-AF65-F5344CB8AC3E}">
        <p14:creationId xmlns:p14="http://schemas.microsoft.com/office/powerpoint/2010/main" val="9015731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4AE06B-9202-4F8A-A900-815BB598463C}"/>
              </a:ext>
            </a:extLst>
          </p:cNvPr>
          <p:cNvPicPr>
            <a:picLocks noChangeAspect="1"/>
          </p:cNvPicPr>
          <p:nvPr/>
        </p:nvPicPr>
        <p:blipFill>
          <a:blip r:embed="rId3"/>
          <a:stretch>
            <a:fillRect/>
          </a:stretch>
        </p:blipFill>
        <p:spPr>
          <a:xfrm>
            <a:off x="6675663" y="1407295"/>
            <a:ext cx="5516336" cy="5450704"/>
          </a:xfrm>
          <a:prstGeom prst="rect">
            <a:avLst/>
          </a:prstGeom>
        </p:spPr>
      </p:pic>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381965" y="1658731"/>
            <a:ext cx="6157731" cy="4970669"/>
          </a:xfrm>
        </p:spPr>
        <p:txBody>
          <a:bodyPr/>
          <a:lstStyle/>
          <a:p>
            <a:r>
              <a:rPr lang="en-US" sz="3200" dirty="0"/>
              <a:t>Permits AG to disclose Safe2Tell info to LE if necessary to prevent imminent physical harm.</a:t>
            </a:r>
          </a:p>
          <a:p>
            <a:endParaRPr lang="en-US" sz="3200" dirty="0"/>
          </a:p>
          <a:p>
            <a:r>
              <a:rPr lang="en-US" sz="3200" dirty="0"/>
              <a:t>LE or DAs can request production of records from Safe2Tell if:</a:t>
            </a:r>
          </a:p>
          <a:p>
            <a:pPr lvl="1"/>
            <a:r>
              <a:rPr lang="en-US" sz="2800" dirty="0"/>
              <a:t>PC exists that person used S2T for False Report of an Emergency, &amp;</a:t>
            </a:r>
          </a:p>
          <a:p>
            <a:pPr lvl="1"/>
            <a:r>
              <a:rPr lang="en-US" sz="2800" dirty="0"/>
              <a:t>Balancing test supports piercing the anonymity.</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SB 81 – MEASURES TO PREVENT THE MISUSE OF Safe2Tell</a:t>
            </a:r>
            <a:endParaRPr lang="en-US" sz="4800" dirty="0"/>
          </a:p>
        </p:txBody>
      </p:sp>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56</a:t>
            </a:fld>
            <a:endParaRPr lang="en-US" dirty="0"/>
          </a:p>
        </p:txBody>
      </p:sp>
    </p:spTree>
    <p:extLst>
      <p:ext uri="{BB962C8B-B14F-4D97-AF65-F5344CB8AC3E}">
        <p14:creationId xmlns:p14="http://schemas.microsoft.com/office/powerpoint/2010/main" val="3333746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9596" y="1601176"/>
            <a:ext cx="6839203" cy="5088736"/>
          </a:xfrm>
        </p:spPr>
        <p:txBody>
          <a:bodyPr/>
          <a:lstStyle/>
          <a:p>
            <a:pPr marL="0" indent="0">
              <a:buNone/>
            </a:pPr>
            <a:r>
              <a:rPr lang="en-US" u="sng" dirty="0"/>
              <a:t>Gun stuff:</a:t>
            </a:r>
          </a:p>
          <a:p>
            <a:r>
              <a:rPr lang="en-US" dirty="0"/>
              <a:t>HB 1298 – Expand Firearm Background Check Requirements</a:t>
            </a:r>
          </a:p>
          <a:p>
            <a:r>
              <a:rPr lang="en-US" dirty="0"/>
              <a:t>HB 1299 – Office of Gun Violence Prevention</a:t>
            </a:r>
          </a:p>
          <a:p>
            <a:r>
              <a:rPr lang="en-US" dirty="0"/>
              <a:t>SB 256 – Local Regulation of Firearms</a:t>
            </a:r>
          </a:p>
          <a:p>
            <a:pPr marL="0" indent="0">
              <a:buNone/>
            </a:pPr>
            <a:r>
              <a:rPr lang="en-US" u="sng" dirty="0"/>
              <a:t>Law Enforcement:</a:t>
            </a:r>
          </a:p>
          <a:p>
            <a:r>
              <a:rPr lang="en-US" dirty="0"/>
              <a:t>HB 1085 – Secure Transportation Behavioral Health Crisis</a:t>
            </a:r>
          </a:p>
          <a:p>
            <a:r>
              <a:rPr lang="en-US" dirty="0"/>
              <a:t>HB 1122 – First Responder Interactions Persons with Disabilities</a:t>
            </a:r>
          </a:p>
          <a:p>
            <a:pPr marL="0" indent="0">
              <a:buNone/>
            </a:pPr>
            <a:endParaRPr lang="en-US" dirty="0"/>
          </a:p>
        </p:txBody>
      </p:sp>
      <p:pic>
        <p:nvPicPr>
          <p:cNvPr id="6" name="Content Placeholder 5">
            <a:extLst>
              <a:ext uri="{FF2B5EF4-FFF2-40B4-BE49-F238E27FC236}">
                <a16:creationId xmlns:a16="http://schemas.microsoft.com/office/drawing/2014/main" id="{BCAA9B91-4C90-470C-9223-105EE339BED6}"/>
              </a:ext>
            </a:extLst>
          </p:cNvPr>
          <p:cNvPicPr>
            <a:picLocks noGrp="1" noChangeAspect="1"/>
          </p:cNvPicPr>
          <p:nvPr>
            <p:ph idx="1"/>
          </p:nvPr>
        </p:nvPicPr>
        <p:blipFill>
          <a:blip r:embed="rId3"/>
          <a:stretch>
            <a:fillRect/>
          </a:stretch>
        </p:blipFill>
        <p:spPr>
          <a:xfrm>
            <a:off x="7198799" y="1601176"/>
            <a:ext cx="4803821" cy="3602866"/>
          </a:xfrm>
          <a:prstGeom prst="rect">
            <a:avLst/>
          </a:prstGeom>
        </p:spPr>
      </p:pic>
      <p:sp>
        <p:nvSpPr>
          <p:cNvPr id="4" name="Title 3"/>
          <p:cNvSpPr>
            <a:spLocks noGrp="1"/>
          </p:cNvSpPr>
          <p:nvPr>
            <p:ph type="title"/>
          </p:nvPr>
        </p:nvSpPr>
        <p:spPr/>
        <p:txBody>
          <a:bodyPr/>
          <a:lstStyle/>
          <a:p>
            <a:pPr algn="ctr"/>
            <a:r>
              <a:rPr lang="en-US" dirty="0"/>
              <a:t>Other Bills of Interest</a:t>
            </a:r>
          </a:p>
        </p:txBody>
      </p:sp>
      <p:sp>
        <p:nvSpPr>
          <p:cNvPr id="5" name="Slide Number Placeholder 4"/>
          <p:cNvSpPr>
            <a:spLocks noGrp="1"/>
          </p:cNvSpPr>
          <p:nvPr>
            <p:ph type="sldNum" sz="quarter" idx="4"/>
          </p:nvPr>
        </p:nvSpPr>
        <p:spPr/>
        <p:txBody>
          <a:bodyPr/>
          <a:lstStyle/>
          <a:p>
            <a:fld id="{9F5A6151-1C81-4035-B2B7-B4C06FED99BE}" type="slidenum">
              <a:rPr lang="en-US" smtClean="0"/>
              <a:pPr/>
              <a:t>57</a:t>
            </a:fld>
            <a:endParaRPr lang="en-US" dirty="0"/>
          </a:p>
        </p:txBody>
      </p:sp>
    </p:spTree>
    <p:extLst>
      <p:ext uri="{BB962C8B-B14F-4D97-AF65-F5344CB8AC3E}">
        <p14:creationId xmlns:p14="http://schemas.microsoft.com/office/powerpoint/2010/main" val="2487073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pPr algn="l"/>
            <a:r>
              <a:rPr lang="en-US" dirty="0"/>
              <a:t>		</a:t>
            </a:r>
            <a:r>
              <a:rPr lang="en-US" b="1" dirty="0"/>
              <a:t>Brian Hardouin, Sr. DDA			Laura </a:t>
            </a:r>
            <a:r>
              <a:rPr lang="en-US" b="1" dirty="0" err="1"/>
              <a:t>Hinojos</a:t>
            </a:r>
            <a:r>
              <a:rPr lang="en-US" b="1" dirty="0"/>
              <a:t>, Sr. DDA</a:t>
            </a:r>
          </a:p>
          <a:p>
            <a:pPr algn="l"/>
            <a:r>
              <a:rPr lang="en-US" b="1" dirty="0"/>
              <a:t>		(970) 498-7222				(970) 498-7170</a:t>
            </a:r>
          </a:p>
          <a:p>
            <a:pPr algn="l"/>
            <a:r>
              <a:rPr lang="en-US" b="1" dirty="0"/>
              <a:t>		hardoubj@co.larimer.co.us		hinojola@co.larimer.co.us</a:t>
            </a:r>
          </a:p>
          <a:p>
            <a:pPr algn="l"/>
            <a:endParaRPr lang="en-US" b="1" dirty="0"/>
          </a:p>
        </p:txBody>
      </p:sp>
    </p:spTree>
    <p:extLst>
      <p:ext uri="{BB962C8B-B14F-4D97-AF65-F5344CB8AC3E}">
        <p14:creationId xmlns:p14="http://schemas.microsoft.com/office/powerpoint/2010/main" val="1266840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6</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10734261" cy="4970669"/>
          </a:xfrm>
        </p:spPr>
        <p:txBody>
          <a:bodyPr/>
          <a:lstStyle/>
          <a:p>
            <a:pPr marL="0" indent="0">
              <a:buNone/>
            </a:pPr>
            <a:r>
              <a:rPr lang="en-US" sz="3200" u="sng" dirty="0"/>
              <a:t>Showup identifications may only be used if:</a:t>
            </a:r>
          </a:p>
          <a:p>
            <a:r>
              <a:rPr lang="en-US" sz="3200" dirty="0"/>
              <a:t>Suspect detained within minutes of the commission of the crime and near the location</a:t>
            </a:r>
          </a:p>
          <a:p>
            <a:r>
              <a:rPr lang="en-US" sz="3200" dirty="0"/>
              <a:t>A live lineup or photo array are not reasonable</a:t>
            </a:r>
          </a:p>
          <a:p>
            <a:r>
              <a:rPr lang="en-US" sz="3200" dirty="0"/>
              <a:t>The eyewitness believes that they can make an identification.</a:t>
            </a:r>
          </a:p>
          <a:p>
            <a:endParaRPr lang="en-US" sz="3200" dirty="0"/>
          </a:p>
          <a:p>
            <a:pPr marL="0" indent="0">
              <a:buNone/>
            </a:pPr>
            <a:r>
              <a:rPr lang="en-US" sz="3200" dirty="0"/>
              <a:t>Also allowed if purpose is to confirm identity of familial or intimate relations.</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1142 – EYEWITNESS IDENTIFICATION SHOWUP REGULATIONS</a:t>
            </a:r>
            <a:endParaRPr lang="en-US" sz="4800" dirty="0"/>
          </a:p>
        </p:txBody>
      </p:sp>
    </p:spTree>
    <p:extLst>
      <p:ext uri="{BB962C8B-B14F-4D97-AF65-F5344CB8AC3E}">
        <p14:creationId xmlns:p14="http://schemas.microsoft.com/office/powerpoint/2010/main" val="290753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7</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10734261" cy="4970669"/>
          </a:xfrm>
        </p:spPr>
        <p:txBody>
          <a:bodyPr/>
          <a:lstStyle/>
          <a:p>
            <a:pPr marL="0" indent="0">
              <a:buNone/>
            </a:pPr>
            <a:r>
              <a:rPr lang="en-US" sz="3200" u="sng" dirty="0"/>
              <a:t>Rules:</a:t>
            </a:r>
          </a:p>
          <a:p>
            <a:r>
              <a:rPr lang="en-US" sz="3200" dirty="0"/>
              <a:t>If multiple (eyewitnesses or subjects) – keep them separate at all times</a:t>
            </a:r>
          </a:p>
          <a:p>
            <a:r>
              <a:rPr lang="en-US" sz="3200" dirty="0"/>
              <a:t>Location must be “as well lit as practicable” with unobstructed view</a:t>
            </a:r>
          </a:p>
          <a:p>
            <a:r>
              <a:rPr lang="en-US" sz="3200" dirty="0"/>
              <a:t>Nothing suggestive – comments, computer screen, other</a:t>
            </a:r>
          </a:p>
          <a:p>
            <a:r>
              <a:rPr lang="en-US" sz="3200" dirty="0"/>
              <a:t>Don’t require subject to do anything to mimic</a:t>
            </a:r>
          </a:p>
          <a:p>
            <a:r>
              <a:rPr lang="en-US" sz="3200" dirty="0"/>
              <a:t>No handcuffs or back of patrol car – unless necessary</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1142 – EYEWITNESS IDENTIFICATION SHOWUP REGULATIONS</a:t>
            </a:r>
            <a:endParaRPr lang="en-US" sz="4800" dirty="0"/>
          </a:p>
        </p:txBody>
      </p:sp>
    </p:spTree>
    <p:extLst>
      <p:ext uri="{BB962C8B-B14F-4D97-AF65-F5344CB8AC3E}">
        <p14:creationId xmlns:p14="http://schemas.microsoft.com/office/powerpoint/2010/main" val="3703832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8</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731519" y="1658731"/>
            <a:ext cx="10734261" cy="4970669"/>
          </a:xfrm>
        </p:spPr>
        <p:txBody>
          <a:bodyPr/>
          <a:lstStyle/>
          <a:p>
            <a:pPr marL="0" indent="0">
              <a:buNone/>
            </a:pPr>
            <a:r>
              <a:rPr lang="en-US" sz="3200" u="sng" dirty="0"/>
              <a:t>Rules continued:</a:t>
            </a:r>
          </a:p>
          <a:p>
            <a:r>
              <a:rPr lang="en-US" sz="3200" dirty="0"/>
              <a:t>Photograph or video subject and location.  If wearing bodycam – keep it on the entire time</a:t>
            </a:r>
          </a:p>
          <a:p>
            <a:r>
              <a:rPr lang="en-US" sz="3200" dirty="0"/>
              <a:t>Officer shall read the “substance” of the admonition (best practice to read it verbatim)</a:t>
            </a:r>
          </a:p>
          <a:p>
            <a:endParaRPr lang="en-US" sz="3200" dirty="0"/>
          </a:p>
          <a:p>
            <a:r>
              <a:rPr lang="en-US" sz="3200" dirty="0"/>
              <a:t>If an ID made, ask if witness is “confident,” “somewhat confident,” or “not confident”</a:t>
            </a:r>
          </a:p>
          <a:p>
            <a:r>
              <a:rPr lang="en-US" sz="3200" dirty="0"/>
              <a:t>Document witness’s statements in their own words</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11033" y="146027"/>
            <a:ext cx="10424160" cy="1102147"/>
          </a:xfrm>
        </p:spPr>
        <p:txBody>
          <a:bodyPr/>
          <a:lstStyle/>
          <a:p>
            <a:pPr algn="ctr"/>
            <a:r>
              <a:rPr lang="en-US" sz="3600" dirty="0"/>
              <a:t>HB 1142 – EYEWITNESS IDENTIFICATION SHOWUP REGULATIONS</a:t>
            </a:r>
            <a:endParaRPr lang="en-US" sz="4800" dirty="0"/>
          </a:p>
        </p:txBody>
      </p:sp>
    </p:spTree>
    <p:extLst>
      <p:ext uri="{BB962C8B-B14F-4D97-AF65-F5344CB8AC3E}">
        <p14:creationId xmlns:p14="http://schemas.microsoft.com/office/powerpoint/2010/main" val="325606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636-EA86-D441-A185-7F8D11F4F1C2}"/>
              </a:ext>
            </a:extLst>
          </p:cNvPr>
          <p:cNvSpPr>
            <a:spLocks noGrp="1"/>
          </p:cNvSpPr>
          <p:nvPr>
            <p:ph type="sldNum" sz="quarter" idx="4"/>
          </p:nvPr>
        </p:nvSpPr>
        <p:spPr/>
        <p:txBody>
          <a:bodyPr/>
          <a:lstStyle/>
          <a:p>
            <a:fld id="{9F5A6151-1C81-4035-B2B7-B4C06FED99BE}" type="slidenum">
              <a:rPr lang="en-US" smtClean="0"/>
              <a:pPr/>
              <a:t>9</a:t>
            </a:fld>
            <a:endParaRPr lang="en-US" dirty="0"/>
          </a:p>
        </p:txBody>
      </p:sp>
      <p:sp>
        <p:nvSpPr>
          <p:cNvPr id="3" name="Text Placeholder 2">
            <a:extLst>
              <a:ext uri="{FF2B5EF4-FFF2-40B4-BE49-F238E27FC236}">
                <a16:creationId xmlns:a16="http://schemas.microsoft.com/office/drawing/2014/main" id="{0383DFF7-C6D0-094C-BA89-D183914F1A7E}"/>
              </a:ext>
            </a:extLst>
          </p:cNvPr>
          <p:cNvSpPr>
            <a:spLocks noGrp="1"/>
          </p:cNvSpPr>
          <p:nvPr>
            <p:ph type="body" sz="quarter" idx="10"/>
          </p:nvPr>
        </p:nvSpPr>
        <p:spPr>
          <a:xfrm>
            <a:off x="512064" y="1658731"/>
            <a:ext cx="6409597" cy="4970669"/>
          </a:xfrm>
        </p:spPr>
        <p:txBody>
          <a:bodyPr/>
          <a:lstStyle/>
          <a:p>
            <a:r>
              <a:rPr lang="en-US" sz="3200" dirty="0"/>
              <a:t>By April 1, 2022 – bond hearing must be held within </a:t>
            </a:r>
            <a:r>
              <a:rPr lang="en-US" sz="3200" b="1" dirty="0"/>
              <a:t>48 hours </a:t>
            </a:r>
            <a:r>
              <a:rPr lang="en-US" sz="3200" dirty="0"/>
              <a:t>of the arrestee’s arrival at jail.         </a:t>
            </a:r>
            <a:r>
              <a:rPr lang="en-US" sz="3200" b="1" dirty="0"/>
              <a:t>This means weekend court in all jurisdictions</a:t>
            </a:r>
          </a:p>
          <a:p>
            <a:endParaRPr lang="en-US" sz="3200" dirty="0"/>
          </a:p>
          <a:p>
            <a:r>
              <a:rPr lang="en-US" sz="3200" dirty="0"/>
              <a:t>Statewide “bond hearing officer” available for 10 jurisdictions</a:t>
            </a:r>
          </a:p>
          <a:p>
            <a:endParaRPr lang="en-US" sz="3200" dirty="0"/>
          </a:p>
          <a:p>
            <a:r>
              <a:rPr lang="en-US" sz="3200" dirty="0"/>
              <a:t>Notice to DA about any bond </a:t>
            </a:r>
            <a:r>
              <a:rPr lang="en-US" sz="3200" dirty="0" err="1"/>
              <a:t>hrg</a:t>
            </a:r>
            <a:r>
              <a:rPr lang="en-US" sz="3200" dirty="0"/>
              <a:t>.</a:t>
            </a:r>
          </a:p>
        </p:txBody>
      </p:sp>
      <p:sp>
        <p:nvSpPr>
          <p:cNvPr id="4" name="Title 3">
            <a:extLst>
              <a:ext uri="{FF2B5EF4-FFF2-40B4-BE49-F238E27FC236}">
                <a16:creationId xmlns:a16="http://schemas.microsoft.com/office/drawing/2014/main" id="{06415CF4-BBFC-F445-813F-FA7CD2BEF06D}"/>
              </a:ext>
            </a:extLst>
          </p:cNvPr>
          <p:cNvSpPr>
            <a:spLocks noGrp="1"/>
          </p:cNvSpPr>
          <p:nvPr>
            <p:ph type="title"/>
          </p:nvPr>
        </p:nvSpPr>
        <p:spPr>
          <a:xfrm>
            <a:off x="800759" y="410558"/>
            <a:ext cx="10424160" cy="1102147"/>
          </a:xfrm>
        </p:spPr>
        <p:txBody>
          <a:bodyPr/>
          <a:lstStyle/>
          <a:p>
            <a:pPr algn="ctr"/>
            <a:r>
              <a:rPr lang="en-US" sz="3600" dirty="0"/>
              <a:t>HB 1280 – PRE-TRIAL DETENTION REFORM</a:t>
            </a:r>
            <a:endParaRPr lang="en-US" sz="4800" dirty="0"/>
          </a:p>
        </p:txBody>
      </p:sp>
      <p:pic>
        <p:nvPicPr>
          <p:cNvPr id="6" name="Picture 5">
            <a:extLst>
              <a:ext uri="{FF2B5EF4-FFF2-40B4-BE49-F238E27FC236}">
                <a16:creationId xmlns:a16="http://schemas.microsoft.com/office/drawing/2014/main" id="{0CFC3776-E46C-422C-80B8-B3657CFDE15A}"/>
              </a:ext>
            </a:extLst>
          </p:cNvPr>
          <p:cNvPicPr>
            <a:picLocks noChangeAspect="1"/>
          </p:cNvPicPr>
          <p:nvPr/>
        </p:nvPicPr>
        <p:blipFill>
          <a:blip r:embed="rId3"/>
          <a:stretch>
            <a:fillRect/>
          </a:stretch>
        </p:blipFill>
        <p:spPr>
          <a:xfrm>
            <a:off x="7050741" y="1739923"/>
            <a:ext cx="4762500" cy="4972050"/>
          </a:xfrm>
          <a:prstGeom prst="rect">
            <a:avLst/>
          </a:prstGeom>
        </p:spPr>
      </p:pic>
    </p:spTree>
    <p:extLst>
      <p:ext uri="{BB962C8B-B14F-4D97-AF65-F5344CB8AC3E}">
        <p14:creationId xmlns:p14="http://schemas.microsoft.com/office/powerpoint/2010/main" val="249581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AC PowerPoint Template [Read-Only]" id="{67CC634B-A96D-452F-860E-E6ECFFDB312C}" vid="{BA107FCB-D31C-443A-B89E-1AED106E97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CDAC PowerPoint Template</Template>
  <TotalTime>2752</TotalTime>
  <Words>4868</Words>
  <Application>Microsoft Office PowerPoint</Application>
  <PresentationFormat>Widescreen</PresentationFormat>
  <Paragraphs>558</Paragraphs>
  <Slides>58</Slides>
  <Notes>55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Arial</vt:lpstr>
      <vt:lpstr>Calibri</vt:lpstr>
      <vt:lpstr>Calibri Light</vt:lpstr>
      <vt:lpstr>Courier New</vt:lpstr>
      <vt:lpstr>Elephant</vt:lpstr>
      <vt:lpstr>Helvetica</vt:lpstr>
      <vt:lpstr>Lato</vt:lpstr>
      <vt:lpstr>Source Sans Pro</vt:lpstr>
      <vt:lpstr>Source Serif Pro</vt:lpstr>
      <vt:lpstr>Symbol</vt:lpstr>
      <vt:lpstr>Times New Roman</vt:lpstr>
      <vt:lpstr>Wingdings</vt:lpstr>
      <vt:lpstr>Wingdings 3</vt:lpstr>
      <vt:lpstr>Office Theme</vt:lpstr>
      <vt:lpstr>2021 Legislative Update</vt:lpstr>
      <vt:lpstr>Legislature 2021</vt:lpstr>
      <vt:lpstr>Bill Categories</vt:lpstr>
      <vt:lpstr>Pre-trial, Trial &amp; Discovery</vt:lpstr>
      <vt:lpstr>HB 1142 – EYEWITNESS IDENTIFICATION SHOWUP REGULATIONS</vt:lpstr>
      <vt:lpstr>HB 1142 – EYEWITNESS IDENTIFICATION SHOWUP REGULATIONS</vt:lpstr>
      <vt:lpstr>HB 1142 – EYEWITNESS IDENTIFICATION SHOWUP REGULATIONS</vt:lpstr>
      <vt:lpstr>HB 1142 – EYEWITNESS IDENTIFICATION SHOWUP REGULATIONS</vt:lpstr>
      <vt:lpstr>HB 1280 – PRE-TRIAL DETENTION REFORM</vt:lpstr>
      <vt:lpstr>HB 1280 – PRE-TRIAL DETENTION REFORM</vt:lpstr>
      <vt:lpstr>PowerPoint Presentation</vt:lpstr>
      <vt:lpstr>Crimes &amp; Sentencing</vt:lpstr>
      <vt:lpstr>HB 1015 – SECURITY PROTECTIONS CRIMINAL JUSTICE PERSONNEL </vt:lpstr>
      <vt:lpstr>HB 1016 – TRANSFER JURISDICTION TO VETERAN’S SPECIALITY COURT</vt:lpstr>
      <vt:lpstr>HB 1048 – RETAIL BUSINESS MUST ACCEPT CASH</vt:lpstr>
      <vt:lpstr>HB 1057 – EXTORTION OF IMMIGRANTS ENGAGING IN LAWFUL ACTS</vt:lpstr>
      <vt:lpstr>HB 1090 – CRIMINAL MARIJUANA OFFENSES</vt:lpstr>
      <vt:lpstr>HB 1106 – SAFE STORAGE OF FIREARMS</vt:lpstr>
      <vt:lpstr>HB 1107 – PROTECTIONS FOR PUBLIC HEALTH DEPARTMENT WORKERS</vt:lpstr>
      <vt:lpstr>SB 64 – RETALIATION AGAINST AN ELECTED OFFICIAL</vt:lpstr>
      <vt:lpstr>SB 78 – LOST OR STOLEN FIREARMS</vt:lpstr>
      <vt:lpstr>SB 124 – CHANGES TO FELONY MURDER</vt:lpstr>
      <vt:lpstr>SB 135 – PROHIBIT EXOTIC ANIMALS IN TRAVELING PERFORMANCES</vt:lpstr>
      <vt:lpstr>SB 271 – MISDEMEANOR REFORM</vt:lpstr>
      <vt:lpstr>SB 271 – MISDEMEANOR REFORM</vt:lpstr>
      <vt:lpstr>SB 271 – MISDEMEANOR REFORM</vt:lpstr>
      <vt:lpstr>SB 271 – MISDEMEANOR REFORM</vt:lpstr>
      <vt:lpstr>SB 271 – MISDEMEANOR REFORM</vt:lpstr>
      <vt:lpstr>SB 271 – MISDEMEANOR REFORM</vt:lpstr>
      <vt:lpstr>SB 280 – BIAS-MOTIVATED CRIMES</vt:lpstr>
      <vt:lpstr>VICTIMS AND WITNESSES</vt:lpstr>
      <vt:lpstr>HB 1060 – U VISA CERTIFICATION REQUIREMENTS</vt:lpstr>
      <vt:lpstr>HB 1143 – PROTECT SURVIVORS’ RIGHTS TO RAPE KIT EVIDENCE</vt:lpstr>
      <vt:lpstr>HB 1255 – PROTECTION ORDER ISSUED AGAINST DOMESTIC ABUSER</vt:lpstr>
      <vt:lpstr>HB 1255 – PROTECTION ORDER ISSUED AGAINST DOMESTIC ABUSER</vt:lpstr>
      <vt:lpstr>Peace Officer/POST</vt:lpstr>
      <vt:lpstr>HB 1250 – MEASURES TO ADDRESS LAW ENFORCEMENT ACCOUNTABILITY</vt:lpstr>
      <vt:lpstr>HB 1250 – MEASURES TO ADDRESS LAW ENFORCEMENT ACCOUNTABILITY</vt:lpstr>
      <vt:lpstr>HB 1250 – MEASURES TO ADDRESS LAW ENFORCEMENT ACCOUNTABILITY</vt:lpstr>
      <vt:lpstr>HB 1250 – MEASURES TO ADDRESS LAW ENFORCEMENT ACCOUNTABILITY</vt:lpstr>
      <vt:lpstr>HB 1250 – MEASURES TO ADDRESS LAW ENFORCEMENT ACCOUNTABILITY</vt:lpstr>
      <vt:lpstr>HB 1250 – MEASURES TO ADDRESS LAW ENFORCEMENT ACCOUNTABILITY</vt:lpstr>
      <vt:lpstr>HB 1251 – APPROPRIATE USE OF CHEMICAL RESTRAINTS ON A PERSON</vt:lpstr>
      <vt:lpstr>HB 1251 – APPROPRIATE USE OF CHEMICAL RESTRAINTS ON A PERSON</vt:lpstr>
      <vt:lpstr>SB 174 – POLICIES FOR PEACE OFFICER CREDIBILITY DISCLOSURES</vt:lpstr>
      <vt:lpstr>PowerPoint Presentation</vt:lpstr>
      <vt:lpstr>HB 1064 – UPDATED PROCESSES JUVENILE SEX OFFENDER REGISTRY </vt:lpstr>
      <vt:lpstr>Sex Offense and Related Issues</vt:lpstr>
      <vt:lpstr>HB 1069 – ENFORCEMENT OF SEXUAL EXPLOITATION OF A CHILD</vt:lpstr>
      <vt:lpstr>SB 17 – ABUSE OF PUBLIC TRUST BY AN EDUCATOR</vt:lpstr>
      <vt:lpstr>OTHER BILLS OF INTEREST</vt:lpstr>
      <vt:lpstr>HB 1211 – REGULATION OF RESTRICTIVE HOUSING IN JAILS</vt:lpstr>
      <vt:lpstr>HB 1211 – REGULATION OF RESTRICTIVE HOUSING IN JAILS</vt:lpstr>
      <vt:lpstr>HB 1214 – RECORD SEALING COLLATERAL CONSEQUENCES REDUCTION</vt:lpstr>
      <vt:lpstr>HB 1214 – RECORD SEALING COLLATERAL CONSEQUENCES REDUCTION</vt:lpstr>
      <vt:lpstr>SB 81 – MEASURES TO PREVENT THE MISUSE OF Safe2Tell</vt:lpstr>
      <vt:lpstr>Other Bills of Interest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Lane</dc:creator>
  <cp:lastModifiedBy>Brian Hardouin</cp:lastModifiedBy>
  <cp:revision>95</cp:revision>
  <cp:lastPrinted>2021-08-12T14:08:26Z</cp:lastPrinted>
  <dcterms:created xsi:type="dcterms:W3CDTF">2021-07-19T15:34:12Z</dcterms:created>
  <dcterms:modified xsi:type="dcterms:W3CDTF">2021-10-11T15:31:32Z</dcterms:modified>
</cp:coreProperties>
</file>