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325" r:id="rId3"/>
    <p:sldId id="314" r:id="rId4"/>
    <p:sldId id="349" r:id="rId5"/>
    <p:sldId id="350" r:id="rId6"/>
    <p:sldId id="331" r:id="rId7"/>
    <p:sldId id="358" r:id="rId8"/>
    <p:sldId id="318" r:id="rId9"/>
    <p:sldId id="338" r:id="rId10"/>
    <p:sldId id="343" r:id="rId11"/>
    <p:sldId id="352" r:id="rId12"/>
    <p:sldId id="353" r:id="rId13"/>
    <p:sldId id="355" r:id="rId14"/>
    <p:sldId id="357" r:id="rId15"/>
    <p:sldId id="359" r:id="rId16"/>
    <p:sldId id="339" r:id="rId17"/>
    <p:sldId id="340" r:id="rId18"/>
    <p:sldId id="345" r:id="rId19"/>
    <p:sldId id="329" r:id="rId20"/>
    <p:sldId id="323" r:id="rId21"/>
    <p:sldId id="360" r:id="rId22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Cleland Hoffmann" initials="LCH" lastIdx="19" clrIdx="0">
    <p:extLst>
      <p:ext uri="{19B8F6BF-5375-455C-9EA6-DF929625EA0E}">
        <p15:presenceInfo xmlns:p15="http://schemas.microsoft.com/office/powerpoint/2012/main" userId="S::hoffmalc@co.larimer.co.us::7273fded-da0d-466a-8941-af629d609b16" providerId="AD"/>
      </p:ext>
    </p:extLst>
  </p:cmAuthor>
  <p:cmAuthor id="2" name="Joshua M Fudge" initials="JMF" lastIdx="8" clrIdx="1">
    <p:extLst>
      <p:ext uri="{19B8F6BF-5375-455C-9EA6-DF929625EA0E}">
        <p15:presenceInfo xmlns:p15="http://schemas.microsoft.com/office/powerpoint/2012/main" userId="S::fudgejm@co.larimer.co.us::2ba790cf-bd26-4d81-a985-0513d19a0f9a" providerId="AD"/>
      </p:ext>
    </p:extLst>
  </p:cmAuthor>
  <p:cmAuthor id="3" name="Shayle Sabo" initials="SS" lastIdx="4" clrIdx="2">
    <p:extLst>
      <p:ext uri="{19B8F6BF-5375-455C-9EA6-DF929625EA0E}">
        <p15:presenceInfo xmlns:p15="http://schemas.microsoft.com/office/powerpoint/2012/main" userId="S::sabosn@co.larimer.co.us::d42b94bf-791d-4da2-a943-17127873c40b" providerId="AD"/>
      </p:ext>
    </p:extLst>
  </p:cmAuthor>
  <p:cmAuthor id="4" name="Michelle A Bird" initials="MAB" lastIdx="2" clrIdx="3">
    <p:extLst>
      <p:ext uri="{19B8F6BF-5375-455C-9EA6-DF929625EA0E}">
        <p15:presenceInfo xmlns:p15="http://schemas.microsoft.com/office/powerpoint/2012/main" userId="S::birdmi@co.larimer.co.us::8ae68ac3-4714-48f6-ad06-d3376c280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B888"/>
    <a:srgbClr val="285C4D"/>
    <a:srgbClr val="D2DDDA"/>
    <a:srgbClr val="09483B"/>
    <a:srgbClr val="005A70"/>
    <a:srgbClr val="9E5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5300" autoAdjust="0"/>
  </p:normalViewPr>
  <p:slideViewPr>
    <p:cSldViewPr snapToGrid="0">
      <p:cViewPr varScale="1">
        <p:scale>
          <a:sx n="109" d="100"/>
          <a:sy n="109" d="100"/>
        </p:scale>
        <p:origin x="16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2784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8138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7324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5543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989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5655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97270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32812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0075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3118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71047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26278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626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8598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39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817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7288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495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7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16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hyperlink" Target="http://www.larimer.org/budget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5B9B3">
              <a:alpha val="49803"/>
            </a:srgbClr>
          </a:solidFill>
          <a:ln w="12700" cap="flat" cmpd="sng">
            <a:solidFill>
              <a:srgbClr val="A5B9B3">
                <a:alpha val="49803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0" y="2224216"/>
            <a:ext cx="9144000" cy="799070"/>
          </a:xfrm>
          <a:prstGeom prst="rect">
            <a:avLst/>
          </a:prstGeom>
          <a:solidFill>
            <a:srgbClr val="D3BC87"/>
          </a:solidFill>
          <a:ln w="12700" cap="flat" cmpd="sng">
            <a:solidFill>
              <a:srgbClr val="D3BC8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3023286"/>
            <a:ext cx="9144000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Calibri"/>
              <a:buNone/>
            </a:pPr>
            <a:endParaRPr sz="3000" b="0" i="0" u="none" strike="noStrike" cap="none" dirty="0">
              <a:solidFill>
                <a:srgbClr val="A5B9B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0" y="4123368"/>
            <a:ext cx="6166070" cy="599641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Calibri"/>
              <a:buNone/>
            </a:pPr>
            <a:endParaRPr sz="3000" b="0" i="0" u="none" strike="noStrike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0" y="0"/>
            <a:ext cx="222422" cy="6858000"/>
          </a:xfrm>
          <a:prstGeom prst="rect">
            <a:avLst/>
          </a:prstGeom>
          <a:solidFill>
            <a:srgbClr val="9E5330"/>
          </a:solidFill>
          <a:ln w="12700" cap="flat" cmpd="sng">
            <a:solidFill>
              <a:srgbClr val="9E533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444827" y="2216475"/>
            <a:ext cx="1699173" cy="814552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3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6629" y="2296362"/>
            <a:ext cx="1184780" cy="604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 descr="LD0045.jpg"/>
          <p:cNvPicPr preferRelativeResize="0"/>
          <p:nvPr/>
        </p:nvPicPr>
        <p:blipFill rotWithShape="1">
          <a:blip r:embed="rId4">
            <a:alphaModFix/>
          </a:blip>
          <a:srcRect t="13801" r="20026" b="58981"/>
          <a:stretch/>
        </p:blipFill>
        <p:spPr>
          <a:xfrm>
            <a:off x="5907415" y="4140927"/>
            <a:ext cx="3236588" cy="582083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380466" y="2402735"/>
            <a:ext cx="694407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9483B"/>
                </a:solidFill>
              </a:rPr>
              <a:t>LARIMER COUNTY BUDGET OFFICE	</a:t>
            </a:r>
            <a:endParaRPr sz="24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18975" y="3040850"/>
            <a:ext cx="8925000" cy="1100100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b="0" u="none" cap="none" dirty="0">
                <a:solidFill>
                  <a:srgbClr val="A5B9B3"/>
                </a:solidFill>
                <a:latin typeface="Arial"/>
                <a:ea typeface="Arial"/>
                <a:cs typeface="Arial"/>
                <a:sym typeface="Arial"/>
              </a:rPr>
              <a:t>2024 </a:t>
            </a:r>
            <a:r>
              <a:rPr lang="en-US" sz="3000" dirty="0">
                <a:solidFill>
                  <a:srgbClr val="A5B9B3"/>
                </a:solidFill>
              </a:rPr>
              <a:t>PROPOSED BUDGET HEARING</a:t>
            </a:r>
            <a:endParaRPr sz="3000" b="0" u="none" cap="none" dirty="0">
              <a:solidFill>
                <a:srgbClr val="A5B9B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01707" y="4237405"/>
            <a:ext cx="616607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  <a:endParaRPr sz="18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9483B"/>
                </a:solidFill>
              </a:rPr>
              <a:t>2024 PROPOSED BUDGET – October 18, 2023</a:t>
            </a:r>
            <a:endParaRPr lang="en-US" sz="18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Reductions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828917"/>
            <a:ext cx="8229600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310842-24B7-D328-218D-0297C2F3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76394"/>
              </p:ext>
            </p:extLst>
          </p:nvPr>
        </p:nvGraphicFramePr>
        <p:xfrm>
          <a:off x="1454331" y="2151017"/>
          <a:ext cx="6096000" cy="420533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54286">
                  <a:extLst>
                    <a:ext uri="{9D8B030D-6E8A-4147-A177-3AD203B41FA5}">
                      <a16:colId xmlns:a16="http://schemas.microsoft.com/office/drawing/2014/main" val="51307120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016206780"/>
                    </a:ext>
                  </a:extLst>
                </a:gridCol>
              </a:tblGrid>
              <a:tr h="32253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Reductions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Amount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5917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Damage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333556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Clerk and Recorder 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($300,000)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8325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Commissioners Outreach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00188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Data Reporting, Software Licensing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($75,000)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79576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Emergency Management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322315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Code Compliance Personnel to Building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($75,000)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55754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End North Range Behavioral Health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($57,364)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2265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Local Funding for State Wellness Court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($38,600)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28497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Coroner Vehicle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1391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County Attorney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($25,000)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03122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District Attorney IT Projects, Fleet 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($59,710)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804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72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9483B"/>
                </a:solidFill>
              </a:rPr>
              <a:t>2024 PROPOSED BUDGET – October 18, 2023</a:t>
            </a:r>
            <a:endParaRPr lang="en-US" sz="18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Reductions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310842-24B7-D328-218D-0297C2F3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9871"/>
              </p:ext>
            </p:extLst>
          </p:nvPr>
        </p:nvGraphicFramePr>
        <p:xfrm>
          <a:off x="1480457" y="2078007"/>
          <a:ext cx="6139543" cy="44009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85388">
                  <a:extLst>
                    <a:ext uri="{9D8B030D-6E8A-4147-A177-3AD203B41FA5}">
                      <a16:colId xmlns:a16="http://schemas.microsoft.com/office/drawing/2014/main" val="513071202"/>
                    </a:ext>
                  </a:extLst>
                </a:gridCol>
                <a:gridCol w="1754155">
                  <a:extLst>
                    <a:ext uri="{9D8B030D-6E8A-4147-A177-3AD203B41FA5}">
                      <a16:colId xmlns:a16="http://schemas.microsoft.com/office/drawing/2014/main" val="3016206780"/>
                    </a:ext>
                  </a:extLst>
                </a:gridCol>
              </a:tblGrid>
              <a:tr h="3529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Reductions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Amount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5917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Workforce Development Grant Matches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8325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Building Component Replacement Plan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($225,000)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00188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Eliminate Bag Fee Administration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($5,700)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79576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Health and Environment Internships and Water Association Dues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($37,500)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322315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Repurposed Senior Tax Work Off Funds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55754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Human Services General Assistance 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($50,000)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12265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Technology Reductions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($150,000)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128497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Natural Resources General Fund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($75,361)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1391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Sheriff Personnel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($265,000)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903122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General Fund Support for The Fair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($180,000)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2964007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/>
                        <a:t>Treasurer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($300,000)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203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1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Service Proposals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2029096"/>
            <a:ext cx="6361611" cy="4204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Proposals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28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$3.5 million of $18 million in requests included in 2024 Proposed Budget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  <a:buNone/>
            </a:pPr>
            <a:endParaRPr lang="en-US" sz="26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26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Criteria: Inflation, State Mandates, Existing Contracts, Criticality of Service</a:t>
            </a: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Flying Money with solid fill">
            <a:extLst>
              <a:ext uri="{FF2B5EF4-FFF2-40B4-BE49-F238E27FC236}">
                <a16:creationId xmlns:a16="http://schemas.microsoft.com/office/drawing/2014/main" id="{885EED55-FF4B-6103-486F-118D449AF7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18811" y="3310630"/>
            <a:ext cx="1663496" cy="166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92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Service Proposals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310842-24B7-D328-218D-0297C2F3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54394"/>
              </p:ext>
            </p:extLst>
          </p:nvPr>
        </p:nvGraphicFramePr>
        <p:xfrm>
          <a:off x="1480457" y="2078007"/>
          <a:ext cx="6139543" cy="423578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85388">
                  <a:extLst>
                    <a:ext uri="{9D8B030D-6E8A-4147-A177-3AD203B41FA5}">
                      <a16:colId xmlns:a16="http://schemas.microsoft.com/office/drawing/2014/main" val="513071202"/>
                    </a:ext>
                  </a:extLst>
                </a:gridCol>
                <a:gridCol w="1754155">
                  <a:extLst>
                    <a:ext uri="{9D8B030D-6E8A-4147-A177-3AD203B41FA5}">
                      <a16:colId xmlns:a16="http://schemas.microsoft.com/office/drawing/2014/main" val="3016206780"/>
                    </a:ext>
                  </a:extLst>
                </a:gridCol>
              </a:tblGrid>
              <a:tr h="3529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Service Proposals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Amount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5917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285C4D"/>
                          </a:solidFill>
                        </a:rPr>
                        <a:t>Proposition HH Implementation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8325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Emergency Management Software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$15,200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00188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Climate Smart Program Coordinator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$90,000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79576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Data Analytics Training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$15,000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322315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Humane Society Contract Renewal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$19,768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55754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Oil and Gas Regulation Consulting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12265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Pretrial Case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$65,390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128497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Juvenile Offender 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$226,760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1391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Veterans Service Office Staff Reclassifications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$80,009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5903122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Boxelder Dam Maintenance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$15,000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2964007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Accounting Position Shortfall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$24,780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2030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039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Service Proposals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310842-24B7-D328-218D-0297C2F3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984275"/>
              </p:ext>
            </p:extLst>
          </p:nvPr>
        </p:nvGraphicFramePr>
        <p:xfrm>
          <a:off x="1480457" y="2078007"/>
          <a:ext cx="6139543" cy="211789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85388">
                  <a:extLst>
                    <a:ext uri="{9D8B030D-6E8A-4147-A177-3AD203B41FA5}">
                      <a16:colId xmlns:a16="http://schemas.microsoft.com/office/drawing/2014/main" val="513071202"/>
                    </a:ext>
                  </a:extLst>
                </a:gridCol>
                <a:gridCol w="1754155">
                  <a:extLst>
                    <a:ext uri="{9D8B030D-6E8A-4147-A177-3AD203B41FA5}">
                      <a16:colId xmlns:a16="http://schemas.microsoft.com/office/drawing/2014/main" val="3016206780"/>
                    </a:ext>
                  </a:extLst>
                </a:gridCol>
              </a:tblGrid>
              <a:tr h="3529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Service Proposals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Amount</a:t>
                      </a:r>
                    </a:p>
                  </a:txBody>
                  <a:tcPr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5917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Election Worker Payroll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$59,000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8325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Sheriff Property and Casualty Renewal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$386,945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00188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Inmate Food and Medical Costs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$2,312,520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285C4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79576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Ammunition Budget Shortfall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$100,000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322315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85C4D"/>
                          </a:solidFill>
                        </a:rPr>
                        <a:t>457(b) Deferred Compensation Plan Audit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285C4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$15,360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557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907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Key Decisions: Unfunded Requests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5838091"/>
            <a:ext cx="8229600" cy="51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3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en-US" sz="1100" b="1" dirty="0">
                <a:solidFill>
                  <a:schemeClr val="tx1"/>
                </a:solidFill>
              </a:rPr>
              <a:t>*Not comprehensive.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310842-24B7-D328-218D-0297C2F35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01335"/>
              </p:ext>
            </p:extLst>
          </p:nvPr>
        </p:nvGraphicFramePr>
        <p:xfrm>
          <a:off x="1502228" y="2341776"/>
          <a:ext cx="6139543" cy="317683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385388">
                  <a:extLst>
                    <a:ext uri="{9D8B030D-6E8A-4147-A177-3AD203B41FA5}">
                      <a16:colId xmlns:a16="http://schemas.microsoft.com/office/drawing/2014/main" val="513071202"/>
                    </a:ext>
                  </a:extLst>
                </a:gridCol>
                <a:gridCol w="1754155">
                  <a:extLst>
                    <a:ext uri="{9D8B030D-6E8A-4147-A177-3AD203B41FA5}">
                      <a16:colId xmlns:a16="http://schemas.microsoft.com/office/drawing/2014/main" val="3016206780"/>
                    </a:ext>
                  </a:extLst>
                </a:gridCol>
              </a:tblGrid>
              <a:tr h="35298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Service Proposals*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55917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Community Development Character Area Plans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$55,000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8325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Coroner Family Advocate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$86,760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4001888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Domestic Violence Prosecution Team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$334,432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79576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Fire Mitigation Grant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$50,000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8322315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Transportation Master Plan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$450,000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55754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Eviction Prevention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$275,000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577543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Cybersecurity Analyst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$133,800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055309"/>
                  </a:ext>
                </a:extLst>
              </a:tr>
              <a:tr h="3529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Sheriff – Civil Unit Sergeant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sym typeface="Arial"/>
                        </a:rPr>
                        <a:t>$279,670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16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599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Budget Overview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229600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89F2EE7-2AA1-4B7C-AB1C-6F135B4F6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29702"/>
              </p:ext>
            </p:extLst>
          </p:nvPr>
        </p:nvGraphicFramePr>
        <p:xfrm>
          <a:off x="639263" y="1946304"/>
          <a:ext cx="7865474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442">
                  <a:extLst>
                    <a:ext uri="{9D8B030D-6E8A-4147-A177-3AD203B41FA5}">
                      <a16:colId xmlns:a16="http://schemas.microsoft.com/office/drawing/2014/main" val="1177291717"/>
                    </a:ext>
                  </a:extLst>
                </a:gridCol>
                <a:gridCol w="1787344">
                  <a:extLst>
                    <a:ext uri="{9D8B030D-6E8A-4147-A177-3AD203B41FA5}">
                      <a16:colId xmlns:a16="http://schemas.microsoft.com/office/drawing/2014/main" val="4273877320"/>
                    </a:ext>
                  </a:extLst>
                </a:gridCol>
                <a:gridCol w="1787344">
                  <a:extLst>
                    <a:ext uri="{9D8B030D-6E8A-4147-A177-3AD203B41FA5}">
                      <a16:colId xmlns:a16="http://schemas.microsoft.com/office/drawing/2014/main" val="3979635358"/>
                    </a:ext>
                  </a:extLst>
                </a:gridCol>
                <a:gridCol w="1787344">
                  <a:extLst>
                    <a:ext uri="{9D8B030D-6E8A-4147-A177-3AD203B41FA5}">
                      <a16:colId xmlns:a16="http://schemas.microsoft.com/office/drawing/2014/main" val="347287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 Revised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Proposed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69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Property Taxes and Assessments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$159,451,328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$179,460,114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116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Sales, Use &amp; Other Taxes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$89,557,757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$91,635,552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8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Intergovernmental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$123,115,561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 $103,318,534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(16%)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272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Licenses &amp; Permits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$16,738,216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 $12,217,102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(27%)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50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External Charges for Service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$55,103,758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 $59,727,958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310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Interest Earnings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$9,288,722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$10,367,571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76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Internal &amp; Other Revenue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$127,218,681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$121,840,889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653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TOTAL – ALL REVENUES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$580,474,023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$578,567,720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234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Budget Overview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229600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89F2EE7-2AA1-4B7C-AB1C-6F135B4F6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76991"/>
              </p:ext>
            </p:extLst>
          </p:nvPr>
        </p:nvGraphicFramePr>
        <p:xfrm>
          <a:off x="530406" y="2014371"/>
          <a:ext cx="808318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736">
                  <a:extLst>
                    <a:ext uri="{9D8B030D-6E8A-4147-A177-3AD203B41FA5}">
                      <a16:colId xmlns:a16="http://schemas.microsoft.com/office/drawing/2014/main" val="1177291717"/>
                    </a:ext>
                  </a:extLst>
                </a:gridCol>
                <a:gridCol w="1836817">
                  <a:extLst>
                    <a:ext uri="{9D8B030D-6E8A-4147-A177-3AD203B41FA5}">
                      <a16:colId xmlns:a16="http://schemas.microsoft.com/office/drawing/2014/main" val="4273877320"/>
                    </a:ext>
                  </a:extLst>
                </a:gridCol>
                <a:gridCol w="1836817">
                  <a:extLst>
                    <a:ext uri="{9D8B030D-6E8A-4147-A177-3AD203B41FA5}">
                      <a16:colId xmlns:a16="http://schemas.microsoft.com/office/drawing/2014/main" val="3979635358"/>
                    </a:ext>
                  </a:extLst>
                </a:gridCol>
                <a:gridCol w="1836817">
                  <a:extLst>
                    <a:ext uri="{9D8B030D-6E8A-4147-A177-3AD203B41FA5}">
                      <a16:colId xmlns:a16="http://schemas.microsoft.com/office/drawing/2014/main" val="347287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Expense 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 Revised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Proposed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Change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69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Personnel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$233,841,203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5A70"/>
                          </a:solidFill>
                          <a:effectLst/>
                          <a:latin typeface="+mj-lt"/>
                        </a:rPr>
                        <a:t>$245,384,007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116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Operating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$297,151,182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5A70"/>
                          </a:solidFill>
                          <a:effectLst/>
                          <a:latin typeface="+mj-lt"/>
                        </a:rPr>
                        <a:t>$266,525,427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(10%)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8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Capital Outlay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$114,995,860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5A70"/>
                          </a:solidFill>
                          <a:effectLst/>
                          <a:latin typeface="+mj-lt"/>
                        </a:rPr>
                        <a:t>$52,646,016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(54%)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272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Certificate of Participation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$6,499,881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5A70"/>
                          </a:solidFill>
                          <a:effectLst/>
                          <a:latin typeface="+mj-lt"/>
                        </a:rPr>
                        <a:t>$6,490,686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50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Other Financing Uses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5A70"/>
                          </a:solidFill>
                        </a:rPr>
                        <a:t>$51,837,839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5A70"/>
                          </a:solidFill>
                          <a:effectLst/>
                          <a:latin typeface="+mj-lt"/>
                        </a:rPr>
                        <a:t>$39,240,253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(24%)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310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TOTAL – ALL EXPENSES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$704,325,965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$610,286,389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(13%)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2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40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General Fund Balance Projection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863023"/>
            <a:ext cx="8229600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576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HH Passes</a:t>
            </a:r>
          </a:p>
          <a:p>
            <a:pPr indent="-36576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Economic Outlook</a:t>
            </a:r>
          </a:p>
          <a:p>
            <a:pPr indent="-36576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Inflation</a:t>
            </a:r>
          </a:p>
          <a:p>
            <a:pPr indent="-36576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Property Value Growth</a:t>
            </a:r>
          </a:p>
          <a:p>
            <a:pPr indent="-36576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3000" b="1" u="sng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Legislative Uncertainty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Partial sun with solid fill">
            <a:extLst>
              <a:ext uri="{FF2B5EF4-FFF2-40B4-BE49-F238E27FC236}">
                <a16:creationId xmlns:a16="http://schemas.microsoft.com/office/drawing/2014/main" id="{8A9E4A03-808E-4D8A-007B-416BCC3C15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18684" y="2619429"/>
            <a:ext cx="1697593" cy="169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59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General Fund Balance Projection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740794" y="536741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229600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51061A-A3C4-310C-5A34-E74136E2E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075" y="1946303"/>
            <a:ext cx="8257548" cy="427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6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Today’s Agenda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285750" y="2026368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2046514"/>
            <a:ext cx="8229600" cy="4452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-182880">
              <a:spcBef>
                <a:spcPts val="1200"/>
              </a:spcBef>
              <a:spcAft>
                <a:spcPts val="12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Budget Calendar</a:t>
            </a:r>
          </a:p>
          <a:p>
            <a:pPr marL="0" lvl="1" indent="-182880">
              <a:spcBef>
                <a:spcPts val="1200"/>
              </a:spcBef>
              <a:spcAft>
                <a:spcPts val="12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Fiscal Factors</a:t>
            </a:r>
          </a:p>
          <a:p>
            <a:pPr marL="0" lvl="1" indent="-18288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Ballot Items</a:t>
            </a:r>
          </a:p>
          <a:p>
            <a:pPr marL="0" lvl="1" indent="-18288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Key Decisions</a:t>
            </a:r>
          </a:p>
          <a:p>
            <a:pPr marL="0" lvl="1" indent="-18288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Budget Overview</a:t>
            </a:r>
          </a:p>
          <a:p>
            <a:pPr marL="0" lvl="1" indent="-18288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 Fund Balance Projection</a:t>
            </a:r>
          </a:p>
          <a:p>
            <a:pPr marL="0" lvl="1" indent="-18288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Font typeface="+mj-lt"/>
              <a:buAutoNum type="arabicPeriod"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Public Feedback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Flying Money with solid fill">
            <a:extLst>
              <a:ext uri="{FF2B5EF4-FFF2-40B4-BE49-F238E27FC236}">
                <a16:creationId xmlns:a16="http://schemas.microsoft.com/office/drawing/2014/main" id="{60942EC5-AE93-480B-03B6-4CDA5B3B67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7853" y="2664837"/>
            <a:ext cx="1782148" cy="178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440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Public Feedback</a:t>
            </a:r>
            <a:endParaRPr sz="3000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1619794" y="2020388"/>
            <a:ext cx="6918187" cy="4503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View/Explore the Budget: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www.larimer.org/budget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Listening Sessions</a:t>
            </a:r>
          </a:p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Community Survey</a:t>
            </a:r>
          </a:p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American Rescue Plan Act Work Sessions</a:t>
            </a:r>
          </a:p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Proposed Budget Hearing</a:t>
            </a:r>
          </a:p>
          <a:p>
            <a:pPr marL="457200" lvl="3" indent="-457200">
              <a:spcBef>
                <a:spcPts val="1200"/>
              </a:spcBef>
              <a:spcAft>
                <a:spcPts val="600"/>
              </a:spcAft>
              <a:buClr>
                <a:srgbClr val="285C4D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Budget Adoption Hearing on December 14th @ 2 pm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Lecturer with solid fill">
            <a:extLst>
              <a:ext uri="{FF2B5EF4-FFF2-40B4-BE49-F238E27FC236}">
                <a16:creationId xmlns:a16="http://schemas.microsoft.com/office/drawing/2014/main" id="{DA3A6471-E1A4-E7B0-7CE3-8B92B229D3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7267" y="3445662"/>
            <a:ext cx="1648374" cy="164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88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9483B"/>
                </a:solidFill>
              </a:rPr>
              <a:t>2024 PROPOSED BUDGET – October 18, 2023</a:t>
            </a:r>
            <a:endParaRPr lang="en-US" sz="1800" cap="none" dirty="0">
              <a:solidFill>
                <a:srgbClr val="09483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Questions and Public Comment</a:t>
            </a:r>
            <a:endParaRPr sz="3000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Questions with solid fill">
            <a:extLst>
              <a:ext uri="{FF2B5EF4-FFF2-40B4-BE49-F238E27FC236}">
                <a16:creationId xmlns:a16="http://schemas.microsoft.com/office/drawing/2014/main" id="{40793D93-C347-1623-A553-19C06CB5CD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4815" y="3305908"/>
            <a:ext cx="1381894" cy="1381894"/>
          </a:xfrm>
          <a:prstGeom prst="rect">
            <a:avLst/>
          </a:prstGeom>
        </p:spPr>
      </p:pic>
      <p:pic>
        <p:nvPicPr>
          <p:cNvPr id="2" name="Graphic 1" descr="Lecturer with solid fill">
            <a:extLst>
              <a:ext uri="{FF2B5EF4-FFF2-40B4-BE49-F238E27FC236}">
                <a16:creationId xmlns:a16="http://schemas.microsoft.com/office/drawing/2014/main" id="{BCCB0DC3-1885-B3EB-15E7-613EEAE668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37292" y="3305908"/>
            <a:ext cx="1381894" cy="138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6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6911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3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</a:pPr>
            <a:r>
              <a:rPr lang="en-US" sz="2800" dirty="0">
                <a:solidFill>
                  <a:schemeClr val="bg1"/>
                </a:solidFill>
              </a:rPr>
              <a:t>Budget Calendar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4AB8-98E6-4ED8-96FD-24185BA9E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229" y="1760481"/>
            <a:ext cx="8589053" cy="4931840"/>
          </a:xfrm>
        </p:spPr>
        <p:txBody>
          <a:bodyPr/>
          <a:lstStyle/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242489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endParaRPr lang="en-US" sz="30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48CACB9-A938-4B50-A57A-CA570C0C9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112105"/>
              </p:ext>
            </p:extLst>
          </p:nvPr>
        </p:nvGraphicFramePr>
        <p:xfrm>
          <a:off x="628650" y="1963645"/>
          <a:ext cx="4901060" cy="4525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353">
                  <a:extLst>
                    <a:ext uri="{9D8B030D-6E8A-4147-A177-3AD203B41FA5}">
                      <a16:colId xmlns:a16="http://schemas.microsoft.com/office/drawing/2014/main" val="2540703759"/>
                    </a:ext>
                  </a:extLst>
                </a:gridCol>
                <a:gridCol w="3246707">
                  <a:extLst>
                    <a:ext uri="{9D8B030D-6E8A-4147-A177-3AD203B41FA5}">
                      <a16:colId xmlns:a16="http://schemas.microsoft.com/office/drawing/2014/main" val="2786447488"/>
                    </a:ext>
                  </a:extLst>
                </a:gridCol>
              </a:tblGrid>
              <a:tr h="4197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When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69456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April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SWOT Analysis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32532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May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Commissioners Review Forecast and Set Initial Budget Targets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220562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June-August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Departments and Elected Offices Develop Proposals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37347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July &amp; August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Commissioners Review Compensation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630228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August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and Capital Improvement Plans are Submitted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70525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September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County Manager Reviews Proposals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29991"/>
                  </a:ext>
                </a:extLst>
              </a:tr>
              <a:tr h="58653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Late September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Budget Retreat &amp; Direction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360251"/>
                  </a:ext>
                </a:extLst>
              </a:tr>
            </a:tbl>
          </a:graphicData>
        </a:graphic>
      </p:graphicFrame>
      <p:pic>
        <p:nvPicPr>
          <p:cNvPr id="6" name="Graphic 5" descr="Monthly calendar with solid fill">
            <a:extLst>
              <a:ext uri="{FF2B5EF4-FFF2-40B4-BE49-F238E27FC236}">
                <a16:creationId xmlns:a16="http://schemas.microsoft.com/office/drawing/2014/main" id="{4AADB574-01EE-D952-4324-5FB7499EB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31087" y="2803617"/>
            <a:ext cx="2184499" cy="218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9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6911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3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</a:pPr>
            <a:r>
              <a:rPr lang="en-US" sz="2800" dirty="0">
                <a:solidFill>
                  <a:schemeClr val="bg1"/>
                </a:solidFill>
              </a:rPr>
              <a:t>Budget Calendar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4AB8-98E6-4ED8-96FD-24185BA9E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229" y="1760481"/>
            <a:ext cx="8589053" cy="4931840"/>
          </a:xfrm>
        </p:spPr>
        <p:txBody>
          <a:bodyPr/>
          <a:lstStyle/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242489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endParaRPr lang="en-US" sz="30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Monthly calendar with solid fill">
            <a:extLst>
              <a:ext uri="{FF2B5EF4-FFF2-40B4-BE49-F238E27FC236}">
                <a16:creationId xmlns:a16="http://schemas.microsoft.com/office/drawing/2014/main" id="{4AADB574-01EE-D952-4324-5FB7499EB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31087" y="2803617"/>
            <a:ext cx="2184499" cy="2184499"/>
          </a:xfrm>
          <a:prstGeom prst="rect">
            <a:avLst/>
          </a:prstGeom>
        </p:spPr>
      </p:pic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F670DDF4-1DD0-496E-F39B-230EA4A35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11503"/>
              </p:ext>
            </p:extLst>
          </p:nvPr>
        </p:nvGraphicFramePr>
        <p:xfrm>
          <a:off x="643812" y="1977456"/>
          <a:ext cx="4943172" cy="380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1493">
                  <a:extLst>
                    <a:ext uri="{9D8B030D-6E8A-4147-A177-3AD203B41FA5}">
                      <a16:colId xmlns:a16="http://schemas.microsoft.com/office/drawing/2014/main" val="2540703759"/>
                    </a:ext>
                  </a:extLst>
                </a:gridCol>
                <a:gridCol w="3341679">
                  <a:extLst>
                    <a:ext uri="{9D8B030D-6E8A-4147-A177-3AD203B41FA5}">
                      <a16:colId xmlns:a16="http://schemas.microsoft.com/office/drawing/2014/main" val="2786447488"/>
                    </a:ext>
                  </a:extLst>
                </a:gridCol>
              </a:tblGrid>
              <a:tr h="42961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When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69456"/>
                  </a:ext>
                </a:extLst>
              </a:tr>
              <a:tr h="67495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October 15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2024 Proposed Budget Complete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560851"/>
                  </a:ext>
                </a:extLst>
              </a:tr>
              <a:tr h="67495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October 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 Session with Commissioners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04547"/>
                  </a:ext>
                </a:extLst>
              </a:tr>
              <a:tr h="674953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November 6 </a:t>
                      </a:r>
                    </a:p>
                    <a:p>
                      <a:pPr algn="l"/>
                      <a:r>
                        <a:rPr lang="en-US" b="1" dirty="0"/>
                        <a:t>@ 6 pm</a:t>
                      </a:r>
                    </a:p>
                  </a:txBody>
                  <a:tcPr anchor="ctr">
                    <a:solidFill>
                      <a:srgbClr val="CEB88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Public Hearing on 2024 Budget &amp; Landfill Rates</a:t>
                      </a:r>
                    </a:p>
                  </a:txBody>
                  <a:tcPr anchor="ctr">
                    <a:solidFill>
                      <a:srgbClr val="CEB8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87146"/>
                  </a:ext>
                </a:extLst>
              </a:tr>
              <a:tr h="67495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November 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Election Day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45177"/>
                  </a:ext>
                </a:extLst>
              </a:tr>
              <a:tr h="67495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Mid-November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2024 Budget Retreat &amp; Direction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159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68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6911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3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</a:pPr>
            <a:r>
              <a:rPr lang="en-US" sz="2800" dirty="0">
                <a:solidFill>
                  <a:schemeClr val="bg1"/>
                </a:solidFill>
              </a:rPr>
              <a:t>Budget Calendar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4AB8-98E6-4ED8-96FD-24185BA9E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229" y="1760481"/>
            <a:ext cx="8589053" cy="4931840"/>
          </a:xfrm>
        </p:spPr>
        <p:txBody>
          <a:bodyPr/>
          <a:lstStyle/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en-US" dirty="0">
              <a:solidFill>
                <a:srgbClr val="285C4D"/>
              </a:solidFill>
              <a:latin typeface="+mj-lt"/>
            </a:endParaRPr>
          </a:p>
          <a:p>
            <a:pPr marL="5080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b="0" i="0" dirty="0">
              <a:solidFill>
                <a:srgbClr val="285C4D"/>
              </a:solidFill>
              <a:effectLst/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242489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endParaRPr lang="en-US" sz="30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Monthly calendar with solid fill">
            <a:extLst>
              <a:ext uri="{FF2B5EF4-FFF2-40B4-BE49-F238E27FC236}">
                <a16:creationId xmlns:a16="http://schemas.microsoft.com/office/drawing/2014/main" id="{4AADB574-01EE-D952-4324-5FB7499EB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9363" y="3037549"/>
            <a:ext cx="2184499" cy="2184499"/>
          </a:xfrm>
          <a:prstGeom prst="rect">
            <a:avLst/>
          </a:prstGeom>
        </p:spPr>
      </p:pic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F670DDF4-1DD0-496E-F39B-230EA4A35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050224"/>
              </p:ext>
            </p:extLst>
          </p:nvPr>
        </p:nvGraphicFramePr>
        <p:xfrm>
          <a:off x="643812" y="1977457"/>
          <a:ext cx="5636132" cy="438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955">
                  <a:extLst>
                    <a:ext uri="{9D8B030D-6E8A-4147-A177-3AD203B41FA5}">
                      <a16:colId xmlns:a16="http://schemas.microsoft.com/office/drawing/2014/main" val="2540703759"/>
                    </a:ext>
                  </a:extLst>
                </a:gridCol>
                <a:gridCol w="1380729">
                  <a:extLst>
                    <a:ext uri="{9D8B030D-6E8A-4147-A177-3AD203B41FA5}">
                      <a16:colId xmlns:a16="http://schemas.microsoft.com/office/drawing/2014/main" val="2560062754"/>
                    </a:ext>
                  </a:extLst>
                </a:gridCol>
                <a:gridCol w="2958448">
                  <a:extLst>
                    <a:ext uri="{9D8B030D-6E8A-4147-A177-3AD203B41FA5}">
                      <a16:colId xmlns:a16="http://schemas.microsoft.com/office/drawing/2014/main" val="2786447488"/>
                    </a:ext>
                  </a:extLst>
                </a:gridCol>
              </a:tblGrid>
              <a:tr h="392519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When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868982"/>
                  </a:ext>
                </a:extLst>
              </a:tr>
              <a:tr h="58819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HH </a:t>
                      </a:r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Doesn’t Pass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HH </a:t>
                      </a:r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Passes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</a:t>
                      </a:r>
                    </a:p>
                  </a:txBody>
                  <a:tcPr anchor="ctr">
                    <a:solidFill>
                      <a:srgbClr val="285C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69456"/>
                  </a:ext>
                </a:extLst>
              </a:tr>
              <a:tr h="4891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Dec. 10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Dec. 29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2024 Certification of Values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499737"/>
                  </a:ext>
                </a:extLst>
              </a:tr>
              <a:tr h="41496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Mid-December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 Changes from 2024 Proposed to Adopted Budget at Administrative Matters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04547"/>
                  </a:ext>
                </a:extLst>
              </a:tr>
              <a:tr h="466344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December 14 @ 2 pm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2024 Budget Adoption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87146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Dec. 15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Jan. 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Taxing districts certify mill levies to commissioners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45177"/>
                  </a:ext>
                </a:extLst>
              </a:tr>
              <a:tr h="59715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Dec. 22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Jan. 12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Commissioners certify levies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626217"/>
                  </a:ext>
                </a:extLst>
              </a:tr>
              <a:tr h="5971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December 31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Mid-December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State Budget Adoption Deadline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1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57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Fiscal Factors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80DD8-55B1-4055-BD07-978B6B5B1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656" y="1881996"/>
            <a:ext cx="8402144" cy="4628390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solidFill>
                  <a:srgbClr val="285C4D"/>
                </a:solidFill>
              </a:rPr>
              <a:t>2023 Projects Completed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Community Justice Alternatives Women’s Facility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Jail Improvement Project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Behavioral Health Facility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Human Services Renovation</a:t>
            </a:r>
            <a:endParaRPr lang="en-US" sz="3600" dirty="0">
              <a:solidFill>
                <a:srgbClr val="285C4D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8" descr="Renovation (House With Sparkles) with solid fill">
            <a:extLst>
              <a:ext uri="{FF2B5EF4-FFF2-40B4-BE49-F238E27FC236}">
                <a16:creationId xmlns:a16="http://schemas.microsoft.com/office/drawing/2014/main" id="{F07CE0DD-3D04-53E6-56DF-2E5B5C6576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45552" y="4028195"/>
            <a:ext cx="1545021" cy="154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Fiscal Factors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80DD8-55B1-4055-BD07-978B6B5B1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656" y="1881996"/>
            <a:ext cx="8402144" cy="4628390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solidFill>
                  <a:srgbClr val="285C4D"/>
                </a:solidFill>
              </a:rPr>
              <a:t>Rising Costs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Inflation: Technology, Construction, Steel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Personnel</a:t>
            </a:r>
          </a:p>
          <a:p>
            <a:pPr indent="-457200">
              <a:lnSpc>
                <a:spcPct val="150000"/>
              </a:lnSpc>
              <a:spcBef>
                <a:spcPts val="600"/>
              </a:spcBef>
              <a:buClr>
                <a:srgbClr val="285C4D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85C4D"/>
                </a:solidFill>
              </a:rPr>
              <a:t>Unfunded Mandates</a:t>
            </a:r>
            <a:endParaRPr lang="en-US" sz="3600" dirty="0">
              <a:solidFill>
                <a:srgbClr val="285C4D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phic 4" descr="Exponential Graph with solid fill">
            <a:extLst>
              <a:ext uri="{FF2B5EF4-FFF2-40B4-BE49-F238E27FC236}">
                <a16:creationId xmlns:a16="http://schemas.microsoft.com/office/drawing/2014/main" id="{924B9F44-1B53-EA95-4562-C178581289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62885" y="3874514"/>
            <a:ext cx="1727688" cy="17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9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Property Tax Ballot Items</a:t>
            </a:r>
            <a:endParaRPr sz="30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1903246"/>
            <a:ext cx="8803178" cy="495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F3141C-A9A2-11A4-9F33-8FA45A082C97}"/>
              </a:ext>
            </a:extLst>
          </p:cNvPr>
          <p:cNvSpPr txBox="1"/>
          <p:nvPr/>
        </p:nvSpPr>
        <p:spPr>
          <a:xfrm>
            <a:off x="890004" y="2905780"/>
            <a:ext cx="3249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2800" b="1" dirty="0">
                <a:solidFill>
                  <a:srgbClr val="285C4D"/>
                </a:solidFill>
                <a:latin typeface="Arial"/>
                <a:ea typeface="Arial"/>
                <a:cs typeface="Arial"/>
                <a:sym typeface="Arial"/>
              </a:rPr>
              <a:t>Proposition HH</a:t>
            </a:r>
          </a:p>
        </p:txBody>
      </p:sp>
      <p:pic>
        <p:nvPicPr>
          <p:cNvPr id="9" name="Graphic 8" descr="Scroll with solid fill">
            <a:extLst>
              <a:ext uri="{FF2B5EF4-FFF2-40B4-BE49-F238E27FC236}">
                <a16:creationId xmlns:a16="http://schemas.microsoft.com/office/drawing/2014/main" id="{93A5DC6E-72C6-3B09-FD0E-0D64F5C5E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87178" y="3571745"/>
            <a:ext cx="1416371" cy="1416371"/>
          </a:xfrm>
          <a:prstGeom prst="rect">
            <a:avLst/>
          </a:prstGeom>
        </p:spPr>
      </p:pic>
      <p:pic>
        <p:nvPicPr>
          <p:cNvPr id="10" name="Graphic 9" descr="Scroll with solid fill">
            <a:extLst>
              <a:ext uri="{FF2B5EF4-FFF2-40B4-BE49-F238E27FC236}">
                <a16:creationId xmlns:a16="http://schemas.microsoft.com/office/drawing/2014/main" id="{1309B18C-6176-90C9-9CAF-EBF9D4C8F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8994" y="3571765"/>
            <a:ext cx="1416370" cy="14163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316CD8A-CA96-D62F-F8CF-D82A8275786D}"/>
              </a:ext>
            </a:extLst>
          </p:cNvPr>
          <p:cNvSpPr txBox="1"/>
          <p:nvPr/>
        </p:nvSpPr>
        <p:spPr>
          <a:xfrm>
            <a:off x="4568190" y="2905780"/>
            <a:ext cx="3249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2800" b="1" dirty="0">
                <a:solidFill>
                  <a:srgbClr val="285C4D"/>
                </a:solidFill>
                <a:latin typeface="Arial"/>
                <a:ea typeface="Arial"/>
                <a:cs typeface="Arial"/>
                <a:sym typeface="Arial"/>
              </a:rPr>
              <a:t>Initiative 50</a:t>
            </a:r>
          </a:p>
        </p:txBody>
      </p:sp>
    </p:spTree>
    <p:extLst>
      <p:ext uri="{BB962C8B-B14F-4D97-AF65-F5344CB8AC3E}">
        <p14:creationId xmlns:p14="http://schemas.microsoft.com/office/powerpoint/2010/main" val="359609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917793" y="0"/>
            <a:ext cx="1226207" cy="700690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5" descr="LC logo white Lar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00129" y="131380"/>
            <a:ext cx="875705" cy="44669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5"/>
          <p:cNvSpPr/>
          <p:nvPr/>
        </p:nvSpPr>
        <p:spPr>
          <a:xfrm>
            <a:off x="7287172" y="700688"/>
            <a:ext cx="1856828" cy="1059793"/>
          </a:xfrm>
          <a:prstGeom prst="rect">
            <a:avLst/>
          </a:prstGeom>
          <a:solidFill>
            <a:srgbClr val="E5D7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0" y="0"/>
            <a:ext cx="7917793" cy="700690"/>
          </a:xfrm>
          <a:prstGeom prst="rect">
            <a:avLst/>
          </a:prstGeom>
          <a:solidFill>
            <a:srgbClr val="A5B9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68166" y="165679"/>
            <a:ext cx="72224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dirty="0">
                <a:solidFill>
                  <a:srgbClr val="09483B"/>
                </a:solidFill>
              </a:rPr>
              <a:t>2024 PROPOSED BUDGET HEARING – </a:t>
            </a:r>
            <a:r>
              <a:rPr lang="en-US" sz="1800" cap="none" dirty="0">
                <a:solidFill>
                  <a:srgbClr val="09483B"/>
                </a:solidFill>
                <a:latin typeface="Arial"/>
                <a:ea typeface="Arial"/>
                <a:cs typeface="Arial"/>
                <a:sym typeface="Arial"/>
              </a:rPr>
              <a:t>November 6, 2023</a:t>
            </a:r>
          </a:p>
        </p:txBody>
      </p:sp>
      <p:sp>
        <p:nvSpPr>
          <p:cNvPr id="110" name="Google Shape;110;p15"/>
          <p:cNvSpPr txBox="1"/>
          <p:nvPr/>
        </p:nvSpPr>
        <p:spPr>
          <a:xfrm>
            <a:off x="0" y="680544"/>
            <a:ext cx="7287172" cy="1100083"/>
          </a:xfrm>
          <a:prstGeom prst="rect">
            <a:avLst/>
          </a:prstGeom>
          <a:solidFill>
            <a:srgbClr val="0948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0" algn="l" rtl="0">
              <a:spcBef>
                <a:spcPts val="0"/>
              </a:spcBef>
              <a:spcAft>
                <a:spcPts val="0"/>
              </a:spcAft>
              <a:buClr>
                <a:srgbClr val="A5B9B3"/>
              </a:buClr>
              <a:buSzPts val="3000"/>
              <a:buFont typeface="Arial"/>
              <a:buNone/>
            </a:pPr>
            <a:r>
              <a:rPr lang="en-US" sz="3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Property Tax Ballot Items</a:t>
            </a:r>
          </a:p>
        </p:txBody>
      </p:sp>
      <p:sp>
        <p:nvSpPr>
          <p:cNvPr id="111" name="Google Shape;111;p15"/>
          <p:cNvSpPr/>
          <p:nvPr/>
        </p:nvSpPr>
        <p:spPr>
          <a:xfrm>
            <a:off x="0" y="1760483"/>
            <a:ext cx="173606" cy="5097517"/>
          </a:xfrm>
          <a:prstGeom prst="rect">
            <a:avLst/>
          </a:prstGeom>
          <a:solidFill>
            <a:srgbClr val="8B371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457200" y="1903245"/>
            <a:ext cx="8229600" cy="4453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3" indent="-45720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CDB6AA-6263-4F35-837A-42016CBBB3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90E536D-8F42-408B-9F32-DE2280FEE010}"/>
              </a:ext>
            </a:extLst>
          </p:cNvPr>
          <p:cNvSpPr txBox="1">
            <a:spLocks/>
          </p:cNvSpPr>
          <p:nvPr/>
        </p:nvSpPr>
        <p:spPr>
          <a:xfrm>
            <a:off x="457200" y="2029096"/>
            <a:ext cx="8229600" cy="4470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Property Tax Ballot Items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5A70"/>
              </a:buClr>
            </a:pPr>
            <a:r>
              <a:rPr lang="en-US" sz="26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Hiring freeze from June – August</a:t>
            </a:r>
            <a:r>
              <a:rPr lang="en-US" sz="14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endParaRPr lang="en-US" sz="14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</a:pPr>
            <a:r>
              <a:rPr lang="en-US" sz="26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Reduction Proposals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Clr>
                <a:srgbClr val="285C4D"/>
              </a:buClr>
              <a:buNone/>
            </a:pPr>
            <a:r>
              <a:rPr lang="en-US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 million reviewed; over $2 million included in the 2024 Proposed Budget</a:t>
            </a:r>
            <a:endParaRPr lang="en-US" sz="1400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4163" lvl="1" indent="-284163">
              <a:spcBef>
                <a:spcPts val="600"/>
              </a:spcBef>
              <a:spcAft>
                <a:spcPts val="600"/>
              </a:spcAft>
              <a:buClr>
                <a:srgbClr val="09483B"/>
              </a:buClr>
            </a:pPr>
            <a:r>
              <a:rPr lang="en-US" sz="2600" dirty="0">
                <a:solidFill>
                  <a:srgbClr val="285C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Budget Assumes HH Passes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285C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Scissors with solid fill">
            <a:extLst>
              <a:ext uri="{FF2B5EF4-FFF2-40B4-BE49-F238E27FC236}">
                <a16:creationId xmlns:a16="http://schemas.microsoft.com/office/drawing/2014/main" id="{CFF4EC81-B79C-71A0-C983-93C074F970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57950" y="2827499"/>
            <a:ext cx="1582479" cy="158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13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11131</TotalTime>
  <Words>1075</Words>
  <Application>Microsoft Office PowerPoint</Application>
  <PresentationFormat>On-screen Show (4:3)</PresentationFormat>
  <Paragraphs>342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M Fudge</dc:creator>
  <cp:lastModifiedBy>Matthew Behunin</cp:lastModifiedBy>
  <cp:revision>501</cp:revision>
  <cp:lastPrinted>2022-10-19T19:06:08Z</cp:lastPrinted>
  <dcterms:modified xsi:type="dcterms:W3CDTF">2023-10-31T22:49:16Z</dcterms:modified>
</cp:coreProperties>
</file>