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1"/>
  </p:sldMasterIdLst>
  <p:sldIdLst>
    <p:sldId id="256" r:id="rId2"/>
    <p:sldId id="257" r:id="rId3"/>
    <p:sldId id="258" r:id="rId4"/>
    <p:sldId id="279" r:id="rId5"/>
    <p:sldId id="259" r:id="rId6"/>
    <p:sldId id="260" r:id="rId7"/>
    <p:sldId id="261" r:id="rId8"/>
    <p:sldId id="262" r:id="rId9"/>
    <p:sldId id="264" r:id="rId10"/>
    <p:sldId id="263" r:id="rId11"/>
    <p:sldId id="277" r:id="rId12"/>
    <p:sldId id="265" r:id="rId13"/>
    <p:sldId id="266" r:id="rId14"/>
    <p:sldId id="273" r:id="rId15"/>
    <p:sldId id="275" r:id="rId16"/>
    <p:sldId id="274" r:id="rId17"/>
    <p:sldId id="278" r:id="rId18"/>
    <p:sldId id="267" r:id="rId19"/>
    <p:sldId id="268" r:id="rId20"/>
    <p:sldId id="270" r:id="rId21"/>
    <p:sldId id="269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76" d="100"/>
          <a:sy n="76" d="100"/>
        </p:scale>
        <p:origin x="5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c.gov\dept\bocc\STAFF%20SHARED\Josh\Misc%20Items\LC%20101\Book1%20(Autosaved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4105415814068E-2"/>
          <c:y val="6.2768153980752389E-2"/>
          <c:w val="0.88808952283490206"/>
          <c:h val="0.69106596675415577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516-4529-A7EE-54BC5087EA7A}"/>
              </c:ext>
            </c:extLst>
          </c:dPt>
          <c:dPt>
            <c:idx val="1"/>
            <c:bubble3D val="0"/>
            <c:spPr>
              <a:solidFill>
                <a:srgbClr val="46464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516-4529-A7EE-54BC5087EA7A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516-4529-A7EE-54BC5087EA7A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516-4529-A7EE-54BC5087EA7A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516-4529-A7EE-54BC5087EA7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516-4529-A7EE-54BC5087EA7A}"/>
              </c:ext>
            </c:extLst>
          </c:dPt>
          <c:dLbls>
            <c:dLbl>
              <c:idx val="0"/>
              <c:layout>
                <c:manualLayout>
                  <c:x val="2.4342712379165632E-2"/>
                  <c:y val="-1.58552930883639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16-4529-A7EE-54BC5087EA7A}"/>
                </c:ext>
              </c:extLst>
            </c:dLbl>
            <c:dLbl>
              <c:idx val="1"/>
              <c:layout>
                <c:manualLayout>
                  <c:x val="-0.1147260554741074"/>
                  <c:y val="-0.130407874015748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16-4529-A7EE-54BC5087EA7A}"/>
                </c:ext>
              </c:extLst>
            </c:dLbl>
            <c:dLbl>
              <c:idx val="2"/>
              <c:layout>
                <c:manualLayout>
                  <c:x val="5.0979769718488083E-2"/>
                  <c:y val="-0.293811373578302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516-4529-A7EE-54BC5087EA7A}"/>
                </c:ext>
              </c:extLst>
            </c:dLbl>
            <c:dLbl>
              <c:idx val="3"/>
              <c:layout>
                <c:manualLayout>
                  <c:x val="9.8321399997357756E-2"/>
                  <c:y val="-0.14494085739282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516-4529-A7EE-54BC5087EA7A}"/>
                </c:ext>
              </c:extLst>
            </c:dLbl>
            <c:dLbl>
              <c:idx val="4"/>
              <c:layout>
                <c:manualLayout>
                  <c:x val="0.10166561367473446"/>
                  <c:y val="9.80678915135608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516-4529-A7EE-54BC5087EA7A}"/>
                </c:ext>
              </c:extLst>
            </c:dLbl>
            <c:dLbl>
              <c:idx val="5"/>
              <c:layout>
                <c:manualLayout>
                  <c:x val="-8.1800279833816311E-2"/>
                  <c:y val="7.2763779527559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516-4529-A7EE-54BC5087EA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Sheet1!$H$8:$H$13</c:f>
              <c:strCache>
                <c:ptCount val="6"/>
                <c:pt idx="0">
                  <c:v>Other Governments</c:v>
                </c:pt>
                <c:pt idx="1">
                  <c:v>State Government</c:v>
                </c:pt>
                <c:pt idx="2">
                  <c:v>Property Taxes</c:v>
                </c:pt>
                <c:pt idx="3">
                  <c:v>Sales &amp; Use Taxes</c:v>
                </c:pt>
                <c:pt idx="4">
                  <c:v>Internal Revenues</c:v>
                </c:pt>
                <c:pt idx="5">
                  <c:v>Fees, Charges, Investments, etc.</c:v>
                </c:pt>
              </c:strCache>
            </c:strRef>
          </c:cat>
          <c:val>
            <c:numRef>
              <c:f>Sheet1!$I$8:$I$13</c:f>
              <c:numCache>
                <c:formatCode>"$"#,##0</c:formatCode>
                <c:ptCount val="6"/>
                <c:pt idx="0">
                  <c:v>19</c:v>
                </c:pt>
                <c:pt idx="1">
                  <c:v>92</c:v>
                </c:pt>
                <c:pt idx="2">
                  <c:v>122</c:v>
                </c:pt>
                <c:pt idx="3">
                  <c:v>45</c:v>
                </c:pt>
                <c:pt idx="4">
                  <c:v>152</c:v>
                </c:pt>
                <c:pt idx="5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516-4529-A7EE-54BC5087EA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7855638694497387E-2"/>
          <c:y val="0.7639688538932633"/>
          <c:w val="0.96083432461149076"/>
          <c:h val="0.235061318932199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Comparison of Actual vs. Taxable Values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Tax!$C$6</c:f>
              <c:strCache>
                <c:ptCount val="1"/>
                <c:pt idx="0">
                  <c:v>Residential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Tax!$D$5:$E$5</c:f>
              <c:strCache>
                <c:ptCount val="2"/>
                <c:pt idx="0">
                  <c:v>Actual</c:v>
                </c:pt>
                <c:pt idx="1">
                  <c:v>Taxable</c:v>
                </c:pt>
              </c:strCache>
            </c:strRef>
          </c:cat>
          <c:val>
            <c:numRef>
              <c:f>Tax!$D$6:$E$6</c:f>
              <c:numCache>
                <c:formatCode>0%</c:formatCode>
                <c:ptCount val="2"/>
                <c:pt idx="0">
                  <c:v>0.76306620209059228</c:v>
                </c:pt>
                <c:pt idx="1">
                  <c:v>0.45070422535211274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37-4727-A64F-5CB839AC6760}"/>
            </c:ext>
          </c:extLst>
        </c:ser>
        <c:ser>
          <c:idx val="1"/>
          <c:order val="1"/>
          <c:tx>
            <c:strRef>
              <c:f>Tax!$C$7</c:f>
              <c:strCache>
                <c:ptCount val="1"/>
                <c:pt idx="0">
                  <c:v>All Others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Tax!$D$5:$E$5</c:f>
              <c:strCache>
                <c:ptCount val="2"/>
                <c:pt idx="0">
                  <c:v>Actual</c:v>
                </c:pt>
                <c:pt idx="1">
                  <c:v>Taxable</c:v>
                </c:pt>
              </c:strCache>
            </c:strRef>
          </c:cat>
          <c:val>
            <c:numRef>
              <c:f>Tax!$D$7:$E$7</c:f>
              <c:numCache>
                <c:formatCode>0%</c:formatCode>
                <c:ptCount val="2"/>
                <c:pt idx="0">
                  <c:v>0.23693379790940772</c:v>
                </c:pt>
                <c:pt idx="1">
                  <c:v>0.54929577464788726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37-4727-A64F-5CB839AC6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6539160"/>
        <c:axId val="126539552"/>
      </c:barChart>
      <c:catAx>
        <c:axId val="126539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39552"/>
        <c:crosses val="autoZero"/>
        <c:auto val="1"/>
        <c:lblAlgn val="ctr"/>
        <c:lblOffset val="100"/>
        <c:noMultiLvlLbl val="0"/>
      </c:catAx>
      <c:valAx>
        <c:axId val="12653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39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Values and County Property Tax Revenue - Impact of Gallagher Amendment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08193953845369"/>
          <c:y val="0.10004903683914511"/>
          <c:w val="0.81985936085060362"/>
          <c:h val="0.71762408605174355"/>
        </c:manualLayout>
      </c:layout>
      <c:lineChart>
        <c:grouping val="standard"/>
        <c:varyColors val="0"/>
        <c:ser>
          <c:idx val="0"/>
          <c:order val="0"/>
          <c:tx>
            <c:strRef>
              <c:f>' Hist rate'!$C$17</c:f>
              <c:strCache>
                <c:ptCount val="1"/>
                <c:pt idx="0">
                  <c:v>Property Value</c:v>
                </c:pt>
              </c:strCache>
            </c:strRef>
          </c:tx>
          <c:spPr>
            <a:ln w="825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cat>
            <c:numRef>
              <c:f>' Hist rate'!$A$18:$A$23</c:f>
              <c:numCache>
                <c:formatCode>General</c:formatCode>
                <c:ptCount val="6"/>
                <c:pt idx="0">
                  <c:v>1990</c:v>
                </c:pt>
                <c:pt idx="1">
                  <c:v>1995</c:v>
                </c:pt>
                <c:pt idx="2">
                  <c:v>2000</c:v>
                </c:pt>
                <c:pt idx="3">
                  <c:v>2005</c:v>
                </c:pt>
                <c:pt idx="4">
                  <c:v>2010</c:v>
                </c:pt>
                <c:pt idx="5">
                  <c:v>2017</c:v>
                </c:pt>
              </c:numCache>
            </c:numRef>
          </c:cat>
          <c:val>
            <c:numRef>
              <c:f>' Hist rate'!$B$18:$B$23</c:f>
              <c:numCache>
                <c:formatCode>"$"#,##0</c:formatCode>
                <c:ptCount val="6"/>
                <c:pt idx="0">
                  <c:v>95391</c:v>
                </c:pt>
                <c:pt idx="1">
                  <c:v>103700</c:v>
                </c:pt>
                <c:pt idx="2">
                  <c:v>172000</c:v>
                </c:pt>
                <c:pt idx="3">
                  <c:v>230900</c:v>
                </c:pt>
                <c:pt idx="4">
                  <c:v>263400</c:v>
                </c:pt>
                <c:pt idx="5">
                  <c:v>335300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D6-4E48-A100-E83288C42B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537200"/>
        <c:axId val="126539944"/>
      </c:lineChart>
      <c:lineChart>
        <c:grouping val="standard"/>
        <c:varyColors val="0"/>
        <c:ser>
          <c:idx val="1"/>
          <c:order val="1"/>
          <c:tx>
            <c:strRef>
              <c:f>' Hist rate'!$G$17</c:f>
              <c:strCache>
                <c:ptCount val="1"/>
                <c:pt idx="0">
                  <c:v>County Property Tax</c:v>
                </c:pt>
              </c:strCache>
            </c:strRef>
          </c:tx>
          <c:spPr>
            <a:ln w="825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' Hist rate'!$F$18:$F$23</c:f>
              <c:numCache>
                <c:formatCode>"$"#,##0</c:formatCode>
                <c:ptCount val="6"/>
                <c:pt idx="0">
                  <c:v>271.47801644999998</c:v>
                </c:pt>
                <c:pt idx="1">
                  <c:v>231.74415572000001</c:v>
                </c:pt>
                <c:pt idx="2">
                  <c:v>359.89056400000004</c:v>
                </c:pt>
                <c:pt idx="3">
                  <c:v>398.45951200000002</c:v>
                </c:pt>
                <c:pt idx="4">
                  <c:v>454.54411200000004</c:v>
                </c:pt>
                <c:pt idx="5">
                  <c:v>470.12915950000001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D6-4E48-A100-E83288C42B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543472"/>
        <c:axId val="126537984"/>
      </c:lineChart>
      <c:catAx>
        <c:axId val="12653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39944"/>
        <c:crosses val="autoZero"/>
        <c:auto val="1"/>
        <c:lblAlgn val="ctr"/>
        <c:lblOffset val="100"/>
        <c:noMultiLvlLbl val="0"/>
      </c:catAx>
      <c:valAx>
        <c:axId val="126539944"/>
        <c:scaling>
          <c:orientation val="minMax"/>
          <c:min val="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 b="1">
                    <a:latin typeface="Arial" panose="020B0604020202020204" pitchFamily="34" charset="0"/>
                    <a:cs typeface="Arial" panose="020B0604020202020204" pitchFamily="34" charset="0"/>
                  </a:rPr>
                  <a:t>Median Home Market Value</a:t>
                </a:r>
              </a:p>
            </c:rich>
          </c:tx>
          <c:layout>
            <c:manualLayout>
              <c:xMode val="edge"/>
              <c:yMode val="edge"/>
              <c:x val="1.2974026227426163E-2"/>
              <c:y val="0.234953504788370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37200"/>
        <c:crosses val="autoZero"/>
        <c:crossBetween val="between"/>
      </c:valAx>
      <c:valAx>
        <c:axId val="126537984"/>
        <c:scaling>
          <c:orientation val="minMax"/>
          <c:max val="650"/>
          <c:min val="22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600" b="1">
                    <a:latin typeface="Arial" panose="020B0604020202020204" pitchFamily="34" charset="0"/>
                    <a:cs typeface="Arial" panose="020B0604020202020204" pitchFamily="34" charset="0"/>
                  </a:rPr>
                  <a:t>County Property Tax Paid</a:t>
                </a:r>
              </a:p>
            </c:rich>
          </c:tx>
          <c:layout>
            <c:manualLayout>
              <c:xMode val="edge"/>
              <c:yMode val="edge"/>
              <c:x val="0.97916906026810047"/>
              <c:y val="0.279914333624963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&quot;$&quot;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543472"/>
        <c:crosses val="max"/>
        <c:crossBetween val="between"/>
      </c:valAx>
      <c:catAx>
        <c:axId val="126543472"/>
        <c:scaling>
          <c:orientation val="minMax"/>
        </c:scaling>
        <c:delete val="1"/>
        <c:axPos val="b"/>
        <c:majorTickMark val="out"/>
        <c:minorTickMark val="none"/>
        <c:tickLblPos val="nextTo"/>
        <c:crossAx val="126537984"/>
        <c:crosses val="autoZero"/>
        <c:auto val="1"/>
        <c:lblAlgn val="ctr"/>
        <c:lblOffset val="100"/>
        <c:noMultiLvlLbl val="0"/>
      </c:catAx>
      <c:spPr>
        <a:noFill/>
        <a:ln w="76200">
          <a:noFill/>
        </a:ln>
        <a:effectLst/>
      </c:spPr>
    </c:plotArea>
    <c:legend>
      <c:legendPos val="b"/>
      <c:layout>
        <c:manualLayout>
          <c:xMode val="edge"/>
          <c:yMode val="edge"/>
          <c:x val="6.2712856157130459E-2"/>
          <c:y val="0.92947943034748337"/>
          <c:w val="0.88161406163250045"/>
          <c:h val="5.20234665610244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CB-47C0-AF42-F78937974660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CB-47C0-AF42-F78937974660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CB-47C0-AF42-F789379746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7CB-47C0-AF42-F78937974660}"/>
              </c:ext>
            </c:extLst>
          </c:dPt>
          <c:dLbls>
            <c:dLbl>
              <c:idx val="0"/>
              <c:layout>
                <c:manualLayout>
                  <c:x val="-0.24613523293031458"/>
                  <c:y val="-9.06911851021456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CB-47C0-AF42-F78937974660}"/>
                </c:ext>
              </c:extLst>
            </c:dLbl>
            <c:dLbl>
              <c:idx val="1"/>
              <c:layout>
                <c:manualLayout>
                  <c:x val="0.23444565137837409"/>
                  <c:y val="-7.7792393971693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CB-47C0-AF42-F7893797466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CB-47C0-AF42-F7893797466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CB-47C0-AF42-F789379746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School</c:v>
                </c:pt>
                <c:pt idx="1">
                  <c:v>County</c:v>
                </c:pt>
                <c:pt idx="2">
                  <c:v>City</c:v>
                </c:pt>
                <c:pt idx="3">
                  <c:v>Special Districts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0.56999999999999995</c:v>
                </c:pt>
                <c:pt idx="1">
                  <c:v>0.24</c:v>
                </c:pt>
                <c:pt idx="2">
                  <c:v>0.11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CB-47C0-AF42-F78937974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3151389109451512E-2"/>
          <c:y val="0.85207758545613865"/>
          <c:w val="0.94540890135158362"/>
          <c:h val="0.130819066327771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CB-46EE-B69A-AFD543EC82D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CB-46EE-B69A-AFD543EC82D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CB-46EE-B69A-AFD543EC82D4}"/>
              </c:ext>
            </c:extLst>
          </c:dPt>
          <c:dLbls>
            <c:dLbl>
              <c:idx val="0"/>
              <c:layout>
                <c:manualLayout>
                  <c:x val="-0.22384310307615443"/>
                  <c:y val="5.4182920098611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CB-46EE-B69A-AFD543EC82D4}"/>
                </c:ext>
              </c:extLst>
            </c:dLbl>
            <c:dLbl>
              <c:idx val="1"/>
              <c:layout>
                <c:manualLayout>
                  <c:x val="0.20292290174174962"/>
                  <c:y val="-4.7179022863794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CB-46EE-B69A-AFD543EC82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City</c:v>
                </c:pt>
                <c:pt idx="1">
                  <c:v>State</c:v>
                </c:pt>
                <c:pt idx="2">
                  <c:v>County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0.53</c:v>
                </c:pt>
                <c:pt idx="1">
                  <c:v>0.4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DCB-46EE-B69A-AFD543EC82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B7362">
                  <a:lumMod val="5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3A3-476A-8519-240C0A1CD7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3A3-476A-8519-240C0A1CD7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3A3-476A-8519-240C0A1CD747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3A3-476A-8519-240C0A1CD74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3A3-476A-8519-240C0A1CD74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3A3-476A-8519-240C0A1CD74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3A3-476A-8519-240C0A1CD747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3A3-476A-8519-240C0A1CD747}"/>
              </c:ext>
            </c:extLst>
          </c:dPt>
          <c:dLbls>
            <c:dLbl>
              <c:idx val="0"/>
              <c:layout>
                <c:manualLayout>
                  <c:x val="3.3880593341652936E-2"/>
                  <c:y val="0.182031811440536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A3-476A-8519-240C0A1CD747}"/>
                </c:ext>
              </c:extLst>
            </c:dLbl>
            <c:dLbl>
              <c:idx val="1"/>
              <c:layout>
                <c:manualLayout>
                  <c:x val="-7.4122602007659369E-2"/>
                  <c:y val="0.158612602626710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A3-476A-8519-240C0A1CD747}"/>
                </c:ext>
              </c:extLst>
            </c:dLbl>
            <c:dLbl>
              <c:idx val="3"/>
              <c:layout>
                <c:manualLayout>
                  <c:x val="-0.10391394207069295"/>
                  <c:y val="-1.35438951508304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3A3-476A-8519-240C0A1CD74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83A3-476A-8519-240C0A1CD747}"/>
                </c:ext>
              </c:extLst>
            </c:dLbl>
            <c:dLbl>
              <c:idx val="5"/>
              <c:layout>
                <c:manualLayout>
                  <c:x val="-6.7340996768381955E-2"/>
                  <c:y val="-0.202444831551387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3A3-476A-8519-240C0A1CD747}"/>
                </c:ext>
              </c:extLst>
            </c:dLbl>
            <c:dLbl>
              <c:idx val="6"/>
              <c:layout>
                <c:manualLayout>
                  <c:x val="8.9248189894198929E-2"/>
                  <c:y val="-0.168767188587949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3A3-476A-8519-240C0A1CD747}"/>
                </c:ext>
              </c:extLst>
            </c:dLbl>
            <c:dLbl>
              <c:idx val="7"/>
              <c:layout>
                <c:manualLayout>
                  <c:x val="0.11393461339752159"/>
                  <c:y val="7.8595950858171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3A3-476A-8519-240C0A1CD7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Sheet1!$B$54:$B$61</c:f>
              <c:strCache>
                <c:ptCount val="8"/>
                <c:pt idx="0">
                  <c:v>Human &amp; Economic Svcs</c:v>
                </c:pt>
                <c:pt idx="1">
                  <c:v>Community Resources, Infrastructure &amp; Planning</c:v>
                </c:pt>
                <c:pt idx="2">
                  <c:v>Strategic Leadership &amp; Admin</c:v>
                </c:pt>
                <c:pt idx="3">
                  <c:v>Disaster Recovery</c:v>
                </c:pt>
                <c:pt idx="4">
                  <c:v>Public Records &amp; Information</c:v>
                </c:pt>
                <c:pt idx="5">
                  <c:v>Public Safety</c:v>
                </c:pt>
                <c:pt idx="6">
                  <c:v>Non-Operational</c:v>
                </c:pt>
                <c:pt idx="7">
                  <c:v>Capital Projects</c:v>
                </c:pt>
              </c:strCache>
            </c:strRef>
          </c:cat>
          <c:val>
            <c:numRef>
              <c:f>Sheet1!$C$54:$C$61</c:f>
              <c:numCache>
                <c:formatCode>"$"#,##0</c:formatCode>
                <c:ptCount val="8"/>
                <c:pt idx="0">
                  <c:v>72</c:v>
                </c:pt>
                <c:pt idx="1">
                  <c:v>55</c:v>
                </c:pt>
                <c:pt idx="2">
                  <c:v>31</c:v>
                </c:pt>
                <c:pt idx="3">
                  <c:v>45</c:v>
                </c:pt>
                <c:pt idx="4">
                  <c:v>16</c:v>
                </c:pt>
                <c:pt idx="5">
                  <c:v>84</c:v>
                </c:pt>
                <c:pt idx="6">
                  <c:v>96</c:v>
                </c:pt>
                <c:pt idx="7" formatCode="&quot;$&quot;#,##0_);[Red]\(&quot;$&quot;#,##0\)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3A3-476A-8519-240C0A1CD7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1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095353279509917"/>
          <c:y val="3.5000803441212272E-2"/>
          <c:w val="0.39536254879799743"/>
          <c:h val="0.801922412226674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A2-4DAC-84D2-3C19E61CB44F}"/>
              </c:ext>
            </c:extLst>
          </c:dPt>
          <c:dPt>
            <c:idx val="1"/>
            <c:bubble3D val="0"/>
            <c:spPr>
              <a:solidFill>
                <a:srgbClr val="B9A489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A2-4DAC-84D2-3C19E61CB44F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7A2-4DAC-84D2-3C19E61CB44F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7A2-4DAC-84D2-3C19E61CB44F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7A2-4DAC-84D2-3C19E61CB44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7A2-4DAC-84D2-3C19E61CB44F}"/>
              </c:ext>
            </c:extLst>
          </c:dPt>
          <c:dLbls>
            <c:dLbl>
              <c:idx val="0"/>
              <c:layout>
                <c:manualLayout>
                  <c:x val="3.5256358929442441E-2"/>
                  <c:y val="-0.231996181695794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A2-4DAC-84D2-3C19E61CB44F}"/>
                </c:ext>
              </c:extLst>
            </c:dLbl>
            <c:dLbl>
              <c:idx val="1"/>
              <c:layout>
                <c:manualLayout>
                  <c:x val="0.11062810542345665"/>
                  <c:y val="0.1321910138014195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A2-4DAC-84D2-3C19E61CB44F}"/>
                </c:ext>
              </c:extLst>
            </c:dLbl>
            <c:dLbl>
              <c:idx val="2"/>
              <c:layout>
                <c:manualLayout>
                  <c:x val="-6.3029274936316035E-2"/>
                  <c:y val="0.135394652043081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A2-4DAC-84D2-3C19E61CB44F}"/>
                </c:ext>
              </c:extLst>
            </c:dLbl>
            <c:dLbl>
              <c:idx val="3"/>
              <c:layout>
                <c:manualLayout>
                  <c:x val="-7.6538414510882086E-2"/>
                  <c:y val="3.1201797109789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A2-4DAC-84D2-3C19E61CB44F}"/>
                </c:ext>
              </c:extLst>
            </c:dLbl>
            <c:dLbl>
              <c:idx val="4"/>
              <c:layout>
                <c:manualLayout>
                  <c:x val="3.2885625463111155E-2"/>
                  <c:y val="-3.28350469272729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7A2-4DAC-84D2-3C19E61CB44F}"/>
                </c:ext>
              </c:extLst>
            </c:dLbl>
            <c:dLbl>
              <c:idx val="5"/>
              <c:layout>
                <c:manualLayout>
                  <c:x val="-9.1810979622449843E-2"/>
                  <c:y val="-5.9541967813820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7A2-4DAC-84D2-3C19E61CB4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Sheet1!$C$28:$C$33</c:f>
              <c:strCache>
                <c:ptCount val="6"/>
                <c:pt idx="0">
                  <c:v>Personnel</c:v>
                </c:pt>
                <c:pt idx="1">
                  <c:v>Operating</c:v>
                </c:pt>
                <c:pt idx="2">
                  <c:v>Capital Projects</c:v>
                </c:pt>
                <c:pt idx="3">
                  <c:v>Disaster Recovery</c:v>
                </c:pt>
                <c:pt idx="4">
                  <c:v>Debt Service</c:v>
                </c:pt>
                <c:pt idx="5">
                  <c:v>Other</c:v>
                </c:pt>
              </c:strCache>
            </c:strRef>
          </c:cat>
          <c:val>
            <c:numRef>
              <c:f>Sheet1!$D$28:$D$33</c:f>
              <c:numCache>
                <c:formatCode>"$"#,##0_);[Red]\("$"#,##0\)</c:formatCode>
                <c:ptCount val="6"/>
                <c:pt idx="0">
                  <c:v>168</c:v>
                </c:pt>
                <c:pt idx="1">
                  <c:v>125</c:v>
                </c:pt>
                <c:pt idx="2">
                  <c:v>87</c:v>
                </c:pt>
                <c:pt idx="3">
                  <c:v>45</c:v>
                </c:pt>
                <c:pt idx="4">
                  <c:v>6</c:v>
                </c:pt>
                <c:pt idx="5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7A2-4DAC-84D2-3C19E61CB4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2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0.19468</cdr:x>
      <cdr:y>0.35185</cdr:y>
    </cdr:from>
    <cdr:to>
      <cdr:x>0.93007</cdr:x>
      <cdr:y>0.74594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35DEB5C5-2121-4A68-BE64-2D75297EC5D9}"/>
            </a:ext>
          </a:extLst>
        </cdr:cNvPr>
        <cdr:cNvCxnSpPr/>
      </cdr:nvCxnSpPr>
      <cdr:spPr>
        <a:xfrm xmlns:a="http://schemas.openxmlformats.org/drawingml/2006/main" flipV="1">
          <a:off x="2121408" y="1930400"/>
          <a:ext cx="8013700" cy="2162125"/>
        </a:xfrm>
        <a:prstGeom xmlns:a="http://schemas.openxmlformats.org/drawingml/2006/main" prst="straightConnector1">
          <a:avLst/>
        </a:prstGeom>
        <a:ln xmlns:a="http://schemas.openxmlformats.org/drawingml/2006/main" w="76200">
          <a:solidFill>
            <a:srgbClr val="FFC000"/>
          </a:solidFill>
          <a:prstDash val="sysDot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3/23/2018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9863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50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1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665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9217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4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396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257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194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85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3/23/2018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848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3/23/2018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8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LARIMER COUNTY BUDGET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Larimer County 101</a:t>
            </a:r>
          </a:p>
          <a:p>
            <a:r>
              <a:rPr lang="en-US" dirty="0"/>
              <a:t>March 22,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4555" y="4119199"/>
            <a:ext cx="2771274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44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830" y="0"/>
            <a:ext cx="9692640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sz="4800" dirty="0"/>
              <a:t>How is the Budget Developed?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535" y="1143000"/>
            <a:ext cx="10673454" cy="5715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3000"/>
              </a:spcAft>
            </a:pPr>
            <a:r>
              <a:rPr lang="en-US" sz="2800" dirty="0">
                <a:solidFill>
                  <a:schemeClr val="tx1"/>
                </a:solidFill>
              </a:rPr>
              <a:t>September &amp; October: Review Budget Requests</a:t>
            </a:r>
          </a:p>
          <a:p>
            <a:pPr>
              <a:spcBef>
                <a:spcPts val="1200"/>
              </a:spcBef>
              <a:spcAft>
                <a:spcPts val="3000"/>
              </a:spcAft>
            </a:pPr>
            <a:r>
              <a:rPr lang="en-US" sz="2600" dirty="0">
                <a:solidFill>
                  <a:schemeClr val="tx1"/>
                </a:solidFill>
              </a:rPr>
              <a:t>October 15: County Manager Proposed Budget due to BOCC</a:t>
            </a:r>
          </a:p>
          <a:p>
            <a:pPr>
              <a:spcBef>
                <a:spcPts val="1200"/>
              </a:spcBef>
              <a:spcAft>
                <a:spcPts val="3000"/>
              </a:spcAft>
            </a:pPr>
            <a:r>
              <a:rPr lang="en-US" sz="2600" dirty="0">
                <a:solidFill>
                  <a:schemeClr val="tx1"/>
                </a:solidFill>
              </a:rPr>
              <a:t>Early December: Assessor Certifies Taxable Values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600" dirty="0"/>
              <a:t>By December 22: BOCC Adopts Budget &amp; Certifies Mill Levies</a:t>
            </a:r>
            <a:endParaRPr lang="en-US" sz="2600" dirty="0">
              <a:solidFill>
                <a:schemeClr val="tx1"/>
              </a:solidFill>
            </a:endParaRPr>
          </a:p>
          <a:p>
            <a:pPr lvl="1">
              <a:spcAft>
                <a:spcPts val="1200"/>
              </a:spcAft>
            </a:pP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67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0" y="0"/>
            <a:ext cx="11084934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dirty="0"/>
              <a:t>How is the Budget Developed?</a:t>
            </a:r>
            <a:br>
              <a:rPr lang="en-US" sz="4800" dirty="0"/>
            </a:br>
            <a:endParaRPr lang="en-US" sz="4800" dirty="0"/>
          </a:p>
        </p:txBody>
      </p:sp>
      <p:grpSp>
        <p:nvGrpSpPr>
          <p:cNvPr id="6" name="Group 5"/>
          <p:cNvGrpSpPr/>
          <p:nvPr/>
        </p:nvGrpSpPr>
        <p:grpSpPr>
          <a:xfrm>
            <a:off x="164590" y="1118071"/>
            <a:ext cx="10895758" cy="1964322"/>
            <a:chOff x="496739" y="2211057"/>
            <a:chExt cx="8485249" cy="1368336"/>
          </a:xfrm>
        </p:grpSpPr>
        <p:sp>
          <p:nvSpPr>
            <p:cNvPr id="11" name="Freeform 10"/>
            <p:cNvSpPr/>
            <p:nvPr/>
          </p:nvSpPr>
          <p:spPr>
            <a:xfrm>
              <a:off x="496739" y="2211057"/>
              <a:ext cx="1918008" cy="1368336"/>
            </a:xfrm>
            <a:custGeom>
              <a:avLst/>
              <a:gdLst>
                <a:gd name="connsiteX0" fmla="*/ 0 w 2736672"/>
                <a:gd name="connsiteY0" fmla="*/ 0 h 1368336"/>
                <a:gd name="connsiteX1" fmla="*/ 2736672 w 2736672"/>
                <a:gd name="connsiteY1" fmla="*/ 0 h 1368336"/>
                <a:gd name="connsiteX2" fmla="*/ 2736672 w 2736672"/>
                <a:gd name="connsiteY2" fmla="*/ 1368336 h 1368336"/>
                <a:gd name="connsiteX3" fmla="*/ 0 w 2736672"/>
                <a:gd name="connsiteY3" fmla="*/ 1368336 h 1368336"/>
                <a:gd name="connsiteX4" fmla="*/ 0 w 2736672"/>
                <a:gd name="connsiteY4" fmla="*/ 0 h 13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6672" h="1368336">
                  <a:moveTo>
                    <a:pt x="0" y="0"/>
                  </a:moveTo>
                  <a:lnTo>
                    <a:pt x="2736672" y="0"/>
                  </a:lnTo>
                  <a:lnTo>
                    <a:pt x="2736672" y="1368336"/>
                  </a:lnTo>
                  <a:lnTo>
                    <a:pt x="0" y="1368336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063980" y="2211057"/>
              <a:ext cx="1918008" cy="1368336"/>
            </a:xfrm>
            <a:custGeom>
              <a:avLst/>
              <a:gdLst>
                <a:gd name="connsiteX0" fmla="*/ 0 w 2736672"/>
                <a:gd name="connsiteY0" fmla="*/ 0 h 1368336"/>
                <a:gd name="connsiteX1" fmla="*/ 2736672 w 2736672"/>
                <a:gd name="connsiteY1" fmla="*/ 0 h 1368336"/>
                <a:gd name="connsiteX2" fmla="*/ 2736672 w 2736672"/>
                <a:gd name="connsiteY2" fmla="*/ 1368336 h 1368336"/>
                <a:gd name="connsiteX3" fmla="*/ 0 w 2736672"/>
                <a:gd name="connsiteY3" fmla="*/ 1368336 h 1368336"/>
                <a:gd name="connsiteX4" fmla="*/ 0 w 2736672"/>
                <a:gd name="connsiteY4" fmla="*/ 0 h 13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6672" h="1368336">
                  <a:moveTo>
                    <a:pt x="0" y="0"/>
                  </a:moveTo>
                  <a:lnTo>
                    <a:pt x="2736672" y="0"/>
                  </a:lnTo>
                  <a:lnTo>
                    <a:pt x="2736672" y="1368336"/>
                  </a:lnTo>
                  <a:lnTo>
                    <a:pt x="0" y="1368336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619492" y="2211057"/>
              <a:ext cx="1918008" cy="1368336"/>
            </a:xfrm>
            <a:custGeom>
              <a:avLst/>
              <a:gdLst>
                <a:gd name="connsiteX0" fmla="*/ 0 w 2736672"/>
                <a:gd name="connsiteY0" fmla="*/ 0 h 1368336"/>
                <a:gd name="connsiteX1" fmla="*/ 2736672 w 2736672"/>
                <a:gd name="connsiteY1" fmla="*/ 0 h 1368336"/>
                <a:gd name="connsiteX2" fmla="*/ 2736672 w 2736672"/>
                <a:gd name="connsiteY2" fmla="*/ 1368336 h 1368336"/>
                <a:gd name="connsiteX3" fmla="*/ 0 w 2736672"/>
                <a:gd name="connsiteY3" fmla="*/ 1368336 h 1368336"/>
                <a:gd name="connsiteX4" fmla="*/ 0 w 2736672"/>
                <a:gd name="connsiteY4" fmla="*/ 0 h 136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6672" h="1368336">
                  <a:moveTo>
                    <a:pt x="0" y="0"/>
                  </a:moveTo>
                  <a:lnTo>
                    <a:pt x="2736672" y="0"/>
                  </a:lnTo>
                  <a:lnTo>
                    <a:pt x="2736672" y="1368336"/>
                  </a:lnTo>
                  <a:lnTo>
                    <a:pt x="0" y="1368336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275" tIns="41275" rIns="41275" bIns="41275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899" y="4271342"/>
            <a:ext cx="4079883" cy="2431396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>
            <a:off x="5190033" y="3485823"/>
            <a:ext cx="533400" cy="515279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9272356">
            <a:off x="2567865" y="3774203"/>
            <a:ext cx="533400" cy="225309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2246381">
            <a:off x="8721791" y="3673926"/>
            <a:ext cx="498575" cy="2325182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4590" y="3217513"/>
            <a:ext cx="2462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Federal &amp; State Mandates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08440" y="3217513"/>
            <a:ext cx="2082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Voter Approvals/  Expectations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1478" y="3200451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Department Requests</a:t>
            </a:r>
          </a:p>
        </p:txBody>
      </p:sp>
      <p:sp>
        <p:nvSpPr>
          <p:cNvPr id="21" name="Freeform 20"/>
          <p:cNvSpPr/>
          <p:nvPr/>
        </p:nvSpPr>
        <p:spPr>
          <a:xfrm>
            <a:off x="5747563" y="1088568"/>
            <a:ext cx="2377440" cy="1964322"/>
          </a:xfrm>
          <a:custGeom>
            <a:avLst/>
            <a:gdLst>
              <a:gd name="connsiteX0" fmla="*/ 0 w 2736672"/>
              <a:gd name="connsiteY0" fmla="*/ 0 h 1368336"/>
              <a:gd name="connsiteX1" fmla="*/ 2736672 w 2736672"/>
              <a:gd name="connsiteY1" fmla="*/ 0 h 1368336"/>
              <a:gd name="connsiteX2" fmla="*/ 2736672 w 2736672"/>
              <a:gd name="connsiteY2" fmla="*/ 1368336 h 1368336"/>
              <a:gd name="connsiteX3" fmla="*/ 0 w 2736672"/>
              <a:gd name="connsiteY3" fmla="*/ 1368336 h 1368336"/>
              <a:gd name="connsiteX4" fmla="*/ 0 w 2736672"/>
              <a:gd name="connsiteY4" fmla="*/ 0 h 1368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6672" h="1368336">
                <a:moveTo>
                  <a:pt x="0" y="0"/>
                </a:moveTo>
                <a:lnTo>
                  <a:pt x="2736672" y="0"/>
                </a:lnTo>
                <a:lnTo>
                  <a:pt x="2736672" y="1368336"/>
                </a:lnTo>
                <a:lnTo>
                  <a:pt x="0" y="136833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275" tIns="41275" rIns="41275" bIns="41275" numCol="1" spcCol="1270" anchor="ctr" anchorCtr="0">
            <a:noAutofit/>
          </a:bodyPr>
          <a:lstStyle/>
          <a:p>
            <a:pPr lvl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500" kern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5741562" y="3200451"/>
            <a:ext cx="2082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Economics, Projections &amp; Plans</a:t>
            </a:r>
          </a:p>
        </p:txBody>
      </p:sp>
    </p:spTree>
    <p:extLst>
      <p:ext uri="{BB962C8B-B14F-4D97-AF65-F5344CB8AC3E}">
        <p14:creationId xmlns:p14="http://schemas.microsoft.com/office/powerpoint/2010/main" val="357119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0"/>
            <a:ext cx="9692640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sz="4800" dirty="0"/>
              <a:t>What Funds the County Budget?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535" y="1143000"/>
            <a:ext cx="10673454" cy="57150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3200" dirty="0">
                <a:solidFill>
                  <a:schemeClr val="tx1"/>
                </a:solidFill>
              </a:rPr>
              <a:t>Four Primary Sources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3200" dirty="0">
                <a:solidFill>
                  <a:schemeClr val="tx1"/>
                </a:solidFill>
              </a:rPr>
              <a:t>Larimer County and Visiting Taxpayers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3200" dirty="0">
                <a:solidFill>
                  <a:schemeClr val="tx1"/>
                </a:solidFill>
              </a:rPr>
              <a:t>The State of Colorado or the Federal Government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3200" dirty="0">
                <a:solidFill>
                  <a:schemeClr val="tx1"/>
                </a:solidFill>
              </a:rPr>
              <a:t>People who Use our Services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3200" dirty="0">
                <a:solidFill>
                  <a:schemeClr val="tx1"/>
                </a:solidFill>
              </a:rPr>
              <a:t>The County Itself</a:t>
            </a:r>
          </a:p>
        </p:txBody>
      </p:sp>
    </p:spTree>
    <p:extLst>
      <p:ext uri="{BB962C8B-B14F-4D97-AF65-F5344CB8AC3E}">
        <p14:creationId xmlns:p14="http://schemas.microsoft.com/office/powerpoint/2010/main" val="2458717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233413"/>
            <a:ext cx="9692640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sz="4800" dirty="0"/>
              <a:t>What Funds the County Budget?</a:t>
            </a:r>
            <a:br>
              <a:rPr lang="en-US" sz="4800" dirty="0"/>
            </a:br>
            <a:r>
              <a:rPr lang="en-US" sz="2000" i="1" dirty="0"/>
              <a:t>2018 Revenues by Category (in millions)</a:t>
            </a:r>
            <a:br>
              <a:rPr lang="en-US" sz="4800" dirty="0"/>
            </a:br>
            <a:endParaRPr lang="en-US" sz="48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2811623"/>
              </p:ext>
            </p:extLst>
          </p:nvPr>
        </p:nvGraphicFramePr>
        <p:xfrm>
          <a:off x="371475" y="1054100"/>
          <a:ext cx="10672763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8896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54" y="0"/>
            <a:ext cx="9692640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sz="4800" dirty="0"/>
              <a:t>What Funds the County Budget?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080" y="851170"/>
            <a:ext cx="10673454" cy="57150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</a:rPr>
              <a:t>Property Taxes – 25% of the County’s Revenue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2400" dirty="0"/>
              <a:t>Governed mainly by TABOR and Gallagher Amendment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2400" b="1" dirty="0"/>
              <a:t>Gallagher Amendment: </a:t>
            </a:r>
            <a:r>
              <a:rPr lang="en-US" sz="2400" dirty="0"/>
              <a:t>Requires that property taxes on residential property not exceed 45% of total Statewide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2400" dirty="0"/>
              <a:t>Residential Property taxed at 7.2% of value (RAR), all others 29%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endParaRPr lang="en-US" sz="32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171709"/>
              </p:ext>
            </p:extLst>
          </p:nvPr>
        </p:nvGraphicFramePr>
        <p:xfrm>
          <a:off x="2237362" y="3463048"/>
          <a:ext cx="7033638" cy="3361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80244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41" y="0"/>
            <a:ext cx="9692640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sz="4800" dirty="0"/>
              <a:t>What Funds the County Budget?</a:t>
            </a:r>
            <a:br>
              <a:rPr lang="en-US" sz="4800" dirty="0"/>
            </a:br>
            <a:endParaRPr lang="en-US" sz="4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905062"/>
              </p:ext>
            </p:extLst>
          </p:nvPr>
        </p:nvGraphicFramePr>
        <p:xfrm>
          <a:off x="320675" y="1384300"/>
          <a:ext cx="10672764" cy="45577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557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7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7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64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Budget 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County Mill Levy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18.974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10.4%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21.571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9.7%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21.571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21.571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21.571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21.571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7.2%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21.571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641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6.1%*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21.571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85900" y="6032500"/>
            <a:ext cx="5816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= To Be Determined; final rate proposed by April 2019</a:t>
            </a:r>
          </a:p>
        </p:txBody>
      </p:sp>
    </p:spTree>
    <p:extLst>
      <p:ext uri="{BB962C8B-B14F-4D97-AF65-F5344CB8AC3E}">
        <p14:creationId xmlns:p14="http://schemas.microsoft.com/office/powerpoint/2010/main" val="630204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0"/>
            <a:ext cx="9692640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sz="4800" dirty="0"/>
              <a:t>What Funds the County Budget?</a:t>
            </a:r>
            <a:br>
              <a:rPr lang="en-US" sz="4800" dirty="0"/>
            </a:br>
            <a:endParaRPr lang="en-US" sz="48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0217931"/>
              </p:ext>
            </p:extLst>
          </p:nvPr>
        </p:nvGraphicFramePr>
        <p:xfrm>
          <a:off x="164592" y="990600"/>
          <a:ext cx="10897108" cy="568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2286000" y="1727200"/>
            <a:ext cx="7696200" cy="3378200"/>
          </a:xfrm>
          <a:prstGeom prst="straightConnector1">
            <a:avLst/>
          </a:prstGeom>
          <a:ln w="76200">
            <a:solidFill>
              <a:srgbClr val="00B0F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634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12" y="0"/>
            <a:ext cx="9692640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sz="4800" dirty="0"/>
              <a:t>Where Does Your Tax Money Go?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012" y="1215958"/>
            <a:ext cx="4480560" cy="5175114"/>
          </a:xfrm>
        </p:spPr>
        <p:txBody>
          <a:bodyPr>
            <a:normAutofit/>
          </a:bodyPr>
          <a:lstStyle/>
          <a:p>
            <a:pPr marL="274320" lvl="1" indent="0">
              <a:spcAft>
                <a:spcPts val="120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Larimer County Receives About 25%* of your Property Taxes</a:t>
            </a:r>
          </a:p>
          <a:p>
            <a:pPr lvl="1">
              <a:spcAft>
                <a:spcPts val="1200"/>
              </a:spcAft>
            </a:pPr>
            <a:endParaRPr lang="en-US" sz="2200" dirty="0">
              <a:solidFill>
                <a:schemeClr val="tx1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38104387"/>
              </p:ext>
            </p:extLst>
          </p:nvPr>
        </p:nvGraphicFramePr>
        <p:xfrm>
          <a:off x="104742" y="2101174"/>
          <a:ext cx="4596830" cy="4455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5878749" y="1166363"/>
            <a:ext cx="44422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0">
              <a:spcAft>
                <a:spcPts val="1200"/>
              </a:spcAft>
              <a:buNone/>
            </a:pPr>
            <a:r>
              <a:rPr lang="en-US" sz="2200" dirty="0"/>
              <a:t>Larimer County Receives About 7%* of your Sales Taxes</a:t>
            </a: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208559140"/>
              </p:ext>
            </p:extLst>
          </p:nvPr>
        </p:nvGraphicFramePr>
        <p:xfrm>
          <a:off x="4817842" y="2101174"/>
          <a:ext cx="6164686" cy="4289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6527578"/>
            <a:ext cx="3794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* = City of Fort Collins, Poudre School District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0008" y="6527577"/>
            <a:ext cx="1922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* = City of Fort Collins</a:t>
            </a:r>
          </a:p>
        </p:txBody>
      </p:sp>
    </p:spTree>
    <p:extLst>
      <p:ext uri="{BB962C8B-B14F-4D97-AF65-F5344CB8AC3E}">
        <p14:creationId xmlns:p14="http://schemas.microsoft.com/office/powerpoint/2010/main" val="1828087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0"/>
            <a:ext cx="11084934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dirty="0"/>
              <a:t>What did You Think the Budget Should Fund?</a:t>
            </a:r>
            <a:br>
              <a:rPr lang="en-US" sz="4800" dirty="0"/>
            </a:br>
            <a:endParaRPr lang="en-US" sz="4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4146731"/>
              </p:ext>
            </p:extLst>
          </p:nvPr>
        </p:nvGraphicFramePr>
        <p:xfrm>
          <a:off x="370676" y="1137146"/>
          <a:ext cx="10672765" cy="5358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4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2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2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2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Service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Group      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Group     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Group Average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504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Public Safety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Community Planning, Resources &amp; Infrastructure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730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Human &amp; Economic Health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6432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Public Records &amp; Information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Strategic Leadership &amp; Administrative Services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$13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549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0"/>
            <a:ext cx="11084934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dirty="0"/>
              <a:t>What does the County Budget Actually Fund?</a:t>
            </a:r>
            <a:br>
              <a:rPr lang="en-US" sz="4800" dirty="0"/>
            </a:br>
            <a:endParaRPr lang="en-US" sz="4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690501"/>
              </p:ext>
            </p:extLst>
          </p:nvPr>
        </p:nvGraphicFramePr>
        <p:xfrm>
          <a:off x="370676" y="1034173"/>
          <a:ext cx="10672766" cy="4901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3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9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Service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Group      Low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Group     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Group    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Real 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504"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Public Safety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Community Planning, Resources &amp; Infrastructure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730"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Human &amp; Economic Health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6432"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Public Records &amp; Information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Strategic Leadership &amp; Administrative Services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$13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892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66" y="161223"/>
            <a:ext cx="9692640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CONTENTS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08" y="1082842"/>
            <a:ext cx="10204224" cy="522170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</a:rPr>
              <a:t>What does the Budget Office Do?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</a:rPr>
              <a:t>What is the Budget?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</a:rPr>
              <a:t>How is the Budget Developed?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</a:rPr>
              <a:t>What Funds the County Budget?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Where does Your Tax Money Go?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</a:rPr>
              <a:t>What did </a:t>
            </a:r>
            <a:r>
              <a:rPr lang="en-US" sz="2800" u="sng" dirty="0">
                <a:solidFill>
                  <a:schemeClr val="tx1"/>
                </a:solidFill>
              </a:rPr>
              <a:t>You</a:t>
            </a:r>
            <a:r>
              <a:rPr lang="en-US" sz="2800" dirty="0">
                <a:solidFill>
                  <a:schemeClr val="tx1"/>
                </a:solidFill>
              </a:rPr>
              <a:t> Think the County Budget Should Fund?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</a:rPr>
              <a:t>What does the County Budget </a:t>
            </a:r>
            <a:r>
              <a:rPr lang="en-US" sz="2800" i="1" u="sng" dirty="0">
                <a:solidFill>
                  <a:schemeClr val="tx1"/>
                </a:solidFill>
              </a:rPr>
              <a:t>Actually</a:t>
            </a:r>
            <a:r>
              <a:rPr lang="en-US" sz="2800" dirty="0">
                <a:solidFill>
                  <a:schemeClr val="tx1"/>
                </a:solidFill>
              </a:rPr>
              <a:t> Fund?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557739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0"/>
            <a:ext cx="11084934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dirty="0"/>
              <a:t>What does the County Budget Actually Fund??</a:t>
            </a:r>
            <a:br>
              <a:rPr lang="en-US" dirty="0"/>
            </a:br>
            <a:r>
              <a:rPr lang="en-US" sz="2000" i="1" dirty="0"/>
              <a:t>2018 Expenditures by Service Category (in millions)</a:t>
            </a:r>
            <a:br>
              <a:rPr lang="en-US" sz="2000" i="1" dirty="0"/>
            </a:br>
            <a:endParaRPr lang="en-US" sz="2000" i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613342"/>
              </p:ext>
            </p:extLst>
          </p:nvPr>
        </p:nvGraphicFramePr>
        <p:xfrm>
          <a:off x="164592" y="1118937"/>
          <a:ext cx="10808208" cy="5546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8983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233413"/>
            <a:ext cx="11084934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dirty="0"/>
              <a:t>What does the County Budget Actually Fund? </a:t>
            </a:r>
            <a:br>
              <a:rPr lang="en-US" dirty="0"/>
            </a:br>
            <a:r>
              <a:rPr lang="en-US" sz="2000" i="1" dirty="0"/>
              <a:t>2018 Expenditures by Type(in millions)</a:t>
            </a:r>
            <a:br>
              <a:rPr lang="en-US" sz="4800" dirty="0"/>
            </a:br>
            <a:endParaRPr lang="en-US" sz="48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5746286"/>
              </p:ext>
            </p:extLst>
          </p:nvPr>
        </p:nvGraphicFramePr>
        <p:xfrm>
          <a:off x="164593" y="1227221"/>
          <a:ext cx="10615702" cy="523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2059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233413"/>
            <a:ext cx="11084934" cy="1325562"/>
          </a:xfrm>
        </p:spPr>
        <p:txBody>
          <a:bodyPr anchor="t">
            <a:normAutofit/>
          </a:bodyPr>
          <a:lstStyle/>
          <a:p>
            <a:r>
              <a:rPr lang="en-US" dirty="0"/>
              <a:t>Questions?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7629" y="1143000"/>
            <a:ext cx="10312507" cy="537811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4000" b="1" dirty="0"/>
              <a:t>Thank You!</a:t>
            </a:r>
            <a:endParaRPr lang="en-US" sz="1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659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90" y="0"/>
            <a:ext cx="9692640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sz="4800" dirty="0"/>
              <a:t>What does the Budget Office Do?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535" y="912341"/>
            <a:ext cx="10673454" cy="57150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</a:rPr>
              <a:t>Develop the Annual Budget</a:t>
            </a:r>
          </a:p>
          <a:p>
            <a:pPr lvl="1"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</a:rPr>
              <a:t>Advise BOCC on Budget Targets</a:t>
            </a:r>
          </a:p>
          <a:p>
            <a:pPr lvl="1"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</a:rPr>
              <a:t>Review Budget Requests</a:t>
            </a:r>
          </a:p>
          <a:p>
            <a:pPr lvl="1"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</a:rPr>
              <a:t>Assist County Manager in developing Proposed Budget</a:t>
            </a:r>
          </a:p>
          <a:p>
            <a:pPr lvl="1"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</a:rPr>
              <a:t>Assist BOCC in Adopting Budget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41" y="4033451"/>
            <a:ext cx="7809738" cy="24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1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0"/>
            <a:ext cx="9692640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sz="4800" dirty="0"/>
              <a:t>What does the Budget Office Do?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535" y="1143000"/>
            <a:ext cx="10673454" cy="57150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Monitor the County’s Finances</a:t>
            </a:r>
          </a:p>
          <a:p>
            <a:pPr lvl="1"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</a:rPr>
              <a:t>Review Last Year</a:t>
            </a:r>
          </a:p>
          <a:p>
            <a:pPr lvl="1"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</a:rPr>
              <a:t>Monitor, Amend and Project the Current Year</a:t>
            </a:r>
          </a:p>
          <a:p>
            <a:pPr lvl="1"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</a:rPr>
              <a:t>Project Future Years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865" y="3922884"/>
            <a:ext cx="7814400" cy="242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63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0"/>
            <a:ext cx="9692640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sz="4800" dirty="0"/>
              <a:t>What is the Budget?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535" y="1143000"/>
            <a:ext cx="10673454" cy="57150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</a:rPr>
              <a:t>It’s a lot of Numbers: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</a:rPr>
              <a:t>The County will receive about $486 million in 2018: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endParaRPr lang="en-US" sz="2600" dirty="0">
              <a:solidFill>
                <a:schemeClr val="tx1"/>
              </a:solidFill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endParaRPr lang="en-US" sz="2600" dirty="0">
              <a:solidFill>
                <a:schemeClr val="tx1"/>
              </a:solidFill>
            </a:endParaRPr>
          </a:p>
          <a:p>
            <a:pPr lvl="1">
              <a:spcBef>
                <a:spcPts val="1200"/>
              </a:spcBef>
              <a:spcAft>
                <a:spcPts val="1200"/>
              </a:spcAft>
            </a:pPr>
            <a:r>
              <a:rPr lang="en-US" sz="2600" dirty="0">
                <a:solidFill>
                  <a:schemeClr val="tx1"/>
                </a:solidFill>
              </a:rPr>
              <a:t>The County will spend about $486 million in 2017: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81801"/>
              </p:ext>
            </p:extLst>
          </p:nvPr>
        </p:nvGraphicFramePr>
        <p:xfrm>
          <a:off x="946912" y="2350757"/>
          <a:ext cx="8128000" cy="7416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Outside</a:t>
                      </a:r>
                      <a:r>
                        <a:rPr lang="en-U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Revenues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$334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 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039039"/>
              </p:ext>
            </p:extLst>
          </p:nvPr>
        </p:nvGraphicFramePr>
        <p:xfrm>
          <a:off x="371534" y="4560399"/>
          <a:ext cx="9917524" cy="14833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350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6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Direct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$258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 Charges &amp; Non-Operational</a:t>
                      </a:r>
                      <a:r>
                        <a:rPr lang="en-U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Accounts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$96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Disaster Recovery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</a:t>
                      </a:r>
                      <a:r>
                        <a:rPr lang="en-U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Projects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$87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8187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0" y="0"/>
            <a:ext cx="11060871" cy="1325562"/>
          </a:xfrm>
        </p:spPr>
        <p:txBody>
          <a:bodyPr anchor="t">
            <a:normAutofit/>
          </a:bodyPr>
          <a:lstStyle/>
          <a:p>
            <a:r>
              <a:rPr lang="en-US" sz="4800" dirty="0"/>
              <a:t>What is the Budget?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299" y="1143000"/>
            <a:ext cx="10673454" cy="57150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600" dirty="0">
                <a:solidFill>
                  <a:schemeClr val="tx1"/>
                </a:solidFill>
              </a:rPr>
              <a:t>Those Numbers:</a:t>
            </a:r>
          </a:p>
          <a:p>
            <a:pPr lvl="1">
              <a:spcBef>
                <a:spcPts val="6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</a:rPr>
              <a:t>Show how much money (resources) are available to spend</a:t>
            </a:r>
          </a:p>
          <a:p>
            <a:pPr lvl="1">
              <a:spcBef>
                <a:spcPts val="6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</a:rPr>
              <a:t>Set limits on how much money may be spent</a:t>
            </a:r>
          </a:p>
          <a:p>
            <a:pPr lvl="1">
              <a:spcBef>
                <a:spcPts val="6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</a:rPr>
              <a:t>Allow for employees to be hired</a:t>
            </a:r>
          </a:p>
          <a:p>
            <a:pPr lvl="1">
              <a:spcBef>
                <a:spcPts val="6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</a:rPr>
              <a:t>Show how much a service or a program costs</a:t>
            </a:r>
          </a:p>
          <a:p>
            <a:pPr lvl="1">
              <a:spcBef>
                <a:spcPts val="600"/>
              </a:spcBef>
              <a:spcAft>
                <a:spcPts val="1800"/>
              </a:spcAft>
            </a:pPr>
            <a:r>
              <a:rPr lang="en-US" sz="2400" dirty="0"/>
              <a:t>Cover a Calendar Year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spcAft>
                <a:spcPts val="1200"/>
              </a:spcAft>
            </a:pP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42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0"/>
            <a:ext cx="9692640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sz="4800" dirty="0"/>
              <a:t>What is the Budget? 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535" y="1143000"/>
            <a:ext cx="10673454" cy="57150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800" u="sng" dirty="0">
                <a:solidFill>
                  <a:schemeClr val="tx1"/>
                </a:solidFill>
              </a:rPr>
              <a:t>The Budget is also a Statement of Priorities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</a:rPr>
              <a:t>On what MUST the money be spent?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</a:rPr>
              <a:t>On what CAN the money be spent?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</a:rPr>
              <a:t>On what will the money NOT be spent?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</a:rPr>
              <a:t>Who will pay?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</a:rPr>
              <a:t>How much will they pay?</a:t>
            </a:r>
          </a:p>
          <a:p>
            <a:pPr lvl="1">
              <a:spcAft>
                <a:spcPts val="1200"/>
              </a:spcAft>
            </a:pP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881" y="2468563"/>
            <a:ext cx="5267325" cy="438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50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0"/>
            <a:ext cx="9692640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sz="4800" dirty="0"/>
              <a:t>What is the Budget? 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535" y="1143000"/>
            <a:ext cx="10673454" cy="57150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800" u="sng" dirty="0">
                <a:solidFill>
                  <a:schemeClr val="tx1"/>
                </a:solidFill>
              </a:rPr>
              <a:t>The Budget is also a Business Plan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</a:rPr>
              <a:t>What results are we purchasing?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</a:rPr>
              <a:t>How much service will be provided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</a:rPr>
              <a:t>How well will the service be provided?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</a:rPr>
              <a:t>How will this impact the community?</a:t>
            </a:r>
          </a:p>
          <a:p>
            <a:pPr lvl="1">
              <a:spcBef>
                <a:spcPts val="1200"/>
              </a:spcBef>
              <a:spcAft>
                <a:spcPts val="1800"/>
              </a:spcAft>
            </a:pPr>
            <a:r>
              <a:rPr lang="en-US" sz="2400" dirty="0">
                <a:solidFill>
                  <a:schemeClr val="tx1"/>
                </a:solidFill>
              </a:rPr>
              <a:t>Does this advance our Strategic Plan?</a:t>
            </a:r>
          </a:p>
          <a:p>
            <a:pPr lvl="1">
              <a:spcAft>
                <a:spcPts val="1200"/>
              </a:spcAft>
            </a:pP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5" name="Picture 8" descr="http://www.performance-solutions-group.com/wp-content/uploads/2012/05/business-pyrami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726" y="1143000"/>
            <a:ext cx="6075274" cy="528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21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0"/>
            <a:ext cx="9692640" cy="1325562"/>
          </a:xfrm>
        </p:spPr>
        <p:txBody>
          <a:bodyPr>
            <a:normAutofit fontScale="90000"/>
          </a:bodyPr>
          <a:lstStyle/>
          <a:p>
            <a:br>
              <a:rPr lang="en-US" sz="4800" dirty="0"/>
            </a:br>
            <a:r>
              <a:rPr lang="en-US" sz="4800" dirty="0"/>
              <a:t>How is the Budget Developed?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535" y="1143000"/>
            <a:ext cx="10673454" cy="57150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800" dirty="0"/>
              <a:t>April: SWOT Analysis, 5 &amp; 20 Year Projection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800" dirty="0"/>
              <a:t>May: Develop County Support (General Fund) Targets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800" dirty="0"/>
              <a:t>July: Compensation Determined</a:t>
            </a:r>
          </a:p>
          <a:p>
            <a:pPr>
              <a:spcBef>
                <a:spcPts val="1200"/>
              </a:spcBef>
              <a:spcAft>
                <a:spcPts val="1800"/>
              </a:spcAft>
            </a:pPr>
            <a:r>
              <a:rPr lang="en-US" sz="2800" dirty="0"/>
              <a:t>End of August: Elected Offices &amp; Divisions Turn in Requests</a:t>
            </a:r>
          </a:p>
          <a:p>
            <a:pPr lvl="1">
              <a:spcAft>
                <a:spcPts val="1200"/>
              </a:spcAft>
            </a:pP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 result for budget dilb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179" y="4208867"/>
            <a:ext cx="7354165" cy="228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971155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2233</TotalTime>
  <Words>709</Words>
  <Application>Microsoft Office PowerPoint</Application>
  <PresentationFormat>Widescreen</PresentationFormat>
  <Paragraphs>192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Wingdings 2</vt:lpstr>
      <vt:lpstr>View</vt:lpstr>
      <vt:lpstr>LARIMER COUNTY BUDGET</vt:lpstr>
      <vt:lpstr>  CONTENTS </vt:lpstr>
      <vt:lpstr> What does the Budget Office Do? </vt:lpstr>
      <vt:lpstr> What does the Budget Office Do? </vt:lpstr>
      <vt:lpstr> What is the Budget? </vt:lpstr>
      <vt:lpstr>What is the Budget? </vt:lpstr>
      <vt:lpstr> What is the Budget?  </vt:lpstr>
      <vt:lpstr> What is the Budget?  </vt:lpstr>
      <vt:lpstr> How is the Budget Developed? </vt:lpstr>
      <vt:lpstr> How is the Budget Developed? </vt:lpstr>
      <vt:lpstr> How is the Budget Developed? </vt:lpstr>
      <vt:lpstr> What Funds the County Budget? </vt:lpstr>
      <vt:lpstr> What Funds the County Budget? 2018 Revenues by Category (in millions) </vt:lpstr>
      <vt:lpstr> What Funds the County Budget? </vt:lpstr>
      <vt:lpstr> What Funds the County Budget? </vt:lpstr>
      <vt:lpstr> What Funds the County Budget? </vt:lpstr>
      <vt:lpstr> Where Does Your Tax Money Go? </vt:lpstr>
      <vt:lpstr> What did You Think the Budget Should Fund? </vt:lpstr>
      <vt:lpstr> What does the County Budget Actually Fund? </vt:lpstr>
      <vt:lpstr> What does the County Budget Actually Fund?? 2018 Expenditures by Service Category (in millions) </vt:lpstr>
      <vt:lpstr> What does the County Budget Actually Fund?  2018 Expenditures by Type(in millions) </vt:lpstr>
      <vt:lpstr>Questions?</vt:lpstr>
    </vt:vector>
  </TitlesOfParts>
  <Company>Larimer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LARIMER COUNTY BUDGET</dc:title>
  <dc:creator>Tech Support</dc:creator>
  <cp:lastModifiedBy>Amanda Maier</cp:lastModifiedBy>
  <cp:revision>43</cp:revision>
  <dcterms:created xsi:type="dcterms:W3CDTF">2017-03-20T20:03:35Z</dcterms:created>
  <dcterms:modified xsi:type="dcterms:W3CDTF">2018-03-23T20:15:10Z</dcterms:modified>
</cp:coreProperties>
</file>