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4" r:id="rId2"/>
    <p:sldId id="590" r:id="rId3"/>
    <p:sldId id="579" r:id="rId4"/>
    <p:sldId id="580" r:id="rId5"/>
    <p:sldId id="581" r:id="rId6"/>
    <p:sldId id="562" r:id="rId7"/>
    <p:sldId id="563" r:id="rId8"/>
    <p:sldId id="564" r:id="rId9"/>
    <p:sldId id="565" r:id="rId10"/>
    <p:sldId id="553" r:id="rId11"/>
    <p:sldId id="566" r:id="rId12"/>
    <p:sldId id="569" r:id="rId13"/>
    <p:sldId id="547" r:id="rId14"/>
    <p:sldId id="526" r:id="rId15"/>
    <p:sldId id="591" r:id="rId16"/>
    <p:sldId id="593" r:id="rId17"/>
    <p:sldId id="549" r:id="rId18"/>
    <p:sldId id="589" r:id="rId19"/>
    <p:sldId id="575" r:id="rId20"/>
    <p:sldId id="555" r:id="rId21"/>
    <p:sldId id="560" r:id="rId22"/>
    <p:sldId id="582" r:id="rId23"/>
    <p:sldId id="583" r:id="rId24"/>
    <p:sldId id="586" r:id="rId25"/>
    <p:sldId id="587" r:id="rId26"/>
    <p:sldId id="584" r:id="rId27"/>
    <p:sldId id="585" r:id="rId28"/>
    <p:sldId id="588" r:id="rId29"/>
    <p:sldId id="592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uman, Allison" initials="AN" lastIdx="11" clrIdx="0"/>
  <p:cmAuthor id="1" name="Keith Borsheim" initials="KMB" lastIdx="1" clrIdx="1"/>
  <p:cmAuthor id="2" name="McGuire, Shannon" initials="SM" lastIdx="3" clrIdx="2"/>
  <p:cmAuthor id="3" name="Beermann, Cristina" initials="BC" lastIdx="17" clrIdx="3">
    <p:extLst/>
  </p:cmAuthor>
  <p:cmAuthor id="4" name="Suzette M Mallette" initials="SMM" lastIdx="1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9C571"/>
    <a:srgbClr val="7E99B1"/>
    <a:srgbClr val="77933C"/>
    <a:srgbClr val="604A7B"/>
    <a:srgbClr val="D2C8DE"/>
    <a:srgbClr val="3333FF"/>
    <a:srgbClr val="336600"/>
    <a:srgbClr val="505727"/>
    <a:srgbClr val="255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6305" autoAdjust="0"/>
  </p:normalViewPr>
  <p:slideViewPr>
    <p:cSldViewPr>
      <p:cViewPr varScale="1">
        <p:scale>
          <a:sx n="110" d="100"/>
          <a:sy n="110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14" y="90"/>
      </p:cViewPr>
      <p:guideLst>
        <p:guide orient="horz" pos="2899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07C56-0B5F-466B-AB20-BABAB11C06B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085C59-35F4-4A90-BB18-FF984ADC77A7}">
      <dgm:prSet phldrT="[Text]" custT="1"/>
      <dgm:spPr>
        <a:xfrm>
          <a:off x="218189" y="2626"/>
          <a:ext cx="3747343" cy="2248406"/>
        </a:xfr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2683C6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2683C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gm:spPr>
      <dgm:t>
        <a:bodyPr/>
        <a:lstStyle/>
        <a:p>
          <a:r>
            <a:rPr lang="en-US" sz="3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Increasing Volume  of Solid Waste Material</a:t>
          </a:r>
        </a:p>
      </dgm:t>
    </dgm:pt>
    <dgm:pt modelId="{4076F189-8BD6-4BDC-B8CB-765AF0039E82}" type="parTrans" cxnId="{A56E6746-589B-4F4D-A73E-567019DEEE9D}">
      <dgm:prSet/>
      <dgm:spPr/>
      <dgm:t>
        <a:bodyPr/>
        <a:lstStyle/>
        <a:p>
          <a:endParaRPr lang="en-US"/>
        </a:p>
      </dgm:t>
    </dgm:pt>
    <dgm:pt modelId="{156208AD-5B0F-47A1-969F-22900E69AE41}" type="sibTrans" cxnId="{A56E6746-589B-4F4D-A73E-567019DEEE9D}">
      <dgm:prSet/>
      <dgm:spPr/>
      <dgm:t>
        <a:bodyPr/>
        <a:lstStyle/>
        <a:p>
          <a:endParaRPr lang="en-US"/>
        </a:p>
      </dgm:t>
    </dgm:pt>
    <dgm:pt modelId="{556CAEDB-1943-4142-8BB4-6CF686BF1D9A}">
      <dgm:prSet phldrT="[Text]" custT="1"/>
      <dgm:spPr>
        <a:xfrm>
          <a:off x="4340267" y="2626"/>
          <a:ext cx="3747343" cy="2248406"/>
        </a:xfrm>
        <a:gradFill rotWithShape="0">
          <a:gsLst>
            <a:gs pos="0">
              <a:srgbClr val="28C4CC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28C4CC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28C4CC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28C4CC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gm:spPr>
      <dgm:t>
        <a:bodyPr/>
        <a:lstStyle/>
        <a:p>
          <a:r>
            <a:rPr lang="en-US" sz="3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Need for Consistent Goals and Programs</a:t>
          </a:r>
        </a:p>
      </dgm:t>
    </dgm:pt>
    <dgm:pt modelId="{97AEDEBB-EBF6-4870-A51E-F9F99343A828}" type="parTrans" cxnId="{BEB53583-B651-4CCE-A82F-F17860395C93}">
      <dgm:prSet/>
      <dgm:spPr/>
      <dgm:t>
        <a:bodyPr/>
        <a:lstStyle/>
        <a:p>
          <a:endParaRPr lang="en-US"/>
        </a:p>
      </dgm:t>
    </dgm:pt>
    <dgm:pt modelId="{6E27690B-4B35-4D80-8442-D3D51D9563B7}" type="sibTrans" cxnId="{BEB53583-B651-4CCE-A82F-F17860395C93}">
      <dgm:prSet/>
      <dgm:spPr/>
      <dgm:t>
        <a:bodyPr/>
        <a:lstStyle/>
        <a:p>
          <a:endParaRPr lang="en-US"/>
        </a:p>
      </dgm:t>
    </dgm:pt>
    <dgm:pt modelId="{4D2B3E08-6ADC-4752-A6E6-BBC76F5C414C}">
      <dgm:prSet phldrT="[Text]" custT="1"/>
      <dgm:spPr>
        <a:xfrm>
          <a:off x="218189" y="2625767"/>
          <a:ext cx="3747343" cy="2248406"/>
        </a:xfr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42BA97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42BA97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gm:spPr>
      <dgm:t>
        <a:bodyPr/>
        <a:lstStyle/>
        <a:p>
          <a:r>
            <a:rPr lang="en-US" sz="3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Anticipated Closure of County Landfill</a:t>
          </a:r>
        </a:p>
      </dgm:t>
    </dgm:pt>
    <dgm:pt modelId="{CE35F4BD-816B-4CA0-8675-62B13B748907}" type="parTrans" cxnId="{D00D0266-F4A4-4AEF-8670-135B9F05FAEE}">
      <dgm:prSet/>
      <dgm:spPr/>
      <dgm:t>
        <a:bodyPr/>
        <a:lstStyle/>
        <a:p>
          <a:endParaRPr lang="en-US"/>
        </a:p>
      </dgm:t>
    </dgm:pt>
    <dgm:pt modelId="{CF8D08BF-7194-4428-873C-4A04AA92C659}" type="sibTrans" cxnId="{D00D0266-F4A4-4AEF-8670-135B9F05FAEE}">
      <dgm:prSet/>
      <dgm:spPr/>
      <dgm:t>
        <a:bodyPr/>
        <a:lstStyle/>
        <a:p>
          <a:endParaRPr lang="en-US"/>
        </a:p>
      </dgm:t>
    </dgm:pt>
    <dgm:pt modelId="{29EE4EFF-0F49-4612-ADB8-3823CE9D6FFC}">
      <dgm:prSet phldrT="[Text]" custT="1"/>
      <dgm:spPr>
        <a:xfrm>
          <a:off x="4340267" y="2625767"/>
          <a:ext cx="3747343" cy="2248406"/>
        </a:xfrm>
        <a:gradFill rotWithShape="0">
          <a:gsLst>
            <a:gs pos="0">
              <a:srgbClr val="3E8853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3E8853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3E885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3E885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gm:spPr>
      <dgm:t>
        <a:bodyPr/>
        <a:lstStyle/>
        <a:p>
          <a:r>
            <a:rPr lang="en-US" sz="3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Balancing Economic, Environmental and Social Costs</a:t>
          </a:r>
        </a:p>
      </dgm:t>
    </dgm:pt>
    <dgm:pt modelId="{665DCC31-3322-4393-A7FB-35D8C417427F}" type="parTrans" cxnId="{6925B46C-2CEE-4072-A1EC-78F15861216E}">
      <dgm:prSet/>
      <dgm:spPr/>
      <dgm:t>
        <a:bodyPr/>
        <a:lstStyle/>
        <a:p>
          <a:endParaRPr lang="en-US"/>
        </a:p>
      </dgm:t>
    </dgm:pt>
    <dgm:pt modelId="{AAACEF57-7DBF-4E47-BF4F-E85C36ED01C3}" type="sibTrans" cxnId="{6925B46C-2CEE-4072-A1EC-78F15861216E}">
      <dgm:prSet/>
      <dgm:spPr/>
      <dgm:t>
        <a:bodyPr/>
        <a:lstStyle/>
        <a:p>
          <a:endParaRPr lang="en-US"/>
        </a:p>
      </dgm:t>
    </dgm:pt>
    <dgm:pt modelId="{03F9344B-8B50-4D72-8964-9B62F0F04016}" type="pres">
      <dgm:prSet presAssocID="{6D207C56-0B5F-466B-AB20-BABAB11C06B7}" presName="diagram" presStyleCnt="0">
        <dgm:presLayoutVars>
          <dgm:dir/>
          <dgm:resizeHandles val="exact"/>
        </dgm:presLayoutVars>
      </dgm:prSet>
      <dgm:spPr/>
    </dgm:pt>
    <dgm:pt modelId="{86DACA4B-E2A5-4B8C-AAC7-6A8370C77BCC}" type="pres">
      <dgm:prSet presAssocID="{C1085C59-35F4-4A90-BB18-FF984ADC77A7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86F2F21C-FB8B-426D-A397-C15B8132CBCE}" type="pres">
      <dgm:prSet presAssocID="{156208AD-5B0F-47A1-969F-22900E69AE41}" presName="sibTrans" presStyleCnt="0"/>
      <dgm:spPr/>
    </dgm:pt>
    <dgm:pt modelId="{819A5DBD-F64D-48DE-B105-A672AB4EBC55}" type="pres">
      <dgm:prSet presAssocID="{556CAEDB-1943-4142-8BB4-6CF686BF1D9A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68D6A024-1A36-442C-8601-7EED3AFCBC73}" type="pres">
      <dgm:prSet presAssocID="{6E27690B-4B35-4D80-8442-D3D51D9563B7}" presName="sibTrans" presStyleCnt="0"/>
      <dgm:spPr/>
    </dgm:pt>
    <dgm:pt modelId="{407C9E07-8EC0-4320-9545-D048D2BA5664}" type="pres">
      <dgm:prSet presAssocID="{4D2B3E08-6ADC-4752-A6E6-BBC76F5C414C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19D2555B-9621-410B-9F2C-176452BD2550}" type="pres">
      <dgm:prSet presAssocID="{CF8D08BF-7194-4428-873C-4A04AA92C659}" presName="sibTrans" presStyleCnt="0"/>
      <dgm:spPr/>
    </dgm:pt>
    <dgm:pt modelId="{71CC6BCF-C14F-49BB-A270-6B1D0A1634DB}" type="pres">
      <dgm:prSet presAssocID="{29EE4EFF-0F49-4612-ADB8-3823CE9D6FFC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FBE1A800-3411-4FD0-A009-AA38F8F3C7C9}" type="presOf" srcId="{6D207C56-0B5F-466B-AB20-BABAB11C06B7}" destId="{03F9344B-8B50-4D72-8964-9B62F0F04016}" srcOrd="0" destOrd="0" presId="urn:microsoft.com/office/officeart/2005/8/layout/default"/>
    <dgm:cxn modelId="{D00D0266-F4A4-4AEF-8670-135B9F05FAEE}" srcId="{6D207C56-0B5F-466B-AB20-BABAB11C06B7}" destId="{4D2B3E08-6ADC-4752-A6E6-BBC76F5C414C}" srcOrd="2" destOrd="0" parTransId="{CE35F4BD-816B-4CA0-8675-62B13B748907}" sibTransId="{CF8D08BF-7194-4428-873C-4A04AA92C659}"/>
    <dgm:cxn modelId="{A56E6746-589B-4F4D-A73E-567019DEEE9D}" srcId="{6D207C56-0B5F-466B-AB20-BABAB11C06B7}" destId="{C1085C59-35F4-4A90-BB18-FF984ADC77A7}" srcOrd="0" destOrd="0" parTransId="{4076F189-8BD6-4BDC-B8CB-765AF0039E82}" sibTransId="{156208AD-5B0F-47A1-969F-22900E69AE41}"/>
    <dgm:cxn modelId="{6925B46C-2CEE-4072-A1EC-78F15861216E}" srcId="{6D207C56-0B5F-466B-AB20-BABAB11C06B7}" destId="{29EE4EFF-0F49-4612-ADB8-3823CE9D6FFC}" srcOrd="3" destOrd="0" parTransId="{665DCC31-3322-4393-A7FB-35D8C417427F}" sibTransId="{AAACEF57-7DBF-4E47-BF4F-E85C36ED01C3}"/>
    <dgm:cxn modelId="{BEB53583-B651-4CCE-A82F-F17860395C93}" srcId="{6D207C56-0B5F-466B-AB20-BABAB11C06B7}" destId="{556CAEDB-1943-4142-8BB4-6CF686BF1D9A}" srcOrd="1" destOrd="0" parTransId="{97AEDEBB-EBF6-4870-A51E-F9F99343A828}" sibTransId="{6E27690B-4B35-4D80-8442-D3D51D9563B7}"/>
    <dgm:cxn modelId="{319B3584-EAA1-4DB9-BB8D-DDCF888A19BC}" type="presOf" srcId="{29EE4EFF-0F49-4612-ADB8-3823CE9D6FFC}" destId="{71CC6BCF-C14F-49BB-A270-6B1D0A1634DB}" srcOrd="0" destOrd="0" presId="urn:microsoft.com/office/officeart/2005/8/layout/default"/>
    <dgm:cxn modelId="{077CDB8C-728F-40C9-825F-2DAA52CF5485}" type="presOf" srcId="{4D2B3E08-6ADC-4752-A6E6-BBC76F5C414C}" destId="{407C9E07-8EC0-4320-9545-D048D2BA5664}" srcOrd="0" destOrd="0" presId="urn:microsoft.com/office/officeart/2005/8/layout/default"/>
    <dgm:cxn modelId="{45892AD1-5A1B-4E8E-9138-FB2707F66FE0}" type="presOf" srcId="{556CAEDB-1943-4142-8BB4-6CF686BF1D9A}" destId="{819A5DBD-F64D-48DE-B105-A672AB4EBC55}" srcOrd="0" destOrd="0" presId="urn:microsoft.com/office/officeart/2005/8/layout/default"/>
    <dgm:cxn modelId="{9034C1F3-7B1A-4179-89D3-DF96BC0954D1}" type="presOf" srcId="{C1085C59-35F4-4A90-BB18-FF984ADC77A7}" destId="{86DACA4B-E2A5-4B8C-AAC7-6A8370C77BCC}" srcOrd="0" destOrd="0" presId="urn:microsoft.com/office/officeart/2005/8/layout/default"/>
    <dgm:cxn modelId="{4465A705-D473-4823-8CA0-F583CDC47591}" type="presParOf" srcId="{03F9344B-8B50-4D72-8964-9B62F0F04016}" destId="{86DACA4B-E2A5-4B8C-AAC7-6A8370C77BCC}" srcOrd="0" destOrd="0" presId="urn:microsoft.com/office/officeart/2005/8/layout/default"/>
    <dgm:cxn modelId="{C4B352D7-73B5-4C56-B9C4-36C1FB683149}" type="presParOf" srcId="{03F9344B-8B50-4D72-8964-9B62F0F04016}" destId="{86F2F21C-FB8B-426D-A397-C15B8132CBCE}" srcOrd="1" destOrd="0" presId="urn:microsoft.com/office/officeart/2005/8/layout/default"/>
    <dgm:cxn modelId="{3B42232B-AF1C-4E2B-B8D6-88947E001BB8}" type="presParOf" srcId="{03F9344B-8B50-4D72-8964-9B62F0F04016}" destId="{819A5DBD-F64D-48DE-B105-A672AB4EBC55}" srcOrd="2" destOrd="0" presId="urn:microsoft.com/office/officeart/2005/8/layout/default"/>
    <dgm:cxn modelId="{422114FB-8DB6-4C26-9367-5CB17661300F}" type="presParOf" srcId="{03F9344B-8B50-4D72-8964-9B62F0F04016}" destId="{68D6A024-1A36-442C-8601-7EED3AFCBC73}" srcOrd="3" destOrd="0" presId="urn:microsoft.com/office/officeart/2005/8/layout/default"/>
    <dgm:cxn modelId="{CEEBA909-5E3B-44E2-8F61-09B68802693C}" type="presParOf" srcId="{03F9344B-8B50-4D72-8964-9B62F0F04016}" destId="{407C9E07-8EC0-4320-9545-D048D2BA5664}" srcOrd="4" destOrd="0" presId="urn:microsoft.com/office/officeart/2005/8/layout/default"/>
    <dgm:cxn modelId="{C9DFD202-D3F0-40AB-BF95-D55212F756D9}" type="presParOf" srcId="{03F9344B-8B50-4D72-8964-9B62F0F04016}" destId="{19D2555B-9621-410B-9F2C-176452BD2550}" srcOrd="5" destOrd="0" presId="urn:microsoft.com/office/officeart/2005/8/layout/default"/>
    <dgm:cxn modelId="{02FB00DE-D870-4815-8CEA-DC7BC3F643AF}" type="presParOf" srcId="{03F9344B-8B50-4D72-8964-9B62F0F04016}" destId="{71CC6BCF-C14F-49BB-A270-6B1D0A1634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85B93-5756-4F87-8539-DEE1080BFC8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DDD2D-3B86-4047-8342-7ED4E251CC47}">
      <dgm:prSet phldrT="[Text]"/>
      <dgm:spPr>
        <a:solidFill>
          <a:srgbClr val="604A7B"/>
        </a:solidFill>
        <a:ln>
          <a:solidFill>
            <a:srgbClr val="604A7B"/>
          </a:solidFill>
        </a:ln>
      </dgm:spPr>
      <dgm:t>
        <a:bodyPr/>
        <a:lstStyle/>
        <a:p>
          <a:r>
            <a:rPr lang="en-US" dirty="0"/>
            <a:t>2015</a:t>
          </a:r>
        </a:p>
      </dgm:t>
    </dgm:pt>
    <dgm:pt modelId="{86669E42-6564-4F17-B3E9-48C08DA9F00B}" type="parTrans" cxnId="{06F5DAF4-F865-4274-8FAD-47B114743C7E}">
      <dgm:prSet/>
      <dgm:spPr/>
      <dgm:t>
        <a:bodyPr/>
        <a:lstStyle/>
        <a:p>
          <a:endParaRPr lang="en-US"/>
        </a:p>
      </dgm:t>
    </dgm:pt>
    <dgm:pt modelId="{DD7A8C1D-18BE-4FCB-AC39-3B755AA24BBA}" type="sibTrans" cxnId="{06F5DAF4-F865-4274-8FAD-47B114743C7E}">
      <dgm:prSet/>
      <dgm:spPr/>
      <dgm:t>
        <a:bodyPr/>
        <a:lstStyle/>
        <a:p>
          <a:endParaRPr lang="en-US"/>
        </a:p>
      </dgm:t>
    </dgm:pt>
    <dgm:pt modelId="{6C8FFE29-694C-4BDC-B277-EA703B53E391}">
      <dgm:prSet phldrT="[Text]" custT="1"/>
      <dgm:spPr>
        <a:noFill/>
        <a:ln>
          <a:solidFill>
            <a:srgbClr val="604A7B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Coalition Formed</a:t>
          </a:r>
        </a:p>
      </dgm:t>
    </dgm:pt>
    <dgm:pt modelId="{AA73051F-703E-4A56-B592-79E8C97F704D}" type="parTrans" cxnId="{23F8DBE6-26DE-4D17-9917-06A62AA1657C}">
      <dgm:prSet/>
      <dgm:spPr/>
      <dgm:t>
        <a:bodyPr/>
        <a:lstStyle/>
        <a:p>
          <a:endParaRPr lang="en-US"/>
        </a:p>
      </dgm:t>
    </dgm:pt>
    <dgm:pt modelId="{4CC58ACF-2CEA-457B-923D-E1FAACB40B36}" type="sibTrans" cxnId="{23F8DBE6-26DE-4D17-9917-06A62AA1657C}">
      <dgm:prSet/>
      <dgm:spPr/>
      <dgm:t>
        <a:bodyPr/>
        <a:lstStyle/>
        <a:p>
          <a:endParaRPr lang="en-US"/>
        </a:p>
      </dgm:t>
    </dgm:pt>
    <dgm:pt modelId="{553012FA-5572-45C6-93C7-0CA07C8701E5}">
      <dgm:prSet phldrT="[Text]" custT="1"/>
      <dgm:spPr>
        <a:noFill/>
        <a:ln>
          <a:solidFill>
            <a:srgbClr val="604A7B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Initial Planning Began</a:t>
          </a:r>
        </a:p>
      </dgm:t>
    </dgm:pt>
    <dgm:pt modelId="{C0FC475F-A10F-47DF-AD54-33483567FBF7}" type="parTrans" cxnId="{34122645-26DF-40FF-BB36-5F0F914903B5}">
      <dgm:prSet/>
      <dgm:spPr/>
      <dgm:t>
        <a:bodyPr/>
        <a:lstStyle/>
        <a:p>
          <a:endParaRPr lang="en-US"/>
        </a:p>
      </dgm:t>
    </dgm:pt>
    <dgm:pt modelId="{3DCD9328-91F5-440D-BAA7-7FE575CE9593}" type="sibTrans" cxnId="{34122645-26DF-40FF-BB36-5F0F914903B5}">
      <dgm:prSet/>
      <dgm:spPr/>
      <dgm:t>
        <a:bodyPr/>
        <a:lstStyle/>
        <a:p>
          <a:endParaRPr lang="en-US"/>
        </a:p>
      </dgm:t>
    </dgm:pt>
    <dgm:pt modelId="{375E8B23-CC41-4EDB-91DD-EF0649309104}">
      <dgm:prSet phldrT="[Text]"/>
      <dgm:spPr>
        <a:solidFill>
          <a:srgbClr val="604A7B"/>
        </a:solidFill>
        <a:ln>
          <a:noFill/>
        </a:ln>
      </dgm:spPr>
      <dgm:t>
        <a:bodyPr/>
        <a:lstStyle/>
        <a:p>
          <a:r>
            <a:rPr lang="en-US" dirty="0"/>
            <a:t>2016</a:t>
          </a:r>
        </a:p>
      </dgm:t>
    </dgm:pt>
    <dgm:pt modelId="{7526C60F-CEB4-4E5E-8831-DAB2C70C1D5D}" type="parTrans" cxnId="{BAA78619-1235-43E7-821F-10BFF8D81B03}">
      <dgm:prSet/>
      <dgm:spPr/>
      <dgm:t>
        <a:bodyPr/>
        <a:lstStyle/>
        <a:p>
          <a:endParaRPr lang="en-US"/>
        </a:p>
      </dgm:t>
    </dgm:pt>
    <dgm:pt modelId="{03B21F9E-D55A-4D6C-9782-66949464C2F2}" type="sibTrans" cxnId="{BAA78619-1235-43E7-821F-10BFF8D81B03}">
      <dgm:prSet/>
      <dgm:spPr/>
      <dgm:t>
        <a:bodyPr/>
        <a:lstStyle/>
        <a:p>
          <a:endParaRPr lang="en-US"/>
        </a:p>
      </dgm:t>
    </dgm:pt>
    <dgm:pt modelId="{AF35590E-68D5-4C03-B592-4130D7C5AC05}">
      <dgm:prSet phldrT="[Text]" custT="1"/>
      <dgm:spPr>
        <a:noFill/>
        <a:ln>
          <a:solidFill>
            <a:srgbClr val="604A7B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County-wide Survey</a:t>
          </a:r>
        </a:p>
      </dgm:t>
    </dgm:pt>
    <dgm:pt modelId="{BBE2858C-0602-43C5-802C-DF50F8E3CFB3}" type="parTrans" cxnId="{82FE3A25-410A-472C-BDDD-8F76D7E567B4}">
      <dgm:prSet/>
      <dgm:spPr/>
      <dgm:t>
        <a:bodyPr/>
        <a:lstStyle/>
        <a:p>
          <a:endParaRPr lang="en-US"/>
        </a:p>
      </dgm:t>
    </dgm:pt>
    <dgm:pt modelId="{997EE6A7-EA94-417F-9758-BB2947B353C6}" type="sibTrans" cxnId="{82FE3A25-410A-472C-BDDD-8F76D7E567B4}">
      <dgm:prSet/>
      <dgm:spPr/>
      <dgm:t>
        <a:bodyPr/>
        <a:lstStyle/>
        <a:p>
          <a:endParaRPr lang="en-US"/>
        </a:p>
      </dgm:t>
    </dgm:pt>
    <dgm:pt modelId="{EC483863-52CB-4D78-BBD5-C6B5C28939E0}">
      <dgm:prSet phldrT="[Text]" custT="1"/>
      <dgm:spPr>
        <a:noFill/>
        <a:ln>
          <a:solidFill>
            <a:srgbClr val="604A7B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Spring &amp; Fall Waste Characterization Study</a:t>
          </a:r>
        </a:p>
      </dgm:t>
    </dgm:pt>
    <dgm:pt modelId="{1271AF01-3233-433E-8587-3CED826D48A8}" type="parTrans" cxnId="{D864901F-D64D-470B-AC23-FB4F45BAE74E}">
      <dgm:prSet/>
      <dgm:spPr/>
      <dgm:t>
        <a:bodyPr/>
        <a:lstStyle/>
        <a:p>
          <a:endParaRPr lang="en-US"/>
        </a:p>
      </dgm:t>
    </dgm:pt>
    <dgm:pt modelId="{39449C44-BFFE-484A-928A-BE1A259BC4ED}" type="sibTrans" cxnId="{D864901F-D64D-470B-AC23-FB4F45BAE74E}">
      <dgm:prSet/>
      <dgm:spPr/>
      <dgm:t>
        <a:bodyPr/>
        <a:lstStyle/>
        <a:p>
          <a:endParaRPr lang="en-US"/>
        </a:p>
      </dgm:t>
    </dgm:pt>
    <dgm:pt modelId="{64F0824E-0423-4C5D-91DF-CB19AB024A7D}">
      <dgm:prSet phldrT="[Text]"/>
      <dgm:spPr>
        <a:solidFill>
          <a:srgbClr val="604A7B"/>
        </a:solidFill>
        <a:ln>
          <a:noFill/>
        </a:ln>
      </dgm:spPr>
      <dgm:t>
        <a:bodyPr/>
        <a:lstStyle/>
        <a:p>
          <a:r>
            <a:rPr lang="en-US" dirty="0"/>
            <a:t>2017</a:t>
          </a:r>
        </a:p>
      </dgm:t>
    </dgm:pt>
    <dgm:pt modelId="{E24244CE-A234-4046-BBE2-6553ED7EF832}" type="parTrans" cxnId="{5B7B6EAA-1103-4D42-83A9-6E126B59C901}">
      <dgm:prSet/>
      <dgm:spPr/>
      <dgm:t>
        <a:bodyPr/>
        <a:lstStyle/>
        <a:p>
          <a:endParaRPr lang="en-US"/>
        </a:p>
      </dgm:t>
    </dgm:pt>
    <dgm:pt modelId="{21824CC8-46EE-4859-AD53-FB36B7DEBADD}" type="sibTrans" cxnId="{5B7B6EAA-1103-4D42-83A9-6E126B59C901}">
      <dgm:prSet/>
      <dgm:spPr/>
      <dgm:t>
        <a:bodyPr/>
        <a:lstStyle/>
        <a:p>
          <a:endParaRPr lang="en-US"/>
        </a:p>
      </dgm:t>
    </dgm:pt>
    <dgm:pt modelId="{6EBFD7D8-4C29-4B83-A06E-136E36CB5C00}">
      <dgm:prSet phldrT="[Text]" custT="1"/>
      <dgm:spPr>
        <a:noFill/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Formulated Broader Planning Process</a:t>
          </a:r>
        </a:p>
      </dgm:t>
    </dgm:pt>
    <dgm:pt modelId="{A3FD7CA0-C9CA-4632-B2F4-DF149A4714DA}" type="parTrans" cxnId="{7E75AFA8-63F9-48CC-BAAD-AB92C1A3DD71}">
      <dgm:prSet/>
      <dgm:spPr/>
      <dgm:t>
        <a:bodyPr/>
        <a:lstStyle/>
        <a:p>
          <a:endParaRPr lang="en-US"/>
        </a:p>
      </dgm:t>
    </dgm:pt>
    <dgm:pt modelId="{DB893405-55D7-43FF-898D-3632CD053425}" type="sibTrans" cxnId="{7E75AFA8-63F9-48CC-BAAD-AB92C1A3DD71}">
      <dgm:prSet/>
      <dgm:spPr/>
      <dgm:t>
        <a:bodyPr/>
        <a:lstStyle/>
        <a:p>
          <a:endParaRPr lang="en-US"/>
        </a:p>
      </dgm:t>
    </dgm:pt>
    <dgm:pt modelId="{497FDFA7-30E1-41A2-8ECE-D0EC03561417}">
      <dgm:prSet phldrT="[Text]" custT="1"/>
      <dgm:spPr>
        <a:noFill/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Phase 2 Scope of Work</a:t>
          </a:r>
        </a:p>
      </dgm:t>
    </dgm:pt>
    <dgm:pt modelId="{5F0E753E-53DC-439B-926B-E22760B40762}" type="parTrans" cxnId="{D28EE1E4-D81B-4A15-A0B5-2D86D1E03CDC}">
      <dgm:prSet/>
      <dgm:spPr/>
      <dgm:t>
        <a:bodyPr/>
        <a:lstStyle/>
        <a:p>
          <a:endParaRPr lang="en-US"/>
        </a:p>
      </dgm:t>
    </dgm:pt>
    <dgm:pt modelId="{F8910D8E-5E43-4A93-92C2-F7E651113D07}" type="sibTrans" cxnId="{D28EE1E4-D81B-4A15-A0B5-2D86D1E03CDC}">
      <dgm:prSet/>
      <dgm:spPr/>
      <dgm:t>
        <a:bodyPr/>
        <a:lstStyle/>
        <a:p>
          <a:endParaRPr lang="en-US"/>
        </a:p>
      </dgm:t>
    </dgm:pt>
    <dgm:pt modelId="{6D98C70F-F1AE-42C0-A2DC-44636FAA47DA}">
      <dgm:prSet phldrT="[Text]" custT="1"/>
      <dgm:spPr>
        <a:noFill/>
        <a:ln>
          <a:solidFill>
            <a:srgbClr val="604A7B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Stakeholder Forum</a:t>
          </a:r>
        </a:p>
      </dgm:t>
    </dgm:pt>
    <dgm:pt modelId="{2C095783-1AAA-4404-8665-187C48CAA785}" type="parTrans" cxnId="{D75DCA28-F4BD-4E2E-93A2-CD3CA56499B6}">
      <dgm:prSet/>
      <dgm:spPr/>
      <dgm:t>
        <a:bodyPr/>
        <a:lstStyle/>
        <a:p>
          <a:endParaRPr lang="en-US"/>
        </a:p>
      </dgm:t>
    </dgm:pt>
    <dgm:pt modelId="{74E5CB98-F369-4DA8-B73D-76E23A825971}" type="sibTrans" cxnId="{D75DCA28-F4BD-4E2E-93A2-CD3CA56499B6}">
      <dgm:prSet/>
      <dgm:spPr/>
      <dgm:t>
        <a:bodyPr/>
        <a:lstStyle/>
        <a:p>
          <a:endParaRPr lang="en-US"/>
        </a:p>
      </dgm:t>
    </dgm:pt>
    <dgm:pt modelId="{EFC6BEE6-BB46-48B5-B50C-43B45A5BC072}">
      <dgm:prSet phldrT="[Text]" custT="1"/>
      <dgm:spPr>
        <a:noFill/>
        <a:ln>
          <a:solidFill>
            <a:srgbClr val="604A7B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Phase 1 Study Complete</a:t>
          </a:r>
        </a:p>
      </dgm:t>
    </dgm:pt>
    <dgm:pt modelId="{6CAFF065-3D4F-40FE-B0A1-54C8D7A99037}" type="parTrans" cxnId="{95DC7B15-A2D8-446E-9A05-2F1E590B488F}">
      <dgm:prSet/>
      <dgm:spPr/>
      <dgm:t>
        <a:bodyPr/>
        <a:lstStyle/>
        <a:p>
          <a:endParaRPr lang="en-US"/>
        </a:p>
      </dgm:t>
    </dgm:pt>
    <dgm:pt modelId="{E64856F2-BB23-4AAA-A748-550076AF4CFB}" type="sibTrans" cxnId="{95DC7B15-A2D8-446E-9A05-2F1E590B488F}">
      <dgm:prSet/>
      <dgm:spPr/>
      <dgm:t>
        <a:bodyPr/>
        <a:lstStyle/>
        <a:p>
          <a:endParaRPr lang="en-US"/>
        </a:p>
      </dgm:t>
    </dgm:pt>
    <dgm:pt modelId="{10CF82CF-A81B-48F3-A304-E8DA14E1AD35}">
      <dgm:prSet phldrT="[Text]" custT="1"/>
      <dgm:spPr>
        <a:noFill/>
        <a:ln>
          <a:solidFill>
            <a:srgbClr val="604A7B"/>
          </a:solidFill>
        </a:ln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Four (4) Public Forums</a:t>
          </a:r>
        </a:p>
      </dgm:t>
    </dgm:pt>
    <dgm:pt modelId="{50F5A999-0A2B-4B95-A9C1-544EB28DDD25}" type="parTrans" cxnId="{C826DCF9-6B63-4FAC-B8C1-B90587277D75}">
      <dgm:prSet/>
      <dgm:spPr/>
      <dgm:t>
        <a:bodyPr/>
        <a:lstStyle/>
        <a:p>
          <a:endParaRPr lang="en-US"/>
        </a:p>
      </dgm:t>
    </dgm:pt>
    <dgm:pt modelId="{2A3B4F4C-85B8-4901-82B2-3A1B7E83AF76}" type="sibTrans" cxnId="{C826DCF9-6B63-4FAC-B8C1-B90587277D75}">
      <dgm:prSet/>
      <dgm:spPr/>
      <dgm:t>
        <a:bodyPr/>
        <a:lstStyle/>
        <a:p>
          <a:endParaRPr lang="en-US"/>
        </a:p>
      </dgm:t>
    </dgm:pt>
    <dgm:pt modelId="{1DB8ADCC-0021-4BCE-BE7E-CA7C93792DA9}">
      <dgm:prSet phldrT="[Text]" custT="1"/>
      <dgm:spPr>
        <a:noFill/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Hired Consultant</a:t>
          </a:r>
        </a:p>
      </dgm:t>
    </dgm:pt>
    <dgm:pt modelId="{A0A411BA-31BC-4D12-9FE8-9221D3E3BD66}" type="parTrans" cxnId="{B8505953-F816-446F-9D0C-9E6E55488EAF}">
      <dgm:prSet/>
      <dgm:spPr/>
      <dgm:t>
        <a:bodyPr/>
        <a:lstStyle/>
        <a:p>
          <a:endParaRPr lang="en-US"/>
        </a:p>
      </dgm:t>
    </dgm:pt>
    <dgm:pt modelId="{DF3CA0C0-364F-4159-B822-7A514F6635C8}" type="sibTrans" cxnId="{B8505953-F816-446F-9D0C-9E6E55488EAF}">
      <dgm:prSet/>
      <dgm:spPr/>
      <dgm:t>
        <a:bodyPr/>
        <a:lstStyle/>
        <a:p>
          <a:endParaRPr lang="en-US"/>
        </a:p>
      </dgm:t>
    </dgm:pt>
    <dgm:pt modelId="{CA3A7E58-6957-4A93-B4E1-997A6EAACE2A}">
      <dgm:prSet phldrT="[Text]" custT="1"/>
      <dgm:spPr>
        <a:noFill/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Formed Phase 2 Stakeholder Group</a:t>
          </a:r>
        </a:p>
      </dgm:t>
    </dgm:pt>
    <dgm:pt modelId="{7EEFC781-C8A5-4671-A163-DE56EFB24A66}" type="parTrans" cxnId="{1CEE4ABE-0DB0-491B-8A25-87EF81D69DE3}">
      <dgm:prSet/>
      <dgm:spPr/>
      <dgm:t>
        <a:bodyPr/>
        <a:lstStyle/>
        <a:p>
          <a:endParaRPr lang="en-US"/>
        </a:p>
      </dgm:t>
    </dgm:pt>
    <dgm:pt modelId="{76D455EA-772A-4704-8B5F-FB445C198931}" type="sibTrans" cxnId="{1CEE4ABE-0DB0-491B-8A25-87EF81D69DE3}">
      <dgm:prSet/>
      <dgm:spPr/>
      <dgm:t>
        <a:bodyPr/>
        <a:lstStyle/>
        <a:p>
          <a:endParaRPr lang="en-US"/>
        </a:p>
      </dgm:t>
    </dgm:pt>
    <dgm:pt modelId="{2C007176-839B-4A81-A856-E9C982D5A945}" type="pres">
      <dgm:prSet presAssocID="{FF585B93-5756-4F87-8539-DEE1080BFC83}" presName="linearFlow" presStyleCnt="0">
        <dgm:presLayoutVars>
          <dgm:dir/>
          <dgm:animLvl val="lvl"/>
          <dgm:resizeHandles val="exact"/>
        </dgm:presLayoutVars>
      </dgm:prSet>
      <dgm:spPr/>
    </dgm:pt>
    <dgm:pt modelId="{0204E059-8E90-4AA5-9F09-BCEA6B694342}" type="pres">
      <dgm:prSet presAssocID="{E40DDD2D-3B86-4047-8342-7ED4E251CC47}" presName="composite" presStyleCnt="0"/>
      <dgm:spPr/>
    </dgm:pt>
    <dgm:pt modelId="{BD29CA9A-B98E-45A3-A1F2-81F673EC7F60}" type="pres">
      <dgm:prSet presAssocID="{E40DDD2D-3B86-4047-8342-7ED4E251CC47}" presName="parentText" presStyleLbl="alignNode1" presStyleIdx="0" presStyleCnt="3" custLinFactNeighborY="-79">
        <dgm:presLayoutVars>
          <dgm:chMax val="1"/>
          <dgm:bulletEnabled val="1"/>
        </dgm:presLayoutVars>
      </dgm:prSet>
      <dgm:spPr/>
    </dgm:pt>
    <dgm:pt modelId="{8C5F4EBF-D187-41A9-80E3-E4F6E6D7989A}" type="pres">
      <dgm:prSet presAssocID="{E40DDD2D-3B86-4047-8342-7ED4E251CC47}" presName="descendantText" presStyleLbl="alignAcc1" presStyleIdx="0" presStyleCnt="3">
        <dgm:presLayoutVars>
          <dgm:bulletEnabled val="1"/>
        </dgm:presLayoutVars>
      </dgm:prSet>
      <dgm:spPr/>
    </dgm:pt>
    <dgm:pt modelId="{5836E47F-DE95-4D46-8DC1-7FA70AEA31C4}" type="pres">
      <dgm:prSet presAssocID="{DD7A8C1D-18BE-4FCB-AC39-3B755AA24BBA}" presName="sp" presStyleCnt="0"/>
      <dgm:spPr/>
    </dgm:pt>
    <dgm:pt modelId="{4F8B0453-39A3-4164-B3F7-308A48E2ED45}" type="pres">
      <dgm:prSet presAssocID="{375E8B23-CC41-4EDB-91DD-EF0649309104}" presName="composite" presStyleCnt="0"/>
      <dgm:spPr/>
    </dgm:pt>
    <dgm:pt modelId="{1B4A0DA4-7D0B-4936-86BC-C02091D25D19}" type="pres">
      <dgm:prSet presAssocID="{375E8B23-CC41-4EDB-91DD-EF06493091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8C91390-F2E7-434D-85F0-F86D1C4D73C2}" type="pres">
      <dgm:prSet presAssocID="{375E8B23-CC41-4EDB-91DD-EF0649309104}" presName="descendantText" presStyleLbl="alignAcc1" presStyleIdx="1" presStyleCnt="3">
        <dgm:presLayoutVars>
          <dgm:bulletEnabled val="1"/>
        </dgm:presLayoutVars>
      </dgm:prSet>
      <dgm:spPr/>
    </dgm:pt>
    <dgm:pt modelId="{15238F0D-1D9C-457B-A624-BE552AEA572C}" type="pres">
      <dgm:prSet presAssocID="{03B21F9E-D55A-4D6C-9782-66949464C2F2}" presName="sp" presStyleCnt="0"/>
      <dgm:spPr/>
    </dgm:pt>
    <dgm:pt modelId="{2F6D4378-485E-4B2B-BCA4-D36554BCDDB4}" type="pres">
      <dgm:prSet presAssocID="{64F0824E-0423-4C5D-91DF-CB19AB024A7D}" presName="composite" presStyleCnt="0"/>
      <dgm:spPr/>
    </dgm:pt>
    <dgm:pt modelId="{CE049DF1-6BCD-4162-97D3-2D398B892CA1}" type="pres">
      <dgm:prSet presAssocID="{64F0824E-0423-4C5D-91DF-CB19AB024A7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5A1BA11-FABB-4B71-9968-F767CADB45F8}" type="pres">
      <dgm:prSet presAssocID="{64F0824E-0423-4C5D-91DF-CB19AB024A7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232B20B-8180-43CE-80A1-AF587F30D57B}" type="presOf" srcId="{6EBFD7D8-4C29-4B83-A06E-136E36CB5C00}" destId="{D5A1BA11-FABB-4B71-9968-F767CADB45F8}" srcOrd="0" destOrd="0" presId="urn:microsoft.com/office/officeart/2005/8/layout/chevron2"/>
    <dgm:cxn modelId="{95DC7B15-A2D8-446E-9A05-2F1E590B488F}" srcId="{375E8B23-CC41-4EDB-91DD-EF0649309104}" destId="{EFC6BEE6-BB46-48B5-B50C-43B45A5BC072}" srcOrd="2" destOrd="0" parTransId="{6CAFF065-3D4F-40FE-B0A1-54C8D7A99037}" sibTransId="{E64856F2-BB23-4AAA-A748-550076AF4CFB}"/>
    <dgm:cxn modelId="{BAA78619-1235-43E7-821F-10BFF8D81B03}" srcId="{FF585B93-5756-4F87-8539-DEE1080BFC83}" destId="{375E8B23-CC41-4EDB-91DD-EF0649309104}" srcOrd="1" destOrd="0" parTransId="{7526C60F-CEB4-4E5E-8831-DAB2C70C1D5D}" sibTransId="{03B21F9E-D55A-4D6C-9782-66949464C2F2}"/>
    <dgm:cxn modelId="{D864901F-D64D-470B-AC23-FB4F45BAE74E}" srcId="{375E8B23-CC41-4EDB-91DD-EF0649309104}" destId="{EC483863-52CB-4D78-BBD5-C6B5C28939E0}" srcOrd="1" destOrd="0" parTransId="{1271AF01-3233-433E-8587-3CED826D48A8}" sibTransId="{39449C44-BFFE-484A-928A-BE1A259BC4ED}"/>
    <dgm:cxn modelId="{82FE3A25-410A-472C-BDDD-8F76D7E567B4}" srcId="{375E8B23-CC41-4EDB-91DD-EF0649309104}" destId="{AF35590E-68D5-4C03-B592-4130D7C5AC05}" srcOrd="0" destOrd="0" parTransId="{BBE2858C-0602-43C5-802C-DF50F8E3CFB3}" sibTransId="{997EE6A7-EA94-417F-9758-BB2947B353C6}"/>
    <dgm:cxn modelId="{B0B18C26-27C8-45FB-AC6E-952957B10641}" type="presOf" srcId="{553012FA-5572-45C6-93C7-0CA07C8701E5}" destId="{8C5F4EBF-D187-41A9-80E3-E4F6E6D7989A}" srcOrd="0" destOrd="1" presId="urn:microsoft.com/office/officeart/2005/8/layout/chevron2"/>
    <dgm:cxn modelId="{18688727-300C-4D39-8B70-28A3BA1B9AEF}" type="presOf" srcId="{497FDFA7-30E1-41A2-8ECE-D0EC03561417}" destId="{D5A1BA11-FABB-4B71-9968-F767CADB45F8}" srcOrd="0" destOrd="1" presId="urn:microsoft.com/office/officeart/2005/8/layout/chevron2"/>
    <dgm:cxn modelId="{D75DCA28-F4BD-4E2E-93A2-CD3CA56499B6}" srcId="{E40DDD2D-3B86-4047-8342-7ED4E251CC47}" destId="{6D98C70F-F1AE-42C0-A2DC-44636FAA47DA}" srcOrd="2" destOrd="0" parTransId="{2C095783-1AAA-4404-8665-187C48CAA785}" sibTransId="{74E5CB98-F369-4DA8-B73D-76E23A825971}"/>
    <dgm:cxn modelId="{9763BD38-A161-4AB8-BA1C-162651B16006}" type="presOf" srcId="{1DB8ADCC-0021-4BCE-BE7E-CA7C93792DA9}" destId="{D5A1BA11-FABB-4B71-9968-F767CADB45F8}" srcOrd="0" destOrd="2" presId="urn:microsoft.com/office/officeart/2005/8/layout/chevron2"/>
    <dgm:cxn modelId="{34122645-26DF-40FF-BB36-5F0F914903B5}" srcId="{E40DDD2D-3B86-4047-8342-7ED4E251CC47}" destId="{553012FA-5572-45C6-93C7-0CA07C8701E5}" srcOrd="1" destOrd="0" parTransId="{C0FC475F-A10F-47DF-AD54-33483567FBF7}" sibTransId="{3DCD9328-91F5-440D-BAA7-7FE575CE9593}"/>
    <dgm:cxn modelId="{19AEF84E-9180-4C0F-A869-7DA559743569}" type="presOf" srcId="{EC483863-52CB-4D78-BBD5-C6B5C28939E0}" destId="{18C91390-F2E7-434D-85F0-F86D1C4D73C2}" srcOrd="0" destOrd="1" presId="urn:microsoft.com/office/officeart/2005/8/layout/chevron2"/>
    <dgm:cxn modelId="{B8505953-F816-446F-9D0C-9E6E55488EAF}" srcId="{64F0824E-0423-4C5D-91DF-CB19AB024A7D}" destId="{1DB8ADCC-0021-4BCE-BE7E-CA7C93792DA9}" srcOrd="2" destOrd="0" parTransId="{A0A411BA-31BC-4D12-9FE8-9221D3E3BD66}" sibTransId="{DF3CA0C0-364F-4159-B822-7A514F6635C8}"/>
    <dgm:cxn modelId="{EBAE818A-2D66-4931-8CF1-4CFF526E8727}" type="presOf" srcId="{10CF82CF-A81B-48F3-A304-E8DA14E1AD35}" destId="{18C91390-F2E7-434D-85F0-F86D1C4D73C2}" srcOrd="0" destOrd="3" presId="urn:microsoft.com/office/officeart/2005/8/layout/chevron2"/>
    <dgm:cxn modelId="{954929A7-609F-4906-90CB-3B3E0E92F032}" type="presOf" srcId="{6D98C70F-F1AE-42C0-A2DC-44636FAA47DA}" destId="{8C5F4EBF-D187-41A9-80E3-E4F6E6D7989A}" srcOrd="0" destOrd="2" presId="urn:microsoft.com/office/officeart/2005/8/layout/chevron2"/>
    <dgm:cxn modelId="{7E75AFA8-63F9-48CC-BAAD-AB92C1A3DD71}" srcId="{64F0824E-0423-4C5D-91DF-CB19AB024A7D}" destId="{6EBFD7D8-4C29-4B83-A06E-136E36CB5C00}" srcOrd="0" destOrd="0" parTransId="{A3FD7CA0-C9CA-4632-B2F4-DF149A4714DA}" sibTransId="{DB893405-55D7-43FF-898D-3632CD053425}"/>
    <dgm:cxn modelId="{5B7B6EAA-1103-4D42-83A9-6E126B59C901}" srcId="{FF585B93-5756-4F87-8539-DEE1080BFC83}" destId="{64F0824E-0423-4C5D-91DF-CB19AB024A7D}" srcOrd="2" destOrd="0" parTransId="{E24244CE-A234-4046-BBE2-6553ED7EF832}" sibTransId="{21824CC8-46EE-4859-AD53-FB36B7DEBADD}"/>
    <dgm:cxn modelId="{FA79FEB5-101C-4122-A357-EB43524A9556}" type="presOf" srcId="{E40DDD2D-3B86-4047-8342-7ED4E251CC47}" destId="{BD29CA9A-B98E-45A3-A1F2-81F673EC7F60}" srcOrd="0" destOrd="0" presId="urn:microsoft.com/office/officeart/2005/8/layout/chevron2"/>
    <dgm:cxn modelId="{2F9A63BC-DF84-44F0-9254-1D69B4EA5B70}" type="presOf" srcId="{6C8FFE29-694C-4BDC-B277-EA703B53E391}" destId="{8C5F4EBF-D187-41A9-80E3-E4F6E6D7989A}" srcOrd="0" destOrd="0" presId="urn:microsoft.com/office/officeart/2005/8/layout/chevron2"/>
    <dgm:cxn modelId="{1CEE4ABE-0DB0-491B-8A25-87EF81D69DE3}" srcId="{64F0824E-0423-4C5D-91DF-CB19AB024A7D}" destId="{CA3A7E58-6957-4A93-B4E1-997A6EAACE2A}" srcOrd="3" destOrd="0" parTransId="{7EEFC781-C8A5-4671-A163-DE56EFB24A66}" sibTransId="{76D455EA-772A-4704-8B5F-FB445C198931}"/>
    <dgm:cxn modelId="{F2D9F6C8-6783-4FDE-A757-D75AB5E5E79D}" type="presOf" srcId="{375E8B23-CC41-4EDB-91DD-EF0649309104}" destId="{1B4A0DA4-7D0B-4936-86BC-C02091D25D19}" srcOrd="0" destOrd="0" presId="urn:microsoft.com/office/officeart/2005/8/layout/chevron2"/>
    <dgm:cxn modelId="{60A73CD7-CFEE-471D-89A3-C2E92412F7C9}" type="presOf" srcId="{FF585B93-5756-4F87-8539-DEE1080BFC83}" destId="{2C007176-839B-4A81-A856-E9C982D5A945}" srcOrd="0" destOrd="0" presId="urn:microsoft.com/office/officeart/2005/8/layout/chevron2"/>
    <dgm:cxn modelId="{44E0FED7-494F-4646-A7EF-ECD0CB748240}" type="presOf" srcId="{EFC6BEE6-BB46-48B5-B50C-43B45A5BC072}" destId="{18C91390-F2E7-434D-85F0-F86D1C4D73C2}" srcOrd="0" destOrd="2" presId="urn:microsoft.com/office/officeart/2005/8/layout/chevron2"/>
    <dgm:cxn modelId="{7748F6DB-CBE9-4525-929D-4DF4CB371ED1}" type="presOf" srcId="{AF35590E-68D5-4C03-B592-4130D7C5AC05}" destId="{18C91390-F2E7-434D-85F0-F86D1C4D73C2}" srcOrd="0" destOrd="0" presId="urn:microsoft.com/office/officeart/2005/8/layout/chevron2"/>
    <dgm:cxn modelId="{461AC1DE-AAD0-4924-A40B-2ABF57804BB6}" type="presOf" srcId="{CA3A7E58-6957-4A93-B4E1-997A6EAACE2A}" destId="{D5A1BA11-FABB-4B71-9968-F767CADB45F8}" srcOrd="0" destOrd="3" presId="urn:microsoft.com/office/officeart/2005/8/layout/chevron2"/>
    <dgm:cxn modelId="{F4B9D5E0-49D0-4EF0-98B7-031D12CDB1F7}" type="presOf" srcId="{64F0824E-0423-4C5D-91DF-CB19AB024A7D}" destId="{CE049DF1-6BCD-4162-97D3-2D398B892CA1}" srcOrd="0" destOrd="0" presId="urn:microsoft.com/office/officeart/2005/8/layout/chevron2"/>
    <dgm:cxn modelId="{D28EE1E4-D81B-4A15-A0B5-2D86D1E03CDC}" srcId="{64F0824E-0423-4C5D-91DF-CB19AB024A7D}" destId="{497FDFA7-30E1-41A2-8ECE-D0EC03561417}" srcOrd="1" destOrd="0" parTransId="{5F0E753E-53DC-439B-926B-E22760B40762}" sibTransId="{F8910D8E-5E43-4A93-92C2-F7E651113D07}"/>
    <dgm:cxn modelId="{23F8DBE6-26DE-4D17-9917-06A62AA1657C}" srcId="{E40DDD2D-3B86-4047-8342-7ED4E251CC47}" destId="{6C8FFE29-694C-4BDC-B277-EA703B53E391}" srcOrd="0" destOrd="0" parTransId="{AA73051F-703E-4A56-B592-79E8C97F704D}" sibTransId="{4CC58ACF-2CEA-457B-923D-E1FAACB40B36}"/>
    <dgm:cxn modelId="{06F5DAF4-F865-4274-8FAD-47B114743C7E}" srcId="{FF585B93-5756-4F87-8539-DEE1080BFC83}" destId="{E40DDD2D-3B86-4047-8342-7ED4E251CC47}" srcOrd="0" destOrd="0" parTransId="{86669E42-6564-4F17-B3E9-48C08DA9F00B}" sibTransId="{DD7A8C1D-18BE-4FCB-AC39-3B755AA24BBA}"/>
    <dgm:cxn modelId="{C826DCF9-6B63-4FAC-B8C1-B90587277D75}" srcId="{375E8B23-CC41-4EDB-91DD-EF0649309104}" destId="{10CF82CF-A81B-48F3-A304-E8DA14E1AD35}" srcOrd="3" destOrd="0" parTransId="{50F5A999-0A2B-4B95-A9C1-544EB28DDD25}" sibTransId="{2A3B4F4C-85B8-4901-82B2-3A1B7E83AF76}"/>
    <dgm:cxn modelId="{6BD3BABA-3D92-4889-AEC8-F26F8401D935}" type="presParOf" srcId="{2C007176-839B-4A81-A856-E9C982D5A945}" destId="{0204E059-8E90-4AA5-9F09-BCEA6B694342}" srcOrd="0" destOrd="0" presId="urn:microsoft.com/office/officeart/2005/8/layout/chevron2"/>
    <dgm:cxn modelId="{097DBAB2-E8BA-45F6-8C8A-6726D49A4B9B}" type="presParOf" srcId="{0204E059-8E90-4AA5-9F09-BCEA6B694342}" destId="{BD29CA9A-B98E-45A3-A1F2-81F673EC7F60}" srcOrd="0" destOrd="0" presId="urn:microsoft.com/office/officeart/2005/8/layout/chevron2"/>
    <dgm:cxn modelId="{8900DB52-8867-4240-B455-175C325416CE}" type="presParOf" srcId="{0204E059-8E90-4AA5-9F09-BCEA6B694342}" destId="{8C5F4EBF-D187-41A9-80E3-E4F6E6D7989A}" srcOrd="1" destOrd="0" presId="urn:microsoft.com/office/officeart/2005/8/layout/chevron2"/>
    <dgm:cxn modelId="{CEEDE1C7-470B-4096-9F11-6DBE9DA34EBF}" type="presParOf" srcId="{2C007176-839B-4A81-A856-E9C982D5A945}" destId="{5836E47F-DE95-4D46-8DC1-7FA70AEA31C4}" srcOrd="1" destOrd="0" presId="urn:microsoft.com/office/officeart/2005/8/layout/chevron2"/>
    <dgm:cxn modelId="{F87A67E4-1166-4417-8D47-BBB14E009D44}" type="presParOf" srcId="{2C007176-839B-4A81-A856-E9C982D5A945}" destId="{4F8B0453-39A3-4164-B3F7-308A48E2ED45}" srcOrd="2" destOrd="0" presId="urn:microsoft.com/office/officeart/2005/8/layout/chevron2"/>
    <dgm:cxn modelId="{F5B393A5-E16A-4EBF-94D8-DE52B5F53ABC}" type="presParOf" srcId="{4F8B0453-39A3-4164-B3F7-308A48E2ED45}" destId="{1B4A0DA4-7D0B-4936-86BC-C02091D25D19}" srcOrd="0" destOrd="0" presId="urn:microsoft.com/office/officeart/2005/8/layout/chevron2"/>
    <dgm:cxn modelId="{AA52C8D2-F3A5-49CF-A2AD-0028F9C88712}" type="presParOf" srcId="{4F8B0453-39A3-4164-B3F7-308A48E2ED45}" destId="{18C91390-F2E7-434D-85F0-F86D1C4D73C2}" srcOrd="1" destOrd="0" presId="urn:microsoft.com/office/officeart/2005/8/layout/chevron2"/>
    <dgm:cxn modelId="{5D126944-D539-4CCC-9E8C-D225226AAB13}" type="presParOf" srcId="{2C007176-839B-4A81-A856-E9C982D5A945}" destId="{15238F0D-1D9C-457B-A624-BE552AEA572C}" srcOrd="3" destOrd="0" presId="urn:microsoft.com/office/officeart/2005/8/layout/chevron2"/>
    <dgm:cxn modelId="{E8A2CB58-45E7-4594-9838-6660C5EDED09}" type="presParOf" srcId="{2C007176-839B-4A81-A856-E9C982D5A945}" destId="{2F6D4378-485E-4B2B-BCA4-D36554BCDDB4}" srcOrd="4" destOrd="0" presId="urn:microsoft.com/office/officeart/2005/8/layout/chevron2"/>
    <dgm:cxn modelId="{F464D74F-BBED-4673-945F-BBD7872300B1}" type="presParOf" srcId="{2F6D4378-485E-4B2B-BCA4-D36554BCDDB4}" destId="{CE049DF1-6BCD-4162-97D3-2D398B892CA1}" srcOrd="0" destOrd="0" presId="urn:microsoft.com/office/officeart/2005/8/layout/chevron2"/>
    <dgm:cxn modelId="{96F0684F-7F03-4183-B067-6300005A47A5}" type="presParOf" srcId="{2F6D4378-485E-4B2B-BCA4-D36554BCDDB4}" destId="{D5A1BA11-FABB-4B71-9968-F767CADB45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0D8FF-0504-44C2-94FF-5AF4B569303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54ED2-05B7-486D-A355-AA58FFCE75CF}">
      <dgm:prSet phldrT="[Text]"/>
      <dgm:spPr/>
      <dgm:t>
        <a:bodyPr/>
        <a:lstStyle/>
        <a:p>
          <a:pPr algn="l"/>
          <a:r>
            <a:rPr lang="en-US" u="sng" dirty="0"/>
            <a:t>Transition from Public Landfill to Private Landfill</a:t>
          </a:r>
        </a:p>
      </dgm:t>
    </dgm:pt>
    <dgm:pt modelId="{AE5574F1-8E1F-46DA-8872-02D59AAEF359}" type="parTrans" cxnId="{4B653EB6-9484-4CB2-9A83-C93F03D5BDC4}">
      <dgm:prSet/>
      <dgm:spPr/>
      <dgm:t>
        <a:bodyPr/>
        <a:lstStyle/>
        <a:p>
          <a:pPr algn="l"/>
          <a:endParaRPr lang="en-US"/>
        </a:p>
      </dgm:t>
    </dgm:pt>
    <dgm:pt modelId="{7D09A440-5A66-4AD4-A9B3-40CE0C9A8821}" type="sibTrans" cxnId="{4B653EB6-9484-4CB2-9A83-C93F03D5BDC4}">
      <dgm:prSet/>
      <dgm:spPr/>
      <dgm:t>
        <a:bodyPr/>
        <a:lstStyle/>
        <a:p>
          <a:pPr algn="l"/>
          <a:endParaRPr lang="en-US"/>
        </a:p>
      </dgm:t>
    </dgm:pt>
    <dgm:pt modelId="{D7C82C15-6D60-4440-BB5D-756C4994435D}">
      <dgm:prSet phldrT="[Text]"/>
      <dgm:spPr/>
      <dgm:t>
        <a:bodyPr/>
        <a:lstStyle/>
        <a:p>
          <a:pPr algn="l"/>
          <a:r>
            <a:rPr lang="en-US" u="sng" dirty="0"/>
            <a:t>Transition from Private Landfill to Public Landfill</a:t>
          </a:r>
        </a:p>
      </dgm:t>
    </dgm:pt>
    <dgm:pt modelId="{C2F6EDE7-7835-4108-8600-448503B4AC66}" type="parTrans" cxnId="{826482C6-8425-4264-8C01-81EC21223A71}">
      <dgm:prSet/>
      <dgm:spPr/>
      <dgm:t>
        <a:bodyPr/>
        <a:lstStyle/>
        <a:p>
          <a:pPr algn="l"/>
          <a:endParaRPr lang="en-US"/>
        </a:p>
      </dgm:t>
    </dgm:pt>
    <dgm:pt modelId="{26875D6F-890E-41CA-B5BB-59ACEC221CAD}" type="sibTrans" cxnId="{826482C6-8425-4264-8C01-81EC21223A71}">
      <dgm:prSet/>
      <dgm:spPr/>
      <dgm:t>
        <a:bodyPr/>
        <a:lstStyle/>
        <a:p>
          <a:pPr algn="l"/>
          <a:endParaRPr lang="en-US"/>
        </a:p>
      </dgm:t>
    </dgm:pt>
    <dgm:pt modelId="{144DF6D0-0A8D-43AE-B893-96D245D63F2A}">
      <dgm:prSet phldrT="[Text]"/>
      <dgm:spPr/>
      <dgm:t>
        <a:bodyPr/>
        <a:lstStyle/>
        <a:p>
          <a:pPr algn="l"/>
          <a:r>
            <a:rPr lang="en-US" dirty="0"/>
            <a:t>Three to Five Years</a:t>
          </a:r>
        </a:p>
      </dgm:t>
    </dgm:pt>
    <dgm:pt modelId="{553D6C46-8FA7-41E4-B68E-C9C63AB92294}" type="parTrans" cxnId="{A7808312-4CB9-427B-BA95-BE3EB0A2C44D}">
      <dgm:prSet/>
      <dgm:spPr/>
      <dgm:t>
        <a:bodyPr/>
        <a:lstStyle/>
        <a:p>
          <a:pPr algn="l"/>
          <a:endParaRPr lang="en-US"/>
        </a:p>
      </dgm:t>
    </dgm:pt>
    <dgm:pt modelId="{CD886EC9-2B7B-44B1-B303-D448A460AE63}" type="sibTrans" cxnId="{A7808312-4CB9-427B-BA95-BE3EB0A2C44D}">
      <dgm:prSet/>
      <dgm:spPr/>
      <dgm:t>
        <a:bodyPr/>
        <a:lstStyle/>
        <a:p>
          <a:pPr algn="l"/>
          <a:endParaRPr lang="en-US"/>
        </a:p>
      </dgm:t>
    </dgm:pt>
    <dgm:pt modelId="{A52DF57E-0A90-4870-BB76-2154A3C35AB0}">
      <dgm:prSet phldrT="[Text]"/>
      <dgm:spPr/>
      <dgm:t>
        <a:bodyPr/>
        <a:lstStyle/>
        <a:p>
          <a:pPr algn="l"/>
          <a:r>
            <a:rPr lang="en-US" dirty="0"/>
            <a:t>Six to Twelve Months</a:t>
          </a:r>
        </a:p>
      </dgm:t>
    </dgm:pt>
    <dgm:pt modelId="{780237FC-CEB7-46DA-9C43-3FE64F1EA120}" type="sibTrans" cxnId="{CE099F7E-236C-4A5A-BE56-12CD55D6154E}">
      <dgm:prSet/>
      <dgm:spPr/>
      <dgm:t>
        <a:bodyPr/>
        <a:lstStyle/>
        <a:p>
          <a:pPr algn="l"/>
          <a:endParaRPr lang="en-US"/>
        </a:p>
      </dgm:t>
    </dgm:pt>
    <dgm:pt modelId="{5A38926C-97BF-414E-9D1D-6BA5145CA859}" type="parTrans" cxnId="{CE099F7E-236C-4A5A-BE56-12CD55D6154E}">
      <dgm:prSet/>
      <dgm:spPr/>
      <dgm:t>
        <a:bodyPr/>
        <a:lstStyle/>
        <a:p>
          <a:pPr algn="l"/>
          <a:endParaRPr lang="en-US"/>
        </a:p>
      </dgm:t>
    </dgm:pt>
    <dgm:pt modelId="{FF9A6FE9-FF19-4D65-ABE0-3CBD0CF63596}" type="pres">
      <dgm:prSet presAssocID="{CE80D8FF-0504-44C2-94FF-5AF4B5693031}" presName="Name0" presStyleCnt="0">
        <dgm:presLayoutVars>
          <dgm:chMax/>
          <dgm:chPref/>
          <dgm:dir/>
        </dgm:presLayoutVars>
      </dgm:prSet>
      <dgm:spPr/>
    </dgm:pt>
    <dgm:pt modelId="{B86476D9-1773-4255-8301-203C5BE3D144}" type="pres">
      <dgm:prSet presAssocID="{CBF54ED2-05B7-486D-A355-AA58FFCE75CF}" presName="parenttextcomposite" presStyleCnt="0"/>
      <dgm:spPr/>
    </dgm:pt>
    <dgm:pt modelId="{B8EA037E-C671-46B8-AB74-B05D67DCD874}" type="pres">
      <dgm:prSet presAssocID="{CBF54ED2-05B7-486D-A355-AA58FFCE75CF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90821B3F-2170-429C-8231-DD8250078BA8}" type="pres">
      <dgm:prSet presAssocID="{CBF54ED2-05B7-486D-A355-AA58FFCE75CF}" presName="composite" presStyleCnt="0"/>
      <dgm:spPr/>
    </dgm:pt>
    <dgm:pt modelId="{A2294743-4E0D-40D3-A5B8-E8619291342E}" type="pres">
      <dgm:prSet presAssocID="{CBF54ED2-05B7-486D-A355-AA58FFCE75CF}" presName="chevron1" presStyleLbl="alignNode1" presStyleIdx="0" presStyleCnt="14" custScaleX="29990" custScaleY="37895"/>
      <dgm:spPr>
        <a:solidFill>
          <a:srgbClr val="92D050"/>
        </a:solidFill>
        <a:ln>
          <a:solidFill>
            <a:srgbClr val="92D050"/>
          </a:solidFill>
        </a:ln>
      </dgm:spPr>
    </dgm:pt>
    <dgm:pt modelId="{6B05737B-8DA2-488C-ACF2-BD3310C3AC55}" type="pres">
      <dgm:prSet presAssocID="{CBF54ED2-05B7-486D-A355-AA58FFCE75CF}" presName="chevron2" presStyleLbl="alignNode1" presStyleIdx="1" presStyleCnt="14" custScaleX="29990" custScaleY="37895" custLinFactNeighborX="-42221" custLinFactNeighborY="-105"/>
      <dgm:spPr>
        <a:solidFill>
          <a:srgbClr val="92D050"/>
        </a:solidFill>
        <a:ln>
          <a:solidFill>
            <a:srgbClr val="92D050"/>
          </a:solidFill>
        </a:ln>
      </dgm:spPr>
    </dgm:pt>
    <dgm:pt modelId="{DB777B73-47F1-4117-B79F-941D6514E61D}" type="pres">
      <dgm:prSet presAssocID="{CBF54ED2-05B7-486D-A355-AA58FFCE75CF}" presName="chevron3" presStyleLbl="alignNode1" presStyleIdx="2" presStyleCnt="14" custScaleX="29990" custScaleY="37895" custLinFactNeighborX="-82342" custLinFactNeighborY="-105"/>
      <dgm:spPr>
        <a:solidFill>
          <a:srgbClr val="92D050"/>
        </a:solidFill>
        <a:ln>
          <a:solidFill>
            <a:srgbClr val="92D050"/>
          </a:solidFill>
        </a:ln>
      </dgm:spPr>
    </dgm:pt>
    <dgm:pt modelId="{4650240D-6D62-4A1B-A125-81A830D397B1}" type="pres">
      <dgm:prSet presAssocID="{CBF54ED2-05B7-486D-A355-AA58FFCE75CF}" presName="chevron4" presStyleLbl="alignNode1" presStyleIdx="3" presStyleCnt="14" custScaleX="29990" custScaleY="37895" custLinFactX="-22416" custLinFactNeighborX="-100000" custLinFactNeighborY="-105"/>
      <dgm:spPr>
        <a:solidFill>
          <a:srgbClr val="92D050"/>
        </a:solidFill>
        <a:ln>
          <a:solidFill>
            <a:srgbClr val="92D050"/>
          </a:solidFill>
        </a:ln>
      </dgm:spPr>
    </dgm:pt>
    <dgm:pt modelId="{A793807B-2002-4689-B998-68EB17E2311C}" type="pres">
      <dgm:prSet presAssocID="{CBF54ED2-05B7-486D-A355-AA58FFCE75CF}" presName="chevron5" presStyleLbl="alignNode1" presStyleIdx="4" presStyleCnt="14" custScaleX="29990" custScaleY="37895" custLinFactX="-62537" custLinFactNeighborX="-100000" custLinFactNeighborY="-105"/>
      <dgm:spPr>
        <a:solidFill>
          <a:srgbClr val="92D050"/>
        </a:solidFill>
        <a:ln>
          <a:solidFill>
            <a:srgbClr val="92D050"/>
          </a:solidFill>
        </a:ln>
      </dgm:spPr>
    </dgm:pt>
    <dgm:pt modelId="{650166D6-D37E-48A0-8AFD-AB8B88B20369}" type="pres">
      <dgm:prSet presAssocID="{CBF54ED2-05B7-486D-A355-AA58FFCE75CF}" presName="chevron6" presStyleLbl="alignNode1" presStyleIdx="5" presStyleCnt="14" custScaleX="29990" custScaleY="37895" custLinFactX="-100000" custLinFactNeighborX="-102610" custLinFactNeighborY="-105"/>
      <dgm:spPr>
        <a:solidFill>
          <a:srgbClr val="92D050"/>
        </a:solidFill>
        <a:ln>
          <a:solidFill>
            <a:srgbClr val="92D050"/>
          </a:solidFill>
        </a:ln>
      </dgm:spPr>
    </dgm:pt>
    <dgm:pt modelId="{AA4EE67B-7BE8-43F5-A805-9C88E0AF4233}" type="pres">
      <dgm:prSet presAssocID="{CBF54ED2-05B7-486D-A355-AA58FFCE75CF}" presName="chevron7" presStyleLbl="alignNode1" presStyleIdx="6" presStyleCnt="14" custScaleX="29990" custScaleY="37895" custLinFactX="-100000" custLinFactNeighborX="-142731" custLinFactNeighborY="-105"/>
      <dgm:spPr>
        <a:solidFill>
          <a:srgbClr val="92D050"/>
        </a:solidFill>
        <a:ln>
          <a:solidFill>
            <a:srgbClr val="92D050"/>
          </a:solidFill>
        </a:ln>
      </dgm:spPr>
    </dgm:pt>
    <dgm:pt modelId="{44AD9197-2C71-4F4C-82FD-566F724C3DB6}" type="pres">
      <dgm:prSet presAssocID="{CBF54ED2-05B7-486D-A355-AA58FFCE75CF}" presName="childtext" presStyleLbl="solidFgAcc1" presStyleIdx="0" presStyleCnt="2" custScaleX="28619" custLinFactNeighborX="8615" custLinFactNeighborY="921">
        <dgm:presLayoutVars>
          <dgm:chMax/>
          <dgm:chPref val="0"/>
          <dgm:bulletEnabled val="1"/>
        </dgm:presLayoutVars>
      </dgm:prSet>
      <dgm:spPr/>
    </dgm:pt>
    <dgm:pt modelId="{EC9DC861-0A93-424C-8B04-E7C52D63FEA6}" type="pres">
      <dgm:prSet presAssocID="{7D09A440-5A66-4AD4-A9B3-40CE0C9A8821}" presName="sibTrans" presStyleCnt="0"/>
      <dgm:spPr/>
    </dgm:pt>
    <dgm:pt modelId="{3BD1BAFA-ABC5-43C4-92EB-19211545C780}" type="pres">
      <dgm:prSet presAssocID="{D7C82C15-6D60-4440-BB5D-756C4994435D}" presName="parenttextcomposite" presStyleCnt="0"/>
      <dgm:spPr/>
    </dgm:pt>
    <dgm:pt modelId="{7B4AE709-A521-49C5-A7F6-3B2DBC411ADB}" type="pres">
      <dgm:prSet presAssocID="{D7C82C15-6D60-4440-BB5D-756C4994435D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F0FA413D-E3D4-46B1-BA16-DACAF38E7537}" type="pres">
      <dgm:prSet presAssocID="{D7C82C15-6D60-4440-BB5D-756C4994435D}" presName="composite" presStyleCnt="0"/>
      <dgm:spPr/>
    </dgm:pt>
    <dgm:pt modelId="{3DB51056-8B4C-4711-ACC4-9D7781A22212}" type="pres">
      <dgm:prSet presAssocID="{D7C82C15-6D60-4440-BB5D-756C4994435D}" presName="chevron1" presStyleLbl="alignNode1" presStyleIdx="7" presStyleCnt="14"/>
      <dgm:spPr>
        <a:solidFill>
          <a:srgbClr val="FF5050"/>
        </a:solidFill>
        <a:ln>
          <a:solidFill>
            <a:srgbClr val="FF5050"/>
          </a:solidFill>
        </a:ln>
      </dgm:spPr>
    </dgm:pt>
    <dgm:pt modelId="{9DCC030D-0005-4C65-8963-34CA3DA0CD19}" type="pres">
      <dgm:prSet presAssocID="{D7C82C15-6D60-4440-BB5D-756C4994435D}" presName="chevron2" presStyleLbl="alignNode1" presStyleIdx="8" presStyleCnt="14"/>
      <dgm:spPr>
        <a:solidFill>
          <a:srgbClr val="FF5050"/>
        </a:solidFill>
        <a:ln>
          <a:solidFill>
            <a:srgbClr val="FF5050"/>
          </a:solidFill>
        </a:ln>
      </dgm:spPr>
    </dgm:pt>
    <dgm:pt modelId="{75C4BCD7-5DBA-4520-99C0-43B575395D67}" type="pres">
      <dgm:prSet presAssocID="{D7C82C15-6D60-4440-BB5D-756C4994435D}" presName="chevron3" presStyleLbl="alignNode1" presStyleIdx="9" presStyleCnt="14"/>
      <dgm:spPr>
        <a:solidFill>
          <a:srgbClr val="FF5050"/>
        </a:solidFill>
        <a:ln>
          <a:solidFill>
            <a:srgbClr val="FF5050"/>
          </a:solidFill>
        </a:ln>
      </dgm:spPr>
    </dgm:pt>
    <dgm:pt modelId="{9D167EC3-768B-4A00-9E4E-74D454AB8459}" type="pres">
      <dgm:prSet presAssocID="{D7C82C15-6D60-4440-BB5D-756C4994435D}" presName="chevron4" presStyleLbl="alignNode1" presStyleIdx="10" presStyleCnt="14"/>
      <dgm:spPr>
        <a:solidFill>
          <a:srgbClr val="FF5050"/>
        </a:solidFill>
        <a:ln>
          <a:solidFill>
            <a:srgbClr val="FF5050"/>
          </a:solidFill>
        </a:ln>
      </dgm:spPr>
    </dgm:pt>
    <dgm:pt modelId="{C8E22A59-8F31-4C71-B8B9-AA230E316D7C}" type="pres">
      <dgm:prSet presAssocID="{D7C82C15-6D60-4440-BB5D-756C4994435D}" presName="chevron5" presStyleLbl="alignNode1" presStyleIdx="11" presStyleCnt="14"/>
      <dgm:spPr>
        <a:solidFill>
          <a:srgbClr val="FF5050"/>
        </a:solidFill>
        <a:ln>
          <a:solidFill>
            <a:srgbClr val="FF5050"/>
          </a:solidFill>
        </a:ln>
      </dgm:spPr>
    </dgm:pt>
    <dgm:pt modelId="{3E7C9869-E7DE-4DB2-9603-B589724BA2F8}" type="pres">
      <dgm:prSet presAssocID="{D7C82C15-6D60-4440-BB5D-756C4994435D}" presName="chevron6" presStyleLbl="alignNode1" presStyleIdx="12" presStyleCnt="14"/>
      <dgm:spPr>
        <a:solidFill>
          <a:srgbClr val="FF5050"/>
        </a:solidFill>
        <a:ln>
          <a:solidFill>
            <a:srgbClr val="FF5050"/>
          </a:solidFill>
        </a:ln>
      </dgm:spPr>
    </dgm:pt>
    <dgm:pt modelId="{93ED6914-0CF9-44F5-A37B-C83542BB213D}" type="pres">
      <dgm:prSet presAssocID="{D7C82C15-6D60-4440-BB5D-756C4994435D}" presName="chevron7" presStyleLbl="alignNode1" presStyleIdx="13" presStyleCnt="14"/>
      <dgm:spPr>
        <a:solidFill>
          <a:srgbClr val="FF5050"/>
        </a:solidFill>
        <a:ln>
          <a:solidFill>
            <a:srgbClr val="FF5050"/>
          </a:solidFill>
        </a:ln>
      </dgm:spPr>
    </dgm:pt>
    <dgm:pt modelId="{24D04FA6-B4F9-4A91-AB37-97B2C7EEC914}" type="pres">
      <dgm:prSet presAssocID="{D7C82C15-6D60-4440-BB5D-756C4994435D}" presName="childtext" presStyleLbl="solidFgAcc1" presStyleIdx="1" presStyleCnt="2" custScaleX="28380">
        <dgm:presLayoutVars>
          <dgm:chMax/>
          <dgm:chPref val="0"/>
          <dgm:bulletEnabled val="1"/>
        </dgm:presLayoutVars>
      </dgm:prSet>
      <dgm:spPr/>
    </dgm:pt>
  </dgm:ptLst>
  <dgm:cxnLst>
    <dgm:cxn modelId="{A7808312-4CB9-427B-BA95-BE3EB0A2C44D}" srcId="{D7C82C15-6D60-4440-BB5D-756C4994435D}" destId="{144DF6D0-0A8D-43AE-B893-96D245D63F2A}" srcOrd="0" destOrd="0" parTransId="{553D6C46-8FA7-41E4-B68E-C9C63AB92294}" sibTransId="{CD886EC9-2B7B-44B1-B303-D448A460AE63}"/>
    <dgm:cxn modelId="{A5669228-F3DA-4626-9B6C-CD76EEEB03AB}" type="presOf" srcId="{144DF6D0-0A8D-43AE-B893-96D245D63F2A}" destId="{24D04FA6-B4F9-4A91-AB37-97B2C7EEC914}" srcOrd="0" destOrd="0" presId="urn:microsoft.com/office/officeart/2008/layout/VerticalAccentList"/>
    <dgm:cxn modelId="{808A4D2A-27E7-4279-9A72-46871D652906}" type="presOf" srcId="{CE80D8FF-0504-44C2-94FF-5AF4B5693031}" destId="{FF9A6FE9-FF19-4D65-ABE0-3CBD0CF63596}" srcOrd="0" destOrd="0" presId="urn:microsoft.com/office/officeart/2008/layout/VerticalAccentList"/>
    <dgm:cxn modelId="{37A46231-F9FB-42EE-9E6C-38A2A85A2D53}" type="presOf" srcId="{CBF54ED2-05B7-486D-A355-AA58FFCE75CF}" destId="{B8EA037E-C671-46B8-AB74-B05D67DCD874}" srcOrd="0" destOrd="0" presId="urn:microsoft.com/office/officeart/2008/layout/VerticalAccentList"/>
    <dgm:cxn modelId="{CE099F7E-236C-4A5A-BE56-12CD55D6154E}" srcId="{CBF54ED2-05B7-486D-A355-AA58FFCE75CF}" destId="{A52DF57E-0A90-4870-BB76-2154A3C35AB0}" srcOrd="0" destOrd="0" parTransId="{5A38926C-97BF-414E-9D1D-6BA5145CA859}" sibTransId="{780237FC-CEB7-46DA-9C43-3FE64F1EA120}"/>
    <dgm:cxn modelId="{4B653EB6-9484-4CB2-9A83-C93F03D5BDC4}" srcId="{CE80D8FF-0504-44C2-94FF-5AF4B5693031}" destId="{CBF54ED2-05B7-486D-A355-AA58FFCE75CF}" srcOrd="0" destOrd="0" parTransId="{AE5574F1-8E1F-46DA-8872-02D59AAEF359}" sibTransId="{7D09A440-5A66-4AD4-A9B3-40CE0C9A8821}"/>
    <dgm:cxn modelId="{A4F5B4C4-37A6-4CDE-B93C-8A334D1F2515}" type="presOf" srcId="{A52DF57E-0A90-4870-BB76-2154A3C35AB0}" destId="{44AD9197-2C71-4F4C-82FD-566F724C3DB6}" srcOrd="0" destOrd="0" presId="urn:microsoft.com/office/officeart/2008/layout/VerticalAccentList"/>
    <dgm:cxn modelId="{826482C6-8425-4264-8C01-81EC21223A71}" srcId="{CE80D8FF-0504-44C2-94FF-5AF4B5693031}" destId="{D7C82C15-6D60-4440-BB5D-756C4994435D}" srcOrd="1" destOrd="0" parTransId="{C2F6EDE7-7835-4108-8600-448503B4AC66}" sibTransId="{26875D6F-890E-41CA-B5BB-59ACEC221CAD}"/>
    <dgm:cxn modelId="{646B76CD-4E29-4BCF-A336-506BC1B6C4C2}" type="presOf" srcId="{D7C82C15-6D60-4440-BB5D-756C4994435D}" destId="{7B4AE709-A521-49C5-A7F6-3B2DBC411ADB}" srcOrd="0" destOrd="0" presId="urn:microsoft.com/office/officeart/2008/layout/VerticalAccentList"/>
    <dgm:cxn modelId="{635484BD-05F5-4CF7-84F7-788BFBA4937B}" type="presParOf" srcId="{FF9A6FE9-FF19-4D65-ABE0-3CBD0CF63596}" destId="{B86476D9-1773-4255-8301-203C5BE3D144}" srcOrd="0" destOrd="0" presId="urn:microsoft.com/office/officeart/2008/layout/VerticalAccentList"/>
    <dgm:cxn modelId="{206B8A44-9DC5-47D8-9237-02D3A2356F6B}" type="presParOf" srcId="{B86476D9-1773-4255-8301-203C5BE3D144}" destId="{B8EA037E-C671-46B8-AB74-B05D67DCD874}" srcOrd="0" destOrd="0" presId="urn:microsoft.com/office/officeart/2008/layout/VerticalAccentList"/>
    <dgm:cxn modelId="{CE2BEB8D-6BB5-4B1E-BD2F-54946F316701}" type="presParOf" srcId="{FF9A6FE9-FF19-4D65-ABE0-3CBD0CF63596}" destId="{90821B3F-2170-429C-8231-DD8250078BA8}" srcOrd="1" destOrd="0" presId="urn:microsoft.com/office/officeart/2008/layout/VerticalAccentList"/>
    <dgm:cxn modelId="{23D5448B-0BC9-4509-A63D-78F94DB2DD96}" type="presParOf" srcId="{90821B3F-2170-429C-8231-DD8250078BA8}" destId="{A2294743-4E0D-40D3-A5B8-E8619291342E}" srcOrd="0" destOrd="0" presId="urn:microsoft.com/office/officeart/2008/layout/VerticalAccentList"/>
    <dgm:cxn modelId="{6BAB5A62-5048-4C69-B7F5-1B897F74B260}" type="presParOf" srcId="{90821B3F-2170-429C-8231-DD8250078BA8}" destId="{6B05737B-8DA2-488C-ACF2-BD3310C3AC55}" srcOrd="1" destOrd="0" presId="urn:microsoft.com/office/officeart/2008/layout/VerticalAccentList"/>
    <dgm:cxn modelId="{B6C98AD3-B9A1-4079-9BE7-62472F69E6DA}" type="presParOf" srcId="{90821B3F-2170-429C-8231-DD8250078BA8}" destId="{DB777B73-47F1-4117-B79F-941D6514E61D}" srcOrd="2" destOrd="0" presId="urn:microsoft.com/office/officeart/2008/layout/VerticalAccentList"/>
    <dgm:cxn modelId="{24395EF5-E9D9-4A31-B1C9-C884C0CDEFD0}" type="presParOf" srcId="{90821B3F-2170-429C-8231-DD8250078BA8}" destId="{4650240D-6D62-4A1B-A125-81A830D397B1}" srcOrd="3" destOrd="0" presId="urn:microsoft.com/office/officeart/2008/layout/VerticalAccentList"/>
    <dgm:cxn modelId="{3D88C4AE-7507-48BD-B8CB-CF0BC02D8AFB}" type="presParOf" srcId="{90821B3F-2170-429C-8231-DD8250078BA8}" destId="{A793807B-2002-4689-B998-68EB17E2311C}" srcOrd="4" destOrd="0" presId="urn:microsoft.com/office/officeart/2008/layout/VerticalAccentList"/>
    <dgm:cxn modelId="{5B6EBB6D-BD30-440B-8404-62D6511F2441}" type="presParOf" srcId="{90821B3F-2170-429C-8231-DD8250078BA8}" destId="{650166D6-D37E-48A0-8AFD-AB8B88B20369}" srcOrd="5" destOrd="0" presId="urn:microsoft.com/office/officeart/2008/layout/VerticalAccentList"/>
    <dgm:cxn modelId="{AB38F581-8A0C-4CA7-ADC3-B18892879BCB}" type="presParOf" srcId="{90821B3F-2170-429C-8231-DD8250078BA8}" destId="{AA4EE67B-7BE8-43F5-A805-9C88E0AF4233}" srcOrd="6" destOrd="0" presId="urn:microsoft.com/office/officeart/2008/layout/VerticalAccentList"/>
    <dgm:cxn modelId="{BD9F2E3B-76A7-4449-A91D-869776B5ABF5}" type="presParOf" srcId="{90821B3F-2170-429C-8231-DD8250078BA8}" destId="{44AD9197-2C71-4F4C-82FD-566F724C3DB6}" srcOrd="7" destOrd="0" presId="urn:microsoft.com/office/officeart/2008/layout/VerticalAccentList"/>
    <dgm:cxn modelId="{8363F065-48C7-4C7B-8C15-C2BFCDA1BBCF}" type="presParOf" srcId="{FF9A6FE9-FF19-4D65-ABE0-3CBD0CF63596}" destId="{EC9DC861-0A93-424C-8B04-E7C52D63FEA6}" srcOrd="2" destOrd="0" presId="urn:microsoft.com/office/officeart/2008/layout/VerticalAccentList"/>
    <dgm:cxn modelId="{C5F5EB89-47F9-4A72-AB98-E6367B502920}" type="presParOf" srcId="{FF9A6FE9-FF19-4D65-ABE0-3CBD0CF63596}" destId="{3BD1BAFA-ABC5-43C4-92EB-19211545C780}" srcOrd="3" destOrd="0" presId="urn:microsoft.com/office/officeart/2008/layout/VerticalAccentList"/>
    <dgm:cxn modelId="{FE59D113-A63E-429F-B8BC-F2AD9005A542}" type="presParOf" srcId="{3BD1BAFA-ABC5-43C4-92EB-19211545C780}" destId="{7B4AE709-A521-49C5-A7F6-3B2DBC411ADB}" srcOrd="0" destOrd="0" presId="urn:microsoft.com/office/officeart/2008/layout/VerticalAccentList"/>
    <dgm:cxn modelId="{D27967FA-A2CF-42D6-B315-4040002CEA27}" type="presParOf" srcId="{FF9A6FE9-FF19-4D65-ABE0-3CBD0CF63596}" destId="{F0FA413D-E3D4-46B1-BA16-DACAF38E7537}" srcOrd="4" destOrd="0" presId="urn:microsoft.com/office/officeart/2008/layout/VerticalAccentList"/>
    <dgm:cxn modelId="{9617AF82-89A5-4CC8-AB6E-08F4B137C60C}" type="presParOf" srcId="{F0FA413D-E3D4-46B1-BA16-DACAF38E7537}" destId="{3DB51056-8B4C-4711-ACC4-9D7781A22212}" srcOrd="0" destOrd="0" presId="urn:microsoft.com/office/officeart/2008/layout/VerticalAccentList"/>
    <dgm:cxn modelId="{8EDC7ED1-7B88-4C70-964E-08C7BBADEE23}" type="presParOf" srcId="{F0FA413D-E3D4-46B1-BA16-DACAF38E7537}" destId="{9DCC030D-0005-4C65-8963-34CA3DA0CD19}" srcOrd="1" destOrd="0" presId="urn:microsoft.com/office/officeart/2008/layout/VerticalAccentList"/>
    <dgm:cxn modelId="{53DB678F-BB07-41D4-AB11-E9DA63A2862F}" type="presParOf" srcId="{F0FA413D-E3D4-46B1-BA16-DACAF38E7537}" destId="{75C4BCD7-5DBA-4520-99C0-43B575395D67}" srcOrd="2" destOrd="0" presId="urn:microsoft.com/office/officeart/2008/layout/VerticalAccentList"/>
    <dgm:cxn modelId="{B077758E-82FC-4DB4-9E22-0033DE641CE8}" type="presParOf" srcId="{F0FA413D-E3D4-46B1-BA16-DACAF38E7537}" destId="{9D167EC3-768B-4A00-9E4E-74D454AB8459}" srcOrd="3" destOrd="0" presId="urn:microsoft.com/office/officeart/2008/layout/VerticalAccentList"/>
    <dgm:cxn modelId="{8145091D-FFD7-4E5B-A44E-0B84DECD2F5B}" type="presParOf" srcId="{F0FA413D-E3D4-46B1-BA16-DACAF38E7537}" destId="{C8E22A59-8F31-4C71-B8B9-AA230E316D7C}" srcOrd="4" destOrd="0" presId="urn:microsoft.com/office/officeart/2008/layout/VerticalAccentList"/>
    <dgm:cxn modelId="{23B7B43F-7641-4A71-8A1D-018FB68342D5}" type="presParOf" srcId="{F0FA413D-E3D4-46B1-BA16-DACAF38E7537}" destId="{3E7C9869-E7DE-4DB2-9603-B589724BA2F8}" srcOrd="5" destOrd="0" presId="urn:microsoft.com/office/officeart/2008/layout/VerticalAccentList"/>
    <dgm:cxn modelId="{AD501DFB-49AD-40A1-9410-E9BABF2C3E74}" type="presParOf" srcId="{F0FA413D-E3D4-46B1-BA16-DACAF38E7537}" destId="{93ED6914-0CF9-44F5-A37B-C83542BB213D}" srcOrd="6" destOrd="0" presId="urn:microsoft.com/office/officeart/2008/layout/VerticalAccentList"/>
    <dgm:cxn modelId="{91744902-A608-4A22-B6A0-8FF66D5C6D97}" type="presParOf" srcId="{F0FA413D-E3D4-46B1-BA16-DACAF38E7537}" destId="{24D04FA6-B4F9-4A91-AB37-97B2C7EEC91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ACA4B-E2A5-4B8C-AAC7-6A8370C77BCC}">
      <dsp:nvSpPr>
        <dsp:cNvPr id="0" name=""/>
        <dsp:cNvSpPr/>
      </dsp:nvSpPr>
      <dsp:spPr>
        <a:xfrm>
          <a:off x="218189" y="2626"/>
          <a:ext cx="3747343" cy="2248406"/>
        </a:xfrm>
        <a:prstGeom prst="rect">
          <a:avLst/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2683C6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2683C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Increasing Volume  of Solid Waste Material</a:t>
          </a:r>
        </a:p>
      </dsp:txBody>
      <dsp:txXfrm>
        <a:off x="218189" y="2626"/>
        <a:ext cx="3747343" cy="2248406"/>
      </dsp:txXfrm>
    </dsp:sp>
    <dsp:sp modelId="{819A5DBD-F64D-48DE-B105-A672AB4EBC55}">
      <dsp:nvSpPr>
        <dsp:cNvPr id="0" name=""/>
        <dsp:cNvSpPr/>
      </dsp:nvSpPr>
      <dsp:spPr>
        <a:xfrm>
          <a:off x="4340267" y="2626"/>
          <a:ext cx="3747343" cy="2248406"/>
        </a:xfrm>
        <a:prstGeom prst="rect">
          <a:avLst/>
        </a:prstGeom>
        <a:gradFill rotWithShape="0">
          <a:gsLst>
            <a:gs pos="0">
              <a:srgbClr val="28C4CC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28C4CC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28C4CC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28C4CC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Need for Consistent Goals and Programs</a:t>
          </a:r>
        </a:p>
      </dsp:txBody>
      <dsp:txXfrm>
        <a:off x="4340267" y="2626"/>
        <a:ext cx="3747343" cy="2248406"/>
      </dsp:txXfrm>
    </dsp:sp>
    <dsp:sp modelId="{407C9E07-8EC0-4320-9545-D048D2BA5664}">
      <dsp:nvSpPr>
        <dsp:cNvPr id="0" name=""/>
        <dsp:cNvSpPr/>
      </dsp:nvSpPr>
      <dsp:spPr>
        <a:xfrm>
          <a:off x="218189" y="2625767"/>
          <a:ext cx="3747343" cy="2248406"/>
        </a:xfrm>
        <a:prstGeom prst="rect">
          <a:avLst/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42BA97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42BA97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Anticipated Closure of County Landfill</a:t>
          </a:r>
        </a:p>
      </dsp:txBody>
      <dsp:txXfrm>
        <a:off x="218189" y="2625767"/>
        <a:ext cx="3747343" cy="2248406"/>
      </dsp:txXfrm>
    </dsp:sp>
    <dsp:sp modelId="{71CC6BCF-C14F-49BB-A270-6B1D0A1634DB}">
      <dsp:nvSpPr>
        <dsp:cNvPr id="0" name=""/>
        <dsp:cNvSpPr/>
      </dsp:nvSpPr>
      <dsp:spPr>
        <a:xfrm>
          <a:off x="4340267" y="2625767"/>
          <a:ext cx="3747343" cy="2248406"/>
        </a:xfrm>
        <a:prstGeom prst="rect">
          <a:avLst/>
        </a:prstGeom>
        <a:gradFill rotWithShape="0">
          <a:gsLst>
            <a:gs pos="0">
              <a:srgbClr val="3E8853">
                <a:hueOff val="0"/>
                <a:satOff val="0"/>
                <a:lumOff val="0"/>
                <a:alphaOff val="0"/>
                <a:shade val="85000"/>
                <a:satMod val="130000"/>
              </a:srgbClr>
            </a:gs>
            <a:gs pos="34000">
              <a:srgbClr val="3E8853">
                <a:hueOff val="0"/>
                <a:satOff val="0"/>
                <a:lumOff val="0"/>
                <a:alphaOff val="0"/>
                <a:shade val="87000"/>
                <a:satMod val="125000"/>
              </a:srgbClr>
            </a:gs>
            <a:gs pos="70000">
              <a:srgbClr val="3E885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rgbClr>
            </a:gs>
            <a:gs pos="100000">
              <a:srgbClr val="3E885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Balancing Economic, Environmental and Social Costs</a:t>
          </a:r>
        </a:p>
      </dsp:txBody>
      <dsp:txXfrm>
        <a:off x="4340267" y="2625767"/>
        <a:ext cx="3747343" cy="2248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9CA9A-B98E-45A3-A1F2-81F673EC7F60}">
      <dsp:nvSpPr>
        <dsp:cNvPr id="0" name=""/>
        <dsp:cNvSpPr/>
      </dsp:nvSpPr>
      <dsp:spPr>
        <a:xfrm rot="5400000">
          <a:off x="-274197" y="275281"/>
          <a:ext cx="1827980" cy="1279586"/>
        </a:xfrm>
        <a:prstGeom prst="chevron">
          <a:avLst/>
        </a:prstGeom>
        <a:solidFill>
          <a:srgbClr val="604A7B"/>
        </a:solidFill>
        <a:ln w="25400" cap="flat" cmpd="sng" algn="ctr">
          <a:solidFill>
            <a:srgbClr val="604A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2015</a:t>
          </a:r>
        </a:p>
      </dsp:txBody>
      <dsp:txXfrm rot="-5400000">
        <a:off x="0" y="640877"/>
        <a:ext cx="1279586" cy="548394"/>
      </dsp:txXfrm>
    </dsp:sp>
    <dsp:sp modelId="{8C5F4EBF-D187-41A9-80E3-E4F6E6D7989A}">
      <dsp:nvSpPr>
        <dsp:cNvPr id="0" name=""/>
        <dsp:cNvSpPr/>
      </dsp:nvSpPr>
      <dsp:spPr>
        <a:xfrm rot="5400000">
          <a:off x="4122399" y="-2840284"/>
          <a:ext cx="1188187" cy="6873813"/>
        </a:xfrm>
        <a:prstGeom prst="round2SameRect">
          <a:avLst/>
        </a:prstGeom>
        <a:noFill/>
        <a:ln w="25400" cap="flat" cmpd="sng" algn="ctr">
          <a:solidFill>
            <a:srgbClr val="604A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Coalition Formed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Initial Planning Began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Stakeholder Forum</a:t>
          </a:r>
        </a:p>
      </dsp:txBody>
      <dsp:txXfrm rot="-5400000">
        <a:off x="1279587" y="60531"/>
        <a:ext cx="6815810" cy="1072181"/>
      </dsp:txXfrm>
    </dsp:sp>
    <dsp:sp modelId="{1B4A0DA4-7D0B-4936-86BC-C02091D25D19}">
      <dsp:nvSpPr>
        <dsp:cNvPr id="0" name=""/>
        <dsp:cNvSpPr/>
      </dsp:nvSpPr>
      <dsp:spPr>
        <a:xfrm rot="5400000">
          <a:off x="-274197" y="1912906"/>
          <a:ext cx="1827980" cy="1279586"/>
        </a:xfrm>
        <a:prstGeom prst="chevron">
          <a:avLst/>
        </a:prstGeom>
        <a:solidFill>
          <a:srgbClr val="604A7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2016</a:t>
          </a:r>
        </a:p>
      </dsp:txBody>
      <dsp:txXfrm rot="-5400000">
        <a:off x="0" y="2278502"/>
        <a:ext cx="1279586" cy="548394"/>
      </dsp:txXfrm>
    </dsp:sp>
    <dsp:sp modelId="{18C91390-F2E7-434D-85F0-F86D1C4D73C2}">
      <dsp:nvSpPr>
        <dsp:cNvPr id="0" name=""/>
        <dsp:cNvSpPr/>
      </dsp:nvSpPr>
      <dsp:spPr>
        <a:xfrm rot="5400000">
          <a:off x="4122399" y="-1204103"/>
          <a:ext cx="1188187" cy="6873813"/>
        </a:xfrm>
        <a:prstGeom prst="round2SameRect">
          <a:avLst/>
        </a:prstGeom>
        <a:noFill/>
        <a:ln w="25400" cap="flat" cmpd="sng" algn="ctr">
          <a:solidFill>
            <a:srgbClr val="604A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County-wide Survey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Spring &amp; Fall Waste Characterization Study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Phase 1 Study Complete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Four (4) Public Forums</a:t>
          </a:r>
        </a:p>
      </dsp:txBody>
      <dsp:txXfrm rot="-5400000">
        <a:off x="1279587" y="1696712"/>
        <a:ext cx="6815810" cy="1072181"/>
      </dsp:txXfrm>
    </dsp:sp>
    <dsp:sp modelId="{CE049DF1-6BCD-4162-97D3-2D398B892CA1}">
      <dsp:nvSpPr>
        <dsp:cNvPr id="0" name=""/>
        <dsp:cNvSpPr/>
      </dsp:nvSpPr>
      <dsp:spPr>
        <a:xfrm rot="5400000">
          <a:off x="-274197" y="3549087"/>
          <a:ext cx="1827980" cy="1279586"/>
        </a:xfrm>
        <a:prstGeom prst="chevron">
          <a:avLst/>
        </a:prstGeom>
        <a:solidFill>
          <a:srgbClr val="604A7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2017</a:t>
          </a:r>
        </a:p>
      </dsp:txBody>
      <dsp:txXfrm rot="-5400000">
        <a:off x="0" y="3914683"/>
        <a:ext cx="1279586" cy="548394"/>
      </dsp:txXfrm>
    </dsp:sp>
    <dsp:sp modelId="{D5A1BA11-FABB-4B71-9968-F767CADB45F8}">
      <dsp:nvSpPr>
        <dsp:cNvPr id="0" name=""/>
        <dsp:cNvSpPr/>
      </dsp:nvSpPr>
      <dsp:spPr>
        <a:xfrm rot="5400000">
          <a:off x="4122399" y="432077"/>
          <a:ext cx="1188187" cy="6873813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Formulated Broader Planning Process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Phase 2 Scope of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Hired Consultant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Formed Phase 2 Stakeholder Group</a:t>
          </a:r>
        </a:p>
      </dsp:txBody>
      <dsp:txXfrm rot="-5400000">
        <a:off x="1279587" y="3332893"/>
        <a:ext cx="6815810" cy="1072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037E-C671-46B8-AB74-B05D67DCD874}">
      <dsp:nvSpPr>
        <dsp:cNvPr id="0" name=""/>
        <dsp:cNvSpPr/>
      </dsp:nvSpPr>
      <dsp:spPr>
        <a:xfrm>
          <a:off x="108946" y="313228"/>
          <a:ext cx="651510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 dirty="0"/>
            <a:t>Transition from Public Landfill to Private Landfill</a:t>
          </a:r>
        </a:p>
      </dsp:txBody>
      <dsp:txXfrm>
        <a:off x="108946" y="313228"/>
        <a:ext cx="6515100" cy="592281"/>
      </dsp:txXfrm>
    </dsp:sp>
    <dsp:sp modelId="{A2294743-4E0D-40D3-A5B8-E8619291342E}">
      <dsp:nvSpPr>
        <dsp:cNvPr id="0" name=""/>
        <dsp:cNvSpPr/>
      </dsp:nvSpPr>
      <dsp:spPr>
        <a:xfrm>
          <a:off x="108946" y="1159508"/>
          <a:ext cx="457207" cy="457203"/>
        </a:xfrm>
        <a:prstGeom prst="chevron">
          <a:avLst>
            <a:gd name="adj" fmla="val 706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5737B-8DA2-488C-ACF2-BD3310C3AC55}">
      <dsp:nvSpPr>
        <dsp:cNvPr id="0" name=""/>
        <dsp:cNvSpPr/>
      </dsp:nvSpPr>
      <dsp:spPr>
        <a:xfrm>
          <a:off x="381007" y="1158241"/>
          <a:ext cx="457207" cy="457203"/>
        </a:xfrm>
        <a:prstGeom prst="chevron">
          <a:avLst>
            <a:gd name="adj" fmla="val 706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77B73-47F1-4117-B79F-941D6514E61D}">
      <dsp:nvSpPr>
        <dsp:cNvPr id="0" name=""/>
        <dsp:cNvSpPr/>
      </dsp:nvSpPr>
      <dsp:spPr>
        <a:xfrm>
          <a:off x="685806" y="1158241"/>
          <a:ext cx="457207" cy="457203"/>
        </a:xfrm>
        <a:prstGeom prst="chevron">
          <a:avLst>
            <a:gd name="adj" fmla="val 706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0240D-6D62-4A1B-A125-81A830D397B1}">
      <dsp:nvSpPr>
        <dsp:cNvPr id="0" name=""/>
        <dsp:cNvSpPr/>
      </dsp:nvSpPr>
      <dsp:spPr>
        <a:xfrm>
          <a:off x="990598" y="1158241"/>
          <a:ext cx="457207" cy="457203"/>
        </a:xfrm>
        <a:prstGeom prst="chevron">
          <a:avLst>
            <a:gd name="adj" fmla="val 706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3807B-2002-4689-B998-68EB17E2311C}">
      <dsp:nvSpPr>
        <dsp:cNvPr id="0" name=""/>
        <dsp:cNvSpPr/>
      </dsp:nvSpPr>
      <dsp:spPr>
        <a:xfrm>
          <a:off x="1295397" y="1158241"/>
          <a:ext cx="457207" cy="457203"/>
        </a:xfrm>
        <a:prstGeom prst="chevron">
          <a:avLst>
            <a:gd name="adj" fmla="val 706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166D6-D37E-48A0-8AFD-AB8B88B20369}">
      <dsp:nvSpPr>
        <dsp:cNvPr id="0" name=""/>
        <dsp:cNvSpPr/>
      </dsp:nvSpPr>
      <dsp:spPr>
        <a:xfrm>
          <a:off x="1600205" y="1158241"/>
          <a:ext cx="457207" cy="457203"/>
        </a:xfrm>
        <a:prstGeom prst="chevron">
          <a:avLst>
            <a:gd name="adj" fmla="val 706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E67B-7BE8-43F5-A805-9C88E0AF4233}">
      <dsp:nvSpPr>
        <dsp:cNvPr id="0" name=""/>
        <dsp:cNvSpPr/>
      </dsp:nvSpPr>
      <dsp:spPr>
        <a:xfrm>
          <a:off x="1905004" y="1158241"/>
          <a:ext cx="457207" cy="457203"/>
        </a:xfrm>
        <a:prstGeom prst="chevron">
          <a:avLst>
            <a:gd name="adj" fmla="val 706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D9197-2C71-4F4C-82FD-566F724C3DB6}">
      <dsp:nvSpPr>
        <dsp:cNvPr id="0" name=""/>
        <dsp:cNvSpPr/>
      </dsp:nvSpPr>
      <dsp:spPr>
        <a:xfrm>
          <a:off x="2499356" y="914399"/>
          <a:ext cx="1888795" cy="96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Six to Twelve Months</a:t>
          </a:r>
        </a:p>
      </dsp:txBody>
      <dsp:txXfrm>
        <a:off x="2499356" y="914399"/>
        <a:ext cx="1888795" cy="965200"/>
      </dsp:txXfrm>
    </dsp:sp>
    <dsp:sp modelId="{7B4AE709-A521-49C5-A7F6-3B2DBC411ADB}">
      <dsp:nvSpPr>
        <dsp:cNvPr id="0" name=""/>
        <dsp:cNvSpPr/>
      </dsp:nvSpPr>
      <dsp:spPr>
        <a:xfrm>
          <a:off x="108946" y="1951990"/>
          <a:ext cx="651510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 dirty="0"/>
            <a:t>Transition from Private Landfill to Public Landfill</a:t>
          </a:r>
        </a:p>
      </dsp:txBody>
      <dsp:txXfrm>
        <a:off x="108946" y="1951990"/>
        <a:ext cx="6515100" cy="592281"/>
      </dsp:txXfrm>
    </dsp:sp>
    <dsp:sp modelId="{3DB51056-8B4C-4711-ACC4-9D7781A22212}">
      <dsp:nvSpPr>
        <dsp:cNvPr id="0" name=""/>
        <dsp:cNvSpPr/>
      </dsp:nvSpPr>
      <dsp:spPr>
        <a:xfrm>
          <a:off x="108946" y="2544271"/>
          <a:ext cx="1524533" cy="1206500"/>
        </a:xfrm>
        <a:prstGeom prst="chevron">
          <a:avLst>
            <a:gd name="adj" fmla="val 70610"/>
          </a:avLst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C030D-0005-4C65-8963-34CA3DA0CD19}">
      <dsp:nvSpPr>
        <dsp:cNvPr id="0" name=""/>
        <dsp:cNvSpPr/>
      </dsp:nvSpPr>
      <dsp:spPr>
        <a:xfrm>
          <a:off x="1024680" y="2544271"/>
          <a:ext cx="1524533" cy="1206500"/>
        </a:xfrm>
        <a:prstGeom prst="chevron">
          <a:avLst>
            <a:gd name="adj" fmla="val 70610"/>
          </a:avLst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BCD7-5DBA-4520-99C0-43B575395D67}">
      <dsp:nvSpPr>
        <dsp:cNvPr id="0" name=""/>
        <dsp:cNvSpPr/>
      </dsp:nvSpPr>
      <dsp:spPr>
        <a:xfrm>
          <a:off x="1941137" y="2544271"/>
          <a:ext cx="1524533" cy="1206500"/>
        </a:xfrm>
        <a:prstGeom prst="chevron">
          <a:avLst>
            <a:gd name="adj" fmla="val 70610"/>
          </a:avLst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67EC3-768B-4A00-9E4E-74D454AB8459}">
      <dsp:nvSpPr>
        <dsp:cNvPr id="0" name=""/>
        <dsp:cNvSpPr/>
      </dsp:nvSpPr>
      <dsp:spPr>
        <a:xfrm>
          <a:off x="2856871" y="2544271"/>
          <a:ext cx="1524533" cy="1206500"/>
        </a:xfrm>
        <a:prstGeom prst="chevron">
          <a:avLst>
            <a:gd name="adj" fmla="val 70610"/>
          </a:avLst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22A59-8F31-4C71-B8B9-AA230E316D7C}">
      <dsp:nvSpPr>
        <dsp:cNvPr id="0" name=""/>
        <dsp:cNvSpPr/>
      </dsp:nvSpPr>
      <dsp:spPr>
        <a:xfrm>
          <a:off x="3773328" y="2544271"/>
          <a:ext cx="1524533" cy="1206500"/>
        </a:xfrm>
        <a:prstGeom prst="chevron">
          <a:avLst>
            <a:gd name="adj" fmla="val 70610"/>
          </a:avLst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C9869-E7DE-4DB2-9603-B589724BA2F8}">
      <dsp:nvSpPr>
        <dsp:cNvPr id="0" name=""/>
        <dsp:cNvSpPr/>
      </dsp:nvSpPr>
      <dsp:spPr>
        <a:xfrm>
          <a:off x="4689062" y="2544271"/>
          <a:ext cx="1524533" cy="1206500"/>
        </a:xfrm>
        <a:prstGeom prst="chevron">
          <a:avLst>
            <a:gd name="adj" fmla="val 70610"/>
          </a:avLst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D6914-0CF9-44F5-A37B-C83542BB213D}">
      <dsp:nvSpPr>
        <dsp:cNvPr id="0" name=""/>
        <dsp:cNvSpPr/>
      </dsp:nvSpPr>
      <dsp:spPr>
        <a:xfrm>
          <a:off x="5605519" y="2544271"/>
          <a:ext cx="1524533" cy="1206500"/>
        </a:xfrm>
        <a:prstGeom prst="chevron">
          <a:avLst>
            <a:gd name="adj" fmla="val 70610"/>
          </a:avLst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04FA6-B4F9-4A91-AB37-97B2C7EEC914}">
      <dsp:nvSpPr>
        <dsp:cNvPr id="0" name=""/>
        <dsp:cNvSpPr/>
      </dsp:nvSpPr>
      <dsp:spPr>
        <a:xfrm>
          <a:off x="2472334" y="2664921"/>
          <a:ext cx="1873022" cy="96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Three to Five Years</a:t>
          </a:r>
        </a:p>
      </dsp:txBody>
      <dsp:txXfrm>
        <a:off x="2472334" y="2664921"/>
        <a:ext cx="1873022" cy="96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47F4E4B-20A3-47FB-878E-7971FE082D0E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EB48AC6-159D-4B8C-9567-66D55BFF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54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8ADEBC0-1F8F-408C-BBFE-A8D7DE2B033F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681C6F1-9DFE-4F64-BA6D-A19FD4EF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Relist</a:t>
            </a:r>
            <a:r>
              <a:rPr lang="en-US" baseline="0" dirty="0"/>
              <a:t> </a:t>
            </a:r>
            <a:r>
              <a:rPr lang="en-US" dirty="0"/>
              <a:t>all options</a:t>
            </a:r>
            <a:r>
              <a:rPr lang="en-US" baseline="0" dirty="0"/>
              <a:t> under consideration.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2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0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1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9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too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C6F1-9DFE-4F64-BA6D-A19FD4EFD1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7857"/>
          <a:stretch/>
        </p:blipFill>
        <p:spPr>
          <a:xfrm>
            <a:off x="446567" y="0"/>
            <a:ext cx="5305647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581400"/>
            <a:ext cx="5257800" cy="2590800"/>
          </a:xfrm>
          <a:prstGeom prst="rect">
            <a:avLst/>
          </a:prstGeom>
          <a:solidFill>
            <a:srgbClr val="7E9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581400"/>
            <a:ext cx="5257800" cy="2590800"/>
          </a:xfrm>
        </p:spPr>
        <p:txBody>
          <a:bodyPr lIns="411480" tIns="365760" rIns="411480" bIns="365760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Larimer County Transportation Master Plan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72213" y="3886200"/>
            <a:ext cx="2490787" cy="1143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200"/>
              </a:lnSpc>
              <a:buNone/>
              <a:defRPr i="1" baseline="0"/>
            </a:lvl1pPr>
          </a:lstStyle>
          <a:p>
            <a:pPr lvl="0"/>
            <a:r>
              <a:rPr lang="en-US" dirty="0"/>
              <a:t>ONLINE PUBLIC MEETING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5257800"/>
            <a:ext cx="2490788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rgbClr val="77933C"/>
                </a:solidFill>
              </a:defRPr>
            </a:lvl2pPr>
            <a:lvl3pPr marL="914400" indent="0">
              <a:buNone/>
              <a:defRPr sz="1800" i="1">
                <a:solidFill>
                  <a:srgbClr val="77933C"/>
                </a:solidFill>
              </a:defRPr>
            </a:lvl3pPr>
            <a:lvl4pPr marL="1371600" indent="0">
              <a:buNone/>
              <a:defRPr sz="1800" i="1">
                <a:solidFill>
                  <a:srgbClr val="77933C"/>
                </a:solidFill>
              </a:defRPr>
            </a:lvl4pPr>
            <a:lvl5pPr marL="1828800" indent="0">
              <a:buNone/>
              <a:defRPr sz="1800" i="1">
                <a:solidFill>
                  <a:srgbClr val="77933C"/>
                </a:solidFill>
              </a:defRPr>
            </a:lvl5pPr>
          </a:lstStyle>
          <a:p>
            <a:pPr lvl="0"/>
            <a:r>
              <a:rPr lang="en-US" dirty="0"/>
              <a:t>May 15 – June 15, 2017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9279" y="6400800"/>
            <a:ext cx="2490787" cy="152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300"/>
              </a:lnSpc>
              <a:buNone/>
              <a:defRPr sz="1300" i="1" baseline="0"/>
            </a:lvl1pPr>
          </a:lstStyle>
          <a:p>
            <a:pPr lvl="0"/>
            <a:r>
              <a:rPr lang="en-US" dirty="0"/>
              <a:t>larimer.org  //  (970) 498-7000</a:t>
            </a:r>
          </a:p>
        </p:txBody>
      </p:sp>
    </p:spTree>
    <p:extLst>
      <p:ext uri="{BB962C8B-B14F-4D97-AF65-F5344CB8AC3E}">
        <p14:creationId xmlns:p14="http://schemas.microsoft.com/office/powerpoint/2010/main" val="108608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6934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050088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1487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06941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0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25230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69873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21751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6934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050088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39589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411257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99213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9740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7E9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868362"/>
          </a:xfrm>
        </p:spPr>
        <p:txBody>
          <a:bodyPr lIns="365760" tIns="0" rIns="365760" bIns="0" anchor="b">
            <a:noAutofit/>
          </a:bodyPr>
          <a:lstStyle>
            <a:lvl1pPr algn="l">
              <a:lnSpc>
                <a:spcPts val="34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lIns="365760" tIns="0" rIns="36576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271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285344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49070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447800"/>
            <a:ext cx="6934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050088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3982639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7857"/>
          <a:stretch/>
        </p:blipFill>
        <p:spPr>
          <a:xfrm>
            <a:off x="446567" y="0"/>
            <a:ext cx="5305647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581400"/>
            <a:ext cx="5257800" cy="2590800"/>
          </a:xfrm>
          <a:prstGeom prst="rect">
            <a:avLst/>
          </a:prstGeom>
          <a:solidFill>
            <a:srgbClr val="7E9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581400"/>
            <a:ext cx="5257800" cy="2590800"/>
          </a:xfrm>
        </p:spPr>
        <p:txBody>
          <a:bodyPr lIns="411480" tIns="365760" rIns="411480" bIns="365760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Larimer County Transportation Master Plan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72213" y="3886200"/>
            <a:ext cx="2490787" cy="1143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200"/>
              </a:lnSpc>
              <a:buNone/>
              <a:defRPr i="1" baseline="0"/>
            </a:lvl1pPr>
          </a:lstStyle>
          <a:p>
            <a:pPr lvl="0"/>
            <a:r>
              <a:rPr lang="en-US" dirty="0"/>
              <a:t>ONLINE PUBLIC MEETING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5257800"/>
            <a:ext cx="2490788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rgbClr val="77933C"/>
                </a:solidFill>
              </a:defRPr>
            </a:lvl2pPr>
            <a:lvl3pPr marL="914400" indent="0">
              <a:buNone/>
              <a:defRPr sz="1800" i="1">
                <a:solidFill>
                  <a:srgbClr val="77933C"/>
                </a:solidFill>
              </a:defRPr>
            </a:lvl3pPr>
            <a:lvl4pPr marL="1371600" indent="0">
              <a:buNone/>
              <a:defRPr sz="1800" i="1">
                <a:solidFill>
                  <a:srgbClr val="77933C"/>
                </a:solidFill>
              </a:defRPr>
            </a:lvl4pPr>
            <a:lvl5pPr marL="1828800" indent="0">
              <a:buNone/>
              <a:defRPr sz="1800" i="1">
                <a:solidFill>
                  <a:srgbClr val="77933C"/>
                </a:solidFill>
              </a:defRPr>
            </a:lvl5pPr>
          </a:lstStyle>
          <a:p>
            <a:pPr lvl="0"/>
            <a:r>
              <a:rPr lang="en-US" dirty="0"/>
              <a:t>May 15 – June 15, 2017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9279" y="6400800"/>
            <a:ext cx="2490787" cy="152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300"/>
              </a:lnSpc>
              <a:buNone/>
              <a:defRPr sz="1300" i="1" baseline="0"/>
            </a:lvl1pPr>
          </a:lstStyle>
          <a:p>
            <a:pPr lvl="0"/>
            <a:r>
              <a:rPr lang="en-US" dirty="0"/>
              <a:t>larimer.org  //  (970) 498-7000</a:t>
            </a:r>
          </a:p>
        </p:txBody>
      </p:sp>
    </p:spTree>
    <p:extLst>
      <p:ext uri="{BB962C8B-B14F-4D97-AF65-F5344CB8AC3E}">
        <p14:creationId xmlns:p14="http://schemas.microsoft.com/office/powerpoint/2010/main" val="232047687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47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868362"/>
          </a:xfrm>
        </p:spPr>
        <p:txBody>
          <a:bodyPr lIns="365760" tIns="0" rIns="365760" bIns="0"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lIns="365760" tIns="0" rIns="36576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4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944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21563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5243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23142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4654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43201" y="6172200"/>
            <a:ext cx="596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Larimer County Transportation Master Plan </a:t>
            </a:r>
            <a:r>
              <a:rPr kumimoji="0" lang="en-US" sz="1400" b="1" i="1" u="none" strike="noStrike" kern="1200" cap="none" spc="-14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/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85286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370385" y="6172200"/>
            <a:ext cx="533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Transportation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Meeting </a:t>
            </a:r>
          </a:p>
        </p:txBody>
      </p:sp>
    </p:spTree>
    <p:extLst>
      <p:ext uri="{BB962C8B-B14F-4D97-AF65-F5344CB8AC3E}">
        <p14:creationId xmlns:p14="http://schemas.microsoft.com/office/powerpoint/2010/main" val="178033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41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Trajan Pro" pitchFamily="18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717" y="3886200"/>
            <a:ext cx="5562600" cy="1981200"/>
          </a:xfrm>
        </p:spPr>
        <p:txBody>
          <a:bodyPr/>
          <a:lstStyle/>
          <a:p>
            <a:r>
              <a:rPr lang="en-US" sz="3600" dirty="0">
                <a:solidFill>
                  <a:prstClr val="white"/>
                </a:solidFill>
              </a:rPr>
              <a:t>Solid Waste Infrastructure Master Plan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70170" y="3240696"/>
            <a:ext cx="3337280" cy="1143000"/>
          </a:xfrm>
        </p:spPr>
        <p:txBody>
          <a:bodyPr/>
          <a:lstStyle/>
          <a:p>
            <a:pPr marL="0" lvl="1" indent="-457200">
              <a:buNone/>
            </a:pPr>
            <a:r>
              <a:rPr lang="en-US" sz="2600" b="1" dirty="0"/>
              <a:t>Planning Commission Meeting</a:t>
            </a:r>
            <a:endParaRPr lang="en-US" sz="2600" b="1" i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68844" y="6400800"/>
            <a:ext cx="2490788" cy="304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December 19,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6172199"/>
            <a:ext cx="688556" cy="381001"/>
          </a:xfrm>
          <a:prstGeom prst="rect">
            <a:avLst/>
          </a:prstGeom>
        </p:spPr>
      </p:pic>
      <p:pic>
        <p:nvPicPr>
          <p:cNvPr id="13" name="Picture 6" descr="City of Fort Collin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5" y="1665045"/>
            <a:ext cx="1676400" cy="6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ity of Lovela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77" y="759186"/>
            <a:ext cx="1208612" cy="7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ity of Estes Par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39" y="1470078"/>
            <a:ext cx="547345" cy="8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9186"/>
            <a:ext cx="1298448" cy="6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Eleven Infrastructure Options Evaluated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400"/>
              </a:spcAft>
            </a:pPr>
            <a:r>
              <a:rPr lang="en-US" sz="2400" dirty="0"/>
              <a:t>Status Quo</a:t>
            </a:r>
          </a:p>
          <a:p>
            <a:pPr>
              <a:spcAft>
                <a:spcPts val="400"/>
              </a:spcAft>
            </a:pPr>
            <a:r>
              <a:rPr lang="en-US" sz="2400" dirty="0">
                <a:solidFill>
                  <a:srgbClr val="0070C0"/>
                </a:solidFill>
              </a:rPr>
              <a:t>Central Transfer Station</a:t>
            </a:r>
          </a:p>
          <a:p>
            <a:pPr>
              <a:spcAft>
                <a:spcPts val="400"/>
              </a:spcAft>
            </a:pPr>
            <a:r>
              <a:rPr lang="en-US" sz="2400" dirty="0">
                <a:solidFill>
                  <a:srgbClr val="0070C0"/>
                </a:solidFill>
              </a:rPr>
              <a:t>New County Landfill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Material Recovery Facility (Clean)</a:t>
            </a:r>
          </a:p>
          <a:p>
            <a:pPr>
              <a:spcAft>
                <a:spcPts val="400"/>
              </a:spcAft>
            </a:pPr>
            <a:r>
              <a:rPr lang="en-US" sz="2400" dirty="0">
                <a:solidFill>
                  <a:srgbClr val="0070C0"/>
                </a:solidFill>
              </a:rPr>
              <a:t>Yard Waste Organics Processing Facility</a:t>
            </a:r>
          </a:p>
          <a:p>
            <a:pPr>
              <a:spcAft>
                <a:spcPts val="400"/>
              </a:spcAft>
            </a:pPr>
            <a:r>
              <a:rPr lang="en-US" sz="2400" dirty="0">
                <a:solidFill>
                  <a:srgbClr val="0070C0"/>
                </a:solidFill>
              </a:rPr>
              <a:t>C&amp;D Processing Facility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Energy from Waste Facility (Direct Combustion)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Mixed Waste Processing (Dirty MRF)</a:t>
            </a:r>
          </a:p>
          <a:p>
            <a:pPr>
              <a:spcAft>
                <a:spcPts val="400"/>
              </a:spcAft>
            </a:pPr>
            <a:r>
              <a:rPr lang="en-US" sz="2400" dirty="0">
                <a:solidFill>
                  <a:srgbClr val="0070C0"/>
                </a:solidFill>
              </a:rPr>
              <a:t>Aerobic Composting Including Food Waste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Anaerobic Digestion</a:t>
            </a:r>
          </a:p>
          <a:p>
            <a:pPr>
              <a:spcAft>
                <a:spcPts val="400"/>
              </a:spcAft>
            </a:pPr>
            <a:r>
              <a:rPr lang="en-US" sz="2400" dirty="0"/>
              <a:t>Refuse Derived Fuel (RDF) Processing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26" r="-1" b="5739"/>
          <a:stretch/>
        </p:blipFill>
        <p:spPr>
          <a:xfrm>
            <a:off x="6850398" y="4111704"/>
            <a:ext cx="1966669" cy="1400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067" r="3637"/>
          <a:stretch/>
        </p:blipFill>
        <p:spPr>
          <a:xfrm>
            <a:off x="6858000" y="5384116"/>
            <a:ext cx="1959067" cy="13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-980"/>
          <a:stretch/>
        </p:blipFill>
        <p:spPr bwMode="auto">
          <a:xfrm>
            <a:off x="6867212" y="1524000"/>
            <a:ext cx="1957457" cy="153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r="-659"/>
          <a:stretch/>
        </p:blipFill>
        <p:spPr>
          <a:xfrm>
            <a:off x="6867144" y="2873025"/>
            <a:ext cx="1956816" cy="13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Value Assessment (SVA) Services - </a:t>
            </a:r>
            <a:r>
              <a:rPr lang="en-US" i="1" dirty="0"/>
              <a:t>A Better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1676400"/>
            <a:ext cx="314500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“Sustainability Value”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6610" y="2047397"/>
            <a:ext cx="7620000" cy="4038095"/>
            <a:chOff x="2286000" y="2188887"/>
            <a:chExt cx="7620000" cy="4038095"/>
          </a:xfrm>
        </p:grpSpPr>
        <p:pic>
          <p:nvPicPr>
            <p:cNvPr id="9" name="Picture 3" descr="\\omnms1\Docs\!users\JenN\Cross-Company Services\Sustainability\SROI brochure\sroi-graphic-detai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" t="3384" r="2602" b="5173"/>
            <a:stretch/>
          </p:blipFill>
          <p:spPr bwMode="auto">
            <a:xfrm>
              <a:off x="2286000" y="2188887"/>
              <a:ext cx="7620000" cy="403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sosceles Triangle 9"/>
            <p:cNvSpPr/>
            <p:nvPr/>
          </p:nvSpPr>
          <p:spPr>
            <a:xfrm>
              <a:off x="5836225" y="3813463"/>
              <a:ext cx="502227" cy="44680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4516610" y="2121864"/>
            <a:ext cx="1264073" cy="1773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1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 Tier Recommendations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85364"/>
              </p:ext>
            </p:extLst>
          </p:nvPr>
        </p:nvGraphicFramePr>
        <p:xfrm>
          <a:off x="0" y="1600200"/>
          <a:ext cx="9143999" cy="5418631"/>
        </p:xfrm>
        <a:graphic>
          <a:graphicData uri="http://schemas.openxmlformats.org/drawingml/2006/table">
            <a:tbl>
              <a:tblPr firstRow="1" firstCol="1" bandRow="1"/>
              <a:tblGrid>
                <a:gridCol w="238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31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TIER RECOMMENDATIONS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SROI CRITERIA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BENEFIT / COST RATIO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SCHEDULE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 Siting Approval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Permitting/Design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Service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72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Tier 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14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Central Transfer Station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59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County Landfill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59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Yard Waste Composting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59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 &amp; D Processing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76">
                <a:tc>
                  <a:txBody>
                    <a:bodyPr/>
                    <a:lstStyle/>
                    <a:p>
                      <a:pPr marL="555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Existing Single Stream Recycling Center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59">
                <a:tc gridSpan="6"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Tier 2A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59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Clean MRF/Upgrade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913">
                <a:tc>
                  <a:txBody>
                    <a:bodyPr/>
                    <a:lstStyle/>
                    <a:p>
                      <a:pPr marL="555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Anaerobic Digestion (Commercial Source Separated Organics to WWTP)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559">
                <a:tc gridSpan="6"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Tier 2B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8913">
                <a:tc>
                  <a:txBody>
                    <a:bodyPr/>
                    <a:lstStyle/>
                    <a:p>
                      <a:pPr marL="555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Food Waste Composting – Static Aerated Bin (Residential Source Separated Organics)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938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559">
                <a:tc gridSpan="6">
                  <a:txBody>
                    <a:bodyPr/>
                    <a:lstStyle/>
                    <a:p>
                      <a:pPr marL="0" marR="0" indent="1784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Tier 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523">
                <a:tc>
                  <a:txBody>
                    <a:bodyPr/>
                    <a:lstStyle/>
                    <a:p>
                      <a:pPr marL="111125" marR="0" indent="-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Waste to Energy (Direct Combustion)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9435" marR="0" indent="-4000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(Additional investigation)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523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RDF Processing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9435" marR="0" indent="-4000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(Additional investigation)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523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Dirty MRF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9435" marR="0" indent="-4000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(Additional investigation)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1523">
                <a:tc>
                  <a:txBody>
                    <a:bodyPr/>
                    <a:lstStyle/>
                    <a:p>
                      <a:pPr marL="0" marR="0" indent="55563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Anaerobic Digestion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4.56 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9435" marR="0" indent="-4000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(Additional investigation)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049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23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2026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6" marR="45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7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019029" y="3434837"/>
            <a:ext cx="3105941" cy="1027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Recommended Infrastructure Options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/>
        </p:blipFill>
        <p:spPr>
          <a:xfrm>
            <a:off x="805742" y="4740899"/>
            <a:ext cx="1304968" cy="18046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36594" y="4560960"/>
            <a:ext cx="1627585" cy="2031218"/>
            <a:chOff x="6152706" y="2026167"/>
            <a:chExt cx="1675526" cy="23141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2706" y="2026167"/>
              <a:ext cx="1675526" cy="23141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664611"/>
              <a:ext cx="702357" cy="61456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964" y="2442676"/>
            <a:ext cx="2133600" cy="141993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65432" y="1734237"/>
            <a:ext cx="2413136" cy="1334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6579" b="7903"/>
          <a:stretch/>
        </p:blipFill>
        <p:spPr>
          <a:xfrm>
            <a:off x="290642" y="2383020"/>
            <a:ext cx="2219393" cy="1479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0474" y="1440071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New County Landfill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3804" y="1981429"/>
            <a:ext cx="31331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Construction &amp; Demolition (C&amp;D)Processing Facility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60966" y="2088671"/>
            <a:ext cx="2998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Yard Waste Organics Processing 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599" y="4461848"/>
            <a:ext cx="1811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Central Transfer Station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0343" y="4249555"/>
            <a:ext cx="180008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Existing MRF Transfer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8745" y="4802088"/>
            <a:ext cx="3306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Aerobic Composting Including Food Waste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6" b="6637"/>
          <a:stretch/>
        </p:blipFill>
        <p:spPr bwMode="auto">
          <a:xfrm>
            <a:off x="3115437" y="5120424"/>
            <a:ext cx="2913122" cy="142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172936" y="3646475"/>
            <a:ext cx="2798126" cy="579211"/>
            <a:chOff x="2951301" y="3768753"/>
            <a:chExt cx="2798126" cy="579211"/>
          </a:xfrm>
        </p:grpSpPr>
        <p:pic>
          <p:nvPicPr>
            <p:cNvPr id="20" name="Picture 19" descr="City of Loveland 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719" y="3896934"/>
              <a:ext cx="773871" cy="45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ity of Fort Collins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222" y="3946248"/>
              <a:ext cx="813284" cy="29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ity of Estes Park 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803" y="3768753"/>
              <a:ext cx="353624" cy="579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301" y="3896934"/>
              <a:ext cx="733708" cy="372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75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Costs of Recommended Facilities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174852"/>
              </p:ext>
            </p:extLst>
          </p:nvPr>
        </p:nvGraphicFramePr>
        <p:xfrm>
          <a:off x="0" y="1600200"/>
          <a:ext cx="9144000" cy="4229770"/>
        </p:xfrm>
        <a:graphic>
          <a:graphicData uri="http://schemas.openxmlformats.org/drawingml/2006/table">
            <a:tbl>
              <a:tblPr firstRow="1" firstCol="1" bandRow="1"/>
              <a:tblGrid>
                <a:gridCol w="421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Landfill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$11.7M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(Equity – 1</a:t>
                      </a:r>
                      <a:r>
                        <a:rPr lang="en-US" sz="16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Phase)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07" marR="1580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Transfer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$15.8M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(Equity)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07" marR="1580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Yard Waste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Food Waste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Composting Facilities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$11.8M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(Finance)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07" marR="1580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&amp; Demolition Debris Processing Facility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(Equity)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3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Recycling Center Upgrades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$3.0M</a:t>
                      </a:r>
                      <a:r>
                        <a:rPr lang="en-US" sz="1600" b="1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(Finance)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2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~$56M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808" marR="113808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&amp; Private Landfill </a:t>
            </a:r>
            <a:br>
              <a:rPr lang="en-US" dirty="0"/>
            </a:br>
            <a:r>
              <a:rPr lang="en-US" dirty="0"/>
              <a:t>Advantages/Disadvantages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12931" y="1657835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307054" y="2310928"/>
            <a:ext cx="4094604" cy="515720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stability for waste disposal</a:t>
            </a:r>
            <a:endParaRPr lang="en-US" sz="145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07890" y="4690657"/>
            <a:ext cx="4093769" cy="515030"/>
          </a:xfrm>
          <a:prstGeom prst="wedgeRoundRectCallout">
            <a:avLst>
              <a:gd name="adj1" fmla="val 55491"/>
              <a:gd name="adj2" fmla="val 1879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market could reduce volumes resulting in higher tip fee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307055" y="3542692"/>
            <a:ext cx="4094604" cy="533400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fees set by local government / competitive rates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307891" y="5272628"/>
            <a:ext cx="4093769" cy="430399"/>
          </a:xfrm>
          <a:prstGeom prst="wedgeRoundRectCallout">
            <a:avLst>
              <a:gd name="adj1" fmla="val 55491"/>
              <a:gd name="adj2" fmla="val 1879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costs for construction &amp; equipment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309446" y="5763887"/>
            <a:ext cx="4093769" cy="430399"/>
          </a:xfrm>
          <a:prstGeom prst="wedgeRoundRectCallout">
            <a:avLst>
              <a:gd name="adj1" fmla="val 55491"/>
              <a:gd name="adj2" fmla="val 1879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traffic to new landfill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310280" y="6261227"/>
            <a:ext cx="4093769" cy="430399"/>
          </a:xfrm>
          <a:prstGeom prst="wedgeRoundRectCallout">
            <a:avLst>
              <a:gd name="adj1" fmla="val 55491"/>
              <a:gd name="adj2" fmla="val 1879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current guarantees property is suitable for landfill use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4917232" y="2310928"/>
            <a:ext cx="4094604" cy="439522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capital costs for construction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4911012" y="2826648"/>
            <a:ext cx="4094603" cy="439522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Operations &amp; Management costs 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4887684" y="3342368"/>
            <a:ext cx="4094604" cy="531821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cost savings measure as tip fees can be negotiated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4887684" y="3950387"/>
            <a:ext cx="4094604" cy="399565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liability is partially mitigated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07055" y="2893589"/>
            <a:ext cx="4094603" cy="583326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direct waste to new or evolving resource recovery options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887684" y="4426150"/>
            <a:ext cx="4093769" cy="430399"/>
          </a:xfrm>
          <a:prstGeom prst="wedgeRoundRectCallout">
            <a:avLst>
              <a:gd name="adj1" fmla="val 53896"/>
              <a:gd name="adj2" fmla="val 1879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control and stability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90861" y="4932747"/>
            <a:ext cx="4093769" cy="513865"/>
          </a:xfrm>
          <a:prstGeom prst="wedgeRoundRectCallout">
            <a:avLst>
              <a:gd name="adj1" fmla="val 53896"/>
              <a:gd name="adj2" fmla="val 20606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or type of waste increases or decreases over time impacting pricing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896295" y="5522810"/>
            <a:ext cx="4093769" cy="430399"/>
          </a:xfrm>
          <a:prstGeom prst="wedgeRoundRectCallout">
            <a:avLst>
              <a:gd name="adj1" fmla="val 53440"/>
              <a:gd name="adj2" fmla="val 1879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discourages resource recovery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887683" y="6029407"/>
            <a:ext cx="4093769" cy="430399"/>
          </a:xfrm>
          <a:prstGeom prst="wedgeRoundRectCallout">
            <a:avLst>
              <a:gd name="adj1" fmla="val 53440"/>
              <a:gd name="adj2" fmla="val 16622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disputes if terms are not clear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07054" y="4138887"/>
            <a:ext cx="4094604" cy="483474"/>
          </a:xfrm>
          <a:prstGeom prst="wedgeRoundRectCallout">
            <a:avLst>
              <a:gd name="adj1" fmla="val -56595"/>
              <a:gd name="adj2" fmla="val 22764"/>
              <a:gd name="adj3" fmla="val 16667"/>
            </a:avLst>
          </a:prstGeom>
          <a:solidFill>
            <a:srgbClr val="A9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service quality and flexibility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054" y="153940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1012" y="153940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226401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Public/Private – Private/Public</a:t>
            </a:r>
            <a:br>
              <a:rPr lang="en-US" dirty="0"/>
            </a:br>
            <a:r>
              <a:rPr lang="en-US" dirty="0"/>
              <a:t>Transition Times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5065067"/>
              </p:ext>
            </p:extLst>
          </p:nvPr>
        </p:nvGraphicFramePr>
        <p:xfrm>
          <a:off x="952500" y="18288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66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Policy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Mixed loads</a:t>
            </a:r>
          </a:p>
          <a:p>
            <a:r>
              <a:rPr lang="en-US" sz="1800" dirty="0"/>
              <a:t>10-year term</a:t>
            </a:r>
          </a:p>
          <a:p>
            <a:r>
              <a:rPr lang="en-US" sz="1800" dirty="0"/>
              <a:t>Jobsite convenience</a:t>
            </a:r>
          </a:p>
          <a:p>
            <a:r>
              <a:rPr lang="en-US" sz="1800" dirty="0"/>
              <a:t>Market development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3246432"/>
            <a:ext cx="3048000" cy="1524000"/>
          </a:xfrm>
          <a:prstGeom prst="rect">
            <a:avLst/>
          </a:prstGeom>
        </p:spPr>
        <p:txBody>
          <a:bodyPr vert="horz" lIns="365760" tIns="0" rIns="36576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“Single-stream” recyclables</a:t>
            </a:r>
          </a:p>
          <a:p>
            <a:r>
              <a:rPr lang="en-US" sz="1800" dirty="0"/>
              <a:t>Residential and commercial</a:t>
            </a:r>
          </a:p>
          <a:p>
            <a:r>
              <a:rPr lang="en-US" sz="1800" dirty="0"/>
              <a:t>Assured volumes attract investment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3600" y="3257829"/>
            <a:ext cx="2971800" cy="1524000"/>
          </a:xfrm>
          <a:prstGeom prst="rect">
            <a:avLst/>
          </a:prstGeom>
        </p:spPr>
        <p:txBody>
          <a:bodyPr vert="horz" lIns="365760" tIns="0" rIns="36576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Community driven diversion policies</a:t>
            </a:r>
          </a:p>
          <a:p>
            <a:r>
              <a:rPr lang="en-US" sz="1800" dirty="0"/>
              <a:t>Readily recyclable at multiple sites</a:t>
            </a:r>
          </a:p>
          <a:p>
            <a:r>
              <a:rPr lang="en-US" sz="1800" dirty="0"/>
              <a:t>Generate finished compost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0"/>
            <a:ext cx="2362200" cy="838200"/>
          </a:xfrm>
          <a:prstGeom prst="rect">
            <a:avLst/>
          </a:prstGeom>
          <a:solidFill>
            <a:srgbClr val="A9C571"/>
          </a:solidFill>
          <a:ln>
            <a:solidFill>
              <a:srgbClr val="A9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4700" y="2286000"/>
            <a:ext cx="2362200" cy="838200"/>
          </a:xfrm>
          <a:prstGeom prst="rect">
            <a:avLst/>
          </a:prstGeom>
          <a:solidFill>
            <a:srgbClr val="A9C571"/>
          </a:solidFill>
          <a:ln>
            <a:solidFill>
              <a:srgbClr val="A9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286000"/>
            <a:ext cx="2362200" cy="838200"/>
          </a:xfrm>
          <a:prstGeom prst="rect">
            <a:avLst/>
          </a:prstGeom>
          <a:solidFill>
            <a:srgbClr val="A9C571"/>
          </a:solidFill>
          <a:ln>
            <a:solidFill>
              <a:srgbClr val="A9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320377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Flow Control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Construction &amp; Demolition Debris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4700" y="241270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Flow Control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Mixed Recyclables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6723" y="241270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Organics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Yard and Food Waste</a:t>
            </a:r>
          </a:p>
        </p:txBody>
      </p:sp>
    </p:spTree>
    <p:extLst>
      <p:ext uri="{BB962C8B-B14F-4D97-AF65-F5344CB8AC3E}">
        <p14:creationId xmlns:p14="http://schemas.microsoft.com/office/powerpoint/2010/main" val="302755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Stakeholder Engagement Highlights</a:t>
            </a: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3998" cy="5420622"/>
        </p:xfrm>
        <a:graphic>
          <a:graphicData uri="http://schemas.openxmlformats.org/drawingml/2006/table">
            <a:tbl>
              <a:tblPr firstRow="1" firstCol="1" bandRow="1"/>
              <a:tblGrid>
                <a:gridCol w="1169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9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2017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2017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2017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2017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2018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</a:t>
                      </a:r>
                      <a:r>
                        <a:rPr lang="en-US" sz="1400" b="1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2018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182" marR="8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</a:t>
                      </a:r>
                      <a:r>
                        <a:rPr lang="en-US" sz="1400" b="1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2018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182" marR="8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comments were provided, in addition to discussion, to 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 the confirmation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North Front Range Regional Wasteshed 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Goals &amp; Objectives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stakeholders agreed that the 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Coalition identified all appropriate infrastructure options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review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stakeholders agreed the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solid waste volume data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presented was detailed enough to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the next phase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project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stakeholders agreed they would 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the implementation of process controls/ordinances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the handling of 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&amp; demolition waste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order to increase rates of diversion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stakeholders would </a:t>
                      </a:r>
                      <a:r>
                        <a:rPr lang="en-US" sz="11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process controls/ordinances for yard and food waste organics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 </a:t>
                      </a:r>
                      <a:r>
                        <a:rPr lang="en-US" sz="11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stakeholders </a:t>
                      </a:r>
                      <a:r>
                        <a:rPr lang="en-US" sz="11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provided</a:t>
                      </a:r>
                      <a:r>
                        <a:rPr lang="en-US" sz="1100" b="1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1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onsensus</a:t>
                      </a:r>
                      <a:r>
                        <a:rPr lang="en-US" sz="1100" b="1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move forward </a:t>
                      </a:r>
                      <a:r>
                        <a:rPr lang="en-US" sz="1100" b="0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the five </a:t>
                      </a:r>
                      <a:r>
                        <a:rPr lang="en-US" sz="1100" b="1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 1 Recommendations</a:t>
                      </a:r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82" marR="8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90%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stakeholders agreed to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proposed </a:t>
                      </a:r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solid waste process controls 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limited flow controls 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construction &amp; demolition debris 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generated in Larimer County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stakeholders agreed to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proposed process controls 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yard waste and single stream recycling</a:t>
                      </a:r>
                      <a:endParaRPr lang="en-US" sz="1100" b="0" i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182" marR="8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</a:t>
                      </a:r>
                      <a:r>
                        <a:rPr lang="en-US" sz="11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stakeholders </a:t>
                      </a:r>
                      <a:r>
                        <a:rPr lang="en-US" sz="11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1100" b="1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publicly owned landfill </a:t>
                      </a:r>
                      <a:r>
                        <a:rPr lang="en-US" sz="1100" b="0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focus on having control</a:t>
                      </a:r>
                      <a:endParaRPr lang="en-US" sz="11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182" marR="8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53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Informational Meetings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26" y="1706188"/>
            <a:ext cx="3121429" cy="2531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3333" b="27778"/>
          <a:stretch/>
        </p:blipFill>
        <p:spPr>
          <a:xfrm>
            <a:off x="4114800" y="4343400"/>
            <a:ext cx="4800600" cy="2271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5867400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»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 public meetings held around Larimer County for members of the public to: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»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Learn more about the future of solid waste in the region 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»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feedback on the draft regional master plan concepts for waste recovery and disposal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»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Informational boards set up in an open-house format, and included an overview presentation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»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41148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»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participants attended and provided valuable feedback via in-person comments and comment forms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»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Wellington Meeting Scheduled for November 29,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nfrwasteshedpublicmeeting.com</a:t>
            </a:r>
          </a:p>
        </p:txBody>
      </p:sp>
    </p:spTree>
    <p:extLst>
      <p:ext uri="{BB962C8B-B14F-4D97-AF65-F5344CB8AC3E}">
        <p14:creationId xmlns:p14="http://schemas.microsoft.com/office/powerpoint/2010/main" val="315964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Larimer Co. 2016 Waste Composition &amp; Characterization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729884" cy="452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4761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Percent by Weight, All Wastes Delivered to Landfill (Other = construction and demolition debris and other materials)</a:t>
            </a:r>
          </a:p>
        </p:txBody>
      </p:sp>
    </p:spTree>
    <p:extLst>
      <p:ext uri="{BB962C8B-B14F-4D97-AF65-F5344CB8AC3E}">
        <p14:creationId xmlns:p14="http://schemas.microsoft.com/office/powerpoint/2010/main" val="69818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01048"/>
              </p:ext>
            </p:extLst>
          </p:nvPr>
        </p:nvGraphicFramePr>
        <p:xfrm>
          <a:off x="381000" y="2057400"/>
          <a:ext cx="8382002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19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51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Transfer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Station</a:t>
                      </a:r>
                    </a:p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2019 – Jan 2023)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51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Landfill</a:t>
                      </a:r>
                    </a:p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2019 – Jan 2024)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51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 Waste Composting</a:t>
                      </a: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Windrow</a:t>
                      </a:r>
                    </a:p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2020 – Jan 2023)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25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Demolition Waste Processing</a:t>
                      </a:r>
                    </a:p>
                    <a:p>
                      <a:pPr algn="r"/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 2020 – Jan 2023)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20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Waste Composting</a:t>
                      </a: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Aerated Bin</a:t>
                      </a:r>
                    </a:p>
                    <a:p>
                      <a:pPr algn="r"/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(Oct 2023 – Feb 2025)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Facility Development Timeline</a:t>
            </a:r>
          </a:p>
        </p:txBody>
      </p:sp>
      <p:cxnSp>
        <p:nvCxnSpPr>
          <p:cNvPr id="7" name="Straight Arrow Connector 6">
            <a:extLst/>
          </p:cNvPr>
          <p:cNvCxnSpPr>
            <a:cxnSpLocks/>
          </p:cNvCxnSpPr>
          <p:nvPr/>
        </p:nvCxnSpPr>
        <p:spPr>
          <a:xfrm>
            <a:off x="3352800" y="3048000"/>
            <a:ext cx="33522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/>
          </p:cNvPr>
          <p:cNvCxnSpPr>
            <a:cxnSpLocks/>
          </p:cNvCxnSpPr>
          <p:nvPr/>
        </p:nvCxnSpPr>
        <p:spPr>
          <a:xfrm>
            <a:off x="3352800" y="3800475"/>
            <a:ext cx="4491891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/>
          </p:cNvPr>
          <p:cNvCxnSpPr>
            <a:cxnSpLocks/>
          </p:cNvCxnSpPr>
          <p:nvPr/>
        </p:nvCxnSpPr>
        <p:spPr>
          <a:xfrm>
            <a:off x="4572000" y="4495800"/>
            <a:ext cx="1948195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/>
          </p:cNvPr>
          <p:cNvCxnSpPr>
            <a:cxnSpLocks/>
          </p:cNvCxnSpPr>
          <p:nvPr/>
        </p:nvCxnSpPr>
        <p:spPr>
          <a:xfrm>
            <a:off x="4571999" y="5324475"/>
            <a:ext cx="1948195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/>
          </p:cNvPr>
          <p:cNvCxnSpPr>
            <a:cxnSpLocks/>
          </p:cNvCxnSpPr>
          <p:nvPr/>
        </p:nvCxnSpPr>
        <p:spPr>
          <a:xfrm>
            <a:off x="7279957" y="6010275"/>
            <a:ext cx="1330643" cy="95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3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Timeline &amp; Next Steps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2018 – Q4</a:t>
            </a:r>
          </a:p>
          <a:p>
            <a:pPr lvl="1"/>
            <a:r>
              <a:rPr lang="en-US" dirty="0"/>
              <a:t>Larimer County to adopt SWIMP</a:t>
            </a:r>
          </a:p>
          <a:p>
            <a:pPr lvl="1"/>
            <a:r>
              <a:rPr lang="en-US" dirty="0"/>
              <a:t>TAC to develop Intergovernmental Agreement</a:t>
            </a:r>
          </a:p>
          <a:p>
            <a:pPr lvl="1"/>
            <a:r>
              <a:rPr lang="en-US" dirty="0"/>
              <a:t>Development of detailed process controls</a:t>
            </a:r>
          </a:p>
          <a:p>
            <a:r>
              <a:rPr lang="en-US" b="1" dirty="0"/>
              <a:t>2019 – Q1</a:t>
            </a:r>
          </a:p>
          <a:p>
            <a:pPr lvl="1"/>
            <a:r>
              <a:rPr lang="en-US" dirty="0"/>
              <a:t>PAC meeting </a:t>
            </a:r>
          </a:p>
          <a:p>
            <a:pPr lvl="1"/>
            <a:r>
              <a:rPr lang="en-US" dirty="0"/>
              <a:t>Execute IGA with municipalities</a:t>
            </a:r>
          </a:p>
          <a:p>
            <a:pPr lvl="1"/>
            <a:r>
              <a:rPr lang="en-US" dirty="0"/>
              <a:t>Initiate process controls implementation</a:t>
            </a:r>
          </a:p>
          <a:p>
            <a:pPr lvl="1"/>
            <a:r>
              <a:rPr lang="en-US" dirty="0"/>
              <a:t>Implementation of infrastructure options 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3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2618" y="228600"/>
            <a:ext cx="6705600" cy="868362"/>
          </a:xfrm>
        </p:spPr>
        <p:txBody>
          <a:bodyPr/>
          <a:lstStyle/>
          <a:p>
            <a:pPr algn="ctr"/>
            <a:r>
              <a:rPr lang="en-US" dirty="0"/>
              <a:t>Municipal Solid Waste </a:t>
            </a:r>
            <a:br>
              <a:rPr lang="en-US" dirty="0"/>
            </a:br>
            <a:r>
              <a:rPr lang="en-US" dirty="0"/>
              <a:t>Landfill Tip Fees 2016-2017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148837" cy="3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0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Northern Colorado Landfill Comparisons</a:t>
            </a:r>
            <a:br>
              <a:rPr lang="en-US" dirty="0"/>
            </a:br>
            <a:r>
              <a:rPr lang="en-US" dirty="0"/>
              <a:t>July of 2018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371600"/>
            <a:ext cx="86488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0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Tier 1 Recommended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Solid Waste Process Control Assumptions Adopted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Estimated Tipping Fees</a:t>
            </a:r>
            <a:r>
              <a:rPr lang="en-US" sz="1800" b="1" dirty="0"/>
              <a:t> </a:t>
            </a:r>
            <a:r>
              <a:rPr lang="en-US" sz="1800" dirty="0"/>
              <a:t>including Overhead Expenses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0" y="2514600"/>
          <a:ext cx="7620000" cy="3278190"/>
        </p:xfrm>
        <a:graphic>
          <a:graphicData uri="http://schemas.openxmlformats.org/drawingml/2006/table">
            <a:tbl>
              <a:tblPr firstRow="1" firstCol="1" bandRow="1"/>
              <a:tblGrid>
                <a:gridCol w="282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6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(2017 $)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Tons Captured (2025)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Tipping Fee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(2017 $)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Landfill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$11.7M (1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Phase)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$11.7M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Finance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344,800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$14.09 / 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Transfer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(Transferred Materials/Direct Haul Zone) 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$15.8M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$15.8M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321,600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$29.29 / 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&amp; Demolition</a:t>
                      </a:r>
                      <a:r>
                        <a:rPr lang="en-US" sz="1200" b="1" kern="1200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(C&amp;D) </a:t>
                      </a: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$37.17 / 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Yard Waste &amp; Food Waste  Composting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$11.8M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$0.0M (Equity)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$11.8M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$37.92 / Ton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3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ESTIMATED Residential Cost Per Household Impact </a:t>
            </a:r>
            <a:r>
              <a:rPr lang="en-US" sz="2800" dirty="0"/>
              <a:t>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000" b="1" dirty="0">
                <a:solidFill>
                  <a:srgbClr val="604A7B"/>
                </a:solidFill>
              </a:rPr>
              <a:t>Current monthly fee:</a:t>
            </a:r>
          </a:p>
          <a:p>
            <a:pPr lvl="1"/>
            <a:r>
              <a:rPr lang="en-US" sz="1600" dirty="0"/>
              <a:t>17-gallon cart:   </a:t>
            </a:r>
            <a:r>
              <a:rPr lang="en-US" sz="1600" b="1" dirty="0"/>
              <a:t>$3.25 </a:t>
            </a:r>
            <a:r>
              <a:rPr lang="en-US" sz="1600" dirty="0"/>
              <a:t>per mo.</a:t>
            </a:r>
          </a:p>
          <a:p>
            <a:pPr lvl="1"/>
            <a:r>
              <a:rPr lang="en-US" sz="1600" dirty="0"/>
              <a:t>35-gallon cart:   </a:t>
            </a:r>
            <a:r>
              <a:rPr lang="en-US" sz="1600" b="1" dirty="0"/>
              <a:t>$6.50 </a:t>
            </a:r>
            <a:r>
              <a:rPr lang="en-US" sz="1600" dirty="0"/>
              <a:t>per mo.</a:t>
            </a:r>
          </a:p>
          <a:p>
            <a:pPr lvl="1"/>
            <a:r>
              <a:rPr lang="en-US" sz="1600" dirty="0"/>
              <a:t>65-gallon cart:   </a:t>
            </a:r>
            <a:r>
              <a:rPr lang="en-US" sz="1600" b="1" dirty="0"/>
              <a:t>$13.00 </a:t>
            </a:r>
            <a:r>
              <a:rPr lang="en-US" sz="1600" dirty="0"/>
              <a:t>per mo.</a:t>
            </a:r>
          </a:p>
          <a:p>
            <a:pPr lvl="1"/>
            <a:r>
              <a:rPr lang="en-US" sz="1600" dirty="0"/>
              <a:t>95-gallon cart:   </a:t>
            </a:r>
            <a:r>
              <a:rPr lang="en-US" sz="1600" b="1" dirty="0"/>
              <a:t>$19.50 </a:t>
            </a:r>
            <a:r>
              <a:rPr lang="en-US" sz="1600" dirty="0"/>
              <a:t>per mo.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>
                <a:solidFill>
                  <a:srgbClr val="604A7B"/>
                </a:solidFill>
              </a:rPr>
              <a:t>Maximum monthly increase:</a:t>
            </a:r>
            <a:endParaRPr lang="en-US" sz="1600" b="1" dirty="0">
              <a:solidFill>
                <a:srgbClr val="604A7B"/>
              </a:solidFill>
            </a:endParaRPr>
          </a:p>
          <a:p>
            <a:pPr lvl="1"/>
            <a:r>
              <a:rPr lang="en-US" sz="1600" b="1" dirty="0"/>
              <a:t>$3.45 </a:t>
            </a:r>
            <a:r>
              <a:rPr lang="en-US" sz="1600" dirty="0"/>
              <a:t>per mo. (20¢ increase)</a:t>
            </a:r>
          </a:p>
          <a:p>
            <a:pPr lvl="1"/>
            <a:r>
              <a:rPr lang="en-US" sz="1600" b="1" dirty="0"/>
              <a:t>$6.90 </a:t>
            </a:r>
            <a:r>
              <a:rPr lang="en-US" sz="1600" dirty="0"/>
              <a:t>per mo. (40¢ increase)</a:t>
            </a:r>
          </a:p>
          <a:p>
            <a:pPr lvl="1"/>
            <a:r>
              <a:rPr lang="en-US" sz="1600" b="1" dirty="0"/>
              <a:t>$13.80 </a:t>
            </a:r>
            <a:r>
              <a:rPr lang="en-US" sz="1600" dirty="0"/>
              <a:t>per mo. (80¢ increase)</a:t>
            </a:r>
          </a:p>
          <a:p>
            <a:pPr lvl="1"/>
            <a:r>
              <a:rPr lang="en-US" sz="1600" b="1" dirty="0"/>
              <a:t>$20.10 </a:t>
            </a:r>
            <a:r>
              <a:rPr lang="en-US" sz="1600" dirty="0"/>
              <a:t>per mo. ($1.20 increase)</a:t>
            </a:r>
          </a:p>
          <a:p>
            <a:pPr marL="457200" lvl="1" indent="0">
              <a:buNone/>
            </a:pPr>
            <a:endParaRPr lang="en-US" sz="1600" i="1" dirty="0"/>
          </a:p>
          <a:p>
            <a:pPr marL="457200" lvl="1" indent="0">
              <a:buNone/>
            </a:pPr>
            <a:r>
              <a:rPr lang="en-US" sz="1600" i="1" dirty="0"/>
              <a:t>6.2% Overall Increase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3561" b="1186"/>
          <a:stretch/>
        </p:blipFill>
        <p:spPr>
          <a:xfrm>
            <a:off x="371547" y="4303638"/>
            <a:ext cx="5029200" cy="2395220"/>
          </a:xfrm>
          <a:prstGeom prst="rect">
            <a:avLst/>
          </a:prstGeom>
        </p:spPr>
      </p:pic>
      <p:pic>
        <p:nvPicPr>
          <p:cNvPr id="5" name="Content Placeholder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1772" b="573"/>
          <a:stretch/>
        </p:blipFill>
        <p:spPr>
          <a:xfrm>
            <a:off x="5791200" y="4303638"/>
            <a:ext cx="2933414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9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Fund Balance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1676400"/>
            <a:ext cx="9134168" cy="46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3558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Plan Draft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3333" r="5098" b="18889"/>
          <a:stretch/>
        </p:blipFill>
        <p:spPr>
          <a:xfrm>
            <a:off x="2133600" y="1447800"/>
            <a:ext cx="472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Haul Route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2625" y="1524000"/>
          <a:ext cx="7778750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9326718" imgH="6035040" progId="AcroExch.Document.DC">
                  <p:embed/>
                </p:oleObj>
              </mc:Choice>
              <mc:Fallback>
                <p:oleObj name="Acrobat Document" r:id="rId3" imgW="9326718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524000"/>
                        <a:ext cx="7778750" cy="503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963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Public-Private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/>
              <a:t>Anticipated Public-Private Services:</a:t>
            </a:r>
          </a:p>
          <a:p>
            <a:pPr lvl="1"/>
            <a:r>
              <a:rPr lang="en-US" dirty="0"/>
              <a:t>Trucking/Haul to Landfill</a:t>
            </a:r>
          </a:p>
          <a:p>
            <a:pPr lvl="1"/>
            <a:r>
              <a:rPr lang="en-US" dirty="0"/>
              <a:t>C &amp; D Processing Facility</a:t>
            </a:r>
          </a:p>
          <a:p>
            <a:pPr lvl="1"/>
            <a:r>
              <a:rPr lang="en-US" dirty="0"/>
              <a:t>Upgraded Recycling Center</a:t>
            </a:r>
          </a:p>
          <a:p>
            <a:r>
              <a:rPr lang="en-US" dirty="0"/>
              <a:t>Additional Potential Public-Private Opportunities:</a:t>
            </a:r>
          </a:p>
          <a:p>
            <a:pPr lvl="1"/>
            <a:r>
              <a:rPr lang="en-US" dirty="0"/>
              <a:t>Yard/Food Waste Composting</a:t>
            </a:r>
          </a:p>
          <a:p>
            <a:pPr lvl="1"/>
            <a:r>
              <a:rPr lang="en-US" dirty="0"/>
              <a:t>New Landfill Operations</a:t>
            </a:r>
          </a:p>
          <a:p>
            <a:pPr lvl="1"/>
            <a:r>
              <a:rPr lang="en-US" dirty="0"/>
              <a:t>Central Transfer Station Operations</a:t>
            </a:r>
          </a:p>
        </p:txBody>
      </p:sp>
    </p:spTree>
    <p:extLst>
      <p:ext uri="{BB962C8B-B14F-4D97-AF65-F5344CB8AC3E}">
        <p14:creationId xmlns:p14="http://schemas.microsoft.com/office/powerpoint/2010/main" val="110342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Haul Volumes Continue to Increase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1153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7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10400" cy="609600"/>
          </a:xfrm>
        </p:spPr>
        <p:txBody>
          <a:bodyPr/>
          <a:lstStyle/>
          <a:p>
            <a:r>
              <a:rPr lang="en-US" dirty="0"/>
              <a:t>Why is a new system needed?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9463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Air Space Remaining at Landfill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600200"/>
            <a:ext cx="8922068" cy="46958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Solid Waste Challenges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19100" y="16002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84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Coalition History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064" y="1666875"/>
            <a:ext cx="4154536" cy="427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endParaRPr lang="en-US" sz="15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95300" y="16002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64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Advisory Committee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752600"/>
            <a:ext cx="4495800" cy="4048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en-US" sz="1800" dirty="0"/>
              <a:t>Define Coalition Objectives &amp; Provide Strategic Direction</a:t>
            </a:r>
          </a:p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en-US" sz="1800" dirty="0"/>
              <a:t>Establish Attainable Goals for Solid Waste, Recycling and HHW Management</a:t>
            </a:r>
          </a:p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en-US" sz="1800" dirty="0"/>
              <a:t>Evaluate Alternatives and Recommendations from TAC</a:t>
            </a:r>
          </a:p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en-US" sz="1800" dirty="0"/>
              <a:t>Establish Unified Vision for Future Solid Waste Practices and Infrastructure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57800" y="1752600"/>
            <a:ext cx="3352800" cy="441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700" y="1953740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Larimer County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Steve Johnson</a:t>
            </a:r>
          </a:p>
          <a:p>
            <a:pPr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City of Fort Collins 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Troxell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Cunniff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City of Loveland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Leah Johnson</a:t>
            </a:r>
          </a:p>
          <a:p>
            <a:pPr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Town of Estes Park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Zornes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»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Wendy Koenig*</a:t>
            </a:r>
          </a:p>
        </p:txBody>
      </p:sp>
    </p:spTree>
    <p:extLst>
      <p:ext uri="{BB962C8B-B14F-4D97-AF65-F5344CB8AC3E}">
        <p14:creationId xmlns:p14="http://schemas.microsoft.com/office/powerpoint/2010/main" val="367635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Technical Advisory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072"/>
            <a:ext cx="5181600" cy="4355091"/>
          </a:xfrm>
        </p:spPr>
        <p:txBody>
          <a:bodyPr>
            <a:normAutofit fontScale="25000" lnSpcReduction="20000"/>
          </a:bodyPr>
          <a:lstStyle/>
          <a:p>
            <a:pPr marL="457200" lvl="0" indent="-457200">
              <a:lnSpc>
                <a:spcPct val="120000"/>
              </a:lnSpc>
              <a:spcBef>
                <a:spcPts val="432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7200" dirty="0">
                <a:solidFill>
                  <a:prstClr val="black"/>
                </a:solidFill>
              </a:rPr>
              <a:t>Evaluates Existing and Future Wasteshed Service Demands</a:t>
            </a:r>
          </a:p>
          <a:p>
            <a:pPr marL="457200" lvl="0" indent="-457200">
              <a:lnSpc>
                <a:spcPct val="120000"/>
              </a:lnSpc>
              <a:spcBef>
                <a:spcPts val="432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7200" dirty="0">
                <a:solidFill>
                  <a:prstClr val="black"/>
                </a:solidFill>
              </a:rPr>
              <a:t>Collects and Review Technical and Financial Data</a:t>
            </a:r>
          </a:p>
          <a:p>
            <a:pPr marL="457200" lvl="0" indent="-457200">
              <a:lnSpc>
                <a:spcPct val="120000"/>
              </a:lnSpc>
              <a:spcBef>
                <a:spcPts val="432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7200" dirty="0">
                <a:solidFill>
                  <a:prstClr val="black"/>
                </a:solidFill>
              </a:rPr>
              <a:t>Identifies Potential Alternatives for Solid Waste Management</a:t>
            </a:r>
          </a:p>
          <a:p>
            <a:pPr marL="457200" lvl="0" indent="-457200">
              <a:lnSpc>
                <a:spcPct val="120000"/>
              </a:lnSpc>
              <a:spcBef>
                <a:spcPts val="432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7200" dirty="0">
                <a:solidFill>
                  <a:prstClr val="black"/>
                </a:solidFill>
              </a:rPr>
              <a:t>Conducts Studies and Prepares Summary Reports</a:t>
            </a:r>
          </a:p>
          <a:p>
            <a:pPr marL="457200" lvl="0" indent="-457200">
              <a:lnSpc>
                <a:spcPct val="120000"/>
              </a:lnSpc>
              <a:spcBef>
                <a:spcPts val="432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7200" dirty="0">
                <a:solidFill>
                  <a:prstClr val="black"/>
                </a:solidFill>
              </a:rPr>
              <a:t>Provides Technical and Financial Recommendations to Policy Committee</a:t>
            </a:r>
          </a:p>
          <a:p>
            <a:pPr marL="0" indent="0">
              <a:buNone/>
            </a:pPr>
            <a:endParaRPr lang="en-US" sz="2800" b="1" dirty="0">
              <a:solidFill>
                <a:srgbClr val="40404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81601" y="1524000"/>
            <a:ext cx="3429000" cy="5105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E9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400"/>
              </a:spcAft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Blomstrom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Gillette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Gilkerson*</a:t>
            </a:r>
          </a:p>
          <a:p>
            <a:pPr lvl="0">
              <a:spcAft>
                <a:spcPts val="400"/>
              </a:spcAft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Fort Collins </a:t>
            </a:r>
          </a:p>
          <a:p>
            <a:pPr marL="28575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Honore Depew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Gordon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Mitchell</a:t>
            </a:r>
          </a:p>
          <a:p>
            <a:pPr lvl="0">
              <a:spcAft>
                <a:spcPts val="400"/>
              </a:spcAft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Loveland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Mick Mercer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Tyler Bandemer</a:t>
            </a:r>
          </a:p>
          <a:p>
            <a:pPr lvl="0">
              <a:spcAft>
                <a:spcPts val="400"/>
              </a:spcAft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Estes Park</a:t>
            </a:r>
          </a:p>
          <a:p>
            <a:pPr marL="285750" lvl="0" indent="-285750">
              <a:spcAft>
                <a:spcPts val="400"/>
              </a:spcAft>
              <a:buFont typeface="Calibri" panose="020F050202020403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Lancaster</a:t>
            </a:r>
          </a:p>
          <a:p>
            <a:pPr lvl="0">
              <a:spcAft>
                <a:spcPts val="400"/>
              </a:spcAft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»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Carsasson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CSU</a:t>
            </a:r>
          </a:p>
        </p:txBody>
      </p:sp>
    </p:spTree>
    <p:extLst>
      <p:ext uri="{BB962C8B-B14F-4D97-AF65-F5344CB8AC3E}">
        <p14:creationId xmlns:p14="http://schemas.microsoft.com/office/powerpoint/2010/main" val="3840919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3B7B589EBD8A46D5952A6BCE6C89E6CA"/>
  <p:tag name="TPVERSION" val="5"/>
  <p:tag name="TPFULLVERSION" val="5.3.1.3337"/>
  <p:tag name="PPTVERSION" val="16"/>
  <p:tag name="TPOS" val="2"/>
</p:tagLst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HDR_Base_Titlecase_BlkBkgd</Template>
  <TotalTime>30607</TotalTime>
  <Words>1452</Words>
  <Application>Microsoft Office PowerPoint</Application>
  <PresentationFormat>On-screen Show (4:3)</PresentationFormat>
  <Paragraphs>369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Trajan Pro</vt:lpstr>
      <vt:lpstr>Office Theme</vt:lpstr>
      <vt:lpstr>Acrobat Document</vt:lpstr>
      <vt:lpstr>Solid Waste Infrastructure Master Plan</vt:lpstr>
      <vt:lpstr>Larimer Co. 2016 Waste Composition &amp; Characterization Analysis</vt:lpstr>
      <vt:lpstr>PowerPoint Presentation</vt:lpstr>
      <vt:lpstr>Why is a new system needed?</vt:lpstr>
      <vt:lpstr>PowerPoint Presentation</vt:lpstr>
      <vt:lpstr>Solid Waste Challenges</vt:lpstr>
      <vt:lpstr>Coalition History</vt:lpstr>
      <vt:lpstr>Policy Advisory Committee</vt:lpstr>
      <vt:lpstr>Technical Advisory Committee</vt:lpstr>
      <vt:lpstr>Eleven Infrastructure Options Evaluated</vt:lpstr>
      <vt:lpstr>Sustainability Value Assessment (SVA) Services - A Better Approach</vt:lpstr>
      <vt:lpstr>Initial Tier Recommendations</vt:lpstr>
      <vt:lpstr>Recommended Infrastructure Options</vt:lpstr>
      <vt:lpstr>Costs of Recommended Facilities</vt:lpstr>
      <vt:lpstr>Public &amp; Private Landfill  Advantages/Disadvantages</vt:lpstr>
      <vt:lpstr>Public/Private – Private/Public Transition Times</vt:lpstr>
      <vt:lpstr>Main Policy Controls</vt:lpstr>
      <vt:lpstr>Stakeholder Engagement Highlights</vt:lpstr>
      <vt:lpstr>Public Informational Meetings</vt:lpstr>
      <vt:lpstr>Facility Development Timeline</vt:lpstr>
      <vt:lpstr>Timeline &amp; Next Steps</vt:lpstr>
      <vt:lpstr>Municipal Solid Waste  Landfill Tip Fees 2016-2017</vt:lpstr>
      <vt:lpstr>Northern Colorado Landfill Comparisons July of 2018</vt:lpstr>
      <vt:lpstr>Tier 1 Recommended Options</vt:lpstr>
      <vt:lpstr>ESTIMATED Residential Cost Per Household Impact (Example)</vt:lpstr>
      <vt:lpstr>PowerPoint Presentation</vt:lpstr>
      <vt:lpstr>PowerPoint Presentation</vt:lpstr>
      <vt:lpstr>Preliminary Haul Route</vt:lpstr>
      <vt:lpstr>Public-Private Opportunities</vt:lpstr>
    </vt:vector>
  </TitlesOfParts>
  <Company>HDR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McGuire, Shannon</dc:creator>
  <cp:lastModifiedBy>Gloria  Cohen</cp:lastModifiedBy>
  <cp:revision>980</cp:revision>
  <cp:lastPrinted>2018-03-21T16:17:31Z</cp:lastPrinted>
  <dcterms:created xsi:type="dcterms:W3CDTF">2017-03-28T14:06:54Z</dcterms:created>
  <dcterms:modified xsi:type="dcterms:W3CDTF">2018-12-31T15:51:52Z</dcterms:modified>
</cp:coreProperties>
</file>