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  <p:sldMasterId id="2147483648" r:id="rId2"/>
  </p:sldMasterIdLst>
  <p:sldIdLst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B9B3"/>
    <a:srgbClr val="09483B"/>
    <a:srgbClr val="8B3715"/>
    <a:srgbClr val="0E6E59"/>
    <a:srgbClr val="E5D7B9"/>
    <a:srgbClr val="D3BC87"/>
    <a:srgbClr val="F0E7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550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1 pictur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173606" y="5001172"/>
            <a:ext cx="8970393" cy="18568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01815" y="1957795"/>
            <a:ext cx="4368800" cy="30068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4"/>
          </p:nvPr>
        </p:nvSpPr>
        <p:spPr>
          <a:xfrm>
            <a:off x="4670615" y="1957794"/>
            <a:ext cx="4368800" cy="30068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6662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 text ri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4828" y="2067033"/>
            <a:ext cx="5051971" cy="45807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182743" y="1751724"/>
            <a:ext cx="3136773" cy="51062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222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758" y="1976820"/>
            <a:ext cx="255051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98517" y="1981200"/>
            <a:ext cx="25636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0"/>
          </p:nvPr>
        </p:nvSpPr>
        <p:spPr>
          <a:xfrm>
            <a:off x="6300096" y="1981200"/>
            <a:ext cx="261444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094820" y="1976820"/>
            <a:ext cx="0" cy="4525963"/>
          </a:xfrm>
          <a:prstGeom prst="line">
            <a:avLst/>
          </a:prstGeom>
          <a:ln w="19050" cap="rnd">
            <a:solidFill>
              <a:srgbClr val="8B3715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6081131" y="1976820"/>
            <a:ext cx="0" cy="4525963"/>
          </a:xfrm>
          <a:prstGeom prst="line">
            <a:avLst/>
          </a:prstGeom>
          <a:ln w="19050" cap="rnd">
            <a:solidFill>
              <a:srgbClr val="8B3715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123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478517"/>
            <a:ext cx="54864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669" y="1757460"/>
            <a:ext cx="8964332" cy="364796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045255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3344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121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>
          <a:xfrm>
            <a:off x="2" y="2226293"/>
            <a:ext cx="7444828" cy="814552"/>
          </a:xfrm>
          <a:prstGeom prst="rect">
            <a:avLst/>
          </a:prstGeom>
          <a:solidFill>
            <a:srgbClr val="D3BC87"/>
          </a:solidFill>
        </p:spPr>
        <p:txBody>
          <a:bodyPr anchor="ctr" anchorCtr="0">
            <a:noAutofit/>
          </a:bodyPr>
          <a:lstStyle>
            <a:lvl1pPr marL="182880" algn="l" defTabSz="457200" rtl="0" eaLnBrk="1" latinLnBrk="0" hangingPunct="1">
              <a:spcBef>
                <a:spcPct val="0"/>
              </a:spcBef>
              <a:buNone/>
              <a:defRPr sz="3600" kern="1200" cap="all" normalizeH="0">
                <a:solidFill>
                  <a:srgbClr val="A5B9B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rgbClr val="09483B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" y="0"/>
            <a:ext cx="9144000" cy="2226292"/>
          </a:xfrm>
          <a:prstGeom prst="rect">
            <a:avLst/>
          </a:prstGeom>
          <a:solidFill>
            <a:srgbClr val="A5B9B3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401707" y="2429907"/>
            <a:ext cx="6944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cap="all" dirty="0">
                <a:solidFill>
                  <a:srgbClr val="09483B"/>
                </a:solidFill>
              </a:rPr>
              <a:t>Larimer County</a:t>
            </a:r>
            <a:r>
              <a:rPr lang="en-US" sz="2400" cap="all" baseline="0" dirty="0">
                <a:solidFill>
                  <a:srgbClr val="09483B"/>
                </a:solidFill>
              </a:rPr>
              <a:t>: ROAD AND BRIDGE</a:t>
            </a:r>
            <a:endParaRPr lang="en-US" sz="2400" cap="all" dirty="0">
              <a:solidFill>
                <a:srgbClr val="09483B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8100131" y="3040845"/>
            <a:ext cx="1043872" cy="1100082"/>
          </a:xfrm>
          <a:prstGeom prst="rect">
            <a:avLst/>
          </a:prstGeom>
          <a:solidFill>
            <a:srgbClr val="E5D7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218967" y="3040844"/>
            <a:ext cx="8925035" cy="1100083"/>
          </a:xfrm>
          <a:prstGeom prst="rect">
            <a:avLst/>
          </a:prstGeom>
          <a:solidFill>
            <a:srgbClr val="09483B"/>
          </a:solidFill>
        </p:spPr>
        <p:txBody>
          <a:bodyPr anchor="ctr" anchorCtr="0">
            <a:noAutofit/>
          </a:bodyPr>
          <a:lstStyle>
            <a:lvl1pPr marL="182880" algn="l" defTabSz="457200" rtl="0" eaLnBrk="1" latinLnBrk="0" hangingPunct="1">
              <a:spcBef>
                <a:spcPct val="0"/>
              </a:spcBef>
              <a:buNone/>
              <a:defRPr sz="3600" kern="1200" cap="all" normalizeH="0">
                <a:solidFill>
                  <a:srgbClr val="A5B9B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/>
              <a:t>LARIMER COUNTY ACADEMY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444830" y="2226292"/>
            <a:ext cx="1699173" cy="814552"/>
          </a:xfrm>
          <a:prstGeom prst="rect">
            <a:avLst/>
          </a:prstGeom>
          <a:solidFill>
            <a:srgbClr val="8B37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C logo white Larg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629" y="2296362"/>
            <a:ext cx="1184780" cy="604346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 userDrawn="1"/>
        </p:nvSpPr>
        <p:spPr>
          <a:xfrm>
            <a:off x="218967" y="4140927"/>
            <a:ext cx="6166070" cy="582082"/>
          </a:xfrm>
          <a:prstGeom prst="rect">
            <a:avLst/>
          </a:prstGeom>
          <a:solidFill>
            <a:srgbClr val="A5B9B3"/>
          </a:solidFill>
        </p:spPr>
        <p:txBody>
          <a:bodyPr anchor="ctr" anchorCtr="0">
            <a:noAutofit/>
          </a:bodyPr>
          <a:lstStyle>
            <a:lvl1pPr marL="182880" algn="l" defTabSz="457200" rtl="0" eaLnBrk="1" latinLnBrk="0" hangingPunct="1">
              <a:spcBef>
                <a:spcPct val="0"/>
              </a:spcBef>
              <a:buNone/>
              <a:defRPr sz="3600" kern="1200" cap="all" normalizeH="0">
                <a:solidFill>
                  <a:srgbClr val="A5B9B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rgbClr val="09483B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401707" y="4237405"/>
            <a:ext cx="616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cap="all" dirty="0">
                <a:solidFill>
                  <a:srgbClr val="09483B"/>
                </a:solidFill>
              </a:rPr>
              <a:t>April</a:t>
            </a:r>
            <a:r>
              <a:rPr lang="en-US" sz="1800" cap="all" baseline="0" dirty="0">
                <a:solidFill>
                  <a:srgbClr val="09483B"/>
                </a:solidFill>
              </a:rPr>
              <a:t> 3, 2018</a:t>
            </a:r>
            <a:endParaRPr lang="en-US" sz="1800" cap="all" dirty="0">
              <a:solidFill>
                <a:srgbClr val="09483B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3" y="4723010"/>
            <a:ext cx="9144000" cy="2134990"/>
          </a:xfrm>
          <a:prstGeom prst="rect">
            <a:avLst/>
          </a:prstGeom>
          <a:solidFill>
            <a:srgbClr val="A5B9B3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LD0045.jp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2" r="20027" b="58981"/>
          <a:stretch/>
        </p:blipFill>
        <p:spPr>
          <a:xfrm>
            <a:off x="5907415" y="4140927"/>
            <a:ext cx="3236588" cy="582083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3" y="0"/>
            <a:ext cx="218964" cy="6858000"/>
          </a:xfrm>
          <a:prstGeom prst="rect">
            <a:avLst/>
          </a:prstGeom>
          <a:solidFill>
            <a:srgbClr val="8B37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0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72138"/>
            <a:ext cx="8229600" cy="3954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0AFDA-79D3-234D-B883-DE49F2796B8C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BFE49-9763-954D-B1E1-95E4958F970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0" y="660400"/>
            <a:ext cx="7287172" cy="1100083"/>
          </a:xfrm>
          <a:prstGeom prst="rect">
            <a:avLst/>
          </a:prstGeom>
          <a:solidFill>
            <a:srgbClr val="09483B"/>
          </a:solidFill>
        </p:spPr>
        <p:txBody>
          <a:bodyPr anchor="ctr" anchorCtr="0">
            <a:noAutofit/>
          </a:bodyPr>
          <a:lstStyle>
            <a:lvl1pPr marL="182880" algn="l" defTabSz="457200" rtl="0" eaLnBrk="1" latinLnBrk="0" hangingPunct="1">
              <a:spcBef>
                <a:spcPct val="0"/>
              </a:spcBef>
              <a:buNone/>
              <a:defRPr sz="3600" kern="1200" cap="all" normalizeH="0">
                <a:solidFill>
                  <a:srgbClr val="A5B9B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/>
              <a:t>Larimer</a:t>
            </a:r>
            <a:r>
              <a:rPr lang="en-US" sz="3000" baseline="0" dirty="0"/>
              <a:t> county academy</a:t>
            </a:r>
            <a:endParaRPr lang="en-US" sz="30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7917793" cy="700690"/>
          </a:xfrm>
          <a:prstGeom prst="rect">
            <a:avLst/>
          </a:prstGeom>
          <a:solidFill>
            <a:srgbClr val="A5B9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7917793" y="0"/>
            <a:ext cx="1226207" cy="700690"/>
          </a:xfrm>
          <a:prstGeom prst="rect">
            <a:avLst/>
          </a:prstGeom>
          <a:solidFill>
            <a:srgbClr val="8B37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7287172" y="700688"/>
            <a:ext cx="1856828" cy="1059793"/>
          </a:xfrm>
          <a:prstGeom prst="rect">
            <a:avLst/>
          </a:prstGeom>
          <a:solidFill>
            <a:srgbClr val="E5D7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C logo white Large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129" y="131380"/>
            <a:ext cx="875705" cy="44669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75171" y="254005"/>
            <a:ext cx="6980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all" dirty="0">
                <a:solidFill>
                  <a:srgbClr val="09483B"/>
                </a:solidFill>
              </a:rPr>
              <a:t>Larimer County</a:t>
            </a:r>
            <a:r>
              <a:rPr lang="en-US" cap="all" baseline="0" dirty="0">
                <a:solidFill>
                  <a:srgbClr val="09483B"/>
                </a:solidFill>
              </a:rPr>
              <a:t>: ROAD AND BRIDGE</a:t>
            </a:r>
            <a:endParaRPr lang="en-US" cap="all" dirty="0">
              <a:solidFill>
                <a:srgbClr val="09483B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1760483"/>
            <a:ext cx="173606" cy="5097517"/>
          </a:xfrm>
          <a:prstGeom prst="rect">
            <a:avLst/>
          </a:prstGeom>
          <a:solidFill>
            <a:srgbClr val="8B37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03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7" r:id="rId4"/>
    <p:sldLayoutId id="2147483655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8B3715"/>
          </a:solidFill>
          <a:latin typeface="+mn-lt"/>
          <a:ea typeface="+mn-ea"/>
          <a:cs typeface="+mn-cs"/>
        </a:defRPr>
      </a:lvl1pPr>
      <a:lvl2pPr marL="800100" indent="-342900" algn="l" defTabSz="457200" rtl="0" eaLnBrk="1" latinLnBrk="0" hangingPunct="1">
        <a:spcBef>
          <a:spcPct val="20000"/>
        </a:spcBef>
        <a:buClr>
          <a:srgbClr val="8B3715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457200" rtl="0" eaLnBrk="1" latinLnBrk="0" hangingPunct="1">
        <a:spcBef>
          <a:spcPct val="20000"/>
        </a:spcBef>
        <a:buClr>
          <a:srgbClr val="8B3715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defTabSz="457200" rtl="0" eaLnBrk="1" latinLnBrk="0" hangingPunct="1">
        <a:spcBef>
          <a:spcPct val="20000"/>
        </a:spcBef>
        <a:buClr>
          <a:srgbClr val="8B3715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700" indent="-342900" algn="l" defTabSz="457200" rtl="0" eaLnBrk="1" latinLnBrk="0" hangingPunct="1">
        <a:spcBef>
          <a:spcPct val="20000"/>
        </a:spcBef>
        <a:buClr>
          <a:srgbClr val="8B3715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432D37-EF1C-4B5B-98E9-127E2217EAE1}"/>
              </a:ext>
            </a:extLst>
          </p:cNvPr>
          <p:cNvSpPr/>
          <p:nvPr/>
        </p:nvSpPr>
        <p:spPr>
          <a:xfrm>
            <a:off x="373224" y="4180113"/>
            <a:ext cx="1614196" cy="447871"/>
          </a:xfrm>
          <a:prstGeom prst="rect">
            <a:avLst/>
          </a:prstGeom>
          <a:solidFill>
            <a:srgbClr val="A5B9B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C693D6-3E49-4062-943E-9C02D0B7ABD2}"/>
              </a:ext>
            </a:extLst>
          </p:cNvPr>
          <p:cNvSpPr txBox="1"/>
          <p:nvPr/>
        </p:nvSpPr>
        <p:spPr>
          <a:xfrm>
            <a:off x="373224" y="4219382"/>
            <a:ext cx="1838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 10, 2018 </a:t>
            </a:r>
          </a:p>
        </p:txBody>
      </p:sp>
    </p:spTree>
    <p:extLst>
      <p:ext uri="{BB962C8B-B14F-4D97-AF65-F5344CB8AC3E}">
        <p14:creationId xmlns:p14="http://schemas.microsoft.com/office/powerpoint/2010/main" val="18482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685800" y="1710612"/>
            <a:ext cx="7829550" cy="144520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rgbClr val="09483B"/>
                </a:solidFill>
              </a:rPr>
              <a:t>Maintenance Budget 2018 </a:t>
            </a:r>
            <a:br>
              <a:rPr lang="en-US" sz="3600" b="1" dirty="0">
                <a:solidFill>
                  <a:srgbClr val="09483B"/>
                </a:solidFill>
              </a:rPr>
            </a:br>
            <a:r>
              <a:rPr lang="en-US" sz="3600" b="1" dirty="0">
                <a:solidFill>
                  <a:srgbClr val="09483B"/>
                </a:solidFill>
              </a:rPr>
              <a:t>$22,667,983</a:t>
            </a: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685800" y="6357144"/>
            <a:ext cx="2630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b="1" dirty="0">
                <a:solidFill>
                  <a:srgbClr val="8B3715"/>
                </a:solidFill>
              </a:rPr>
              <a:t>REVENUE</a:t>
            </a: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5029200" y="6306270"/>
            <a:ext cx="2630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b="1" dirty="0">
                <a:solidFill>
                  <a:srgbClr val="8B3715"/>
                </a:solidFill>
              </a:rPr>
              <a:t>EXPENSE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4D9B93-5EB6-406B-9889-14408A63A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50"/>
          <a:stretch/>
        </p:blipFill>
        <p:spPr>
          <a:xfrm>
            <a:off x="4734018" y="2920753"/>
            <a:ext cx="3886200" cy="33855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4A7B37-F0B3-4D5E-8AC1-50425AF69D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71"/>
          <a:stretch/>
        </p:blipFill>
        <p:spPr>
          <a:xfrm>
            <a:off x="580932" y="2920753"/>
            <a:ext cx="4086501" cy="33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45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6490" y="1914849"/>
            <a:ext cx="8229600" cy="57642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864">
              <a:defRPr/>
            </a:pPr>
            <a:r>
              <a:rPr lang="en-US" sz="2800" b="1" dirty="0">
                <a:solidFill>
                  <a:srgbClr val="8B3715"/>
                </a:solidFill>
              </a:rPr>
              <a:t>COLLABORATION WITH OTHER ENTITIES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89249" y="2364695"/>
            <a:ext cx="8229600" cy="452596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8B3715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600" dirty="0"/>
              <a:t>Natural Resources</a:t>
            </a:r>
          </a:p>
          <a:p>
            <a:pPr marL="640080" lvl="1">
              <a:defRPr/>
            </a:pPr>
            <a:r>
              <a:rPr lang="en-US" sz="2200" dirty="0"/>
              <a:t>Road Maintenance and Snow Removal (Hermit Park, Red Mountain, Eagles Nest)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600" dirty="0"/>
              <a:t>Fleet</a:t>
            </a:r>
          </a:p>
          <a:p>
            <a:pPr marL="640080" lvl="1">
              <a:defRPr/>
            </a:pPr>
            <a:r>
              <a:rPr lang="en-US" sz="2200" dirty="0"/>
              <a:t>Haul Equipment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600" dirty="0"/>
              <a:t>The Ranch</a:t>
            </a:r>
          </a:p>
          <a:p>
            <a:pPr marL="640080" lvl="1">
              <a:defRPr/>
            </a:pPr>
            <a:r>
              <a:rPr lang="en-US" sz="2200" dirty="0"/>
              <a:t>Help with Snow and Ice Control Occasionally</a:t>
            </a:r>
          </a:p>
          <a:p>
            <a:pPr marL="640080" lvl="1">
              <a:defRPr/>
            </a:pPr>
            <a:r>
              <a:rPr lang="en-US" sz="2200" dirty="0"/>
              <a:t>Loan Equipment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600" dirty="0"/>
              <a:t>Solid Waste</a:t>
            </a:r>
          </a:p>
          <a:p>
            <a:pPr marL="640080" lvl="1">
              <a:defRPr/>
            </a:pPr>
            <a:r>
              <a:rPr lang="en-US" sz="2200" dirty="0"/>
              <a:t>Loan Equipment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600" dirty="0"/>
              <a:t>Sheriff's Department</a:t>
            </a:r>
          </a:p>
          <a:p>
            <a:pPr marL="640080" lvl="1">
              <a:defRPr/>
            </a:pPr>
            <a:r>
              <a:rPr lang="en-US" sz="2200" dirty="0"/>
              <a:t>Construct </a:t>
            </a:r>
            <a:r>
              <a:rPr lang="en-US" sz="2200" dirty="0" err="1"/>
              <a:t>Killpecker</a:t>
            </a:r>
            <a:r>
              <a:rPr lang="en-US" sz="2200" dirty="0"/>
              <a:t> Access Road – Comm. Tower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600" dirty="0"/>
              <a:t>City of Fort Collins</a:t>
            </a:r>
          </a:p>
          <a:p>
            <a:pPr marL="640080" lvl="1">
              <a:defRPr/>
            </a:pPr>
            <a:r>
              <a:rPr lang="en-US" sz="2200" dirty="0"/>
              <a:t>Chip Seal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600" dirty="0"/>
              <a:t>Maintenance Swaps</a:t>
            </a:r>
          </a:p>
          <a:p>
            <a:pPr marL="640080" lvl="1">
              <a:defRPr/>
            </a:pPr>
            <a:r>
              <a:rPr lang="en-US" sz="2200" dirty="0"/>
              <a:t>City of Fort Collins</a:t>
            </a:r>
          </a:p>
          <a:p>
            <a:pPr marL="640080" lvl="1">
              <a:defRPr/>
            </a:pPr>
            <a:r>
              <a:rPr lang="en-US" sz="2200" dirty="0"/>
              <a:t>City of Loveland</a:t>
            </a:r>
          </a:p>
          <a:p>
            <a:pPr marL="640080" lvl="1">
              <a:defRPr/>
            </a:pPr>
            <a:r>
              <a:rPr lang="en-US" sz="2200" dirty="0"/>
              <a:t>Town of  Windsor</a:t>
            </a:r>
          </a:p>
          <a:p>
            <a:pPr marL="640080" lvl="1">
              <a:defRPr/>
            </a:pPr>
            <a:r>
              <a:rPr lang="en-US" sz="2200" dirty="0"/>
              <a:t>Town of </a:t>
            </a:r>
            <a:r>
              <a:rPr lang="en-US" sz="2200" dirty="0" err="1"/>
              <a:t>Timnath</a:t>
            </a:r>
            <a:endParaRPr lang="en-US" sz="2200" dirty="0"/>
          </a:p>
          <a:p>
            <a:pPr marL="640080" lvl="1">
              <a:defRPr/>
            </a:pPr>
            <a:endParaRPr lang="en-US" dirty="0"/>
          </a:p>
        </p:txBody>
      </p:sp>
      <p:pic>
        <p:nvPicPr>
          <p:cNvPr id="4" name="Picture 2" descr="C:\Users\juergent\Dropbox\Camera Uploads\2015-09-03 15.45.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90" y="2974325"/>
            <a:ext cx="3319398" cy="186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juergent\Dropbox\Camera Uploads\2015-10-01 09.29.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923" y="4888392"/>
            <a:ext cx="3299926" cy="185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557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uergent\Dropbox\Camera Uploads\2015-06-02 14.56.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3" y="1791362"/>
            <a:ext cx="7987003" cy="44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743200" y="6162711"/>
            <a:ext cx="41148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400" b="1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49330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976" y="1707501"/>
            <a:ext cx="9060024" cy="4883636"/>
          </a:xfrm>
        </p:spPr>
        <p:txBody>
          <a:bodyPr/>
          <a:lstStyle/>
          <a:p>
            <a:pPr algn="ctr" eaLnBrk="1" hangingPunct="1">
              <a:buFont typeface="Wingdings 2" panose="05020102010507070707" pitchFamily="18" charset="2"/>
              <a:buNone/>
            </a:pPr>
            <a:r>
              <a:rPr lang="en-US" altLang="en-US" sz="3600" u="sng" dirty="0"/>
              <a:t>OUR MISSION</a:t>
            </a:r>
          </a:p>
          <a:p>
            <a:pPr algn="ctr" eaLnBrk="1" hangingPunct="1">
              <a:buFont typeface="Wingdings 2" panose="05020102010507070707" pitchFamily="18" charset="2"/>
              <a:buNone/>
            </a:pPr>
            <a:r>
              <a:rPr lang="en-US" altLang="en-US" sz="3600" dirty="0"/>
              <a:t>Provide a safe, effective transportation network allowing for the efficient movement and mobility of citizens, goods, services, and emergency service providers.</a:t>
            </a:r>
          </a:p>
        </p:txBody>
      </p:sp>
      <p:pic>
        <p:nvPicPr>
          <p:cNvPr id="9" name="Picture 2" descr="C:\Users\juergent\Dropbox\Camera Uploads\2015-08-04 12.49.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922" y="4833258"/>
            <a:ext cx="3123017" cy="175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538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98579" y="1849535"/>
            <a:ext cx="8612156" cy="1143000"/>
          </a:xfrm>
          <a:prstGeom prst="rect">
            <a:avLst/>
          </a:prstGeom>
        </p:spPr>
        <p:txBody>
          <a:bodyPr rtlCol="0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864">
              <a:defRPr/>
            </a:pPr>
            <a:r>
              <a:rPr lang="en-US" sz="2800" b="1" dirty="0">
                <a:solidFill>
                  <a:srgbClr val="8B3715"/>
                </a:solidFill>
              </a:rPr>
              <a:t>WHAT IS ROAD AND BRIDGE RESPONSIBLE FOR?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85192" y="2364436"/>
            <a:ext cx="8229600" cy="452596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8B3715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457 Miles of Paved Roads</a:t>
            </a:r>
          </a:p>
          <a:p>
            <a:r>
              <a:rPr lang="en-US" altLang="en-US" dirty="0"/>
              <a:t>443 Miles of Gravel/Native Surface Roads</a:t>
            </a:r>
          </a:p>
          <a:p>
            <a:r>
              <a:rPr lang="en-US" altLang="en-US" dirty="0"/>
              <a:t>120 Miles of USFS Road (Schedule A)</a:t>
            </a:r>
          </a:p>
          <a:p>
            <a:r>
              <a:rPr lang="en-US" altLang="en-US" dirty="0"/>
              <a:t>201 Major Structures (&gt;20ft span)</a:t>
            </a:r>
          </a:p>
          <a:p>
            <a:r>
              <a:rPr lang="en-US" altLang="en-US"/>
              <a:t>443 </a:t>
            </a:r>
            <a:r>
              <a:rPr lang="en-US" altLang="en-US" dirty="0"/>
              <a:t>Minor Structures (&gt;4ft, &lt; 20ft span)</a:t>
            </a:r>
          </a:p>
          <a:p>
            <a:r>
              <a:rPr lang="en-US" altLang="en-US" dirty="0"/>
              <a:t>4,000+/- Culverts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983" y="4975547"/>
            <a:ext cx="3740727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734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85192" y="1830874"/>
            <a:ext cx="8229600" cy="59508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864">
              <a:defRPr/>
            </a:pPr>
            <a:r>
              <a:rPr lang="en-US" sz="2800" b="1" dirty="0">
                <a:solidFill>
                  <a:srgbClr val="8B3715"/>
                </a:solidFill>
              </a:rPr>
              <a:t>WHO ARE WE?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2313992"/>
            <a:ext cx="7632441" cy="3858208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8B3715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r>
              <a:rPr lang="en-US" altLang="en-US" sz="2000" dirty="0"/>
              <a:t>38   Equipment Operators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2000" dirty="0"/>
              <a:t>17   Team Leaders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2000" dirty="0"/>
              <a:t>5     Functional Group Managers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2000" dirty="0"/>
              <a:t>4     Administrative Staff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2000" dirty="0"/>
              <a:t>1     Assistant Director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2000" u="sng" dirty="0"/>
              <a:t>1     Director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2000" dirty="0"/>
              <a:t>66   FTE’s </a:t>
            </a:r>
          </a:p>
          <a:p>
            <a:pPr>
              <a:buFont typeface="Wingdings 2" panose="05020102010507070707" pitchFamily="18" charset="2"/>
              <a:buNone/>
            </a:pPr>
            <a:endParaRPr lang="en-US" altLang="en-US" sz="2000" dirty="0"/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2000" u="sng" dirty="0"/>
              <a:t>Additionally, we utilize: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2000" dirty="0"/>
              <a:t>10 Seasonal CDL Drivers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2000" dirty="0"/>
              <a:t>19 Seasonal Laborers</a:t>
            </a:r>
          </a:p>
          <a:p>
            <a:pPr>
              <a:buFont typeface="Wingdings 2" panose="05020102010507070707" pitchFamily="18" charset="2"/>
              <a:buNone/>
            </a:pPr>
            <a:endParaRPr lang="en-US" altLang="en-US" dirty="0"/>
          </a:p>
        </p:txBody>
      </p:sp>
      <p:pic>
        <p:nvPicPr>
          <p:cNvPr id="5" name="Picture 2" descr="C:\Users\juergent\Dropbox\Camera Uploads\2015-03-10 14.53.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02686"/>
            <a:ext cx="47371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26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3265" y="1802882"/>
            <a:ext cx="8229600" cy="54843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864">
              <a:defRPr/>
            </a:pPr>
            <a:r>
              <a:rPr lang="en-US" sz="2800" b="1" dirty="0">
                <a:solidFill>
                  <a:srgbClr val="8B3715"/>
                </a:solidFill>
              </a:rPr>
              <a:t>WHERE DO WE WORK?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2355365"/>
            <a:ext cx="8229600" cy="45259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8B3715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 2"/>
              <a:buNone/>
              <a:defRPr/>
            </a:pPr>
            <a:r>
              <a:rPr lang="en-US" sz="2000" dirty="0"/>
              <a:t>Larimer County covers 2,640 square miles</a:t>
            </a:r>
          </a:p>
          <a:p>
            <a:pPr>
              <a:spcBef>
                <a:spcPts val="0"/>
              </a:spcBef>
              <a:buFont typeface="Wingdings 2"/>
              <a:buNone/>
              <a:defRPr/>
            </a:pPr>
            <a:endParaRPr lang="en-US" sz="2000" dirty="0"/>
          </a:p>
          <a:p>
            <a:pPr>
              <a:spcBef>
                <a:spcPts val="0"/>
              </a:spcBef>
              <a:buFont typeface="Wingdings 2"/>
              <a:buNone/>
              <a:defRPr/>
            </a:pPr>
            <a:r>
              <a:rPr lang="en-US" sz="2000" u="sng" dirty="0"/>
              <a:t>We have 7 shop facilities spread throughout the county.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000" dirty="0"/>
              <a:t>Estes Park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000" dirty="0"/>
              <a:t>Loveland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000" dirty="0"/>
              <a:t>Fort Collins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000" dirty="0"/>
              <a:t>Stove Prairie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000" dirty="0"/>
              <a:t>Waverly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000" dirty="0"/>
              <a:t>Livermore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000" dirty="0"/>
              <a:t>Laramie River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endParaRPr lang="en-US" sz="2000" dirty="0"/>
          </a:p>
          <a:p>
            <a:pPr>
              <a:spcBef>
                <a:spcPts val="0"/>
              </a:spcBef>
              <a:buFont typeface="Wingdings 2"/>
              <a:buNone/>
              <a:defRPr/>
            </a:pPr>
            <a:r>
              <a:rPr lang="en-US" sz="2000" dirty="0"/>
              <a:t>Additionally, Larimer County owns and operates a 160 acre gravel quarry known as the Strang Pit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endParaRPr lang="en-US" sz="2000" dirty="0"/>
          </a:p>
          <a:p>
            <a:pPr>
              <a:spcBef>
                <a:spcPts val="0"/>
              </a:spcBef>
              <a:buFont typeface="Wingdings 2"/>
              <a:buNone/>
              <a:defRPr/>
            </a:pPr>
            <a:endParaRPr lang="en-US" sz="2000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756" y="3403244"/>
            <a:ext cx="2578488" cy="193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392" y="3965510"/>
            <a:ext cx="2575743" cy="1716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986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8620" y="1858865"/>
            <a:ext cx="8229600" cy="5764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864">
              <a:defRPr/>
            </a:pPr>
            <a:r>
              <a:rPr lang="en-US" sz="2800" b="1" dirty="0">
                <a:solidFill>
                  <a:srgbClr val="8B3715"/>
                </a:solidFill>
              </a:rPr>
              <a:t>ROUTINE WORK WE SELF PERFORM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99188" y="2341983"/>
            <a:ext cx="7548464" cy="43480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8B3715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Snow and Ice Control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Gravel/Native Road Grading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Culvert Repair &amp; Installation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Roadside Ditch Maintenance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Guardrail Repair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Bridge Maintenance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Sign Manufacture, Installation &amp; Maintenance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Roadway Striping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Chip Seal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Crack Seal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Roadside Mowing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Structural Hot Mix Patching/Pothole Patching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Hazard Tree Removal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Mine and Crush Gravel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Roadway Construction and Reconstruction</a:t>
            </a:r>
          </a:p>
        </p:txBody>
      </p:sp>
      <p:pic>
        <p:nvPicPr>
          <p:cNvPr id="4" name="Picture 2" descr="C:\Users\juergent\Dropbox\Camera Uploads\2015-04-17 11.28.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651" y="2341982"/>
            <a:ext cx="2933545" cy="244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921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2555" y="1793551"/>
            <a:ext cx="8229600" cy="60441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864">
              <a:defRPr/>
            </a:pPr>
            <a:r>
              <a:rPr lang="en-US" sz="2800" b="1" dirty="0">
                <a:solidFill>
                  <a:srgbClr val="8B3715"/>
                </a:solidFill>
              </a:rPr>
              <a:t>MISCELLANEOUS DUTIES 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2332037"/>
            <a:ext cx="8229600" cy="4525963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8B3715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/>
              <a:t>Dead Animal Removal</a:t>
            </a:r>
          </a:p>
          <a:p>
            <a:pPr marL="640080" lvl="1">
              <a:defRPr/>
            </a:pPr>
            <a:r>
              <a:rPr lang="en-US"/>
              <a:t>~50 Deer/year</a:t>
            </a:r>
          </a:p>
          <a:p>
            <a:pPr marL="640080" lvl="1">
              <a:defRPr/>
            </a:pPr>
            <a:r>
              <a:rPr lang="en-US"/>
              <a:t>~3 Antelope/year</a:t>
            </a:r>
          </a:p>
          <a:p>
            <a:pPr marL="640080" lvl="1">
              <a:defRPr/>
            </a:pPr>
            <a:r>
              <a:rPr lang="en-US"/>
              <a:t>~2 Elk/year</a:t>
            </a:r>
          </a:p>
          <a:p>
            <a:pPr marL="640080" lvl="1">
              <a:defRPr/>
            </a:pPr>
            <a:endParaRPr lang="en-US"/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/>
              <a:t>Trash Removal - ~100 Responses/year</a:t>
            </a:r>
          </a:p>
          <a:p>
            <a:pPr marL="640080" lvl="1">
              <a:defRPr/>
            </a:pPr>
            <a:r>
              <a:rPr lang="en-US"/>
              <a:t>Household Trash</a:t>
            </a:r>
          </a:p>
          <a:p>
            <a:pPr marL="640080" lvl="1">
              <a:defRPr/>
            </a:pPr>
            <a:r>
              <a:rPr lang="en-US"/>
              <a:t>Couches</a:t>
            </a:r>
          </a:p>
          <a:p>
            <a:pPr marL="640080" lvl="1">
              <a:defRPr/>
            </a:pPr>
            <a:r>
              <a:rPr lang="en-US"/>
              <a:t>Tires</a:t>
            </a:r>
          </a:p>
          <a:p>
            <a:pPr marL="640080" lvl="1">
              <a:defRPr/>
            </a:pPr>
            <a:r>
              <a:rPr lang="en-US"/>
              <a:t>Camper Shells</a:t>
            </a:r>
          </a:p>
          <a:p>
            <a:pPr marL="640080" lvl="1">
              <a:defRPr/>
            </a:pPr>
            <a:r>
              <a:rPr lang="en-US"/>
              <a:t>Meth Lab Chemicals</a:t>
            </a:r>
          </a:p>
          <a:p>
            <a:pPr marL="640080" lvl="1">
              <a:defRPr/>
            </a:pPr>
            <a:endParaRPr lang="en-US"/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/>
              <a:t>Rock/Mud Slides - ~50 Responses/year</a:t>
            </a:r>
          </a:p>
          <a:p>
            <a:pPr>
              <a:spcBef>
                <a:spcPts val="0"/>
              </a:spcBef>
              <a:buFont typeface="Wingdings 2"/>
              <a:buNone/>
              <a:defRPr/>
            </a:pPr>
            <a:endParaRPr lang="en-US"/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/>
              <a:t>Debris Removal – Storm Events</a:t>
            </a:r>
            <a:endParaRPr lang="en-US" dirty="0"/>
          </a:p>
        </p:txBody>
      </p:sp>
      <p:pic>
        <p:nvPicPr>
          <p:cNvPr id="4" name="Picture 2" descr="C:\Users\juergent\Dropbox\Camera Uploads\2015-05-20 20.12.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056" y="2332036"/>
            <a:ext cx="2736130" cy="154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960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91885" y="1756229"/>
            <a:ext cx="8229600" cy="57642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864">
              <a:defRPr/>
            </a:pPr>
            <a:r>
              <a:rPr lang="en-US" sz="2800" b="1" dirty="0">
                <a:solidFill>
                  <a:srgbClr val="8B3715"/>
                </a:solidFill>
              </a:rPr>
              <a:t>AFTER HOURS RESPONSES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2332653"/>
            <a:ext cx="8229600" cy="452596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8B3715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 2"/>
              <a:buNone/>
              <a:defRPr/>
            </a:pPr>
            <a:r>
              <a:rPr lang="en-US" dirty="0"/>
              <a:t>Road and Bridge is on call 24/7/365</a:t>
            </a:r>
          </a:p>
          <a:p>
            <a:pPr>
              <a:spcBef>
                <a:spcPts val="0"/>
              </a:spcBef>
              <a:buFont typeface="Wingdings 2"/>
              <a:buNone/>
              <a:defRPr/>
            </a:pPr>
            <a:endParaRPr lang="en-US" sz="2000" dirty="0"/>
          </a:p>
          <a:p>
            <a:pPr>
              <a:spcBef>
                <a:spcPts val="0"/>
              </a:spcBef>
              <a:buFont typeface="Wingdings 2"/>
              <a:buNone/>
              <a:defRPr/>
            </a:pPr>
            <a:r>
              <a:rPr lang="en-US" b="1" dirty="0"/>
              <a:t>We utilize lead rotations to coordinate response.</a:t>
            </a:r>
          </a:p>
          <a:p>
            <a:pPr>
              <a:spcBef>
                <a:spcPts val="0"/>
              </a:spcBef>
              <a:buFont typeface="Wingdings 2"/>
              <a:buNone/>
              <a:defRPr/>
            </a:pPr>
            <a:r>
              <a:rPr lang="en-US" dirty="0"/>
              <a:t> </a:t>
            </a:r>
            <a:endParaRPr lang="en-US" sz="1400" dirty="0"/>
          </a:p>
          <a:p>
            <a:pPr>
              <a:spcBef>
                <a:spcPts val="0"/>
              </a:spcBef>
              <a:buFont typeface="Wingdings 2"/>
              <a:buNone/>
              <a:defRPr/>
            </a:pPr>
            <a:r>
              <a:rPr lang="en-US" sz="2600" dirty="0"/>
              <a:t>Our after hours call outs are typically dispatched by the</a:t>
            </a:r>
          </a:p>
          <a:p>
            <a:pPr>
              <a:spcBef>
                <a:spcPts val="0"/>
              </a:spcBef>
              <a:buFont typeface="Wingdings 2"/>
              <a:buNone/>
              <a:defRPr/>
            </a:pPr>
            <a:r>
              <a:rPr lang="en-US" sz="2600" dirty="0"/>
              <a:t>Larimer County Sheriff’s Department and are </a:t>
            </a:r>
          </a:p>
          <a:p>
            <a:pPr>
              <a:spcBef>
                <a:spcPts val="0"/>
              </a:spcBef>
              <a:buFont typeface="Wingdings 2"/>
              <a:buNone/>
              <a:defRPr/>
            </a:pPr>
            <a:r>
              <a:rPr lang="en-US" sz="2600" dirty="0"/>
              <a:t>for issues such as:</a:t>
            </a:r>
          </a:p>
          <a:p>
            <a:pPr>
              <a:spcBef>
                <a:spcPts val="0"/>
              </a:spcBef>
              <a:buFont typeface="Wingdings 2"/>
              <a:buNone/>
              <a:defRPr/>
            </a:pPr>
            <a:endParaRPr lang="en-US" sz="2600" dirty="0"/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Flooded Roads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Tornado Response (debris)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Snow – Slick Road Conditions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Traffic Accidents – Damaged Infrastructure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Rock/Mud Slides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Damaged or Destroyed Signs – Stop Signs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Downed Trees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endParaRPr lang="en-US" sz="1800" dirty="0"/>
          </a:p>
          <a:p>
            <a:pPr>
              <a:spcBef>
                <a:spcPts val="0"/>
              </a:spcBef>
              <a:buFont typeface="Wingdings 2"/>
              <a:buNone/>
              <a:defRPr/>
            </a:pPr>
            <a:r>
              <a:rPr lang="en-US" sz="1800" dirty="0"/>
              <a:t>Estimated # of After Hours Pages – 150/year</a:t>
            </a:r>
          </a:p>
          <a:p>
            <a:pPr>
              <a:spcBef>
                <a:spcPts val="0"/>
              </a:spcBef>
              <a:buFont typeface="Wingdings 2"/>
              <a:buNone/>
              <a:defRPr/>
            </a:pPr>
            <a:r>
              <a:rPr lang="en-US" sz="1800" dirty="0"/>
              <a:t>Estimated # of After Hours Deployments – 50/year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10" y="4060242"/>
            <a:ext cx="3441700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977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335902" y="1793551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800" b="1" dirty="0"/>
              <a:t>Road and Bridge Budget 2018</a:t>
            </a: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609600" y="2561254"/>
            <a:ext cx="7886700" cy="3904861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8B3715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 panose="05020102010507070707" pitchFamily="18" charset="2"/>
              <a:buNone/>
            </a:pPr>
            <a:endParaRPr lang="en-US" altLang="en-US" dirty="0"/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en-US" dirty="0"/>
              <a:t>Maintenance      $22.6 million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en-US" dirty="0"/>
              <a:t>Capital  	             </a:t>
            </a:r>
            <a:r>
              <a:rPr lang="en-US" altLang="en-US" u="sng" dirty="0"/>
              <a:t>$  9    million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en-US" dirty="0"/>
              <a:t>*Total                   $31.6 million</a:t>
            </a:r>
          </a:p>
          <a:p>
            <a:pPr>
              <a:buFont typeface="Wingdings 2" panose="05020102010507070707" pitchFamily="18" charset="2"/>
              <a:buNone/>
            </a:pPr>
            <a:endParaRPr lang="en-US" altLang="en-US" dirty="0"/>
          </a:p>
          <a:p>
            <a:pPr>
              <a:buFont typeface="Wingdings 2" panose="05020102010507070707" pitchFamily="18" charset="2"/>
              <a:buNone/>
            </a:pPr>
            <a:r>
              <a:rPr lang="en-US" altLang="en-US" dirty="0"/>
              <a:t>	    </a:t>
            </a:r>
            <a:r>
              <a:rPr lang="en-US" altLang="en-US" sz="1800" dirty="0"/>
              <a:t>*Excludes Flood Repairs and I-25 Improvements</a:t>
            </a:r>
          </a:p>
        </p:txBody>
      </p:sp>
    </p:spTree>
    <p:extLst>
      <p:ext uri="{BB962C8B-B14F-4D97-AF65-F5344CB8AC3E}">
        <p14:creationId xmlns:p14="http://schemas.microsoft.com/office/powerpoint/2010/main" val="130528105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Larimer County">
      <a:dk1>
        <a:srgbClr val="454241"/>
      </a:dk1>
      <a:lt1>
        <a:sysClr val="window" lastClr="FFFFFF"/>
      </a:lt1>
      <a:dk2>
        <a:srgbClr val="1F497D"/>
      </a:dk2>
      <a:lt2>
        <a:srgbClr val="EEECE1"/>
      </a:lt2>
      <a:accent1>
        <a:srgbClr val="0B5C4B"/>
      </a:accent1>
      <a:accent2>
        <a:srgbClr val="094A5D"/>
      </a:accent2>
      <a:accent3>
        <a:srgbClr val="D3BC87"/>
      </a:accent3>
      <a:accent4>
        <a:srgbClr val="FAA713"/>
      </a:accent4>
      <a:accent5>
        <a:srgbClr val="8B3715"/>
      </a:accent5>
      <a:accent6>
        <a:srgbClr val="4542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Larimer+County+template+1 (1)</Template>
  <TotalTime>141</TotalTime>
  <Words>454</Words>
  <Application>Microsoft Office PowerPoint</Application>
  <PresentationFormat>On-screen Show (4:3)</PresentationFormat>
  <Paragraphs>116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Wingdings 2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Michelle Gagliardi</dc:creator>
  <cp:lastModifiedBy>Amanda B Maier</cp:lastModifiedBy>
  <cp:revision>17</cp:revision>
  <dcterms:created xsi:type="dcterms:W3CDTF">2017-11-08T19:20:11Z</dcterms:created>
  <dcterms:modified xsi:type="dcterms:W3CDTF">2018-05-10T23:24:50Z</dcterms:modified>
</cp:coreProperties>
</file>