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67" r:id="rId3"/>
    <p:sldId id="268" r:id="rId4"/>
    <p:sldId id="269" r:id="rId5"/>
    <p:sldId id="270" r:id="rId6"/>
    <p:sldId id="263" r:id="rId7"/>
    <p:sldId id="287" r:id="rId8"/>
    <p:sldId id="284" r:id="rId9"/>
    <p:sldId id="280" r:id="rId10"/>
    <p:sldId id="262" r:id="rId11"/>
    <p:sldId id="283" r:id="rId12"/>
    <p:sldId id="266"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E6DED4-C5A3-4E5A-A250-C5B888A242AF}">
          <p14:sldIdLst>
            <p14:sldId id="256"/>
            <p14:sldId id="267"/>
            <p14:sldId id="268"/>
            <p14:sldId id="269"/>
            <p14:sldId id="270"/>
            <p14:sldId id="263"/>
            <p14:sldId id="287"/>
            <p14:sldId id="284"/>
            <p14:sldId id="280"/>
            <p14:sldId id="262"/>
            <p14:sldId id="283"/>
            <p14:sldId id="266"/>
            <p14:sldId id="265"/>
          </p14:sldIdLst>
        </p14:section>
        <p14:section name="Untitled Section" id="{E24E9820-EC6F-4648-8A2D-EDAA20D0947D}">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5330"/>
    <a:srgbClr val="D3BC87"/>
    <a:srgbClr val="A89988"/>
    <a:srgbClr val="A5B9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76" d="100"/>
          <a:sy n="76" d="100"/>
        </p:scale>
        <p:origin x="918" y="96"/>
      </p:cViewPr>
      <p:guideLst/>
    </p:cSldViewPr>
  </p:slideViewPr>
  <p:notesTextViewPr>
    <p:cViewPr>
      <p:scale>
        <a:sx n="1" d="1"/>
        <a:sy n="1" d="1"/>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91EB1-34E3-4E7F-90ED-BA38DA5D23DA}" type="datetimeFigureOut">
              <a:rPr lang="en-US" smtClean="0"/>
              <a:t>3/19/2019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C8C53-ED9D-49CA-8880-0B8AAA1A48B4}" type="slidenum">
              <a:rPr lang="en-US" smtClean="0"/>
              <a:t>‹#›</a:t>
            </a:fld>
            <a:endParaRPr lang="en-US"/>
          </a:p>
        </p:txBody>
      </p:sp>
    </p:spTree>
    <p:extLst>
      <p:ext uri="{BB962C8B-B14F-4D97-AF65-F5344CB8AC3E}">
        <p14:creationId xmlns:p14="http://schemas.microsoft.com/office/powerpoint/2010/main" val="1011344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EFD372-D5BA-45B8-8CE4-6528696AA1A3}" type="slidenum">
              <a:rPr lang="en-US" smtClean="0"/>
              <a:pPr/>
              <a:t>3</a:t>
            </a:fld>
            <a:endParaRPr lang="en-US"/>
          </a:p>
        </p:txBody>
      </p:sp>
      <p:sp>
        <p:nvSpPr>
          <p:cNvPr id="5" name="Header Placeholder 4"/>
          <p:cNvSpPr>
            <a:spLocks noGrp="1"/>
          </p:cNvSpPr>
          <p:nvPr>
            <p:ph type="hdr" sz="quarter" idx="11"/>
          </p:nvPr>
        </p:nvSpPr>
        <p:spPr/>
        <p:txBody>
          <a:bodyPr/>
          <a:lstStyle/>
          <a:p>
            <a:r>
              <a:rPr lang="en-US"/>
              <a:t>Larimer County Assessor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EFD372-D5BA-45B8-8CE4-6528696AA1A3}" type="slidenum">
              <a:rPr lang="en-US" smtClean="0"/>
              <a:pPr/>
              <a:t>4</a:t>
            </a:fld>
            <a:endParaRPr lang="en-US"/>
          </a:p>
        </p:txBody>
      </p:sp>
      <p:sp>
        <p:nvSpPr>
          <p:cNvPr id="5" name="Header Placeholder 4"/>
          <p:cNvSpPr>
            <a:spLocks noGrp="1"/>
          </p:cNvSpPr>
          <p:nvPr>
            <p:ph type="hdr" sz="quarter" idx="11"/>
          </p:nvPr>
        </p:nvSpPr>
        <p:spPr/>
        <p:txBody>
          <a:bodyPr/>
          <a:lstStyle/>
          <a:p>
            <a:r>
              <a:rPr lang="en-US"/>
              <a:t>Larimer County Assessor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EFD372-D5BA-45B8-8CE4-6528696AA1A3}" type="slidenum">
              <a:rPr lang="en-US" smtClean="0"/>
              <a:pPr/>
              <a:t>5</a:t>
            </a:fld>
            <a:endParaRPr lang="en-US"/>
          </a:p>
        </p:txBody>
      </p:sp>
      <p:sp>
        <p:nvSpPr>
          <p:cNvPr id="5" name="Header Placeholder 4"/>
          <p:cNvSpPr>
            <a:spLocks noGrp="1"/>
          </p:cNvSpPr>
          <p:nvPr>
            <p:ph type="hdr" sz="quarter" idx="11"/>
          </p:nvPr>
        </p:nvSpPr>
        <p:spPr/>
        <p:txBody>
          <a:bodyPr/>
          <a:lstStyle/>
          <a:p>
            <a:r>
              <a:rPr lang="en-US"/>
              <a:t>Larimer County Assessor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EFD372-D5BA-45B8-8CE4-6528696AA1A3}" type="slidenum">
              <a:rPr lang="en-US" smtClean="0"/>
              <a:pPr/>
              <a:t>6</a:t>
            </a:fld>
            <a:endParaRPr lang="en-US"/>
          </a:p>
        </p:txBody>
      </p:sp>
      <p:sp>
        <p:nvSpPr>
          <p:cNvPr id="5" name="Header Placeholder 4"/>
          <p:cNvSpPr>
            <a:spLocks noGrp="1"/>
          </p:cNvSpPr>
          <p:nvPr>
            <p:ph type="hdr" sz="quarter" idx="11"/>
          </p:nvPr>
        </p:nvSpPr>
        <p:spPr/>
        <p:txBody>
          <a:bodyPr/>
          <a:lstStyle/>
          <a:p>
            <a:r>
              <a:rPr lang="en-US"/>
              <a:t>Larimer County Assessor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EFD372-D5BA-45B8-8CE4-6528696AA1A3}" type="slidenum">
              <a:rPr lang="en-US" smtClean="0"/>
              <a:pPr/>
              <a:t>7</a:t>
            </a:fld>
            <a:endParaRPr lang="en-US"/>
          </a:p>
        </p:txBody>
      </p:sp>
      <p:sp>
        <p:nvSpPr>
          <p:cNvPr id="5" name="Header Placeholder 4"/>
          <p:cNvSpPr>
            <a:spLocks noGrp="1"/>
          </p:cNvSpPr>
          <p:nvPr>
            <p:ph type="hdr" sz="quarter" idx="11"/>
          </p:nvPr>
        </p:nvSpPr>
        <p:spPr/>
        <p:txBody>
          <a:bodyPr/>
          <a:lstStyle/>
          <a:p>
            <a:r>
              <a:rPr lang="en-US"/>
              <a:t>Larimer County Assessor</a:t>
            </a:r>
          </a:p>
        </p:txBody>
      </p:sp>
    </p:spTree>
    <p:extLst>
      <p:ext uri="{BB962C8B-B14F-4D97-AF65-F5344CB8AC3E}">
        <p14:creationId xmlns:p14="http://schemas.microsoft.com/office/powerpoint/2010/main" val="347640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EFD372-D5BA-45B8-8CE4-6528696AA1A3}" type="slidenum">
              <a:rPr lang="en-US" smtClean="0"/>
              <a:pPr/>
              <a:t>9</a:t>
            </a:fld>
            <a:endParaRPr lang="en-US"/>
          </a:p>
        </p:txBody>
      </p:sp>
      <p:sp>
        <p:nvSpPr>
          <p:cNvPr id="5" name="Header Placeholder 4"/>
          <p:cNvSpPr>
            <a:spLocks noGrp="1"/>
          </p:cNvSpPr>
          <p:nvPr>
            <p:ph type="hdr" sz="quarter" idx="11"/>
          </p:nvPr>
        </p:nvSpPr>
        <p:spPr/>
        <p:txBody>
          <a:bodyPr/>
          <a:lstStyle/>
          <a:p>
            <a:r>
              <a:rPr lang="en-US"/>
              <a:t>Larimer County Assessor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EFD372-D5BA-45B8-8CE4-6528696AA1A3}" type="slidenum">
              <a:rPr lang="en-US" smtClean="0"/>
              <a:pPr/>
              <a:t>12</a:t>
            </a:fld>
            <a:endParaRPr lang="en-US"/>
          </a:p>
        </p:txBody>
      </p:sp>
      <p:sp>
        <p:nvSpPr>
          <p:cNvPr id="5" name="Header Placeholder 4"/>
          <p:cNvSpPr>
            <a:spLocks noGrp="1"/>
          </p:cNvSpPr>
          <p:nvPr>
            <p:ph type="hdr" sz="quarter" idx="11"/>
          </p:nvPr>
        </p:nvSpPr>
        <p:spPr/>
        <p:txBody>
          <a:bodyPr/>
          <a:lstStyle/>
          <a:p>
            <a:r>
              <a:rPr lang="en-US"/>
              <a:t>Larimer County Assessor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EFD372-D5BA-45B8-8CE4-6528696AA1A3}" type="slidenum">
              <a:rPr lang="en-US" smtClean="0"/>
              <a:pPr/>
              <a:t>13</a:t>
            </a:fld>
            <a:endParaRPr lang="en-US"/>
          </a:p>
        </p:txBody>
      </p:sp>
      <p:sp>
        <p:nvSpPr>
          <p:cNvPr id="5" name="Header Placeholder 4"/>
          <p:cNvSpPr>
            <a:spLocks noGrp="1"/>
          </p:cNvSpPr>
          <p:nvPr>
            <p:ph type="hdr" sz="quarter" idx="11"/>
          </p:nvPr>
        </p:nvSpPr>
        <p:spPr/>
        <p:txBody>
          <a:bodyPr/>
          <a:lstStyle/>
          <a:p>
            <a:r>
              <a:rPr lang="en-US"/>
              <a:t>Larimer County Assessor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FEA4E7-593E-4633-B671-B65FB1275793}"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7DA21-2550-4917-8EED-1CEEC72F81CF}" type="slidenum">
              <a:rPr lang="en-US" smtClean="0"/>
              <a:t>‹#›</a:t>
            </a:fld>
            <a:endParaRPr lang="en-US"/>
          </a:p>
        </p:txBody>
      </p:sp>
    </p:spTree>
    <p:extLst>
      <p:ext uri="{BB962C8B-B14F-4D97-AF65-F5344CB8AC3E}">
        <p14:creationId xmlns:p14="http://schemas.microsoft.com/office/powerpoint/2010/main" val="1308377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EA4E7-593E-4633-B671-B65FB1275793}"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7DA21-2550-4917-8EED-1CEEC72F81CF}" type="slidenum">
              <a:rPr lang="en-US" smtClean="0"/>
              <a:t>‹#›</a:t>
            </a:fld>
            <a:endParaRPr lang="en-US"/>
          </a:p>
        </p:txBody>
      </p:sp>
    </p:spTree>
    <p:extLst>
      <p:ext uri="{BB962C8B-B14F-4D97-AF65-F5344CB8AC3E}">
        <p14:creationId xmlns:p14="http://schemas.microsoft.com/office/powerpoint/2010/main" val="3525159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EA4E7-593E-4633-B671-B65FB1275793}"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7DA21-2550-4917-8EED-1CEEC72F81CF}" type="slidenum">
              <a:rPr lang="en-US" smtClean="0"/>
              <a:t>‹#›</a:t>
            </a:fld>
            <a:endParaRPr lang="en-US"/>
          </a:p>
        </p:txBody>
      </p:sp>
    </p:spTree>
    <p:extLst>
      <p:ext uri="{BB962C8B-B14F-4D97-AF65-F5344CB8AC3E}">
        <p14:creationId xmlns:p14="http://schemas.microsoft.com/office/powerpoint/2010/main" val="364314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EA4E7-593E-4633-B671-B65FB1275793}"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7DA21-2550-4917-8EED-1CEEC72F81CF}" type="slidenum">
              <a:rPr lang="en-US" smtClean="0"/>
              <a:t>‹#›</a:t>
            </a:fld>
            <a:endParaRPr lang="en-US"/>
          </a:p>
        </p:txBody>
      </p:sp>
    </p:spTree>
    <p:extLst>
      <p:ext uri="{BB962C8B-B14F-4D97-AF65-F5344CB8AC3E}">
        <p14:creationId xmlns:p14="http://schemas.microsoft.com/office/powerpoint/2010/main" val="147321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FEA4E7-593E-4633-B671-B65FB1275793}"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7DA21-2550-4917-8EED-1CEEC72F81CF}" type="slidenum">
              <a:rPr lang="en-US" smtClean="0"/>
              <a:t>‹#›</a:t>
            </a:fld>
            <a:endParaRPr lang="en-US"/>
          </a:p>
        </p:txBody>
      </p:sp>
    </p:spTree>
    <p:extLst>
      <p:ext uri="{BB962C8B-B14F-4D97-AF65-F5344CB8AC3E}">
        <p14:creationId xmlns:p14="http://schemas.microsoft.com/office/powerpoint/2010/main" val="165476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FEA4E7-593E-4633-B671-B65FB1275793}"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7DA21-2550-4917-8EED-1CEEC72F81CF}" type="slidenum">
              <a:rPr lang="en-US" smtClean="0"/>
              <a:t>‹#›</a:t>
            </a:fld>
            <a:endParaRPr lang="en-US"/>
          </a:p>
        </p:txBody>
      </p:sp>
    </p:spTree>
    <p:extLst>
      <p:ext uri="{BB962C8B-B14F-4D97-AF65-F5344CB8AC3E}">
        <p14:creationId xmlns:p14="http://schemas.microsoft.com/office/powerpoint/2010/main" val="1988600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FEA4E7-593E-4633-B671-B65FB1275793}" type="datetimeFigureOut">
              <a:rPr lang="en-US" smtClean="0"/>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7DA21-2550-4917-8EED-1CEEC72F81CF}" type="slidenum">
              <a:rPr lang="en-US" smtClean="0"/>
              <a:t>‹#›</a:t>
            </a:fld>
            <a:endParaRPr lang="en-US"/>
          </a:p>
        </p:txBody>
      </p:sp>
    </p:spTree>
    <p:extLst>
      <p:ext uri="{BB962C8B-B14F-4D97-AF65-F5344CB8AC3E}">
        <p14:creationId xmlns:p14="http://schemas.microsoft.com/office/powerpoint/2010/main" val="346817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FEA4E7-593E-4633-B671-B65FB1275793}" type="datetimeFigureOut">
              <a:rPr lang="en-US" smtClean="0"/>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7DA21-2550-4917-8EED-1CEEC72F81CF}" type="slidenum">
              <a:rPr lang="en-US" smtClean="0"/>
              <a:t>‹#›</a:t>
            </a:fld>
            <a:endParaRPr lang="en-US"/>
          </a:p>
        </p:txBody>
      </p:sp>
    </p:spTree>
    <p:extLst>
      <p:ext uri="{BB962C8B-B14F-4D97-AF65-F5344CB8AC3E}">
        <p14:creationId xmlns:p14="http://schemas.microsoft.com/office/powerpoint/2010/main" val="2794051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EA4E7-593E-4633-B671-B65FB1275793}" type="datetimeFigureOut">
              <a:rPr lang="en-US" smtClean="0"/>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7DA21-2550-4917-8EED-1CEEC72F81CF}" type="slidenum">
              <a:rPr lang="en-US" smtClean="0"/>
              <a:t>‹#›</a:t>
            </a:fld>
            <a:endParaRPr lang="en-US"/>
          </a:p>
        </p:txBody>
      </p:sp>
    </p:spTree>
    <p:extLst>
      <p:ext uri="{BB962C8B-B14F-4D97-AF65-F5344CB8AC3E}">
        <p14:creationId xmlns:p14="http://schemas.microsoft.com/office/powerpoint/2010/main" val="304433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FEA4E7-593E-4633-B671-B65FB1275793}"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7DA21-2550-4917-8EED-1CEEC72F81CF}" type="slidenum">
              <a:rPr lang="en-US" smtClean="0"/>
              <a:t>‹#›</a:t>
            </a:fld>
            <a:endParaRPr lang="en-US"/>
          </a:p>
        </p:txBody>
      </p:sp>
    </p:spTree>
    <p:extLst>
      <p:ext uri="{BB962C8B-B14F-4D97-AF65-F5344CB8AC3E}">
        <p14:creationId xmlns:p14="http://schemas.microsoft.com/office/powerpoint/2010/main" val="293708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FEA4E7-593E-4633-B671-B65FB1275793}"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7DA21-2550-4917-8EED-1CEEC72F81CF}" type="slidenum">
              <a:rPr lang="en-US" smtClean="0"/>
              <a:t>‹#›</a:t>
            </a:fld>
            <a:endParaRPr lang="en-US"/>
          </a:p>
        </p:txBody>
      </p:sp>
    </p:spTree>
    <p:extLst>
      <p:ext uri="{BB962C8B-B14F-4D97-AF65-F5344CB8AC3E}">
        <p14:creationId xmlns:p14="http://schemas.microsoft.com/office/powerpoint/2010/main" val="287640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EA4E7-593E-4633-B671-B65FB1275793}" type="datetimeFigureOut">
              <a:rPr lang="en-US" smtClean="0"/>
              <a:t>3/19/2019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7DA21-2550-4917-8EED-1CEEC72F81CF}" type="slidenum">
              <a:rPr lang="en-US" smtClean="0"/>
              <a:t>‹#›</a:t>
            </a:fld>
            <a:endParaRPr lang="en-US"/>
          </a:p>
        </p:txBody>
      </p:sp>
    </p:spTree>
    <p:extLst>
      <p:ext uri="{BB962C8B-B14F-4D97-AF65-F5344CB8AC3E}">
        <p14:creationId xmlns:p14="http://schemas.microsoft.com/office/powerpoint/2010/main" val="25060030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9.wmf"/><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A5B9B3">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6" name="Rectangle 5"/>
          <p:cNvSpPr/>
          <p:nvPr/>
        </p:nvSpPr>
        <p:spPr>
          <a:xfrm>
            <a:off x="0" y="2224216"/>
            <a:ext cx="9144000" cy="799070"/>
          </a:xfrm>
          <a:prstGeom prst="rect">
            <a:avLst/>
          </a:prstGeom>
          <a:solidFill>
            <a:srgbClr val="D3BC87"/>
          </a:solidFill>
          <a:ln>
            <a:solidFill>
              <a:srgbClr val="D3BC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latin typeface="Arial" panose="020B0604020202020204" pitchFamily="34" charset="0"/>
                <a:cs typeface="Arial" panose="020B0604020202020204" pitchFamily="34" charset="0"/>
              </a:rPr>
              <a:t>LARIMER COUNTY ASSESSOR</a:t>
            </a:r>
          </a:p>
        </p:txBody>
      </p:sp>
      <p:sp>
        <p:nvSpPr>
          <p:cNvPr id="7" name="Title 1"/>
          <p:cNvSpPr txBox="1">
            <a:spLocks/>
          </p:cNvSpPr>
          <p:nvPr/>
        </p:nvSpPr>
        <p:spPr>
          <a:xfrm>
            <a:off x="0" y="3023286"/>
            <a:ext cx="9144000" cy="1100083"/>
          </a:xfrm>
          <a:prstGeom prst="rect">
            <a:avLst/>
          </a:prstGeom>
          <a:solidFill>
            <a:srgbClr val="09483B"/>
          </a:solidFill>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algn="l"/>
            <a:endParaRPr lang="en-US" sz="3000" dirty="0">
              <a:latin typeface="Arial" panose="020B0604020202020204" pitchFamily="34" charset="0"/>
              <a:cs typeface="Arial" panose="020B0604020202020204" pitchFamily="34" charset="0"/>
            </a:endParaRPr>
          </a:p>
        </p:txBody>
      </p:sp>
      <p:sp>
        <p:nvSpPr>
          <p:cNvPr id="8" name="Title 1"/>
          <p:cNvSpPr txBox="1">
            <a:spLocks/>
          </p:cNvSpPr>
          <p:nvPr/>
        </p:nvSpPr>
        <p:spPr>
          <a:xfrm>
            <a:off x="0" y="4123368"/>
            <a:ext cx="6166070" cy="599641"/>
          </a:xfrm>
          <a:prstGeom prst="rect">
            <a:avLst/>
          </a:prstGeom>
          <a:solidFill>
            <a:srgbClr val="A5B9B3"/>
          </a:solidFill>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algn="l"/>
            <a:endParaRPr lang="en-US" sz="3000" dirty="0">
              <a:solidFill>
                <a:srgbClr val="09483B"/>
              </a:solidFill>
              <a:latin typeface="Arial" panose="020B0604020202020204" pitchFamily="34" charset="0"/>
              <a:cs typeface="Arial" panose="020B0604020202020204" pitchFamily="34" charset="0"/>
            </a:endParaRPr>
          </a:p>
        </p:txBody>
      </p:sp>
      <p:sp>
        <p:nvSpPr>
          <p:cNvPr id="4" name="Rectangle 3"/>
          <p:cNvSpPr/>
          <p:nvPr/>
        </p:nvSpPr>
        <p:spPr>
          <a:xfrm>
            <a:off x="0" y="0"/>
            <a:ext cx="222422" cy="6858000"/>
          </a:xfrm>
          <a:prstGeom prst="rect">
            <a:avLst/>
          </a:prstGeom>
          <a:solidFill>
            <a:srgbClr val="9E5330"/>
          </a:solidFill>
          <a:ln>
            <a:solidFill>
              <a:srgbClr val="9E53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9" name="Rectangle 8"/>
          <p:cNvSpPr/>
          <p:nvPr/>
        </p:nvSpPr>
        <p:spPr>
          <a:xfrm>
            <a:off x="7444827" y="2216475"/>
            <a:ext cx="1699173" cy="814552"/>
          </a:xfrm>
          <a:prstGeom prst="rect">
            <a:avLst/>
          </a:prstGeom>
          <a:solidFill>
            <a:srgbClr val="8B37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descr="LC logo white Larg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629" y="2296362"/>
            <a:ext cx="1184780" cy="604346"/>
          </a:xfrm>
          <a:prstGeom prst="rect">
            <a:avLst/>
          </a:prstGeom>
        </p:spPr>
      </p:pic>
      <p:pic>
        <p:nvPicPr>
          <p:cNvPr id="12" name="Picture 11" descr="LD0045.jpg"/>
          <p:cNvPicPr>
            <a:picLocks noChangeAspect="1"/>
          </p:cNvPicPr>
          <p:nvPr/>
        </p:nvPicPr>
        <p:blipFill rotWithShape="1">
          <a:blip r:embed="rId3" cstate="print">
            <a:extLst>
              <a:ext uri="{28A0092B-C50C-407E-A947-70E740481C1C}">
                <a14:useLocalDpi xmlns:a14="http://schemas.microsoft.com/office/drawing/2010/main" val="0"/>
              </a:ext>
            </a:extLst>
          </a:blip>
          <a:srcRect t="13802" r="20027" b="58981"/>
          <a:stretch/>
        </p:blipFill>
        <p:spPr>
          <a:xfrm>
            <a:off x="5907415" y="4140927"/>
            <a:ext cx="3236588" cy="582083"/>
          </a:xfrm>
          <a:prstGeom prst="rect">
            <a:avLst/>
          </a:prstGeom>
        </p:spPr>
      </p:pic>
      <p:sp>
        <p:nvSpPr>
          <p:cNvPr id="14" name="Title 1"/>
          <p:cNvSpPr txBox="1">
            <a:spLocks/>
          </p:cNvSpPr>
          <p:nvPr/>
        </p:nvSpPr>
        <p:spPr>
          <a:xfrm>
            <a:off x="218967" y="3040844"/>
            <a:ext cx="8925035" cy="1100083"/>
          </a:xfrm>
          <a:prstGeom prst="rect">
            <a:avLst/>
          </a:prstGeom>
          <a:solidFill>
            <a:srgbClr val="09483B"/>
          </a:solidFill>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algn="l"/>
            <a:r>
              <a:rPr lang="en-US" sz="3000" dirty="0">
                <a:latin typeface="Arial" panose="020B0604020202020204" pitchFamily="34" charset="0"/>
                <a:cs typeface="Arial" panose="020B0604020202020204" pitchFamily="34" charset="0"/>
              </a:rPr>
              <a:t>LC101</a:t>
            </a:r>
          </a:p>
        </p:txBody>
      </p:sp>
      <p:sp>
        <p:nvSpPr>
          <p:cNvPr id="15" name="TextBox 14"/>
          <p:cNvSpPr txBox="1"/>
          <p:nvPr/>
        </p:nvSpPr>
        <p:spPr>
          <a:xfrm>
            <a:off x="401707" y="4237405"/>
            <a:ext cx="6166070" cy="369332"/>
          </a:xfrm>
          <a:prstGeom prst="rect">
            <a:avLst/>
          </a:prstGeom>
          <a:noFill/>
        </p:spPr>
        <p:txBody>
          <a:bodyPr wrap="square" rtlCol="0">
            <a:spAutoFit/>
          </a:bodyPr>
          <a:lstStyle/>
          <a:p>
            <a:r>
              <a:rPr lang="en-US" cap="all" dirty="0">
                <a:solidFill>
                  <a:srgbClr val="09483B"/>
                </a:solidFill>
                <a:latin typeface="Arial" panose="020B0604020202020204" pitchFamily="34" charset="0"/>
                <a:cs typeface="Arial" panose="020B0604020202020204" pitchFamily="34" charset="0"/>
              </a:rPr>
              <a:t>March 28, 2019</a:t>
            </a:r>
            <a:endParaRPr lang="en-US" sz="1800" cap="all" dirty="0">
              <a:solidFill>
                <a:srgbClr val="09483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1181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17793" y="0"/>
            <a:ext cx="1226207" cy="700690"/>
          </a:xfrm>
          <a:prstGeom prst="rect">
            <a:avLst/>
          </a:prstGeom>
          <a:solidFill>
            <a:srgbClr val="8B37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 name="Picture 5" descr="LC logo white Larg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129" y="131380"/>
            <a:ext cx="875705" cy="446690"/>
          </a:xfrm>
          <a:prstGeom prst="rect">
            <a:avLst/>
          </a:prstGeom>
        </p:spPr>
      </p:pic>
      <p:sp>
        <p:nvSpPr>
          <p:cNvPr id="8" name="Rectangle 7"/>
          <p:cNvSpPr/>
          <p:nvPr/>
        </p:nvSpPr>
        <p:spPr>
          <a:xfrm>
            <a:off x="7287172" y="700688"/>
            <a:ext cx="1856828" cy="1059793"/>
          </a:xfrm>
          <a:prstGeom prst="rect">
            <a:avLst/>
          </a:prstGeom>
          <a:solidFill>
            <a:srgbClr val="E5D7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Rectangle 3"/>
          <p:cNvSpPr/>
          <p:nvPr/>
        </p:nvSpPr>
        <p:spPr>
          <a:xfrm>
            <a:off x="0" y="0"/>
            <a:ext cx="7917793" cy="700690"/>
          </a:xfrm>
          <a:prstGeom prst="rect">
            <a:avLst/>
          </a:prstGeom>
          <a:solidFill>
            <a:srgbClr val="A5B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p:cNvSpPr txBox="1"/>
          <p:nvPr/>
        </p:nvSpPr>
        <p:spPr>
          <a:xfrm>
            <a:off x="175171" y="254005"/>
            <a:ext cx="7222407" cy="369332"/>
          </a:xfrm>
          <a:prstGeom prst="rect">
            <a:avLst/>
          </a:prstGeom>
          <a:noFill/>
        </p:spPr>
        <p:txBody>
          <a:bodyPr wrap="square" rtlCol="0">
            <a:spAutoFit/>
          </a:bodyPr>
          <a:lstStyle/>
          <a:p>
            <a:r>
              <a:rPr lang="en-US" cap="all" dirty="0" err="1">
                <a:solidFill>
                  <a:srgbClr val="09483B"/>
                </a:solidFill>
                <a:latin typeface="Arial" panose="020B0604020202020204" pitchFamily="34" charset="0"/>
                <a:cs typeface="Arial" panose="020B0604020202020204" pitchFamily="34" charset="0"/>
              </a:rPr>
              <a:t>LaRimer</a:t>
            </a:r>
            <a:r>
              <a:rPr lang="en-US" cap="all" dirty="0">
                <a:solidFill>
                  <a:srgbClr val="09483B"/>
                </a:solidFill>
                <a:latin typeface="Arial" panose="020B0604020202020204" pitchFamily="34" charset="0"/>
                <a:cs typeface="Arial" panose="020B0604020202020204" pitchFamily="34" charset="0"/>
              </a:rPr>
              <a:t> County assessor</a:t>
            </a:r>
          </a:p>
        </p:txBody>
      </p:sp>
      <p:sp>
        <p:nvSpPr>
          <p:cNvPr id="11" name="Title 1"/>
          <p:cNvSpPr txBox="1">
            <a:spLocks/>
          </p:cNvSpPr>
          <p:nvPr/>
        </p:nvSpPr>
        <p:spPr>
          <a:xfrm>
            <a:off x="0" y="680544"/>
            <a:ext cx="7287172" cy="1100083"/>
          </a:xfrm>
          <a:prstGeom prst="rect">
            <a:avLst/>
          </a:prstGeom>
          <a:solidFill>
            <a:srgbClr val="09483B"/>
          </a:solidFill>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algn="l"/>
            <a:r>
              <a:rPr lang="en-US" sz="3000" dirty="0">
                <a:latin typeface="Arial" panose="020B0604020202020204" pitchFamily="34" charset="0"/>
                <a:cs typeface="Arial" panose="020B0604020202020204" pitchFamily="34" charset="0"/>
              </a:rPr>
              <a:t>COMPARISON COMMERCIAL VS RESIDENTIAL</a:t>
            </a:r>
          </a:p>
        </p:txBody>
      </p:sp>
      <p:sp>
        <p:nvSpPr>
          <p:cNvPr id="12" name="Rectangle 11"/>
          <p:cNvSpPr/>
          <p:nvPr/>
        </p:nvSpPr>
        <p:spPr>
          <a:xfrm>
            <a:off x="0" y="1760483"/>
            <a:ext cx="173606" cy="5097517"/>
          </a:xfrm>
          <a:prstGeom prst="rect">
            <a:avLst/>
          </a:prstGeom>
          <a:solidFill>
            <a:srgbClr val="8B37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8CFEFE6-36B6-4C4B-A359-448217DDE25D}"/>
              </a:ext>
            </a:extLst>
          </p:cNvPr>
          <p:cNvSpPr txBox="1"/>
          <p:nvPr/>
        </p:nvSpPr>
        <p:spPr>
          <a:xfrm>
            <a:off x="4114800" y="2971800"/>
            <a:ext cx="914400" cy="91440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843ABE62-A759-44FC-A367-50135F89FAE4}"/>
              </a:ext>
            </a:extLst>
          </p:cNvPr>
          <p:cNvSpPr txBox="1"/>
          <p:nvPr/>
        </p:nvSpPr>
        <p:spPr>
          <a:xfrm>
            <a:off x="723900" y="2832100"/>
            <a:ext cx="8251934"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Commercial   (29% rate)                                      Residential  (7.2%)</a:t>
            </a:r>
          </a:p>
          <a:p>
            <a:r>
              <a:rPr lang="en-US" dirty="0">
                <a:latin typeface="Arial" panose="020B0604020202020204" pitchFamily="34" charset="0"/>
                <a:cs typeface="Arial" panose="020B0604020202020204" pitchFamily="34" charset="0"/>
              </a:rPr>
              <a:t>$500,000 actual value                                          $500,000 actual value</a:t>
            </a:r>
          </a:p>
          <a:p>
            <a:r>
              <a:rPr lang="en-US" dirty="0">
                <a:latin typeface="Arial" panose="020B0604020202020204" pitchFamily="34" charset="0"/>
                <a:cs typeface="Arial" panose="020B0604020202020204" pitchFamily="34" charset="0"/>
              </a:rPr>
              <a:t>$145,000 assessed value                                    $  36,000 assessed value</a:t>
            </a:r>
          </a:p>
          <a:p>
            <a:r>
              <a:rPr lang="en-US" dirty="0">
                <a:latin typeface="Arial" panose="020B0604020202020204" pitchFamily="34" charset="0"/>
                <a:cs typeface="Arial" panose="020B0604020202020204" pitchFamily="34" charset="0"/>
              </a:rPr>
              <a:t>                               86.38 county-wide average mill levy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$145,000 x .08638  =                                           $36,000 x .08638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$12,252.10                                                           $3,109.68</a:t>
            </a:r>
          </a:p>
          <a:p>
            <a:r>
              <a:rPr lang="en-US" dirty="0">
                <a:latin typeface="Arial" panose="020B0604020202020204" pitchFamily="34" charset="0"/>
                <a:cs typeface="Arial" panose="020B0604020202020204" pitchFamily="34" charset="0"/>
              </a:rPr>
              <a:t>        tax dollars                                                            </a:t>
            </a:r>
            <a:r>
              <a:rPr lang="en-US">
                <a:latin typeface="Arial" panose="020B0604020202020204" pitchFamily="34" charset="0"/>
                <a:cs typeface="Arial" panose="020B0604020202020204" pitchFamily="34" charset="0"/>
              </a:rPr>
              <a:t>tax dollars                </a:t>
            </a:r>
            <a:endParaRPr lang="en-US"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99119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990600"/>
            <a:ext cx="8305800" cy="856488"/>
          </a:xfrm>
        </p:spPr>
        <p:txBody>
          <a:bodyPr>
            <a:noAutofit/>
          </a:bodyPr>
          <a:lstStyle/>
          <a:p>
            <a:pPr algn="ctr"/>
            <a:r>
              <a:rPr lang="en-US" sz="3600" dirty="0"/>
              <a:t>How can I see sales data in my area?</a:t>
            </a:r>
          </a:p>
        </p:txBody>
      </p:sp>
      <p:pic>
        <p:nvPicPr>
          <p:cNvPr id="5" name="Picture 4">
            <a:extLst>
              <a:ext uri="{FF2B5EF4-FFF2-40B4-BE49-F238E27FC236}">
                <a16:creationId xmlns:a16="http://schemas.microsoft.com/office/drawing/2014/main" id="{B7AB2212-047E-AD4A-91A5-84322C9B46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2209800"/>
            <a:ext cx="5867400" cy="410605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52400" y="762000"/>
            <a:ext cx="8763000" cy="838200"/>
          </a:xfrm>
          <a:prstGeom prst="rect">
            <a:avLst/>
          </a:prstGeom>
        </p:spPr>
        <p:txBody>
          <a:bodyPr>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3000" b="0" i="1" u="none" strike="noStrike" kern="1200" cap="none" spc="0" normalizeH="0" baseline="0" noProof="0" dirty="0">
                <a:ln>
                  <a:noFill/>
                </a:ln>
                <a:solidFill>
                  <a:schemeClr val="tx1"/>
                </a:solidFill>
                <a:effectLst/>
                <a:uLnTx/>
                <a:uFillTx/>
                <a:latin typeface="Calibri" pitchFamily="34" charset="0"/>
                <a:ea typeface="+mn-ea"/>
                <a:cs typeface="+mn-cs"/>
              </a:rPr>
              <a:t>Where does all that money</a:t>
            </a:r>
            <a:r>
              <a:rPr kumimoji="0" lang="en-US" sz="3000" b="0" i="1" u="none" strike="noStrike" kern="1200" cap="none" spc="0" normalizeH="0" noProof="0" dirty="0">
                <a:ln>
                  <a:noFill/>
                </a:ln>
                <a:solidFill>
                  <a:schemeClr val="tx1"/>
                </a:solidFill>
                <a:effectLst/>
                <a:uLnTx/>
                <a:uFillTx/>
                <a:latin typeface="Calibri" pitchFamily="34" charset="0"/>
                <a:ea typeface="+mn-ea"/>
                <a:cs typeface="+mn-cs"/>
              </a:rPr>
              <a:t> go</a:t>
            </a:r>
            <a:r>
              <a:rPr kumimoji="0" lang="en-US" sz="3000" b="0" i="1" u="none" strike="noStrike" kern="1200" cap="none" spc="0" normalizeH="0" baseline="0" noProof="0" dirty="0">
                <a:ln>
                  <a:noFill/>
                </a:ln>
                <a:solidFill>
                  <a:schemeClr val="tx1"/>
                </a:solidFill>
                <a:effectLst/>
                <a:uLnTx/>
                <a:uFillTx/>
                <a:latin typeface="Calibri" pitchFamily="34" charset="0"/>
                <a:ea typeface="+mn-ea"/>
                <a:cs typeface="+mn-cs"/>
              </a:rPr>
              <a:t>?</a:t>
            </a:r>
          </a:p>
        </p:txBody>
      </p:sp>
      <p:sp>
        <p:nvSpPr>
          <p:cNvPr id="5" name="TextBox 4"/>
          <p:cNvSpPr txBox="1"/>
          <p:nvPr/>
        </p:nvSpPr>
        <p:spPr>
          <a:xfrm>
            <a:off x="4419600" y="1905000"/>
            <a:ext cx="4038600" cy="3416320"/>
          </a:xfrm>
          <a:prstGeom prst="rect">
            <a:avLst/>
          </a:prstGeom>
          <a:noFill/>
        </p:spPr>
        <p:txBody>
          <a:bodyPr wrap="square" rtlCol="0">
            <a:spAutoFit/>
          </a:bodyPr>
          <a:lstStyle/>
          <a:p>
            <a:r>
              <a:rPr lang="en-US" sz="1200" dirty="0">
                <a:latin typeface="+mj-lt"/>
              </a:rPr>
              <a:t>The goal of all assessors is the equalization of assessed</a:t>
            </a:r>
          </a:p>
          <a:p>
            <a:r>
              <a:rPr lang="en-US" sz="1200" dirty="0">
                <a:latin typeface="+mj-lt"/>
              </a:rPr>
              <a:t>valuations so that the entire property tax burden is evenly</a:t>
            </a:r>
          </a:p>
          <a:p>
            <a:r>
              <a:rPr lang="en-US" sz="1200" dirty="0">
                <a:latin typeface="+mj-lt"/>
              </a:rPr>
              <a:t>distributed in accordance with the value of taxable</a:t>
            </a:r>
          </a:p>
          <a:p>
            <a:r>
              <a:rPr lang="en-US" sz="1200" dirty="0">
                <a:latin typeface="+mj-lt"/>
              </a:rPr>
              <a:t>property owned by each taxpayer.</a:t>
            </a:r>
          </a:p>
          <a:p>
            <a:endParaRPr lang="en-US" sz="1200" dirty="0">
              <a:latin typeface="+mj-lt"/>
            </a:endParaRPr>
          </a:p>
          <a:p>
            <a:r>
              <a:rPr lang="en-US" sz="1200" dirty="0">
                <a:latin typeface="+mj-lt"/>
              </a:rPr>
              <a:t>The State Legislature sets the percentage used to calculate</a:t>
            </a:r>
          </a:p>
          <a:p>
            <a:r>
              <a:rPr lang="en-US" sz="1200" dirty="0">
                <a:latin typeface="+mj-lt"/>
              </a:rPr>
              <a:t>assessed values upon which levies and taxes are</a:t>
            </a:r>
          </a:p>
          <a:p>
            <a:r>
              <a:rPr lang="en-US" sz="1200" dirty="0">
                <a:latin typeface="+mj-lt"/>
              </a:rPr>
              <a:t>determined.</a:t>
            </a:r>
          </a:p>
          <a:p>
            <a:endParaRPr lang="en-US" sz="1200" dirty="0">
              <a:latin typeface="+mj-lt"/>
            </a:endParaRPr>
          </a:p>
          <a:p>
            <a:r>
              <a:rPr lang="en-US" sz="1200" dirty="0">
                <a:latin typeface="+mj-lt"/>
              </a:rPr>
              <a:t>County tax is levied by the Board of County</a:t>
            </a:r>
          </a:p>
          <a:p>
            <a:r>
              <a:rPr lang="en-US" sz="1200" dirty="0">
                <a:latin typeface="+mj-lt"/>
              </a:rPr>
              <a:t>Commissioners. School tax is levied by School Boards,</a:t>
            </a:r>
          </a:p>
          <a:p>
            <a:r>
              <a:rPr lang="en-US" sz="1200" dirty="0">
                <a:latin typeface="+mj-lt"/>
              </a:rPr>
              <a:t>City and Town tax is levied by City and Town officials.</a:t>
            </a:r>
          </a:p>
          <a:p>
            <a:r>
              <a:rPr lang="en-US" sz="1200" dirty="0">
                <a:latin typeface="+mj-lt"/>
              </a:rPr>
              <a:t>Water and Sewer taxes are levied by Water and Sanitation</a:t>
            </a:r>
          </a:p>
          <a:p>
            <a:r>
              <a:rPr lang="en-US" sz="1200" dirty="0">
                <a:latin typeface="+mj-lt"/>
              </a:rPr>
              <a:t>Boards.</a:t>
            </a:r>
          </a:p>
          <a:p>
            <a:endParaRPr lang="en-US" sz="1200" dirty="0">
              <a:latin typeface="+mj-lt"/>
            </a:endParaRPr>
          </a:p>
          <a:p>
            <a:r>
              <a:rPr lang="en-US" sz="1200" dirty="0">
                <a:latin typeface="+mj-lt"/>
              </a:rPr>
              <a:t>After the levies are certified it is then the duty of the</a:t>
            </a:r>
          </a:p>
          <a:p>
            <a:r>
              <a:rPr lang="en-US" sz="1200" dirty="0">
                <a:latin typeface="+mj-lt"/>
              </a:rPr>
              <a:t>Assessor to extend the tax roll to the Treasurer, whose</a:t>
            </a:r>
          </a:p>
          <a:p>
            <a:r>
              <a:rPr lang="en-US" sz="1200" dirty="0">
                <a:latin typeface="+mj-lt"/>
              </a:rPr>
              <a:t>duty is to collect those property taxes.</a:t>
            </a:r>
          </a:p>
        </p:txBody>
      </p:sp>
      <p:pic>
        <p:nvPicPr>
          <p:cNvPr id="6" name="Picture 5">
            <a:extLst>
              <a:ext uri="{FF2B5EF4-FFF2-40B4-BE49-F238E27FC236}">
                <a16:creationId xmlns:a16="http://schemas.microsoft.com/office/drawing/2014/main" id="{6DDC7178-B0CD-4261-8A29-3F90CBED1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25" y="2190750"/>
            <a:ext cx="3257550" cy="2171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sessor1\AppData\Local\Microsoft\Windows\Temporary Internet Files\Content.IE5\D2CVBNQ5\MPj04434240000[1].jpg"/>
          <p:cNvPicPr>
            <a:picLocks noChangeAspect="1" noChangeArrowheads="1"/>
          </p:cNvPicPr>
          <p:nvPr/>
        </p:nvPicPr>
        <p:blipFill>
          <a:blip r:embed="rId3" cstate="print"/>
          <a:stretch>
            <a:fillRect/>
          </a:stretch>
        </p:blipFill>
        <p:spPr bwMode="auto">
          <a:xfrm>
            <a:off x="2785703" y="1277007"/>
            <a:ext cx="3194642" cy="2438400"/>
          </a:xfrm>
          <a:prstGeom prst="rect">
            <a:avLst/>
          </a:prstGeom>
          <a:ln>
            <a:noFill/>
          </a:ln>
          <a:effectLst>
            <a:softEdge rad="112500"/>
          </a:effectLst>
        </p:spPr>
      </p:pic>
      <p:sp>
        <p:nvSpPr>
          <p:cNvPr id="2" name="Title 1"/>
          <p:cNvSpPr>
            <a:spLocks noGrp="1"/>
          </p:cNvSpPr>
          <p:nvPr>
            <p:ph type="ctrTitle"/>
          </p:nvPr>
        </p:nvSpPr>
        <p:spPr>
          <a:xfrm>
            <a:off x="457200" y="3733800"/>
            <a:ext cx="7851648" cy="1066800"/>
          </a:xfrm>
        </p:spPr>
        <p:txBody>
          <a:bodyPr>
            <a:normAutofit/>
          </a:bodyPr>
          <a:lstStyle/>
          <a:p>
            <a:pPr algn="ctr"/>
            <a:r>
              <a:rPr lang="en-US" dirty="0">
                <a:solidFill>
                  <a:schemeClr val="accent2"/>
                </a:solidFill>
              </a:rPr>
              <a:t>Larimer County Assessor</a:t>
            </a:r>
          </a:p>
        </p:txBody>
      </p:sp>
      <p:sp>
        <p:nvSpPr>
          <p:cNvPr id="3" name="Subtitle 2"/>
          <p:cNvSpPr>
            <a:spLocks noGrp="1"/>
          </p:cNvSpPr>
          <p:nvPr>
            <p:ph type="subTitle" idx="1"/>
          </p:nvPr>
        </p:nvSpPr>
        <p:spPr>
          <a:xfrm>
            <a:off x="1600200" y="4800600"/>
            <a:ext cx="6096000" cy="990600"/>
          </a:xfrm>
        </p:spPr>
        <p:txBody>
          <a:bodyPr/>
          <a:lstStyle/>
          <a:p>
            <a:pPr algn="ctr"/>
            <a:r>
              <a:rPr lang="en-US" sz="5000" b="1" i="1" dirty="0"/>
              <a:t>Questions</a:t>
            </a:r>
            <a:endParaRPr lang="en-US" sz="5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LT_10.9.13_IMG003.jpg">
            <a:extLst>
              <a:ext uri="{FF2B5EF4-FFF2-40B4-BE49-F238E27FC236}">
                <a16:creationId xmlns:a16="http://schemas.microsoft.com/office/drawing/2014/main" id="{711C4DB5-7930-459D-90DA-ADA0CA29E55D}"/>
              </a:ext>
            </a:extLst>
          </p:cNvPr>
          <p:cNvPicPr>
            <a:picLocks noGrp="1" noChangeAspect="1"/>
          </p:cNvPicPr>
          <p:nvPr>
            <p:ph idx="1"/>
          </p:nvPr>
        </p:nvPicPr>
        <p:blipFill>
          <a:blip r:embed="rId2" cstate="print"/>
          <a:stretch>
            <a:fillRect/>
          </a:stretch>
        </p:blipFill>
        <p:spPr>
          <a:xfrm>
            <a:off x="1661406" y="1825625"/>
            <a:ext cx="5821187" cy="4351338"/>
          </a:xfrm>
          <a:prstGeom prst="rect">
            <a:avLst/>
          </a:prstGeom>
        </p:spPr>
      </p:pic>
      <p:pic>
        <p:nvPicPr>
          <p:cNvPr id="5" name="Picture 4" descr="C:\Users\Assessor1\AppData\Local\Microsoft\Windows\Temporary Internet Files\Content.IE5\D2CVBNQ5\MPj04434240000[1].jpg">
            <a:extLst>
              <a:ext uri="{FF2B5EF4-FFF2-40B4-BE49-F238E27FC236}">
                <a16:creationId xmlns:a16="http://schemas.microsoft.com/office/drawing/2014/main" id="{A38D85FF-784C-48F9-AD10-4255A3E4D5DF}"/>
              </a:ext>
            </a:extLst>
          </p:cNvPr>
          <p:cNvPicPr>
            <a:picLocks noChangeAspect="1" noChangeArrowheads="1"/>
          </p:cNvPicPr>
          <p:nvPr/>
        </p:nvPicPr>
        <p:blipFill>
          <a:blip r:embed="rId3" cstate="print"/>
          <a:stretch>
            <a:fillRect/>
          </a:stretch>
        </p:blipFill>
        <p:spPr bwMode="auto">
          <a:xfrm>
            <a:off x="535398" y="546537"/>
            <a:ext cx="2407719" cy="2133599"/>
          </a:xfrm>
          <a:prstGeom prst="rect">
            <a:avLst/>
          </a:prstGeom>
          <a:ln>
            <a:noFill/>
          </a:ln>
          <a:effectLst>
            <a:softEdge rad="112500"/>
          </a:effectLst>
        </p:spPr>
      </p:pic>
      <p:pic>
        <p:nvPicPr>
          <p:cNvPr id="7" name="Picture 6" descr="C:\Users\Assessor1\AppData\Local\Microsoft\Windows\Temporary Internet Files\Content.IE5\D2CVBNQ5\MPj04434970000[1].jpg">
            <a:extLst>
              <a:ext uri="{FF2B5EF4-FFF2-40B4-BE49-F238E27FC236}">
                <a16:creationId xmlns:a16="http://schemas.microsoft.com/office/drawing/2014/main" id="{BA11275E-47C9-4513-AAC6-1AF1E2431621}"/>
              </a:ext>
            </a:extLst>
          </p:cNvPr>
          <p:cNvPicPr>
            <a:picLocks noChangeAspect="1" noChangeArrowheads="1"/>
          </p:cNvPicPr>
          <p:nvPr/>
        </p:nvPicPr>
        <p:blipFill>
          <a:blip r:embed="rId4" cstate="print"/>
          <a:stretch>
            <a:fillRect/>
          </a:stretch>
        </p:blipFill>
        <p:spPr bwMode="auto">
          <a:xfrm>
            <a:off x="6338152" y="4915337"/>
            <a:ext cx="2566072" cy="1722120"/>
          </a:xfrm>
          <a:prstGeom prst="rect">
            <a:avLst/>
          </a:prstGeom>
          <a:ln>
            <a:noFill/>
          </a:ln>
          <a:effectLst>
            <a:softEdge rad="112500"/>
          </a:effectLst>
        </p:spPr>
      </p:pic>
    </p:spTree>
    <p:extLst>
      <p:ext uri="{BB962C8B-B14F-4D97-AF65-F5344CB8AC3E}">
        <p14:creationId xmlns:p14="http://schemas.microsoft.com/office/powerpoint/2010/main" val="152834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229600" cy="1066800"/>
          </a:xfrm>
        </p:spPr>
        <p:txBody>
          <a:bodyPr>
            <a:normAutofit/>
          </a:bodyPr>
          <a:lstStyle/>
          <a:p>
            <a:r>
              <a:rPr lang="en-US" sz="4000" b="1" dirty="0">
                <a:latin typeface="Calibri" pitchFamily="34" charset="0"/>
              </a:rPr>
              <a:t>DISCOVER - LIST - CLASSIFY - VALUE</a:t>
            </a:r>
            <a:endParaRPr lang="en-US" sz="4000" dirty="0">
              <a:latin typeface="Calibri" pitchFamily="34" charset="0"/>
            </a:endParaRPr>
          </a:p>
        </p:txBody>
      </p:sp>
      <p:sp>
        <p:nvSpPr>
          <p:cNvPr id="3" name="Content Placeholder 2"/>
          <p:cNvSpPr>
            <a:spLocks noGrp="1"/>
          </p:cNvSpPr>
          <p:nvPr>
            <p:ph sz="half" idx="1"/>
          </p:nvPr>
        </p:nvSpPr>
        <p:spPr>
          <a:xfrm>
            <a:off x="647700" y="1295400"/>
            <a:ext cx="3962400" cy="4191000"/>
          </a:xfrm>
        </p:spPr>
        <p:txBody>
          <a:bodyPr>
            <a:normAutofit fontScale="47500" lnSpcReduction="20000"/>
          </a:bodyPr>
          <a:lstStyle/>
          <a:p>
            <a:r>
              <a:rPr lang="en-US" sz="3300" dirty="0">
                <a:solidFill>
                  <a:srgbClr val="FF0000"/>
                </a:solidFill>
                <a:latin typeface="Calibri" pitchFamily="34" charset="0"/>
              </a:rPr>
              <a:t>DISCOVER</a:t>
            </a:r>
          </a:p>
          <a:p>
            <a:pPr marL="0">
              <a:buNone/>
            </a:pPr>
            <a:r>
              <a:rPr lang="en-US" sz="2500" dirty="0">
                <a:solidFill>
                  <a:schemeClr val="tx1"/>
                </a:solidFill>
                <a:latin typeface="Calibri" pitchFamily="34" charset="0"/>
              </a:rPr>
              <a:t>The discovery of property may be accomplished by field inspections; examining the records of the county clerk and recorder; reviewing building permits; and interaction with the property owners or inhabitants.  This would also include assisting in Emergency Damage Assessments after natural disasters such as the </a:t>
            </a:r>
            <a:r>
              <a:rPr lang="en-US" sz="2500" dirty="0">
                <a:latin typeface="Calibri" pitchFamily="34" charset="0"/>
              </a:rPr>
              <a:t>2013 Flood and the </a:t>
            </a:r>
            <a:r>
              <a:rPr lang="en-US" sz="2500" dirty="0">
                <a:solidFill>
                  <a:schemeClr val="tx1"/>
                </a:solidFill>
                <a:latin typeface="Calibri" pitchFamily="34" charset="0"/>
              </a:rPr>
              <a:t>High Park Fire in 2012.</a:t>
            </a:r>
          </a:p>
          <a:p>
            <a:pPr marL="0">
              <a:buNone/>
            </a:pPr>
            <a:endParaRPr lang="en-US" sz="2500" dirty="0">
              <a:solidFill>
                <a:schemeClr val="tx1"/>
              </a:solidFill>
              <a:latin typeface="Calibri" pitchFamily="34" charset="0"/>
            </a:endParaRPr>
          </a:p>
          <a:p>
            <a:endParaRPr lang="en-US" sz="2400" dirty="0">
              <a:latin typeface="Calibri" pitchFamily="34" charset="0"/>
            </a:endParaRPr>
          </a:p>
          <a:p>
            <a:endParaRPr lang="en-US" sz="2400" dirty="0">
              <a:latin typeface="Calibri" pitchFamily="34" charset="0"/>
            </a:endParaRPr>
          </a:p>
          <a:p>
            <a:endParaRPr lang="en-US" sz="2400" dirty="0">
              <a:latin typeface="Calibri" pitchFamily="34" charset="0"/>
            </a:endParaRPr>
          </a:p>
          <a:p>
            <a:endParaRPr lang="en-US" sz="2400" dirty="0">
              <a:latin typeface="Calibri" pitchFamily="34" charset="0"/>
            </a:endParaRPr>
          </a:p>
          <a:p>
            <a:endParaRPr lang="en-US" sz="2500" dirty="0">
              <a:latin typeface="Calibri" pitchFamily="34" charset="0"/>
            </a:endParaRPr>
          </a:p>
          <a:p>
            <a:endParaRPr lang="en-US" sz="2400" dirty="0">
              <a:latin typeface="Calibri" pitchFamily="34" charset="0"/>
            </a:endParaRPr>
          </a:p>
          <a:p>
            <a:r>
              <a:rPr lang="en-US" sz="3300" dirty="0">
                <a:solidFill>
                  <a:srgbClr val="FF0000"/>
                </a:solidFill>
                <a:latin typeface="Calibri" pitchFamily="34" charset="0"/>
              </a:rPr>
              <a:t>LIST</a:t>
            </a:r>
          </a:p>
          <a:p>
            <a:pPr marL="0">
              <a:buNone/>
            </a:pPr>
            <a:r>
              <a:rPr lang="en-US" sz="2500" dirty="0">
                <a:solidFill>
                  <a:schemeClr val="tx1"/>
                </a:solidFill>
                <a:latin typeface="Calibri" pitchFamily="34" charset="0"/>
              </a:rPr>
              <a:t>Listing includes the maintenance and updating of records to link properties to respective owners so that a current assessment file is created.</a:t>
            </a:r>
          </a:p>
        </p:txBody>
      </p:sp>
      <p:sp>
        <p:nvSpPr>
          <p:cNvPr id="4" name="Content Placeholder 3"/>
          <p:cNvSpPr>
            <a:spLocks noGrp="1"/>
          </p:cNvSpPr>
          <p:nvPr>
            <p:ph sz="half" idx="2"/>
          </p:nvPr>
        </p:nvSpPr>
        <p:spPr>
          <a:xfrm>
            <a:off x="1905000" y="2971800"/>
            <a:ext cx="2667000" cy="1371600"/>
          </a:xfrm>
        </p:spPr>
        <p:txBody>
          <a:bodyPr>
            <a:noAutofit/>
          </a:bodyPr>
          <a:lstStyle/>
          <a:p>
            <a:pPr indent="0">
              <a:lnSpc>
                <a:spcPct val="80000"/>
              </a:lnSpc>
              <a:spcBef>
                <a:spcPts val="0"/>
              </a:spcBef>
              <a:buNone/>
            </a:pPr>
            <a:r>
              <a:rPr lang="en-US" sz="1400" dirty="0">
                <a:latin typeface="Calibri" pitchFamily="34" charset="0"/>
              </a:rPr>
              <a:t>The assessor coordinates with all the issuing authorities within the county to make sure we are receiving building permit data in a timely manner;  from Berthoud to Wellington and Windsor to Estes Park.</a:t>
            </a:r>
            <a:endParaRPr lang="en-US" sz="1400" dirty="0">
              <a:solidFill>
                <a:schemeClr val="tx1"/>
              </a:solidFill>
              <a:latin typeface="Calibri" pitchFamily="34" charset="0"/>
            </a:endParaRPr>
          </a:p>
        </p:txBody>
      </p:sp>
      <p:pic>
        <p:nvPicPr>
          <p:cNvPr id="6" name="Picture 5" descr="Newest homeowner headache 'Robo-appraising' (© Gregor Schuster).jpg"/>
          <p:cNvPicPr>
            <a:picLocks noChangeAspect="1"/>
          </p:cNvPicPr>
          <p:nvPr/>
        </p:nvPicPr>
        <p:blipFill>
          <a:blip r:embed="rId3" cstate="print"/>
          <a:srcRect l="12857"/>
          <a:stretch>
            <a:fillRect/>
          </a:stretch>
        </p:blipFill>
        <p:spPr>
          <a:xfrm>
            <a:off x="609600" y="3048000"/>
            <a:ext cx="1549400" cy="1219200"/>
          </a:xfrm>
          <a:prstGeom prst="rect">
            <a:avLst/>
          </a:prstGeom>
        </p:spPr>
      </p:pic>
      <p:sp>
        <p:nvSpPr>
          <p:cNvPr id="7" name="Title 1"/>
          <p:cNvSpPr txBox="1">
            <a:spLocks/>
          </p:cNvSpPr>
          <p:nvPr/>
        </p:nvSpPr>
        <p:spPr>
          <a:xfrm>
            <a:off x="304800" y="5486400"/>
            <a:ext cx="8610600" cy="9144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tx2"/>
                </a:solidFill>
                <a:effectLst/>
                <a:uLnTx/>
                <a:uFillTx/>
                <a:latin typeface="Calibri" pitchFamily="34" charset="0"/>
                <a:ea typeface="+mj-ea"/>
                <a:cs typeface="+mj-cs"/>
              </a:rPr>
              <a:t>The Assessor’s </a:t>
            </a:r>
            <a:r>
              <a:rPr lang="en-US" sz="2000" b="1" dirty="0">
                <a:solidFill>
                  <a:schemeClr val="tx2"/>
                </a:solidFill>
                <a:latin typeface="Calibri" pitchFamily="34" charset="0"/>
                <a:ea typeface="+mj-ea"/>
                <a:cs typeface="+mj-cs"/>
              </a:rPr>
              <a:t>job is defined by Colorado State Statute with guidelines published in the Assessor’s Reference Library from the Colorado Division of Property Taxation and the Assessor must pass an independent audit every year.</a:t>
            </a:r>
            <a:endParaRPr kumimoji="0" lang="en-US" sz="2000" b="0" i="0" u="none" strike="noStrike" kern="1200" cap="none" spc="0" normalizeH="0" baseline="0" noProof="0" dirty="0">
              <a:ln>
                <a:noFill/>
              </a:ln>
              <a:solidFill>
                <a:schemeClr val="tx2"/>
              </a:solidFill>
              <a:effectLst/>
              <a:uLnTx/>
              <a:uFillTx/>
              <a:latin typeface="Calibri" pitchFamily="34" charset="0"/>
              <a:ea typeface="+mj-ea"/>
              <a:cs typeface="+mj-cs"/>
            </a:endParaRPr>
          </a:p>
        </p:txBody>
      </p:sp>
      <p:sp>
        <p:nvSpPr>
          <p:cNvPr id="8" name="Content Placeholder 3"/>
          <p:cNvSpPr txBox="1">
            <a:spLocks/>
          </p:cNvSpPr>
          <p:nvPr/>
        </p:nvSpPr>
        <p:spPr>
          <a:xfrm>
            <a:off x="4724400" y="1295400"/>
            <a:ext cx="4038600" cy="358140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Calibri" pitchFamily="34"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rgbClr val="FF0000"/>
                </a:solidFill>
                <a:effectLst/>
                <a:uLnTx/>
                <a:uFillTx/>
                <a:latin typeface="Calibri" pitchFamily="34" charset="0"/>
                <a:ea typeface="+mn-ea"/>
                <a:cs typeface="+mn-cs"/>
              </a:rPr>
              <a:t>CLASSIFY</a:t>
            </a:r>
          </a:p>
          <a:p>
            <a:pPr marL="0" lvl="1" indent="-246888">
              <a:spcBef>
                <a:spcPct val="20000"/>
              </a:spcBef>
              <a:buClr>
                <a:schemeClr val="accent1"/>
              </a:buClr>
              <a:buSzPct val="85000"/>
              <a:defRPr/>
            </a:pPr>
            <a:r>
              <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rPr>
              <a:t>Classification consists of determining the correct class for all property located in the county according to its use on the assessment date. The proper classification will have a bearing on both the method used to value the property and the assessment rate applied. Classification is also important when properties are compared in both the appeals and the valuation processes.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rgbClr val="FF0000"/>
              </a:solidFill>
              <a:effectLst/>
              <a:uLnTx/>
              <a:uFillTx/>
              <a:latin typeface="Calibri" pitchFamily="34"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rgbClr val="FF0000"/>
                </a:solidFill>
                <a:effectLst/>
                <a:uLnTx/>
                <a:uFillTx/>
                <a:latin typeface="Calibri" pitchFamily="34" charset="0"/>
                <a:ea typeface="+mn-ea"/>
                <a:cs typeface="+mn-cs"/>
              </a:rPr>
              <a:t>VALUE</a:t>
            </a:r>
          </a:p>
          <a:p>
            <a:pPr marL="0" marR="0" lvl="1" indent="-246888" algn="l" defTabSz="914400" rtl="0" eaLnBrk="1" fontAlgn="auto" latinLnBrk="0" hangingPunct="1">
              <a:lnSpc>
                <a:spcPct val="100000"/>
              </a:lnSpc>
              <a:spcBef>
                <a:spcPct val="20000"/>
              </a:spcBef>
              <a:spcAft>
                <a:spcPts val="0"/>
              </a:spcAft>
              <a:buClr>
                <a:schemeClr val="accent1"/>
              </a:buClr>
              <a:buSzPct val="85000"/>
              <a:tabLst/>
              <a:defRPr/>
            </a:pPr>
            <a:r>
              <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rPr>
              <a:t>Property is valued by the assessor according to criteria specified by state statute. This  includes notifying the taxpayer of the value and the administrative remedies that must be followed if the taxpayer disagrees with the assessor's valuation.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Smitham\AppData\Local\Microsoft\Windows\Temporary Internet Files\Content.IE5\QGTUIU25\MC900432664[1].png"/>
          <p:cNvPicPr>
            <a:picLocks noChangeAspect="1" noChangeArrowheads="1"/>
          </p:cNvPicPr>
          <p:nvPr/>
        </p:nvPicPr>
        <p:blipFill>
          <a:blip r:embed="rId3" cstate="print"/>
          <a:srcRect/>
          <a:stretch>
            <a:fillRect/>
          </a:stretch>
        </p:blipFill>
        <p:spPr bwMode="auto">
          <a:xfrm>
            <a:off x="3276600" y="0"/>
            <a:ext cx="1714500" cy="1714500"/>
          </a:xfrm>
          <a:prstGeom prst="rect">
            <a:avLst/>
          </a:prstGeom>
          <a:noFill/>
        </p:spPr>
      </p:pic>
      <p:sp>
        <p:nvSpPr>
          <p:cNvPr id="2" name="Title 1"/>
          <p:cNvSpPr>
            <a:spLocks noGrp="1"/>
          </p:cNvSpPr>
          <p:nvPr>
            <p:ph type="title"/>
          </p:nvPr>
        </p:nvSpPr>
        <p:spPr>
          <a:xfrm>
            <a:off x="457200" y="1143000"/>
            <a:ext cx="3383280" cy="457200"/>
          </a:xfrm>
        </p:spPr>
        <p:txBody>
          <a:bodyPr>
            <a:normAutofit fontScale="90000"/>
          </a:bodyPr>
          <a:lstStyle/>
          <a:p>
            <a:r>
              <a:rPr lang="en-US" dirty="0"/>
              <a:t>ASSESSMENT CALENDAR</a:t>
            </a:r>
          </a:p>
        </p:txBody>
      </p:sp>
      <p:sp>
        <p:nvSpPr>
          <p:cNvPr id="4" name="Text Placeholder 3"/>
          <p:cNvSpPr>
            <a:spLocks noGrp="1"/>
          </p:cNvSpPr>
          <p:nvPr>
            <p:ph type="body" idx="2"/>
          </p:nvPr>
        </p:nvSpPr>
        <p:spPr>
          <a:xfrm>
            <a:off x="457200" y="1676400"/>
            <a:ext cx="3733800" cy="5029200"/>
          </a:xfrm>
        </p:spPr>
        <p:txBody>
          <a:bodyPr>
            <a:normAutofit/>
          </a:bodyPr>
          <a:lstStyle/>
          <a:p>
            <a:r>
              <a:rPr lang="en-US" b="1" dirty="0">
                <a:latin typeface="Calibri" pitchFamily="34" charset="0"/>
              </a:rPr>
              <a:t>January 1</a:t>
            </a:r>
            <a:r>
              <a:rPr lang="en-US" b="1" baseline="30000" dirty="0">
                <a:latin typeface="Calibri" pitchFamily="34" charset="0"/>
              </a:rPr>
              <a:t>st</a:t>
            </a:r>
            <a:r>
              <a:rPr lang="en-US" b="1" dirty="0">
                <a:latin typeface="Calibri" pitchFamily="34" charset="0"/>
              </a:rPr>
              <a:t> is the assessment date – Properties are assessed as of that date. </a:t>
            </a:r>
          </a:p>
          <a:p>
            <a:r>
              <a:rPr lang="en-US" sz="1300" dirty="0">
                <a:latin typeface="Calibri" pitchFamily="34" charset="0"/>
              </a:rPr>
              <a:t>If a property was vacant January 1</a:t>
            </a:r>
            <a:r>
              <a:rPr lang="en-US" sz="1300" baseline="30000" dirty="0">
                <a:latin typeface="Calibri" pitchFamily="34" charset="0"/>
              </a:rPr>
              <a:t>st</a:t>
            </a:r>
            <a:r>
              <a:rPr lang="en-US" sz="1300" dirty="0">
                <a:latin typeface="Calibri" pitchFamily="34" charset="0"/>
              </a:rPr>
              <a:t> but a house was built in March the Notice of Value sent in May will be for the Vacant Land. It is typically not prorated according to any Certificate of Occupancy or Permit Date.</a:t>
            </a:r>
          </a:p>
          <a:p>
            <a:endParaRPr lang="en-US" b="1" dirty="0">
              <a:latin typeface="Calibri" pitchFamily="34" charset="0"/>
            </a:endParaRPr>
          </a:p>
          <a:p>
            <a:r>
              <a:rPr lang="en-US" b="1" dirty="0">
                <a:latin typeface="Calibri" pitchFamily="34" charset="0"/>
              </a:rPr>
              <a:t>Business Personal Property Schedules </a:t>
            </a:r>
            <a:r>
              <a:rPr lang="en-US" sz="1300" dirty="0">
                <a:latin typeface="Calibri" pitchFamily="34" charset="0"/>
              </a:rPr>
              <a:t>are sent out January 1</a:t>
            </a:r>
            <a:r>
              <a:rPr lang="en-US" sz="1300" baseline="30000" dirty="0">
                <a:latin typeface="Calibri" pitchFamily="34" charset="0"/>
              </a:rPr>
              <a:t>st</a:t>
            </a:r>
            <a:r>
              <a:rPr lang="en-US" sz="1300" dirty="0">
                <a:latin typeface="Calibri" pitchFamily="34" charset="0"/>
              </a:rPr>
              <a:t> and are due back no later than April  15</a:t>
            </a:r>
            <a:r>
              <a:rPr lang="en-US" sz="1300" baseline="30000" dirty="0">
                <a:latin typeface="Calibri" pitchFamily="34" charset="0"/>
              </a:rPr>
              <a:t>th</a:t>
            </a:r>
            <a:r>
              <a:rPr lang="en-US" sz="1300" dirty="0">
                <a:latin typeface="Calibri" pitchFamily="34" charset="0"/>
              </a:rPr>
              <a:t>.</a:t>
            </a:r>
          </a:p>
          <a:p>
            <a:r>
              <a:rPr lang="en-US" b="1" dirty="0">
                <a:latin typeface="Calibri" pitchFamily="34" charset="0"/>
              </a:rPr>
              <a:t>			</a:t>
            </a:r>
          </a:p>
          <a:p>
            <a:r>
              <a:rPr lang="en-US" sz="1350" b="1" dirty="0">
                <a:latin typeface="Calibri" pitchFamily="34" charset="0"/>
              </a:rPr>
              <a:t>The Treasurer’s Office mails tax bills in January.</a:t>
            </a:r>
          </a:p>
          <a:p>
            <a:r>
              <a:rPr lang="en-US" sz="1300" dirty="0">
                <a:latin typeface="Calibri" pitchFamily="34" charset="0"/>
              </a:rPr>
              <a:t>Current tax bills (2018 taxes due in 2019) are based on the 2017 Reappraisal cycle. These values are based on an appraisal date of June 30, 2016. </a:t>
            </a:r>
          </a:p>
        </p:txBody>
      </p:sp>
      <p:sp>
        <p:nvSpPr>
          <p:cNvPr id="3" name="Content Placeholder 2"/>
          <p:cNvSpPr>
            <a:spLocks noGrp="1"/>
          </p:cNvSpPr>
          <p:nvPr>
            <p:ph sz="half" idx="1"/>
          </p:nvPr>
        </p:nvSpPr>
        <p:spPr>
          <a:xfrm>
            <a:off x="4267200" y="1371600"/>
            <a:ext cx="4800600" cy="1905000"/>
          </a:xfrm>
        </p:spPr>
        <p:txBody>
          <a:bodyPr>
            <a:normAutofit fontScale="40000" lnSpcReduction="20000"/>
          </a:bodyPr>
          <a:lstStyle/>
          <a:p>
            <a:pPr>
              <a:buNone/>
            </a:pPr>
            <a:r>
              <a:rPr lang="en-US" sz="4600" i="1" dirty="0">
                <a:latin typeface="Calibri" pitchFamily="34" charset="0"/>
              </a:rPr>
              <a:t>REAPPRAISALS – This is typically when you will hear the most about what the Assessor does and updated property values.</a:t>
            </a:r>
          </a:p>
          <a:p>
            <a:pPr>
              <a:buNone/>
            </a:pPr>
            <a:endParaRPr lang="en-US" sz="1300" dirty="0">
              <a:latin typeface="Calibri" pitchFamily="34" charset="0"/>
            </a:endParaRPr>
          </a:p>
          <a:p>
            <a:r>
              <a:rPr lang="en-US" dirty="0">
                <a:latin typeface="Calibri" pitchFamily="34" charset="0"/>
              </a:rPr>
              <a:t>All residential and commercial real properties are reappraised every 2 years in the odd-numbered year. Values for the 2019 reappraisal are based upon sales that occurred during the 24 months prior to June 30, 2018.</a:t>
            </a:r>
          </a:p>
          <a:p>
            <a:endParaRPr lang="en-US" sz="1300" dirty="0">
              <a:latin typeface="Calibri" pitchFamily="34" charset="0"/>
            </a:endParaRPr>
          </a:p>
        </p:txBody>
      </p:sp>
      <p:pic>
        <p:nvPicPr>
          <p:cNvPr id="1029" name="Picture 5" descr="C:\Users\Smitham\AppData\Local\Microsoft\Windows\Temporary Internet Files\Content.IE5\F3RGFRYB\MC900329933[1].wmf"/>
          <p:cNvPicPr>
            <a:picLocks noChangeAspect="1" noChangeArrowheads="1"/>
          </p:cNvPicPr>
          <p:nvPr/>
        </p:nvPicPr>
        <p:blipFill>
          <a:blip r:embed="rId4" cstate="print"/>
          <a:srcRect/>
          <a:stretch>
            <a:fillRect/>
          </a:stretch>
        </p:blipFill>
        <p:spPr bwMode="auto">
          <a:xfrm>
            <a:off x="997390" y="5531575"/>
            <a:ext cx="1136210" cy="945425"/>
          </a:xfrm>
          <a:prstGeom prst="rect">
            <a:avLst/>
          </a:prstGeom>
          <a:noFill/>
        </p:spPr>
      </p:pic>
      <p:pic>
        <p:nvPicPr>
          <p:cNvPr id="7" name="Picture 6" descr="MC900322703.WMF"/>
          <p:cNvPicPr>
            <a:picLocks noChangeAspect="1"/>
          </p:cNvPicPr>
          <p:nvPr/>
        </p:nvPicPr>
        <p:blipFill>
          <a:blip r:embed="rId5" cstate="print"/>
          <a:stretch>
            <a:fillRect/>
          </a:stretch>
        </p:blipFill>
        <p:spPr>
          <a:xfrm>
            <a:off x="7467600" y="3276600"/>
            <a:ext cx="1397391" cy="1080380"/>
          </a:xfrm>
          <a:prstGeom prst="rect">
            <a:avLst/>
          </a:prstGeom>
        </p:spPr>
      </p:pic>
      <p:sp>
        <p:nvSpPr>
          <p:cNvPr id="8" name="Content Placeholder 2"/>
          <p:cNvSpPr txBox="1">
            <a:spLocks/>
          </p:cNvSpPr>
          <p:nvPr/>
        </p:nvSpPr>
        <p:spPr>
          <a:xfrm>
            <a:off x="4267200" y="3200400"/>
            <a:ext cx="2743200" cy="1600200"/>
          </a:xfrm>
          <a:prstGeom prst="rect">
            <a:avLst/>
          </a:prstGeom>
        </p:spPr>
        <p:txBody>
          <a:bodyPr vert="horz" tIns="0">
            <a:normAutofit fontScale="4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1300" b="0" i="0" u="none" strike="noStrike" kern="1200" cap="none" spc="0" normalizeH="0" baseline="0" noProof="0" dirty="0">
              <a:ln>
                <a:noFill/>
              </a:ln>
              <a:solidFill>
                <a:schemeClr val="tx1"/>
              </a:solidFill>
              <a:effectLst/>
              <a:uLnTx/>
              <a:uFillTx/>
              <a:latin typeface="Calibri" pitchFamily="34"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800" b="0" i="0" u="none" strike="noStrike" kern="1200" cap="none" spc="0" normalizeH="0" baseline="0" noProof="0" dirty="0">
                <a:ln>
                  <a:noFill/>
                </a:ln>
                <a:solidFill>
                  <a:schemeClr val="tx1"/>
                </a:solidFill>
                <a:effectLst/>
                <a:uLnTx/>
                <a:uFillTx/>
                <a:latin typeface="Calibri" pitchFamily="34" charset="0"/>
                <a:ea typeface="+mn-ea"/>
                <a:cs typeface="+mn-cs"/>
              </a:rPr>
              <a:t>Notices of Value are sent to owners on or before May 1</a:t>
            </a:r>
            <a:r>
              <a:rPr kumimoji="0" lang="en-US" sz="2800" b="0" i="0" u="none" strike="noStrike" kern="1200" cap="none" spc="0" normalizeH="0" baseline="30000" noProof="0" dirty="0">
                <a:ln>
                  <a:noFill/>
                </a:ln>
                <a:solidFill>
                  <a:schemeClr val="tx1"/>
                </a:solidFill>
                <a:effectLst/>
                <a:uLnTx/>
                <a:uFillTx/>
                <a:latin typeface="Calibri" pitchFamily="34" charset="0"/>
                <a:ea typeface="+mn-ea"/>
                <a:cs typeface="+mn-cs"/>
              </a:rPr>
              <a:t>st</a:t>
            </a:r>
            <a:r>
              <a:rPr kumimoji="0" lang="en-US" sz="2800" b="0" i="0" u="none" strike="noStrike" kern="1200" cap="none" spc="0" normalizeH="0" baseline="0" noProof="0" dirty="0">
                <a:ln>
                  <a:noFill/>
                </a:ln>
                <a:solidFill>
                  <a:schemeClr val="tx1"/>
                </a:solidFill>
                <a:effectLst/>
                <a:uLnTx/>
                <a:uFillTx/>
                <a:latin typeface="Calibri" pitchFamily="34" charset="0"/>
                <a:ea typeface="+mn-ea"/>
                <a:cs typeface="+mn-cs"/>
              </a:rPr>
              <a:t>. Notices will also be available online at that time.  Protests can be heard by the assessor's office from May 1 through June 1. Protests can be filed either in person, by letter, by fax or using the </a:t>
            </a:r>
            <a:r>
              <a:rPr kumimoji="0" lang="en-US" sz="2800" b="1" i="0" u="none" strike="noStrike" kern="1200" cap="none" spc="0" normalizeH="0" baseline="0" noProof="0" dirty="0">
                <a:ln>
                  <a:noFill/>
                </a:ln>
                <a:solidFill>
                  <a:schemeClr val="tx1"/>
                </a:solidFill>
                <a:effectLst/>
                <a:uLnTx/>
                <a:uFillTx/>
                <a:latin typeface="Calibri" pitchFamily="34" charset="0"/>
                <a:ea typeface="+mn-ea"/>
                <a:cs typeface="+mn-cs"/>
              </a:rPr>
              <a:t>Online Protest System.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13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9" name="Content Placeholder 2"/>
          <p:cNvSpPr txBox="1">
            <a:spLocks/>
          </p:cNvSpPr>
          <p:nvPr/>
        </p:nvSpPr>
        <p:spPr>
          <a:xfrm>
            <a:off x="4267200" y="4724400"/>
            <a:ext cx="4419600" cy="1295400"/>
          </a:xfrm>
          <a:prstGeom prst="rect">
            <a:avLst/>
          </a:prstGeom>
        </p:spPr>
        <p:txBody>
          <a:bodyPr vert="horz" tIns="0">
            <a:normAutofit fontScale="6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1300" b="0" i="0" u="none" strike="noStrike" kern="1200" cap="none" spc="0" normalizeH="0" baseline="0" noProof="0" dirty="0">
              <a:ln>
                <a:noFill/>
              </a:ln>
              <a:solidFill>
                <a:schemeClr val="tx1"/>
              </a:solidFill>
              <a:effectLst/>
              <a:uLnTx/>
              <a:uFillTx/>
              <a:latin typeface="Calibri" pitchFamily="34"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rPr>
              <a:t>A </a:t>
            </a:r>
            <a:r>
              <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rPr>
              <a:t>protest will include a review of the facts on the property record; noting any discrepancies. For residential property items that may affect the value include the living area of the home, the presence or absence of a garage or finished basement, proximity to a lake or golf course, etc</a:t>
            </a:r>
            <a:r>
              <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1000"/>
                                        <p:tgtEl>
                                          <p:spTgt spid="8">
                                            <p:txEl>
                                              <p:pRg st="1" end="1"/>
                                            </p:txEl>
                                          </p:spTgt>
                                        </p:tgtEl>
                                      </p:cBhvr>
                                    </p:animEffect>
                                    <p:anim calcmode="lin" valueType="num">
                                      <p:cBhvr>
                                        <p:cTn id="2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fade">
                                      <p:cBhvr>
                                        <p:cTn id="34" dur="1000"/>
                                        <p:tgtEl>
                                          <p:spTgt spid="9">
                                            <p:txEl>
                                              <p:pRg st="1" end="1"/>
                                            </p:txEl>
                                          </p:spTgt>
                                        </p:tgtEl>
                                      </p:cBhvr>
                                    </p:animEffect>
                                    <p:anim calcmode="lin" valueType="num">
                                      <p:cBhvr>
                                        <p:cTn id="3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sessor1\AppData\Local\Microsoft\Windows\Temporary Internet Files\Content.IE5\GDTPF2NH\MCj03194520000[1].wmf"/>
          <p:cNvPicPr>
            <a:picLocks noChangeAspect="1" noChangeArrowheads="1"/>
          </p:cNvPicPr>
          <p:nvPr/>
        </p:nvPicPr>
        <p:blipFill>
          <a:blip r:embed="rId3" cstate="print"/>
          <a:stretch>
            <a:fillRect/>
          </a:stretch>
        </p:blipFill>
        <p:spPr bwMode="auto">
          <a:xfrm>
            <a:off x="6019800" y="1519375"/>
            <a:ext cx="2770111" cy="1838050"/>
          </a:xfrm>
          <a:prstGeom prst="rect">
            <a:avLst/>
          </a:prstGeom>
          <a:noFill/>
        </p:spPr>
      </p:pic>
      <p:sp>
        <p:nvSpPr>
          <p:cNvPr id="31" name="Content Placeholder 2"/>
          <p:cNvSpPr txBox="1">
            <a:spLocks/>
          </p:cNvSpPr>
          <p:nvPr/>
        </p:nvSpPr>
        <p:spPr>
          <a:xfrm>
            <a:off x="152400" y="838200"/>
            <a:ext cx="8534400" cy="5867400"/>
          </a:xfrm>
          <a:prstGeom prst="rect">
            <a:avLst/>
          </a:prstGeom>
        </p:spPr>
        <p:txBody>
          <a:bodyPr>
            <a:normAutofit fontScale="70000" lnSpcReduction="2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5800" b="0" i="1" u="none" strike="noStrike" kern="1200" cap="none" spc="0" normalizeH="0" baseline="0" noProof="0" dirty="0">
                <a:ln>
                  <a:noFill/>
                </a:ln>
                <a:solidFill>
                  <a:schemeClr val="tx1"/>
                </a:solidFill>
                <a:effectLst/>
                <a:uLnTx/>
                <a:uFillTx/>
                <a:latin typeface="Calibri" pitchFamily="34" charset="0"/>
                <a:ea typeface="+mn-ea"/>
                <a:cs typeface="+mn-cs"/>
              </a:rPr>
              <a:t>Besides the most obvious stuff…</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lang="en-US" sz="3400" i="1" noProof="0" dirty="0">
                <a:latin typeface="Calibri" pitchFamily="34" charset="0"/>
              </a:rPr>
              <a:t>The Assessor is responsible for the following:</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endParaRPr lang="en-US" sz="3300" i="1" noProof="0" dirty="0">
              <a:latin typeface="Calibri"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r>
              <a:rPr lang="en-US" sz="3300" i="1" dirty="0">
                <a:latin typeface="Calibri" pitchFamily="34" charset="0"/>
              </a:rPr>
              <a:t>Process recorded title conveyance documents</a:t>
            </a:r>
          </a:p>
          <a:p>
            <a:pPr marL="365760" marR="0" lvl="0" indent="-256032"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endParaRPr lang="en-US" sz="3300" i="1" dirty="0">
              <a:latin typeface="Calibri"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r>
              <a:rPr lang="en-US" sz="3300" i="1" dirty="0">
                <a:latin typeface="Calibri" pitchFamily="34" charset="0"/>
              </a:rPr>
              <a:t>Administer senior and veteran exemptions</a:t>
            </a:r>
          </a:p>
          <a:p>
            <a:pPr marL="365760" marR="0" lvl="0" indent="-256032"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endParaRPr lang="en-US" sz="3300" i="1" noProof="0" dirty="0">
              <a:latin typeface="Calibri"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r>
              <a:rPr lang="en-US" sz="3300" i="1" noProof="0" dirty="0">
                <a:latin typeface="Calibri" pitchFamily="34" charset="0"/>
              </a:rPr>
              <a:t>Process annexations, subdivisions, plats, and similar </a:t>
            </a: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lang="en-US" sz="3300" i="1" dirty="0">
                <a:latin typeface="Calibri" pitchFamily="34" charset="0"/>
              </a:rPr>
              <a:t>    </a:t>
            </a:r>
            <a:r>
              <a:rPr lang="en-US" sz="3300" i="1" noProof="0" dirty="0">
                <a:latin typeface="Calibri" pitchFamily="34" charset="0"/>
              </a:rPr>
              <a:t>property changes</a:t>
            </a:r>
          </a:p>
          <a:p>
            <a:pPr marL="365760" marR="0" lvl="0" indent="-256032"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endParaRPr lang="en-US" sz="3300" i="1" dirty="0">
              <a:latin typeface="Calibri"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r>
              <a:rPr lang="en-US" sz="3300" i="1" dirty="0">
                <a:latin typeface="Calibri" pitchFamily="34" charset="0"/>
              </a:rPr>
              <a:t>Process changes of address (both site and mailing)</a:t>
            </a:r>
          </a:p>
          <a:p>
            <a:pPr marL="365760" marR="0" lvl="0" indent="-256032"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endParaRPr lang="en-US" sz="3300" i="1" noProof="0" dirty="0">
              <a:latin typeface="Calibri"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r>
              <a:rPr lang="en-US" sz="3300" i="1" dirty="0">
                <a:latin typeface="Calibri" pitchFamily="34" charset="0"/>
              </a:rPr>
              <a:t>Update assessment maps and process parcel and taxing entity boundary changes</a:t>
            </a:r>
          </a:p>
          <a:p>
            <a:pPr marL="365760" marR="0" lvl="0" indent="-256032"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endParaRPr lang="en-US" sz="3300" i="1" noProof="0" dirty="0">
              <a:latin typeface="Calibri"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r>
              <a:rPr lang="en-US" sz="3300" i="1" noProof="0" dirty="0">
                <a:latin typeface="Calibri" pitchFamily="34" charset="0"/>
              </a:rPr>
              <a:t>Assessment of property damage and ownership verification in the event of a natural disaster</a:t>
            </a:r>
          </a:p>
          <a:p>
            <a:pPr marL="365760" marR="0" lvl="0" indent="-256032"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endParaRPr lang="en-US" sz="3300" i="1" baseline="0" noProof="0" dirty="0">
              <a:latin typeface="Calibri"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endParaRPr kumimoji="0" lang="en-US" sz="3300" b="0" i="1" u="none" strike="noStrike" kern="1200" cap="none" spc="0" normalizeH="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52400" y="762000"/>
            <a:ext cx="8763000" cy="1143000"/>
          </a:xfrm>
          <a:prstGeom prst="rect">
            <a:avLst/>
          </a:prstGeom>
        </p:spPr>
        <p:txBody>
          <a:bodyPr>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3200" b="0" i="1" u="none" strike="noStrike" kern="1200" cap="none" spc="0" normalizeH="0" baseline="0" noProof="0" dirty="0">
                <a:ln>
                  <a:noFill/>
                </a:ln>
                <a:solidFill>
                  <a:schemeClr val="tx1"/>
                </a:solidFill>
                <a:effectLst/>
                <a:uLnTx/>
                <a:uFillTx/>
                <a:latin typeface="Calibri" pitchFamily="34" charset="0"/>
                <a:ea typeface="+mn-ea"/>
                <a:cs typeface="+mn-cs"/>
              </a:rPr>
              <a:t>But exactly HOW does the Assessor do all that…</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400" b="0" i="1" u="none" strike="noStrike" kern="1200" cap="none" spc="0" normalizeH="0" baseline="0" noProof="0" dirty="0">
                <a:ln>
                  <a:noFill/>
                </a:ln>
                <a:solidFill>
                  <a:schemeClr val="tx1"/>
                </a:solidFill>
                <a:effectLst/>
                <a:uLnTx/>
                <a:uFillTx/>
                <a:latin typeface="Calibri" pitchFamily="34" charset="0"/>
                <a:ea typeface="+mn-ea"/>
                <a:cs typeface="+mn-cs"/>
              </a:rPr>
              <a:t>Let’s focus on the valuation</a:t>
            </a:r>
            <a:r>
              <a:rPr kumimoji="0" lang="en-US" sz="2400" b="0" i="1" u="none" strike="noStrike" kern="1200" cap="none" spc="0" normalizeH="0" noProof="0" dirty="0">
                <a:ln>
                  <a:noFill/>
                </a:ln>
                <a:solidFill>
                  <a:schemeClr val="tx1"/>
                </a:solidFill>
                <a:effectLst/>
                <a:uLnTx/>
                <a:uFillTx/>
                <a:latin typeface="Calibri" pitchFamily="34" charset="0"/>
                <a:ea typeface="+mn-ea"/>
                <a:cs typeface="+mn-cs"/>
              </a:rPr>
              <a:t> of </a:t>
            </a:r>
            <a:r>
              <a:rPr kumimoji="0" lang="en-US" sz="2400" b="0" i="1" u="none" strike="noStrike" kern="1200" cap="none" spc="0" normalizeH="0" baseline="0" noProof="0" dirty="0">
                <a:ln>
                  <a:noFill/>
                </a:ln>
                <a:solidFill>
                  <a:schemeClr val="tx1"/>
                </a:solidFill>
                <a:effectLst/>
                <a:uLnTx/>
                <a:uFillTx/>
                <a:latin typeface="Calibri" pitchFamily="34" charset="0"/>
                <a:ea typeface="+mn-ea"/>
                <a:cs typeface="+mn-cs"/>
              </a:rPr>
              <a:t>residential improved property.</a:t>
            </a:r>
            <a:endParaRPr lang="en-US" sz="2800" i="1" dirty="0">
              <a:solidFill>
                <a:schemeClr val="accent2">
                  <a:lumMod val="50000"/>
                </a:schemeClr>
              </a:solidFill>
              <a:latin typeface="Calibri" pitchFamily="34" charset="0"/>
            </a:endParaRPr>
          </a:p>
        </p:txBody>
      </p:sp>
      <p:sp>
        <p:nvSpPr>
          <p:cNvPr id="5" name="Content Placeholder 2"/>
          <p:cNvSpPr txBox="1">
            <a:spLocks/>
          </p:cNvSpPr>
          <p:nvPr/>
        </p:nvSpPr>
        <p:spPr>
          <a:xfrm>
            <a:off x="4191000" y="1905000"/>
            <a:ext cx="4572000" cy="4343400"/>
          </a:xfrm>
          <a:prstGeom prst="rect">
            <a:avLst/>
          </a:prstGeom>
        </p:spPr>
        <p:txBody>
          <a:bodyPr>
            <a:noAutofit/>
          </a:bodyPr>
          <a:lstStyle/>
          <a:p>
            <a:r>
              <a:rPr lang="en-US" sz="1400" b="1" dirty="0">
                <a:latin typeface="+mj-lt"/>
              </a:rPr>
              <a:t>Characteristics that may impact residential property values:</a:t>
            </a:r>
            <a:endParaRPr lang="en-US" sz="1400" dirty="0">
              <a:latin typeface="+mj-lt"/>
            </a:endParaRPr>
          </a:p>
          <a:p>
            <a:pPr>
              <a:buFont typeface="Arial" pitchFamily="34" charset="0"/>
              <a:buChar char="•"/>
            </a:pPr>
            <a:r>
              <a:rPr lang="en-US" sz="1300" dirty="0">
                <a:latin typeface="+mj-lt"/>
              </a:rPr>
              <a:t>Classification (Residential versus Agricultural property)</a:t>
            </a:r>
          </a:p>
          <a:p>
            <a:pPr>
              <a:buFont typeface="Arial" pitchFamily="34" charset="0"/>
              <a:buChar char="•"/>
            </a:pPr>
            <a:r>
              <a:rPr lang="en-US" sz="1300" dirty="0">
                <a:latin typeface="+mj-lt"/>
              </a:rPr>
              <a:t>Location of property - Eco Area, Neighborhood, Subdivision</a:t>
            </a:r>
          </a:p>
          <a:p>
            <a:pPr>
              <a:buFont typeface="Arial" pitchFamily="34" charset="0"/>
              <a:buChar char="•"/>
            </a:pPr>
            <a:r>
              <a:rPr lang="en-US" sz="1300" dirty="0">
                <a:latin typeface="+mj-lt"/>
              </a:rPr>
              <a:t>Square feet of living area</a:t>
            </a:r>
          </a:p>
          <a:p>
            <a:pPr>
              <a:buFont typeface="Arial" pitchFamily="34" charset="0"/>
              <a:buChar char="•"/>
            </a:pPr>
            <a:r>
              <a:rPr lang="en-US" sz="1300" dirty="0">
                <a:latin typeface="+mj-lt"/>
              </a:rPr>
              <a:t>Square feet of basement</a:t>
            </a:r>
          </a:p>
          <a:p>
            <a:pPr>
              <a:buFont typeface="Arial" pitchFamily="34" charset="0"/>
              <a:buChar char="•"/>
            </a:pPr>
            <a:r>
              <a:rPr lang="en-US" sz="1300" dirty="0">
                <a:latin typeface="+mj-lt"/>
              </a:rPr>
              <a:t>Square feet of finish in basement</a:t>
            </a:r>
          </a:p>
          <a:p>
            <a:pPr>
              <a:buFont typeface="Arial" pitchFamily="34" charset="0"/>
              <a:buChar char="•"/>
            </a:pPr>
            <a:r>
              <a:rPr lang="en-US" sz="1300" dirty="0">
                <a:latin typeface="+mj-lt"/>
              </a:rPr>
              <a:t>Square feet of garage (attached and detached)</a:t>
            </a:r>
          </a:p>
          <a:p>
            <a:pPr>
              <a:buFont typeface="Arial" pitchFamily="34" charset="0"/>
              <a:buChar char="•"/>
            </a:pPr>
            <a:r>
              <a:rPr lang="en-US" sz="1300" dirty="0">
                <a:latin typeface="+mj-lt"/>
              </a:rPr>
              <a:t>Design of home (Ranch, Two Story, Modular, Cabin, etc.)</a:t>
            </a:r>
          </a:p>
          <a:p>
            <a:pPr>
              <a:buFont typeface="Arial" pitchFamily="34" charset="0"/>
              <a:buChar char="•"/>
            </a:pPr>
            <a:r>
              <a:rPr lang="en-US" sz="1300" dirty="0">
                <a:latin typeface="+mj-lt"/>
              </a:rPr>
              <a:t>Quality of home</a:t>
            </a:r>
          </a:p>
          <a:p>
            <a:pPr>
              <a:buFont typeface="Arial" pitchFamily="34" charset="0"/>
              <a:buChar char="•"/>
            </a:pPr>
            <a:r>
              <a:rPr lang="en-US" sz="1300" dirty="0">
                <a:latin typeface="+mj-lt"/>
              </a:rPr>
              <a:t>Locational attributes (Golf Course, Lake, Park, River, Railroad, Traffic, View, Greenbelt)</a:t>
            </a:r>
          </a:p>
          <a:p>
            <a:r>
              <a:rPr lang="en-US" sz="1400" b="1" dirty="0">
                <a:latin typeface="+mj-lt"/>
              </a:rPr>
              <a:t>Items that may be inventoried but do </a:t>
            </a:r>
            <a:r>
              <a:rPr lang="en-US" sz="1400" b="1" u="sng" dirty="0">
                <a:latin typeface="+mj-lt"/>
              </a:rPr>
              <a:t>NOT</a:t>
            </a:r>
            <a:r>
              <a:rPr lang="en-US" sz="1400" b="1" dirty="0">
                <a:latin typeface="+mj-lt"/>
              </a:rPr>
              <a:t> typically impact residential value for assessment purposes:</a:t>
            </a:r>
            <a:endParaRPr lang="en-US" sz="1400" dirty="0">
              <a:latin typeface="+mj-lt"/>
            </a:endParaRPr>
          </a:p>
          <a:p>
            <a:pPr>
              <a:buFont typeface="Arial" pitchFamily="34" charset="0"/>
              <a:buChar char="•"/>
            </a:pPr>
            <a:r>
              <a:rPr lang="en-US" sz="1300" dirty="0">
                <a:latin typeface="+mj-lt"/>
              </a:rPr>
              <a:t>Fixtures (sinks, showers, etc)</a:t>
            </a:r>
          </a:p>
          <a:p>
            <a:pPr>
              <a:buFont typeface="Arial" pitchFamily="34" charset="0"/>
              <a:buChar char="•"/>
            </a:pPr>
            <a:r>
              <a:rPr lang="en-US" sz="1300" dirty="0">
                <a:latin typeface="+mj-lt"/>
              </a:rPr>
              <a:t>Sprinkler systems</a:t>
            </a:r>
          </a:p>
          <a:p>
            <a:pPr>
              <a:buFont typeface="Arial" pitchFamily="34" charset="0"/>
              <a:buChar char="•"/>
            </a:pPr>
            <a:r>
              <a:rPr lang="en-US" sz="1300" dirty="0">
                <a:latin typeface="+mj-lt"/>
              </a:rPr>
              <a:t>Finished garage </a:t>
            </a:r>
            <a:r>
              <a:rPr lang="en-US" sz="1300" dirty="0" err="1">
                <a:latin typeface="+mj-lt"/>
              </a:rPr>
              <a:t>vs</a:t>
            </a:r>
            <a:r>
              <a:rPr lang="en-US" sz="1300" dirty="0">
                <a:latin typeface="+mj-lt"/>
              </a:rPr>
              <a:t> unfinished garage</a:t>
            </a:r>
          </a:p>
          <a:p>
            <a:pPr>
              <a:buFont typeface="Arial" pitchFamily="34" charset="0"/>
              <a:buChar char="•"/>
            </a:pPr>
            <a:r>
              <a:rPr lang="en-US" sz="1300" dirty="0">
                <a:latin typeface="+mj-lt"/>
              </a:rPr>
              <a:t>Porches, decks or balconies</a:t>
            </a:r>
          </a:p>
          <a:p>
            <a:pPr>
              <a:buFont typeface="Arial" pitchFamily="34" charset="0"/>
              <a:buChar char="•"/>
            </a:pPr>
            <a:r>
              <a:rPr lang="en-US" sz="1300" dirty="0">
                <a:latin typeface="+mj-lt"/>
              </a:rPr>
              <a:t>Bedroom and bathroom counts</a:t>
            </a:r>
          </a:p>
          <a:p>
            <a:pPr>
              <a:buFont typeface="Arial" pitchFamily="34" charset="0"/>
              <a:buChar char="•"/>
            </a:pPr>
            <a:r>
              <a:rPr lang="en-US" sz="1300" dirty="0">
                <a:latin typeface="+mj-lt"/>
              </a:rPr>
              <a:t>Appliances</a:t>
            </a:r>
          </a:p>
          <a:p>
            <a:pPr>
              <a:buFont typeface="Arial" pitchFamily="34" charset="0"/>
              <a:buChar char="•"/>
            </a:pPr>
            <a:r>
              <a:rPr lang="en-US" sz="1300" dirty="0">
                <a:latin typeface="+mj-lt"/>
              </a:rPr>
              <a:t>Updated roof or minor interior remodels</a:t>
            </a:r>
          </a:p>
        </p:txBody>
      </p:sp>
      <p:pic>
        <p:nvPicPr>
          <p:cNvPr id="3" name="Picture 2">
            <a:extLst>
              <a:ext uri="{FF2B5EF4-FFF2-40B4-BE49-F238E27FC236}">
                <a16:creationId xmlns:a16="http://schemas.microsoft.com/office/drawing/2014/main" id="{16B3D78F-A021-A044-8A19-5ABB562433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81200"/>
            <a:ext cx="3962400" cy="30683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8E3A4A-50B5-C347-ACB2-2D21DBCC2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95400"/>
            <a:ext cx="7772400" cy="3944443"/>
          </a:xfrm>
          <a:prstGeom prst="rect">
            <a:avLst/>
          </a:prstGeom>
        </p:spPr>
      </p:pic>
      <p:sp>
        <p:nvSpPr>
          <p:cNvPr id="10" name="TextBox 9">
            <a:extLst>
              <a:ext uri="{FF2B5EF4-FFF2-40B4-BE49-F238E27FC236}">
                <a16:creationId xmlns:a16="http://schemas.microsoft.com/office/drawing/2014/main" id="{FA84F5A5-992A-BB4A-86E9-115FDE4BC53A}"/>
              </a:ext>
            </a:extLst>
          </p:cNvPr>
          <p:cNvSpPr txBox="1"/>
          <p:nvPr/>
        </p:nvSpPr>
        <p:spPr>
          <a:xfrm>
            <a:off x="876300" y="5275467"/>
            <a:ext cx="7543800" cy="1107996"/>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NBHD 19711 goes from Vine and Shields down to Mulberry and College then down to Prospect and Lemay and back up to Vine.</a:t>
            </a:r>
          </a:p>
          <a:p>
            <a:pPr algn="ctr"/>
            <a:r>
              <a:rPr lang="en-US" sz="2200" dirty="0">
                <a:latin typeface="Calibri" panose="020F0502020204030204" pitchFamily="34" charset="0"/>
                <a:cs typeface="Calibri" panose="020F0502020204030204" pitchFamily="34" charset="0"/>
              </a:rPr>
              <a:t>Maps showing the </a:t>
            </a:r>
            <a:r>
              <a:rPr lang="en-US" sz="2200" dirty="0" err="1">
                <a:latin typeface="Calibri" panose="020F0502020204030204" pitchFamily="34" charset="0"/>
                <a:cs typeface="Calibri" panose="020F0502020204030204" pitchFamily="34" charset="0"/>
              </a:rPr>
              <a:t>Nbhds</a:t>
            </a:r>
            <a:r>
              <a:rPr lang="en-US" sz="2200" dirty="0">
                <a:latin typeface="Calibri" panose="020F0502020204030204" pitchFamily="34" charset="0"/>
                <a:cs typeface="Calibri" panose="020F0502020204030204" pitchFamily="34" charset="0"/>
              </a:rPr>
              <a:t> are available on our website.</a:t>
            </a:r>
          </a:p>
        </p:txBody>
      </p:sp>
      <p:sp>
        <p:nvSpPr>
          <p:cNvPr id="12" name="Title 11">
            <a:extLst>
              <a:ext uri="{FF2B5EF4-FFF2-40B4-BE49-F238E27FC236}">
                <a16:creationId xmlns:a16="http://schemas.microsoft.com/office/drawing/2014/main" id="{9D9A35C8-C8A9-DA48-AADC-1C5EA38A6952}"/>
              </a:ext>
            </a:extLst>
          </p:cNvPr>
          <p:cNvSpPr txBox="1">
            <a:spLocks/>
          </p:cNvSpPr>
          <p:nvPr/>
        </p:nvSpPr>
        <p:spPr>
          <a:xfrm>
            <a:off x="495300" y="705778"/>
            <a:ext cx="8305800" cy="856488"/>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Where is my neighborhood?</a:t>
            </a:r>
          </a:p>
        </p:txBody>
      </p:sp>
    </p:spTree>
    <p:extLst>
      <p:ext uri="{BB962C8B-B14F-4D97-AF65-F5344CB8AC3E}">
        <p14:creationId xmlns:p14="http://schemas.microsoft.com/office/powerpoint/2010/main" val="261554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19100" y="1143000"/>
            <a:ext cx="8305800" cy="438912"/>
          </a:xfrm>
        </p:spPr>
        <p:txBody>
          <a:bodyPr>
            <a:normAutofit/>
          </a:bodyPr>
          <a:lstStyle/>
          <a:p>
            <a:pPr algn="ctr"/>
            <a:r>
              <a:rPr lang="en-US" sz="2000" dirty="0"/>
              <a:t>Understanding the level of value of the 2019/2020 assessment cycle</a:t>
            </a:r>
            <a:endParaRPr lang="en-US" sz="2400" dirty="0"/>
          </a:p>
        </p:txBody>
      </p:sp>
      <p:pic>
        <p:nvPicPr>
          <p:cNvPr id="3" name="Picture 2">
            <a:extLst>
              <a:ext uri="{FF2B5EF4-FFF2-40B4-BE49-F238E27FC236}">
                <a16:creationId xmlns:a16="http://schemas.microsoft.com/office/drawing/2014/main" id="{F250FDE7-3C89-7B4E-B224-4CC8DA2579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444" b="17630"/>
          <a:stretch/>
        </p:blipFill>
        <p:spPr>
          <a:xfrm>
            <a:off x="495300" y="1981200"/>
            <a:ext cx="8153400" cy="3200401"/>
          </a:xfrm>
          <a:prstGeom prst="rect">
            <a:avLst/>
          </a:prstGeom>
        </p:spPr>
      </p:pic>
    </p:spTree>
    <p:extLst>
      <p:ext uri="{BB962C8B-B14F-4D97-AF65-F5344CB8AC3E}">
        <p14:creationId xmlns:p14="http://schemas.microsoft.com/office/powerpoint/2010/main" val="181823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52400" y="990600"/>
            <a:ext cx="8763000" cy="2971800"/>
          </a:xfrm>
          <a:prstGeom prst="rect">
            <a:avLst/>
          </a:prstGeom>
        </p:spPr>
        <p:txBody>
          <a:bodyPr>
            <a:normAutofit fontScale="925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3000" b="0" i="1" u="none" strike="noStrike" kern="1200" cap="none" spc="0" normalizeH="0" baseline="0" noProof="0" dirty="0">
                <a:ln>
                  <a:noFill/>
                </a:ln>
                <a:solidFill>
                  <a:schemeClr val="tx1"/>
                </a:solidFill>
                <a:effectLst/>
                <a:uLnTx/>
                <a:uFillTx/>
                <a:latin typeface="Calibri" pitchFamily="34" charset="0"/>
                <a:ea typeface="+mn-ea"/>
                <a:cs typeface="+mn-cs"/>
              </a:rPr>
              <a:t>How does </a:t>
            </a:r>
            <a:r>
              <a:rPr lang="en-US" sz="3000" i="1" dirty="0">
                <a:latin typeface="Calibri" pitchFamily="34" charset="0"/>
              </a:rPr>
              <a:t>property </a:t>
            </a:r>
            <a:r>
              <a:rPr kumimoji="0" lang="en-US" sz="3000" b="0" i="1" u="none" strike="noStrike" kern="1200" cap="none" spc="0" normalizeH="0" baseline="0" noProof="0" dirty="0">
                <a:ln>
                  <a:noFill/>
                </a:ln>
                <a:solidFill>
                  <a:schemeClr val="tx1"/>
                </a:solidFill>
                <a:effectLst/>
                <a:uLnTx/>
                <a:uFillTx/>
                <a:latin typeface="Calibri" pitchFamily="34" charset="0"/>
                <a:ea typeface="+mn-ea"/>
                <a:cs typeface="+mn-cs"/>
              </a:rPr>
              <a:t>value relate to property taxes?</a:t>
            </a:r>
          </a:p>
          <a:p>
            <a:pPr marL="365760" marR="0" lvl="0" indent="-256032" algn="ctr"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US" sz="3000" b="0" i="1" u="none" strike="noStrike" kern="1200" cap="none" spc="0" normalizeH="0" baseline="0" noProof="0" dirty="0">
              <a:ln>
                <a:noFill/>
              </a:ln>
              <a:solidFill>
                <a:schemeClr val="tx1"/>
              </a:solidFill>
              <a:effectLst/>
              <a:uLnTx/>
              <a:uFillTx/>
              <a:latin typeface="Calibri" pitchFamily="34" charset="0"/>
              <a:ea typeface="+mn-ea"/>
              <a:cs typeface="+mn-cs"/>
            </a:endParaRPr>
          </a:p>
          <a:p>
            <a:pPr marL="365760" lvl="0" indent="-256032" algn="ctr">
              <a:spcBef>
                <a:spcPts val="300"/>
              </a:spcBef>
              <a:buClr>
                <a:schemeClr val="accent3"/>
              </a:buClr>
              <a:defRPr/>
            </a:pPr>
            <a:r>
              <a:rPr lang="en-US" sz="2200" dirty="0">
                <a:latin typeface="+mj-lt"/>
              </a:rPr>
              <a:t>The following calculation is used to determine your property tax: </a:t>
            </a:r>
            <a:br>
              <a:rPr lang="en-US" sz="2200" dirty="0">
                <a:latin typeface="+mj-lt"/>
              </a:rPr>
            </a:br>
            <a:br>
              <a:rPr lang="en-US" sz="1200" dirty="0">
                <a:latin typeface="+mj-lt"/>
              </a:rPr>
            </a:br>
            <a:r>
              <a:rPr lang="en-US" sz="2200" dirty="0">
                <a:latin typeface="+mj-lt"/>
              </a:rPr>
              <a:t>Actual Value x Assessment Rate x Mill Levy / 1000 = Property Tax</a:t>
            </a:r>
            <a:br>
              <a:rPr lang="en-US" sz="2200" dirty="0">
                <a:latin typeface="+mj-lt"/>
              </a:rPr>
            </a:br>
            <a:br>
              <a:rPr lang="en-US" sz="1200" dirty="0">
                <a:latin typeface="+mj-lt"/>
              </a:rPr>
            </a:br>
            <a:r>
              <a:rPr lang="en-US" sz="2000" b="1" dirty="0">
                <a:latin typeface="+mj-lt"/>
              </a:rPr>
              <a:t>$240,000 Actual Value </a:t>
            </a:r>
            <a:r>
              <a:rPr lang="en-US" sz="2000" dirty="0">
                <a:latin typeface="+mj-lt"/>
              </a:rPr>
              <a:t>x 7.20% Assessment Rate = $17,280 Assessed Value</a:t>
            </a:r>
            <a:br>
              <a:rPr lang="en-US" sz="2000" dirty="0">
                <a:latin typeface="+mj-lt"/>
              </a:rPr>
            </a:br>
            <a:r>
              <a:rPr lang="en-US" sz="2000" dirty="0">
                <a:latin typeface="+mj-lt"/>
              </a:rPr>
              <a:t>$17,280 Assessed Value x 86.49 mills/1000 </a:t>
            </a:r>
            <a:r>
              <a:rPr lang="en-US" sz="2000" b="1" dirty="0">
                <a:latin typeface="+mj-lt"/>
              </a:rPr>
              <a:t>= $1,495 tax bill</a:t>
            </a:r>
          </a:p>
          <a:p>
            <a:pPr marL="365760" lvl="0" indent="-256032" algn="ctr">
              <a:spcBef>
                <a:spcPts val="300"/>
              </a:spcBef>
              <a:buClr>
                <a:schemeClr val="accent3"/>
              </a:buClr>
              <a:defRPr/>
            </a:pPr>
            <a:endParaRPr kumimoji="0" lang="en-US" sz="1600" u="none" strike="noStrike" kern="1200" cap="none" spc="0" normalizeH="0" baseline="0" noProof="0" dirty="0">
              <a:ln>
                <a:noFill/>
              </a:ln>
              <a:solidFill>
                <a:schemeClr val="tx1">
                  <a:lumMod val="50000"/>
                  <a:lumOff val="50000"/>
                </a:schemeClr>
              </a:solidFill>
              <a:effectLst/>
              <a:uLnTx/>
              <a:uFillTx/>
              <a:latin typeface="+mj-lt"/>
              <a:ea typeface="+mn-ea"/>
              <a:cs typeface="+mn-cs"/>
            </a:endParaRPr>
          </a:p>
          <a:p>
            <a:pPr marL="365760" lvl="0" indent="-256032" algn="ctr">
              <a:spcBef>
                <a:spcPts val="300"/>
              </a:spcBef>
              <a:buClr>
                <a:schemeClr val="accent3"/>
              </a:buClr>
              <a:defRPr/>
            </a:pPr>
            <a:r>
              <a:rPr kumimoji="0" lang="en-US" sz="1600" u="none" strike="noStrike" kern="1200" cap="none" spc="0" normalizeH="0" baseline="0" noProof="0" dirty="0">
                <a:ln>
                  <a:noFill/>
                </a:ln>
                <a:solidFill>
                  <a:schemeClr val="tx1">
                    <a:lumMod val="50000"/>
                    <a:lumOff val="50000"/>
                  </a:schemeClr>
                </a:solidFill>
                <a:effectLst/>
                <a:uLnTx/>
                <a:uFillTx/>
                <a:latin typeface="+mj-lt"/>
                <a:ea typeface="+mn-ea"/>
                <a:cs typeface="+mn-cs"/>
              </a:rPr>
              <a:t>*The 7.20% assessment rate applies</a:t>
            </a:r>
            <a:r>
              <a:rPr kumimoji="0" lang="en-US" sz="1600" u="none" strike="noStrike" kern="1200" cap="none" spc="0" normalizeH="0" noProof="0" dirty="0">
                <a:ln>
                  <a:noFill/>
                </a:ln>
                <a:solidFill>
                  <a:schemeClr val="tx1">
                    <a:lumMod val="50000"/>
                    <a:lumOff val="50000"/>
                  </a:schemeClr>
                </a:solidFill>
                <a:effectLst/>
                <a:uLnTx/>
                <a:uFillTx/>
                <a:latin typeface="+mj-lt"/>
                <a:ea typeface="+mn-ea"/>
                <a:cs typeface="+mn-cs"/>
              </a:rPr>
              <a:t> to residential improved properties </a:t>
            </a:r>
          </a:p>
          <a:p>
            <a:pPr marL="365760" lvl="0" indent="-256032" algn="ctr">
              <a:spcBef>
                <a:spcPts val="300"/>
              </a:spcBef>
              <a:buClr>
                <a:schemeClr val="accent3"/>
              </a:buClr>
              <a:defRPr/>
            </a:pPr>
            <a:r>
              <a:rPr kumimoji="0" lang="en-US" sz="1600" u="none" strike="noStrike" kern="1200" cap="none" spc="0" normalizeH="0" noProof="0" dirty="0">
                <a:ln>
                  <a:noFill/>
                </a:ln>
                <a:solidFill>
                  <a:schemeClr val="tx1">
                    <a:lumMod val="50000"/>
                    <a:lumOff val="50000"/>
                  </a:schemeClr>
                </a:solidFill>
                <a:effectLst/>
                <a:uLnTx/>
                <a:uFillTx/>
                <a:latin typeface="+mj-lt"/>
                <a:ea typeface="+mn-ea"/>
                <a:cs typeface="+mn-cs"/>
              </a:rPr>
              <a:t>and may change based on statewide studies</a:t>
            </a:r>
            <a:endParaRPr kumimoji="0" lang="en-US" sz="1600" u="none" strike="noStrike" kern="1200" cap="none" spc="0" normalizeH="0" baseline="0" noProof="0" dirty="0">
              <a:ln>
                <a:noFill/>
              </a:ln>
              <a:solidFill>
                <a:schemeClr val="tx1">
                  <a:lumMod val="50000"/>
                  <a:lumOff val="50000"/>
                </a:schemeClr>
              </a:solidFill>
              <a:effectLst/>
              <a:uLnTx/>
              <a:uFillTx/>
              <a:latin typeface="+mj-lt"/>
              <a:ea typeface="+mn-ea"/>
              <a:cs typeface="+mn-cs"/>
            </a:endParaRPr>
          </a:p>
        </p:txBody>
      </p:sp>
      <p:pic>
        <p:nvPicPr>
          <p:cNvPr id="3082" name="Picture 10" descr="C:\Users\Smitham\AppData\Local\Microsoft\Windows\Temporary Internet Files\Content.IE5\QGTUIU25\MC900410517[1].wmf"/>
          <p:cNvPicPr>
            <a:picLocks noChangeAspect="1" noChangeArrowheads="1"/>
          </p:cNvPicPr>
          <p:nvPr/>
        </p:nvPicPr>
        <p:blipFill>
          <a:blip r:embed="rId3" cstate="print"/>
          <a:srcRect/>
          <a:stretch>
            <a:fillRect/>
          </a:stretch>
        </p:blipFill>
        <p:spPr bwMode="auto">
          <a:xfrm>
            <a:off x="3048000" y="3810000"/>
            <a:ext cx="2699441" cy="205818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TotalTime>
  <Words>1059</Words>
  <Application>Microsoft Office PowerPoint</Application>
  <PresentationFormat>On-screen Show (4:3)</PresentationFormat>
  <Paragraphs>132</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Georgia</vt:lpstr>
      <vt:lpstr>Wingdings 2</vt:lpstr>
      <vt:lpstr>Office Theme</vt:lpstr>
      <vt:lpstr>PowerPoint Presentation</vt:lpstr>
      <vt:lpstr>PowerPoint Presentation</vt:lpstr>
      <vt:lpstr>DISCOVER - LIST - CLASSIFY - VALUE</vt:lpstr>
      <vt:lpstr>ASSESSMENT CALENDAR</vt:lpstr>
      <vt:lpstr>PowerPoint Presentation</vt:lpstr>
      <vt:lpstr>PowerPoint Presentation</vt:lpstr>
      <vt:lpstr>PowerPoint Presentation</vt:lpstr>
      <vt:lpstr>Understanding the level of value of the 2019/2020 assessment cycle</vt:lpstr>
      <vt:lpstr>PowerPoint Presentation</vt:lpstr>
      <vt:lpstr>PowerPoint Presentation</vt:lpstr>
      <vt:lpstr>How can I see sales data in my area?</vt:lpstr>
      <vt:lpstr>PowerPoint Presentation</vt:lpstr>
      <vt:lpstr>Larimer County Assessor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BIrd</dc:creator>
  <cp:lastModifiedBy>Amanda B Maier</cp:lastModifiedBy>
  <cp:revision>44</cp:revision>
  <dcterms:created xsi:type="dcterms:W3CDTF">2017-11-20T21:24:03Z</dcterms:created>
  <dcterms:modified xsi:type="dcterms:W3CDTF">2019-03-19T21:01:53Z</dcterms:modified>
</cp:coreProperties>
</file>