
<file path=[Content_Types].xml><?xml version="1.0" encoding="utf-8"?>
<Types xmlns="http://schemas.openxmlformats.org/package/2006/content-types">
  <Default Extension="png" ContentType="image/png"/>
  <Default Extension="tmp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266" r:id="rId2"/>
    <p:sldId id="301" r:id="rId3"/>
    <p:sldId id="300" r:id="rId4"/>
    <p:sldId id="305" r:id="rId5"/>
    <p:sldId id="260" r:id="rId6"/>
    <p:sldId id="269" r:id="rId7"/>
    <p:sldId id="264" r:id="rId8"/>
    <p:sldId id="257" r:id="rId9"/>
    <p:sldId id="258" r:id="rId10"/>
    <p:sldId id="270" r:id="rId11"/>
    <p:sldId id="265" r:id="rId12"/>
    <p:sldId id="267" r:id="rId13"/>
    <p:sldId id="299" r:id="rId14"/>
    <p:sldId id="273" r:id="rId15"/>
    <p:sldId id="303" r:id="rId16"/>
    <p:sldId id="262" r:id="rId1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7999B"/>
    <a:srgbClr val="BCE194"/>
    <a:srgbClr val="C1B2B6"/>
    <a:srgbClr val="E07E3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8" d="100"/>
          <a:sy n="108" d="100"/>
        </p:scale>
        <p:origin x="1704" y="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54A75B7-41E1-40B3-A928-9C7C74B7487C}" type="datetimeFigureOut">
              <a:rPr lang="en-US" smtClean="0"/>
              <a:t>4/2/2019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CD1006F-59F0-472E-9009-EAD9F17FBE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341558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g549c256b4e_9_1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82;g549c256b4e_9_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g549c256b4e_9_2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10;g549c256b4e_9_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g549c256b4e_0_88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4" name="Google Shape;144;g549c256b4e_0_88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g549c256b4e_0_93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7" name="Google Shape;187;g549c256b4e_0_93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B202CD-3582-4E04-B2D3-031B575D3F71}" type="datetimeFigureOut">
              <a:rPr lang="en-US" smtClean="0"/>
              <a:t>4/2/2019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F7BFB3-9697-4144-AB0D-E9A3AB8256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36878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B202CD-3582-4E04-B2D3-031B575D3F71}" type="datetimeFigureOut">
              <a:rPr lang="en-US" smtClean="0"/>
              <a:t>4/2/2019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F7BFB3-9697-4144-AB0D-E9A3AB8256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07190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B202CD-3582-4E04-B2D3-031B575D3F71}" type="datetimeFigureOut">
              <a:rPr lang="en-US" smtClean="0"/>
              <a:t>4/2/2019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F7BFB3-9697-4144-AB0D-E9A3AB8256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082778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B202CD-3582-4E04-B2D3-031B575D3F71}" type="datetimeFigureOut">
              <a:rPr lang="en-US" smtClean="0"/>
              <a:t>4/2/2019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F7BFB3-9697-4144-AB0D-E9A3AB8256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17819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B202CD-3582-4E04-B2D3-031B575D3F71}" type="datetimeFigureOut">
              <a:rPr lang="en-US" smtClean="0"/>
              <a:t>4/2/2019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F7BFB3-9697-4144-AB0D-E9A3AB8256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22904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B202CD-3582-4E04-B2D3-031B575D3F71}" type="datetimeFigureOut">
              <a:rPr lang="en-US" smtClean="0"/>
              <a:t>4/2/2019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F7BFB3-9697-4144-AB0D-E9A3AB8256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6015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B202CD-3582-4E04-B2D3-031B575D3F71}" type="datetimeFigureOut">
              <a:rPr lang="en-US" smtClean="0"/>
              <a:t>4/2/2019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F7BFB3-9697-4144-AB0D-E9A3AB8256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48425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B202CD-3582-4E04-B2D3-031B575D3F71}" type="datetimeFigureOut">
              <a:rPr lang="en-US" smtClean="0"/>
              <a:t>4/2/2019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F7BFB3-9697-4144-AB0D-E9A3AB8256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79466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B202CD-3582-4E04-B2D3-031B575D3F71}" type="datetimeFigureOut">
              <a:rPr lang="en-US" smtClean="0"/>
              <a:t>4/2/2019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F7BFB3-9697-4144-AB0D-E9A3AB8256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00795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B202CD-3582-4E04-B2D3-031B575D3F71}" type="datetimeFigureOut">
              <a:rPr lang="en-US" smtClean="0"/>
              <a:t>4/2/2019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F7BFB3-9697-4144-AB0D-E9A3AB8256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54704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B202CD-3582-4E04-B2D3-031B575D3F71}" type="datetimeFigureOut">
              <a:rPr lang="en-US" smtClean="0"/>
              <a:t>4/2/2019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F7BFB3-9697-4144-AB0D-E9A3AB8256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53773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B202CD-3582-4E04-B2D3-031B575D3F71}" type="datetimeFigureOut">
              <a:rPr lang="en-US" smtClean="0"/>
              <a:t>4/2/2019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F7BFB3-9697-4144-AB0D-E9A3AB8256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41652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B202CD-3582-4E04-B2D3-031B575D3F71}" type="datetimeFigureOut">
              <a:rPr lang="en-US" smtClean="0"/>
              <a:t>4/2/2019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8F7BFB3-9697-4144-AB0D-E9A3AB8256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30486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tmp"/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tmp"/><Relationship Id="rId2" Type="http://schemas.openxmlformats.org/officeDocument/2006/relationships/image" Target="../media/image11.tmp"/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960620"/>
            <a:ext cx="9144000" cy="1897380"/>
          </a:xfrm>
          <a:prstGeom prst="rect">
            <a:avLst/>
          </a:prstGeom>
        </p:spPr>
      </p:pic>
      <p:grpSp>
        <p:nvGrpSpPr>
          <p:cNvPr id="4" name="Group 3"/>
          <p:cNvGrpSpPr/>
          <p:nvPr/>
        </p:nvGrpSpPr>
        <p:grpSpPr>
          <a:xfrm>
            <a:off x="0" y="0"/>
            <a:ext cx="9146875" cy="1194816"/>
            <a:chOff x="0" y="0"/>
            <a:chExt cx="9146875" cy="1194816"/>
          </a:xfrm>
        </p:grpSpPr>
        <p:sp>
          <p:nvSpPr>
            <p:cNvPr id="22" name="Rectangle 21"/>
            <p:cNvSpPr/>
            <p:nvPr/>
          </p:nvSpPr>
          <p:spPr>
            <a:xfrm>
              <a:off x="0" y="0"/>
              <a:ext cx="9144000" cy="1194816"/>
            </a:xfrm>
            <a:prstGeom prst="rect">
              <a:avLst/>
            </a:prstGeom>
            <a:solidFill>
              <a:srgbClr val="BCE19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Rectangle 22"/>
            <p:cNvSpPr/>
            <p:nvPr/>
          </p:nvSpPr>
          <p:spPr>
            <a:xfrm>
              <a:off x="2875" y="1066800"/>
              <a:ext cx="9144000" cy="128016"/>
            </a:xfrm>
            <a:prstGeom prst="rect">
              <a:avLst/>
            </a:prstGeom>
            <a:solidFill>
              <a:srgbClr val="C1B2B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4" name="Straight Connector 23"/>
            <p:cNvCxnSpPr/>
            <p:nvPr/>
          </p:nvCxnSpPr>
          <p:spPr>
            <a:xfrm>
              <a:off x="2875" y="1066800"/>
              <a:ext cx="9144000" cy="0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0" name="Title 1"/>
          <p:cNvSpPr>
            <a:spLocks noGrp="1"/>
          </p:cNvSpPr>
          <p:nvPr>
            <p:ph type="title"/>
          </p:nvPr>
        </p:nvSpPr>
        <p:spPr>
          <a:xfrm>
            <a:off x="457200" y="117317"/>
            <a:ext cx="8305800" cy="3444107"/>
          </a:xfrm>
        </p:spPr>
        <p:txBody>
          <a:bodyPr>
            <a:normAutofit fontScale="90000"/>
          </a:bodyPr>
          <a:lstStyle/>
          <a:p>
            <a:br>
              <a:rPr lang="en-US" sz="3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Candara" pitchFamily="34" charset="0"/>
              </a:rPr>
            </a:br>
            <a:r>
              <a:rPr lang="en-US" sz="6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Candara" pitchFamily="34" charset="0"/>
              </a:rPr>
              <a:t>Behavioral Health Services</a:t>
            </a:r>
            <a:br>
              <a:rPr lang="en-US" sz="3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Candara" pitchFamily="34" charset="0"/>
              </a:rPr>
            </a:br>
            <a:br>
              <a:rPr lang="en-US" sz="3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Candara" pitchFamily="34" charset="0"/>
              </a:rPr>
            </a:br>
            <a:br>
              <a:rPr lang="en-US" sz="3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Candara" pitchFamily="34" charset="0"/>
              </a:rPr>
            </a:br>
            <a:r>
              <a:rPr lang="en-US" sz="3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Candara" pitchFamily="34" charset="0"/>
              </a:rPr>
              <a:t>Laurie Stolen</a:t>
            </a:r>
            <a:br>
              <a:rPr lang="en-US" sz="3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Candara" pitchFamily="34" charset="0"/>
              </a:rPr>
            </a:br>
            <a:r>
              <a:rPr lang="en-US" sz="3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Candara" pitchFamily="34" charset="0"/>
              </a:rPr>
              <a:t>Larimer County Behavioral Health Director</a:t>
            </a:r>
            <a:br>
              <a:rPr lang="en-US" sz="3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Candara" pitchFamily="34" charset="0"/>
              </a:rPr>
            </a:br>
            <a:br>
              <a:rPr lang="en-US" sz="3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Candara" pitchFamily="34" charset="0"/>
              </a:rPr>
            </a:br>
            <a:endParaRPr lang="en-US" sz="3200" b="1" dirty="0">
              <a:solidFill>
                <a:schemeClr val="tx1">
                  <a:lumMod val="65000"/>
                  <a:lumOff val="35000"/>
                </a:schemeClr>
              </a:solidFill>
              <a:latin typeface="Candara" pitchFamily="34" charset="0"/>
            </a:endParaRPr>
          </a:p>
        </p:txBody>
      </p:sp>
      <p:pic>
        <p:nvPicPr>
          <p:cNvPr id="7" name="Content Placeholder 6" descr="A picture containing silhouette&#10;&#10;Description generated with high confidence">
            <a:extLst>
              <a:ext uri="{FF2B5EF4-FFF2-40B4-BE49-F238E27FC236}">
                <a16:creationId xmlns:a16="http://schemas.microsoft.com/office/drawing/2014/main" id="{05256B7F-4265-4080-B68B-CD3283BB163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5200" y="4205604"/>
            <a:ext cx="2750867" cy="2157095"/>
          </a:xfrm>
        </p:spPr>
      </p:pic>
      <p:sp>
        <p:nvSpPr>
          <p:cNvPr id="18" name="Title 1"/>
          <p:cNvSpPr txBox="1">
            <a:spLocks/>
          </p:cNvSpPr>
          <p:nvPr/>
        </p:nvSpPr>
        <p:spPr>
          <a:xfrm>
            <a:off x="1219200" y="1295400"/>
            <a:ext cx="7772400" cy="457199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algn="l"/>
            <a:endParaRPr lang="en-US" sz="2400" dirty="0">
              <a:solidFill>
                <a:srgbClr val="97999B"/>
              </a:solidFill>
              <a:latin typeface="Candara"/>
              <a:cs typeface="Candara"/>
            </a:endParaRPr>
          </a:p>
        </p:txBody>
      </p:sp>
    </p:spTree>
    <p:extLst>
      <p:ext uri="{BB962C8B-B14F-4D97-AF65-F5344CB8AC3E}">
        <p14:creationId xmlns:p14="http://schemas.microsoft.com/office/powerpoint/2010/main" val="363966796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9" name="Google Shape;189;p1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-19912" y="4577726"/>
            <a:ext cx="9183825" cy="1423025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90" name="Google Shape;190;p16"/>
          <p:cNvGrpSpPr/>
          <p:nvPr/>
        </p:nvGrpSpPr>
        <p:grpSpPr>
          <a:xfrm>
            <a:off x="1" y="857251"/>
            <a:ext cx="9146875" cy="896175"/>
            <a:chOff x="0" y="0"/>
            <a:chExt cx="9146875" cy="1194900"/>
          </a:xfrm>
        </p:grpSpPr>
        <p:sp>
          <p:nvSpPr>
            <p:cNvPr id="191" name="Google Shape;191;p16"/>
            <p:cNvSpPr/>
            <p:nvPr/>
          </p:nvSpPr>
          <p:spPr>
            <a:xfrm>
              <a:off x="0" y="0"/>
              <a:ext cx="9144000" cy="1194900"/>
            </a:xfrm>
            <a:prstGeom prst="rect">
              <a:avLst/>
            </a:prstGeom>
            <a:solidFill>
              <a:srgbClr val="E07E3C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/>
              <a:endParaRPr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2" name="Google Shape;192;p16"/>
            <p:cNvSpPr/>
            <p:nvPr/>
          </p:nvSpPr>
          <p:spPr>
            <a:xfrm>
              <a:off x="2875" y="1066800"/>
              <a:ext cx="9144000" cy="128100"/>
            </a:xfrm>
            <a:prstGeom prst="rect">
              <a:avLst/>
            </a:prstGeom>
            <a:solidFill>
              <a:srgbClr val="BCE19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/>
              <a:endParaRPr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cxnSp>
          <p:nvCxnSpPr>
            <p:cNvPr id="193" name="Google Shape;193;p16"/>
            <p:cNvCxnSpPr/>
            <p:nvPr/>
          </p:nvCxnSpPr>
          <p:spPr>
            <a:xfrm>
              <a:off x="2875" y="1066800"/>
              <a:ext cx="9144000" cy="0"/>
            </a:xfrm>
            <a:prstGeom prst="straightConnector1">
              <a:avLst/>
            </a:pr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</p:cxnSp>
      </p:grpSp>
      <p:sp>
        <p:nvSpPr>
          <p:cNvPr id="194" name="Google Shape;194;p16"/>
          <p:cNvSpPr txBox="1">
            <a:spLocks noGrp="1"/>
          </p:cNvSpPr>
          <p:nvPr>
            <p:ph type="ctrTitle"/>
          </p:nvPr>
        </p:nvSpPr>
        <p:spPr>
          <a:xfrm>
            <a:off x="705525" y="962446"/>
            <a:ext cx="7772400" cy="685800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25" tIns="45700" rIns="91425" bIns="45700" rtlCol="0" anchor="ctr" anchorCtr="0">
            <a:noAutofit/>
          </a:bodyPr>
          <a:lstStyle/>
          <a:p>
            <a:pPr algn="l">
              <a:spcBef>
                <a:spcPts val="0"/>
              </a:spcBef>
              <a:buClr>
                <a:schemeClr val="dk1"/>
              </a:buClr>
              <a:buSzPts val="3300"/>
            </a:pPr>
            <a:endParaRPr sz="2400" b="1"/>
          </a:p>
          <a:p>
            <a:pPr algn="l">
              <a:spcBef>
                <a:spcPts val="0"/>
              </a:spcBef>
              <a:buClr>
                <a:schemeClr val="dk1"/>
              </a:buClr>
              <a:buSzPts val="3300"/>
            </a:pPr>
            <a:r>
              <a:rPr lang="en" sz="2400" b="1"/>
              <a:t>Facility </a:t>
            </a:r>
            <a:endParaRPr sz="2400" b="1"/>
          </a:p>
          <a:p>
            <a:pPr algn="l">
              <a:spcBef>
                <a:spcPts val="0"/>
              </a:spcBef>
              <a:buClr>
                <a:schemeClr val="dk1"/>
              </a:buClr>
              <a:buSzPts val="3300"/>
            </a:pPr>
            <a:endParaRPr sz="3200" b="1">
              <a:solidFill>
                <a:schemeClr val="lt1"/>
              </a:solidFill>
              <a:latin typeface="Candara"/>
              <a:ea typeface="Candara"/>
              <a:cs typeface="Candara"/>
              <a:sym typeface="Candara"/>
            </a:endParaRPr>
          </a:p>
        </p:txBody>
      </p:sp>
      <p:sp>
        <p:nvSpPr>
          <p:cNvPr id="195" name="Google Shape;195;p16"/>
          <p:cNvSpPr txBox="1"/>
          <p:nvPr/>
        </p:nvSpPr>
        <p:spPr>
          <a:xfrm>
            <a:off x="381000" y="3829050"/>
            <a:ext cx="8077200" cy="171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algn="ctr">
              <a:lnSpc>
                <a:spcPct val="80000"/>
              </a:lnSpc>
              <a:buClr>
                <a:schemeClr val="dk1"/>
              </a:buClr>
              <a:buSzPts val="1900"/>
            </a:pPr>
            <a:r>
              <a:rPr lang="en" sz="1900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 </a:t>
            </a:r>
            <a:endParaRPr/>
          </a:p>
          <a:p>
            <a:pPr algn="ctr">
              <a:lnSpc>
                <a:spcPct val="80000"/>
              </a:lnSpc>
              <a:buClr>
                <a:schemeClr val="dk1"/>
              </a:buClr>
              <a:buSzPts val="1140"/>
            </a:pPr>
            <a:endParaRPr sz="1140">
              <a:solidFill>
                <a:srgbClr val="97999B"/>
              </a:solidFill>
              <a:latin typeface="Candara"/>
              <a:ea typeface="Candara"/>
              <a:cs typeface="Candara"/>
              <a:sym typeface="Candara"/>
            </a:endParaRPr>
          </a:p>
        </p:txBody>
      </p:sp>
      <p:sp>
        <p:nvSpPr>
          <p:cNvPr id="196" name="Google Shape;196;p16"/>
          <p:cNvSpPr txBox="1"/>
          <p:nvPr/>
        </p:nvSpPr>
        <p:spPr>
          <a:xfrm>
            <a:off x="3067675" y="2894975"/>
            <a:ext cx="3853800" cy="215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algn="ctr">
              <a:lnSpc>
                <a:spcPct val="80000"/>
              </a:lnSpc>
              <a:buClr>
                <a:srgbClr val="97999B"/>
              </a:buClr>
              <a:buSzPts val="3607"/>
            </a:pPr>
            <a:endParaRPr sz="2960">
              <a:solidFill>
                <a:srgbClr val="97999B"/>
              </a:solidFill>
              <a:latin typeface="Candara"/>
              <a:ea typeface="Candara"/>
              <a:cs typeface="Candara"/>
              <a:sym typeface="Candara"/>
            </a:endParaRPr>
          </a:p>
          <a:p>
            <a:pPr algn="ctr">
              <a:lnSpc>
                <a:spcPct val="80000"/>
              </a:lnSpc>
              <a:buClr>
                <a:schemeClr val="dk1"/>
              </a:buClr>
              <a:buSzPts val="2220"/>
            </a:pPr>
            <a:endParaRPr sz="2220">
              <a:solidFill>
                <a:srgbClr val="97999B"/>
              </a:solidFill>
              <a:latin typeface="Candara"/>
              <a:ea typeface="Candara"/>
              <a:cs typeface="Candara"/>
              <a:sym typeface="Candara"/>
            </a:endParaRPr>
          </a:p>
          <a:p>
            <a:pPr algn="ctr">
              <a:lnSpc>
                <a:spcPct val="80000"/>
              </a:lnSpc>
              <a:buClr>
                <a:schemeClr val="dk1"/>
              </a:buClr>
              <a:buSzPts val="2220"/>
            </a:pPr>
            <a:r>
              <a:rPr lang="en" sz="222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 </a:t>
            </a:r>
            <a:r>
              <a:rPr lang="en" sz="222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 </a:t>
            </a:r>
            <a:endParaRPr sz="222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algn="ctr">
              <a:lnSpc>
                <a:spcPct val="80000"/>
              </a:lnSpc>
              <a:buClr>
                <a:schemeClr val="dk1"/>
              </a:buClr>
              <a:buSzPts val="2220"/>
            </a:pPr>
            <a:endParaRPr sz="2220">
              <a:solidFill>
                <a:srgbClr val="97999B"/>
              </a:solidFill>
              <a:latin typeface="Candara"/>
              <a:ea typeface="Candara"/>
              <a:cs typeface="Candara"/>
              <a:sym typeface="Candara"/>
            </a:endParaRPr>
          </a:p>
        </p:txBody>
      </p:sp>
      <p:sp>
        <p:nvSpPr>
          <p:cNvPr id="197" name="Google Shape;197;p16"/>
          <p:cNvSpPr txBox="1"/>
          <p:nvPr/>
        </p:nvSpPr>
        <p:spPr>
          <a:xfrm>
            <a:off x="2209800" y="5372100"/>
            <a:ext cx="4419600" cy="25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endParaRPr/>
          </a:p>
        </p:txBody>
      </p:sp>
      <p:sp>
        <p:nvSpPr>
          <p:cNvPr id="198" name="Google Shape;198;p16"/>
          <p:cNvSpPr txBox="1"/>
          <p:nvPr/>
        </p:nvSpPr>
        <p:spPr>
          <a:xfrm>
            <a:off x="352775" y="1845025"/>
            <a:ext cx="4064100" cy="47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>
              <a:lnSpc>
                <a:spcPct val="90000"/>
              </a:lnSpc>
            </a:pP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99" name="Google Shape;199;p16" descr="House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0" y="857250"/>
            <a:ext cx="618350" cy="58320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00" name="Google Shape;200;p16"/>
          <p:cNvGrpSpPr/>
          <p:nvPr/>
        </p:nvGrpSpPr>
        <p:grpSpPr>
          <a:xfrm>
            <a:off x="934504" y="1861375"/>
            <a:ext cx="7314442" cy="4010528"/>
            <a:chOff x="1309063" y="143921"/>
            <a:chExt cx="10109803" cy="5347370"/>
          </a:xfrm>
        </p:grpSpPr>
        <p:sp>
          <p:nvSpPr>
            <p:cNvPr id="201" name="Google Shape;201;p16"/>
            <p:cNvSpPr/>
            <p:nvPr/>
          </p:nvSpPr>
          <p:spPr>
            <a:xfrm>
              <a:off x="10199883" y="1142350"/>
              <a:ext cx="350700" cy="32805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0" y="0"/>
                  </a:moveTo>
                  <a:lnTo>
                    <a:pt x="0" y="120000"/>
                  </a:lnTo>
                  <a:lnTo>
                    <a:pt x="120000" y="120000"/>
                  </a:lnTo>
                </a:path>
              </a:pathLst>
            </a:custGeom>
            <a:noFill/>
            <a:ln w="9525" cap="flat" cmpd="sng">
              <a:solidFill>
                <a:srgbClr val="3A66B1"/>
              </a:solidFill>
              <a:prstDash val="solid"/>
              <a:miter lim="800000"/>
              <a:headEnd type="none" w="sm" len="sm"/>
              <a:tailEnd type="none" w="sm" len="sm"/>
            </a:ln>
          </p:spPr>
        </p:sp>
        <p:sp>
          <p:nvSpPr>
            <p:cNvPr id="202" name="Google Shape;202;p16"/>
            <p:cNvSpPr/>
            <p:nvPr/>
          </p:nvSpPr>
          <p:spPr>
            <a:xfrm>
              <a:off x="10199883" y="1142350"/>
              <a:ext cx="333300" cy="25593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0" y="0"/>
                  </a:moveTo>
                  <a:lnTo>
                    <a:pt x="0" y="120000"/>
                  </a:lnTo>
                  <a:lnTo>
                    <a:pt x="120000" y="120000"/>
                  </a:lnTo>
                </a:path>
              </a:pathLst>
            </a:custGeom>
            <a:noFill/>
            <a:ln w="9525" cap="flat" cmpd="sng">
              <a:solidFill>
                <a:srgbClr val="3A66B1"/>
              </a:solidFill>
              <a:prstDash val="solid"/>
              <a:miter lim="800000"/>
              <a:headEnd type="none" w="sm" len="sm"/>
              <a:tailEnd type="none" w="sm" len="sm"/>
            </a:ln>
          </p:spPr>
        </p:sp>
        <p:sp>
          <p:nvSpPr>
            <p:cNvPr id="203" name="Google Shape;203;p16"/>
            <p:cNvSpPr/>
            <p:nvPr/>
          </p:nvSpPr>
          <p:spPr>
            <a:xfrm>
              <a:off x="10199883" y="1142350"/>
              <a:ext cx="352800" cy="19098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0" y="0"/>
                  </a:moveTo>
                  <a:lnTo>
                    <a:pt x="0" y="120000"/>
                  </a:lnTo>
                  <a:lnTo>
                    <a:pt x="120000" y="120000"/>
                  </a:lnTo>
                </a:path>
              </a:pathLst>
            </a:custGeom>
            <a:noFill/>
            <a:ln w="9525" cap="flat" cmpd="sng">
              <a:solidFill>
                <a:srgbClr val="3A66B1"/>
              </a:solidFill>
              <a:prstDash val="solid"/>
              <a:miter lim="800000"/>
              <a:headEnd type="none" w="sm" len="sm"/>
              <a:tailEnd type="none" w="sm" len="sm"/>
            </a:ln>
          </p:spPr>
        </p:sp>
        <p:sp>
          <p:nvSpPr>
            <p:cNvPr id="204" name="Google Shape;204;p16"/>
            <p:cNvSpPr/>
            <p:nvPr/>
          </p:nvSpPr>
          <p:spPr>
            <a:xfrm>
              <a:off x="10199883" y="1142350"/>
              <a:ext cx="322200" cy="13602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0" y="0"/>
                  </a:moveTo>
                  <a:lnTo>
                    <a:pt x="0" y="120000"/>
                  </a:lnTo>
                  <a:lnTo>
                    <a:pt x="120000" y="120000"/>
                  </a:lnTo>
                </a:path>
              </a:pathLst>
            </a:custGeom>
            <a:noFill/>
            <a:ln w="9525" cap="flat" cmpd="sng">
              <a:solidFill>
                <a:srgbClr val="3A66B1"/>
              </a:solidFill>
              <a:prstDash val="solid"/>
              <a:miter lim="800000"/>
              <a:headEnd type="none" w="sm" len="sm"/>
              <a:tailEnd type="none" w="sm" len="sm"/>
            </a:ln>
          </p:spPr>
        </p:sp>
        <p:sp>
          <p:nvSpPr>
            <p:cNvPr id="205" name="Google Shape;205;p16"/>
            <p:cNvSpPr/>
            <p:nvPr/>
          </p:nvSpPr>
          <p:spPr>
            <a:xfrm>
              <a:off x="10199883" y="1142350"/>
              <a:ext cx="335400" cy="6531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0" y="0"/>
                  </a:moveTo>
                  <a:lnTo>
                    <a:pt x="0" y="120000"/>
                  </a:lnTo>
                  <a:lnTo>
                    <a:pt x="120000" y="120000"/>
                  </a:lnTo>
                </a:path>
              </a:pathLst>
            </a:custGeom>
            <a:noFill/>
            <a:ln w="9525" cap="flat" cmpd="sng">
              <a:solidFill>
                <a:srgbClr val="3A66B1"/>
              </a:solidFill>
              <a:prstDash val="solid"/>
              <a:miter lim="800000"/>
              <a:headEnd type="none" w="sm" len="sm"/>
              <a:tailEnd type="none" w="sm" len="sm"/>
            </a:ln>
          </p:spPr>
        </p:sp>
        <p:sp>
          <p:nvSpPr>
            <p:cNvPr id="206" name="Google Shape;206;p16"/>
            <p:cNvSpPr/>
            <p:nvPr/>
          </p:nvSpPr>
          <p:spPr>
            <a:xfrm>
              <a:off x="6625091" y="570866"/>
              <a:ext cx="4046400" cy="1383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0" y="0"/>
                  </a:moveTo>
                  <a:lnTo>
                    <a:pt x="0" y="41143"/>
                  </a:lnTo>
                  <a:lnTo>
                    <a:pt x="120000" y="41143"/>
                  </a:lnTo>
                  <a:lnTo>
                    <a:pt x="120000" y="120000"/>
                  </a:lnTo>
                </a:path>
              </a:pathLst>
            </a:custGeom>
            <a:noFill/>
            <a:ln w="9525" cap="flat" cmpd="sng">
              <a:solidFill>
                <a:srgbClr val="345A99"/>
              </a:solidFill>
              <a:prstDash val="solid"/>
              <a:miter lim="800000"/>
              <a:headEnd type="none" w="sm" len="sm"/>
              <a:tailEnd type="none" w="sm" len="sm"/>
            </a:ln>
          </p:spPr>
        </p:sp>
        <p:sp>
          <p:nvSpPr>
            <p:cNvPr id="207" name="Google Shape;207;p16"/>
            <p:cNvSpPr/>
            <p:nvPr/>
          </p:nvSpPr>
          <p:spPr>
            <a:xfrm>
              <a:off x="1780918" y="1151142"/>
              <a:ext cx="611400" cy="28635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120000" y="0"/>
                  </a:moveTo>
                  <a:lnTo>
                    <a:pt x="120000" y="116189"/>
                  </a:lnTo>
                  <a:lnTo>
                    <a:pt x="0" y="116189"/>
                  </a:lnTo>
                  <a:lnTo>
                    <a:pt x="0" y="120000"/>
                  </a:lnTo>
                </a:path>
              </a:pathLst>
            </a:custGeom>
            <a:noFill/>
            <a:ln w="9525" cap="flat" cmpd="sng">
              <a:solidFill>
                <a:srgbClr val="3A66B1"/>
              </a:solidFill>
              <a:prstDash val="solid"/>
              <a:miter lim="800000"/>
              <a:headEnd type="none" w="sm" len="sm"/>
              <a:tailEnd type="none" w="sm" len="sm"/>
            </a:ln>
          </p:spPr>
        </p:sp>
        <p:sp>
          <p:nvSpPr>
            <p:cNvPr id="208" name="Google Shape;208;p16"/>
            <p:cNvSpPr/>
            <p:nvPr/>
          </p:nvSpPr>
          <p:spPr>
            <a:xfrm>
              <a:off x="1780918" y="1151142"/>
              <a:ext cx="611400" cy="20493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120000" y="0"/>
                  </a:moveTo>
                  <a:lnTo>
                    <a:pt x="120000" y="114674"/>
                  </a:lnTo>
                  <a:lnTo>
                    <a:pt x="0" y="114674"/>
                  </a:lnTo>
                  <a:lnTo>
                    <a:pt x="0" y="120000"/>
                  </a:lnTo>
                </a:path>
              </a:pathLst>
            </a:custGeom>
            <a:noFill/>
            <a:ln w="9525" cap="flat" cmpd="sng">
              <a:solidFill>
                <a:srgbClr val="3A66B1"/>
              </a:solidFill>
              <a:prstDash val="solid"/>
              <a:miter lim="800000"/>
              <a:headEnd type="none" w="sm" len="sm"/>
              <a:tailEnd type="none" w="sm" len="sm"/>
            </a:ln>
          </p:spPr>
        </p:sp>
        <p:sp>
          <p:nvSpPr>
            <p:cNvPr id="209" name="Google Shape;209;p16"/>
            <p:cNvSpPr/>
            <p:nvPr/>
          </p:nvSpPr>
          <p:spPr>
            <a:xfrm>
              <a:off x="1742148" y="1151142"/>
              <a:ext cx="650100" cy="12141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120000" y="0"/>
                  </a:moveTo>
                  <a:lnTo>
                    <a:pt x="120000" y="111010"/>
                  </a:lnTo>
                  <a:lnTo>
                    <a:pt x="0" y="111010"/>
                  </a:lnTo>
                  <a:lnTo>
                    <a:pt x="0" y="120000"/>
                  </a:lnTo>
                </a:path>
              </a:pathLst>
            </a:custGeom>
            <a:noFill/>
            <a:ln w="9525" cap="flat" cmpd="sng">
              <a:solidFill>
                <a:srgbClr val="3A66B1"/>
              </a:solidFill>
              <a:prstDash val="solid"/>
              <a:miter lim="800000"/>
              <a:headEnd type="none" w="sm" len="sm"/>
              <a:tailEnd type="none" w="sm" len="sm"/>
            </a:ln>
          </p:spPr>
        </p:sp>
        <p:sp>
          <p:nvSpPr>
            <p:cNvPr id="210" name="Google Shape;210;p16"/>
            <p:cNvSpPr/>
            <p:nvPr/>
          </p:nvSpPr>
          <p:spPr>
            <a:xfrm>
              <a:off x="1746808" y="1151142"/>
              <a:ext cx="645300" cy="4017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120000" y="0"/>
                  </a:moveTo>
                  <a:lnTo>
                    <a:pt x="120000" y="92832"/>
                  </a:lnTo>
                  <a:lnTo>
                    <a:pt x="0" y="92832"/>
                  </a:lnTo>
                  <a:lnTo>
                    <a:pt x="0" y="120000"/>
                  </a:lnTo>
                </a:path>
              </a:pathLst>
            </a:custGeom>
            <a:noFill/>
            <a:ln w="9525" cap="flat" cmpd="sng">
              <a:solidFill>
                <a:srgbClr val="3A66B1"/>
              </a:solidFill>
              <a:prstDash val="solid"/>
              <a:miter lim="800000"/>
              <a:headEnd type="none" w="sm" len="sm"/>
              <a:tailEnd type="none" w="sm" len="sm"/>
            </a:ln>
          </p:spPr>
        </p:sp>
        <p:sp>
          <p:nvSpPr>
            <p:cNvPr id="211" name="Google Shape;211;p16"/>
            <p:cNvSpPr/>
            <p:nvPr/>
          </p:nvSpPr>
          <p:spPr>
            <a:xfrm>
              <a:off x="2594217" y="1812064"/>
              <a:ext cx="226800" cy="34626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0" y="0"/>
                  </a:moveTo>
                  <a:lnTo>
                    <a:pt x="0" y="120000"/>
                  </a:lnTo>
                  <a:lnTo>
                    <a:pt x="120000" y="120000"/>
                  </a:lnTo>
                </a:path>
              </a:pathLst>
            </a:custGeom>
            <a:noFill/>
            <a:ln w="9525" cap="flat" cmpd="sng">
              <a:solidFill>
                <a:srgbClr val="3A66B1"/>
              </a:solidFill>
              <a:prstDash val="solid"/>
              <a:miter lim="800000"/>
              <a:headEnd type="none" w="sm" len="sm"/>
              <a:tailEnd type="none" w="sm" len="sm"/>
            </a:ln>
          </p:spPr>
        </p:sp>
        <p:sp>
          <p:nvSpPr>
            <p:cNvPr id="212" name="Google Shape;212;p16"/>
            <p:cNvSpPr/>
            <p:nvPr/>
          </p:nvSpPr>
          <p:spPr>
            <a:xfrm>
              <a:off x="2594217" y="1812064"/>
              <a:ext cx="226800" cy="28476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0" y="0"/>
                  </a:moveTo>
                  <a:lnTo>
                    <a:pt x="0" y="120000"/>
                  </a:lnTo>
                  <a:lnTo>
                    <a:pt x="120000" y="120000"/>
                  </a:lnTo>
                </a:path>
              </a:pathLst>
            </a:custGeom>
            <a:noFill/>
            <a:ln w="9525" cap="flat" cmpd="sng">
              <a:solidFill>
                <a:srgbClr val="3A66B1"/>
              </a:solidFill>
              <a:prstDash val="solid"/>
              <a:miter lim="800000"/>
              <a:headEnd type="none" w="sm" len="sm"/>
              <a:tailEnd type="none" w="sm" len="sm"/>
            </a:ln>
          </p:spPr>
        </p:sp>
        <p:sp>
          <p:nvSpPr>
            <p:cNvPr id="213" name="Google Shape;213;p16"/>
            <p:cNvSpPr/>
            <p:nvPr/>
          </p:nvSpPr>
          <p:spPr>
            <a:xfrm>
              <a:off x="2594217" y="1812064"/>
              <a:ext cx="226800" cy="22326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0" y="0"/>
                  </a:moveTo>
                  <a:lnTo>
                    <a:pt x="0" y="120000"/>
                  </a:lnTo>
                  <a:lnTo>
                    <a:pt x="120000" y="120000"/>
                  </a:lnTo>
                </a:path>
              </a:pathLst>
            </a:custGeom>
            <a:noFill/>
            <a:ln w="9525" cap="flat" cmpd="sng">
              <a:solidFill>
                <a:srgbClr val="3A66B1"/>
              </a:solidFill>
              <a:prstDash val="solid"/>
              <a:miter lim="800000"/>
              <a:headEnd type="none" w="sm" len="sm"/>
              <a:tailEnd type="none" w="sm" len="sm"/>
            </a:ln>
          </p:spPr>
        </p:sp>
        <p:sp>
          <p:nvSpPr>
            <p:cNvPr id="214" name="Google Shape;214;p16"/>
            <p:cNvSpPr/>
            <p:nvPr/>
          </p:nvSpPr>
          <p:spPr>
            <a:xfrm>
              <a:off x="2594217" y="1812064"/>
              <a:ext cx="226800" cy="16176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0" y="0"/>
                  </a:moveTo>
                  <a:lnTo>
                    <a:pt x="0" y="120000"/>
                  </a:lnTo>
                  <a:lnTo>
                    <a:pt x="120000" y="120000"/>
                  </a:lnTo>
                </a:path>
              </a:pathLst>
            </a:custGeom>
            <a:noFill/>
            <a:ln w="9525" cap="flat" cmpd="sng">
              <a:solidFill>
                <a:srgbClr val="3A66B1"/>
              </a:solidFill>
              <a:prstDash val="solid"/>
              <a:miter lim="800000"/>
              <a:headEnd type="none" w="sm" len="sm"/>
              <a:tailEnd type="none" w="sm" len="sm"/>
            </a:ln>
          </p:spPr>
        </p:sp>
        <p:sp>
          <p:nvSpPr>
            <p:cNvPr id="215" name="Google Shape;215;p16"/>
            <p:cNvSpPr/>
            <p:nvPr/>
          </p:nvSpPr>
          <p:spPr>
            <a:xfrm>
              <a:off x="2594217" y="1812064"/>
              <a:ext cx="226800" cy="10026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0" y="0"/>
                  </a:moveTo>
                  <a:lnTo>
                    <a:pt x="0" y="120000"/>
                  </a:lnTo>
                  <a:lnTo>
                    <a:pt x="120000" y="120000"/>
                  </a:lnTo>
                </a:path>
              </a:pathLst>
            </a:custGeom>
            <a:noFill/>
            <a:ln w="9525" cap="flat" cmpd="sng">
              <a:solidFill>
                <a:srgbClr val="3A66B1"/>
              </a:solidFill>
              <a:prstDash val="solid"/>
              <a:miter lim="800000"/>
              <a:headEnd type="none" w="sm" len="sm"/>
              <a:tailEnd type="none" w="sm" len="sm"/>
            </a:ln>
          </p:spPr>
        </p:sp>
        <p:sp>
          <p:nvSpPr>
            <p:cNvPr id="216" name="Google Shape;216;p16"/>
            <p:cNvSpPr/>
            <p:nvPr/>
          </p:nvSpPr>
          <p:spPr>
            <a:xfrm>
              <a:off x="2594217" y="1812064"/>
              <a:ext cx="226800" cy="3876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0" y="0"/>
                  </a:moveTo>
                  <a:lnTo>
                    <a:pt x="0" y="120000"/>
                  </a:lnTo>
                  <a:lnTo>
                    <a:pt x="120000" y="120000"/>
                  </a:lnTo>
                </a:path>
              </a:pathLst>
            </a:custGeom>
            <a:noFill/>
            <a:ln w="9525" cap="flat" cmpd="sng">
              <a:solidFill>
                <a:srgbClr val="3A66B1"/>
              </a:solidFill>
              <a:prstDash val="solid"/>
              <a:miter lim="800000"/>
              <a:headEnd type="none" w="sm" len="sm"/>
              <a:tailEnd type="none" w="sm" len="sm"/>
            </a:ln>
          </p:spPr>
        </p:sp>
        <p:sp>
          <p:nvSpPr>
            <p:cNvPr id="217" name="Google Shape;217;p16"/>
            <p:cNvSpPr/>
            <p:nvPr/>
          </p:nvSpPr>
          <p:spPr>
            <a:xfrm>
              <a:off x="2392200" y="1151142"/>
              <a:ext cx="548400" cy="2277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0" y="0"/>
                  </a:moveTo>
                  <a:lnTo>
                    <a:pt x="0" y="72098"/>
                  </a:lnTo>
                  <a:lnTo>
                    <a:pt x="120000" y="72098"/>
                  </a:lnTo>
                  <a:lnTo>
                    <a:pt x="120000" y="120000"/>
                  </a:lnTo>
                </a:path>
              </a:pathLst>
            </a:custGeom>
            <a:noFill/>
            <a:ln w="9525" cap="flat" cmpd="sng">
              <a:solidFill>
                <a:srgbClr val="3A66B1"/>
              </a:solidFill>
              <a:prstDash val="solid"/>
              <a:miter lim="800000"/>
              <a:headEnd type="none" w="sm" len="sm"/>
              <a:tailEnd type="none" w="sm" len="sm"/>
            </a:ln>
          </p:spPr>
        </p:sp>
        <p:sp>
          <p:nvSpPr>
            <p:cNvPr id="218" name="Google Shape;218;p16"/>
            <p:cNvSpPr/>
            <p:nvPr/>
          </p:nvSpPr>
          <p:spPr>
            <a:xfrm>
              <a:off x="2392200" y="570866"/>
              <a:ext cx="4233000" cy="1473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120000" y="0"/>
                  </a:moveTo>
                  <a:lnTo>
                    <a:pt x="120000" y="45853"/>
                  </a:lnTo>
                  <a:lnTo>
                    <a:pt x="0" y="45853"/>
                  </a:lnTo>
                  <a:lnTo>
                    <a:pt x="0" y="120000"/>
                  </a:lnTo>
                </a:path>
              </a:pathLst>
            </a:custGeom>
            <a:noFill/>
            <a:ln w="9525" cap="flat" cmpd="sng">
              <a:solidFill>
                <a:srgbClr val="345A99"/>
              </a:solidFill>
              <a:prstDash val="solid"/>
              <a:miter lim="800000"/>
              <a:headEnd type="none" w="sm" len="sm"/>
              <a:tailEnd type="none" w="sm" len="sm"/>
            </a:ln>
          </p:spPr>
        </p:sp>
        <p:sp>
          <p:nvSpPr>
            <p:cNvPr id="219" name="Google Shape;219;p16"/>
            <p:cNvSpPr/>
            <p:nvPr/>
          </p:nvSpPr>
          <p:spPr>
            <a:xfrm>
              <a:off x="3370115" y="152687"/>
              <a:ext cx="6510000" cy="449100"/>
            </a:xfrm>
            <a:prstGeom prst="rect">
              <a:avLst/>
            </a:prstGeom>
            <a:gradFill>
              <a:gsLst>
                <a:gs pos="0">
                  <a:srgbClr val="5E81C9"/>
                </a:gs>
                <a:gs pos="50000">
                  <a:srgbClr val="3B70C9"/>
                </a:gs>
                <a:gs pos="100000">
                  <a:srgbClr val="2E60B8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68575" tIns="68575" rIns="68575" bIns="68575" anchor="ctr" anchorCtr="0">
              <a:noAutofit/>
            </a:bodyPr>
            <a:lstStyle/>
            <a:p>
              <a:endParaRPr/>
            </a:p>
          </p:txBody>
        </p:sp>
        <p:sp>
          <p:nvSpPr>
            <p:cNvPr id="220" name="Google Shape;220;p16"/>
            <p:cNvSpPr txBox="1"/>
            <p:nvPr/>
          </p:nvSpPr>
          <p:spPr>
            <a:xfrm>
              <a:off x="3370115" y="143921"/>
              <a:ext cx="6510000" cy="489900"/>
            </a:xfrm>
            <a:prstGeom prst="rect">
              <a:avLst/>
            </a:prstGeom>
            <a:solidFill>
              <a:srgbClr val="999999"/>
            </a:solidFill>
            <a:ln w="9525" cap="flat" cmpd="sng">
              <a:solidFill>
                <a:srgbClr val="3A66B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200" tIns="6200" rIns="6200" bIns="6200" anchor="ctr" anchorCtr="0">
              <a:noAutofit/>
            </a:bodyPr>
            <a:lstStyle/>
            <a:p>
              <a:pPr algn="ctr">
                <a:lnSpc>
                  <a:spcPct val="90000"/>
                </a:lnSpc>
                <a:buClr>
                  <a:schemeClr val="lt1"/>
                </a:buClr>
                <a:buSzPts val="1000"/>
              </a:pPr>
              <a:r>
                <a:rPr lang="en" sz="1300" b="1">
                  <a:solidFill>
                    <a:schemeClr val="lt1"/>
                  </a:solidFill>
                  <a:latin typeface="Candara"/>
                  <a:ea typeface="Candara"/>
                  <a:cs typeface="Candara"/>
                  <a:sym typeface="Candara"/>
                </a:rPr>
                <a:t>Facility Budget</a:t>
              </a:r>
              <a:endParaRPr sz="1300">
                <a:latin typeface="Candara"/>
                <a:ea typeface="Candara"/>
                <a:cs typeface="Candara"/>
                <a:sym typeface="Candara"/>
              </a:endParaRPr>
            </a:p>
            <a:p>
              <a:pPr algn="ctr">
                <a:lnSpc>
                  <a:spcPct val="90000"/>
                </a:lnSpc>
                <a:spcBef>
                  <a:spcPts val="300"/>
                </a:spcBef>
                <a:buClr>
                  <a:schemeClr val="lt1"/>
                </a:buClr>
                <a:buSzPts val="800"/>
              </a:pPr>
              <a:r>
                <a:rPr lang="en" sz="800" i="1">
                  <a:solidFill>
                    <a:schemeClr val="lt1"/>
                  </a:solidFill>
                  <a:latin typeface="Candara"/>
                  <a:ea typeface="Candara"/>
                  <a:cs typeface="Candara"/>
                  <a:sym typeface="Candara"/>
                </a:rPr>
                <a:t>Funds for design, construction, &amp; contracted services for facility AND monies for  designated community services</a:t>
              </a:r>
              <a:r>
                <a:rPr lang="en" sz="800" i="1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 </a:t>
              </a:r>
              <a:endParaRPr sz="1100"/>
            </a:p>
          </p:txBody>
        </p:sp>
        <p:sp>
          <p:nvSpPr>
            <p:cNvPr id="221" name="Google Shape;221;p16"/>
            <p:cNvSpPr/>
            <p:nvPr/>
          </p:nvSpPr>
          <p:spPr>
            <a:xfrm>
              <a:off x="1817483" y="718057"/>
              <a:ext cx="1149300" cy="433200"/>
            </a:xfrm>
            <a:prstGeom prst="rect">
              <a:avLst/>
            </a:prstGeom>
            <a:gradFill>
              <a:gsLst>
                <a:gs pos="0">
                  <a:srgbClr val="5E81C9"/>
                </a:gs>
                <a:gs pos="50000">
                  <a:srgbClr val="3B70C9"/>
                </a:gs>
                <a:gs pos="100000">
                  <a:srgbClr val="2E60B8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68575" tIns="68575" rIns="68575" bIns="68575" anchor="ctr" anchorCtr="0">
              <a:noAutofit/>
            </a:bodyPr>
            <a:lstStyle/>
            <a:p>
              <a:endParaRPr/>
            </a:p>
          </p:txBody>
        </p:sp>
        <p:sp>
          <p:nvSpPr>
            <p:cNvPr id="222" name="Google Shape;222;p16"/>
            <p:cNvSpPr txBox="1"/>
            <p:nvPr/>
          </p:nvSpPr>
          <p:spPr>
            <a:xfrm>
              <a:off x="1817483" y="718057"/>
              <a:ext cx="1149300" cy="433200"/>
            </a:xfrm>
            <a:prstGeom prst="rect">
              <a:avLst/>
            </a:prstGeom>
            <a:solidFill>
              <a:srgbClr val="999999"/>
            </a:solidFill>
            <a:ln w="9525" cap="flat" cmpd="sng">
              <a:solidFill>
                <a:srgbClr val="3A66B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5225" tIns="5225" rIns="5225" bIns="5225" anchor="ctr" anchorCtr="0">
              <a:noAutofit/>
            </a:bodyPr>
            <a:lstStyle/>
            <a:p>
              <a:pPr algn="ctr">
                <a:lnSpc>
                  <a:spcPct val="90000"/>
                </a:lnSpc>
                <a:buClr>
                  <a:schemeClr val="lt1"/>
                </a:buClr>
                <a:buSzPts val="800"/>
              </a:pPr>
              <a:r>
                <a:rPr lang="en" sz="1050" b="1">
                  <a:solidFill>
                    <a:schemeClr val="lt1"/>
                  </a:solidFill>
                  <a:latin typeface="Candara"/>
                  <a:ea typeface="Candara"/>
                  <a:cs typeface="Candara"/>
                  <a:sym typeface="Candara"/>
                </a:rPr>
                <a:t>Facility Operations</a:t>
              </a:r>
              <a:endParaRPr sz="1050">
                <a:latin typeface="Candara"/>
                <a:ea typeface="Candara"/>
                <a:cs typeface="Candara"/>
                <a:sym typeface="Candara"/>
              </a:endParaRPr>
            </a:p>
          </p:txBody>
        </p:sp>
        <p:sp>
          <p:nvSpPr>
            <p:cNvPr id="223" name="Google Shape;223;p16"/>
            <p:cNvSpPr/>
            <p:nvPr/>
          </p:nvSpPr>
          <p:spPr>
            <a:xfrm>
              <a:off x="2507600" y="1378979"/>
              <a:ext cx="866100" cy="433200"/>
            </a:xfrm>
            <a:prstGeom prst="rect">
              <a:avLst/>
            </a:prstGeom>
            <a:gradFill>
              <a:gsLst>
                <a:gs pos="0">
                  <a:srgbClr val="5E81C9"/>
                </a:gs>
                <a:gs pos="50000">
                  <a:srgbClr val="3B70C9"/>
                </a:gs>
                <a:gs pos="100000">
                  <a:srgbClr val="2E60B8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68575" tIns="68575" rIns="68575" bIns="68575" anchor="ctr" anchorCtr="0">
              <a:noAutofit/>
            </a:bodyPr>
            <a:lstStyle/>
            <a:p>
              <a:endParaRPr/>
            </a:p>
          </p:txBody>
        </p:sp>
        <p:sp>
          <p:nvSpPr>
            <p:cNvPr id="224" name="Google Shape;224;p16"/>
            <p:cNvSpPr txBox="1"/>
            <p:nvPr/>
          </p:nvSpPr>
          <p:spPr>
            <a:xfrm>
              <a:off x="2507606" y="1378988"/>
              <a:ext cx="866100" cy="489900"/>
            </a:xfrm>
            <a:prstGeom prst="rect">
              <a:avLst/>
            </a:prstGeom>
            <a:solidFill>
              <a:srgbClr val="999999"/>
            </a:solidFill>
            <a:ln>
              <a:noFill/>
            </a:ln>
          </p:spPr>
          <p:txBody>
            <a:bodyPr spcFirstLastPara="1" wrap="square" lIns="5225" tIns="5225" rIns="5225" bIns="5225" anchor="ctr" anchorCtr="0">
              <a:noAutofit/>
            </a:bodyPr>
            <a:lstStyle/>
            <a:p>
              <a:pPr algn="ctr">
                <a:lnSpc>
                  <a:spcPct val="90000"/>
                </a:lnSpc>
                <a:buClr>
                  <a:schemeClr val="lt1"/>
                </a:buClr>
                <a:buSzPts val="800"/>
              </a:pPr>
              <a:r>
                <a:rPr lang="en" sz="900">
                  <a:solidFill>
                    <a:schemeClr val="lt1"/>
                  </a:solidFill>
                  <a:latin typeface="Candara"/>
                  <a:ea typeface="Candara"/>
                  <a:cs typeface="Candara"/>
                  <a:sym typeface="Candara"/>
                </a:rPr>
                <a:t>On-Site Clinical Services</a:t>
              </a:r>
              <a:endParaRPr sz="900">
                <a:latin typeface="Candara"/>
                <a:ea typeface="Candara"/>
                <a:cs typeface="Candara"/>
                <a:sym typeface="Candara"/>
              </a:endParaRPr>
            </a:p>
          </p:txBody>
        </p:sp>
        <p:sp>
          <p:nvSpPr>
            <p:cNvPr id="225" name="Google Shape;225;p16"/>
            <p:cNvSpPr/>
            <p:nvPr/>
          </p:nvSpPr>
          <p:spPr>
            <a:xfrm>
              <a:off x="2820954" y="1983189"/>
              <a:ext cx="866100" cy="433200"/>
            </a:xfrm>
            <a:prstGeom prst="rect">
              <a:avLst/>
            </a:prstGeom>
            <a:gradFill>
              <a:gsLst>
                <a:gs pos="0">
                  <a:srgbClr val="5E81C9"/>
                </a:gs>
                <a:gs pos="50000">
                  <a:srgbClr val="3B70C9"/>
                </a:gs>
                <a:gs pos="100000">
                  <a:srgbClr val="2E60B8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68575" tIns="68575" rIns="68575" bIns="68575" anchor="ctr" anchorCtr="0">
              <a:noAutofit/>
            </a:bodyPr>
            <a:lstStyle/>
            <a:p>
              <a:endParaRPr/>
            </a:p>
          </p:txBody>
        </p:sp>
        <p:sp>
          <p:nvSpPr>
            <p:cNvPr id="226" name="Google Shape;226;p16"/>
            <p:cNvSpPr txBox="1"/>
            <p:nvPr/>
          </p:nvSpPr>
          <p:spPr>
            <a:xfrm>
              <a:off x="2820954" y="1983189"/>
              <a:ext cx="866100" cy="433200"/>
            </a:xfrm>
            <a:prstGeom prst="rect">
              <a:avLst/>
            </a:prstGeom>
            <a:solidFill>
              <a:srgbClr val="999999"/>
            </a:solidFill>
            <a:ln>
              <a:noFill/>
            </a:ln>
          </p:spPr>
          <p:txBody>
            <a:bodyPr spcFirstLastPara="1" wrap="square" lIns="5225" tIns="5225" rIns="5225" bIns="5225" anchor="ctr" anchorCtr="0">
              <a:noAutofit/>
            </a:bodyPr>
            <a:lstStyle/>
            <a:p>
              <a:pPr algn="ctr">
                <a:lnSpc>
                  <a:spcPct val="90000"/>
                </a:lnSpc>
                <a:buClr>
                  <a:schemeClr val="lt1"/>
                </a:buClr>
                <a:buSzPts val="800"/>
              </a:pPr>
              <a:r>
                <a:rPr lang="en" sz="800">
                  <a:solidFill>
                    <a:schemeClr val="lt1"/>
                  </a:solidFill>
                  <a:latin typeface="Candara"/>
                  <a:ea typeface="Candara"/>
                  <a:cs typeface="Candara"/>
                  <a:sym typeface="Candara"/>
                </a:rPr>
                <a:t>Med Triage</a:t>
              </a:r>
              <a:endParaRPr sz="1100">
                <a:latin typeface="Candara"/>
                <a:ea typeface="Candara"/>
                <a:cs typeface="Candara"/>
                <a:sym typeface="Candara"/>
              </a:endParaRPr>
            </a:p>
          </p:txBody>
        </p:sp>
        <p:sp>
          <p:nvSpPr>
            <p:cNvPr id="227" name="Google Shape;227;p16"/>
            <p:cNvSpPr/>
            <p:nvPr/>
          </p:nvSpPr>
          <p:spPr>
            <a:xfrm>
              <a:off x="2820954" y="2598169"/>
              <a:ext cx="866100" cy="433200"/>
            </a:xfrm>
            <a:prstGeom prst="rect">
              <a:avLst/>
            </a:prstGeom>
            <a:gradFill>
              <a:gsLst>
                <a:gs pos="0">
                  <a:srgbClr val="5E81C9"/>
                </a:gs>
                <a:gs pos="50000">
                  <a:srgbClr val="3B70C9"/>
                </a:gs>
                <a:gs pos="100000">
                  <a:srgbClr val="2E60B8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68575" tIns="68575" rIns="68575" bIns="68575" anchor="ctr" anchorCtr="0">
              <a:noAutofit/>
            </a:bodyPr>
            <a:lstStyle/>
            <a:p>
              <a:endParaRPr/>
            </a:p>
          </p:txBody>
        </p:sp>
        <p:sp>
          <p:nvSpPr>
            <p:cNvPr id="228" name="Google Shape;228;p16"/>
            <p:cNvSpPr txBox="1"/>
            <p:nvPr/>
          </p:nvSpPr>
          <p:spPr>
            <a:xfrm>
              <a:off x="2820954" y="2598169"/>
              <a:ext cx="866100" cy="433200"/>
            </a:xfrm>
            <a:prstGeom prst="rect">
              <a:avLst/>
            </a:prstGeom>
            <a:solidFill>
              <a:srgbClr val="999999"/>
            </a:solidFill>
            <a:ln>
              <a:noFill/>
            </a:ln>
          </p:spPr>
          <p:txBody>
            <a:bodyPr spcFirstLastPara="1" wrap="square" lIns="5225" tIns="5225" rIns="5225" bIns="5225" anchor="ctr" anchorCtr="0">
              <a:noAutofit/>
            </a:bodyPr>
            <a:lstStyle/>
            <a:p>
              <a:pPr algn="ctr">
                <a:lnSpc>
                  <a:spcPct val="90000"/>
                </a:lnSpc>
                <a:buClr>
                  <a:schemeClr val="lt1"/>
                </a:buClr>
                <a:buSzPts val="800"/>
              </a:pPr>
              <a:r>
                <a:rPr lang="en" sz="800">
                  <a:solidFill>
                    <a:schemeClr val="lt1"/>
                  </a:solidFill>
                  <a:latin typeface="Candara"/>
                  <a:ea typeface="Candara"/>
                  <a:cs typeface="Candara"/>
                  <a:sym typeface="Candara"/>
                </a:rPr>
                <a:t>Assessment</a:t>
              </a:r>
              <a:endParaRPr sz="1100">
                <a:latin typeface="Candara"/>
                <a:ea typeface="Candara"/>
                <a:cs typeface="Candara"/>
                <a:sym typeface="Candara"/>
              </a:endParaRPr>
            </a:p>
          </p:txBody>
        </p:sp>
        <p:sp>
          <p:nvSpPr>
            <p:cNvPr id="229" name="Google Shape;229;p16"/>
            <p:cNvSpPr/>
            <p:nvPr/>
          </p:nvSpPr>
          <p:spPr>
            <a:xfrm>
              <a:off x="2820954" y="3213150"/>
              <a:ext cx="866100" cy="433200"/>
            </a:xfrm>
            <a:prstGeom prst="rect">
              <a:avLst/>
            </a:prstGeom>
            <a:gradFill>
              <a:gsLst>
                <a:gs pos="0">
                  <a:srgbClr val="5E81C9"/>
                </a:gs>
                <a:gs pos="50000">
                  <a:srgbClr val="3B70C9"/>
                </a:gs>
                <a:gs pos="100000">
                  <a:srgbClr val="2E60B8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68575" tIns="68575" rIns="68575" bIns="68575" anchor="ctr" anchorCtr="0">
              <a:noAutofit/>
            </a:bodyPr>
            <a:lstStyle/>
            <a:p>
              <a:endParaRPr/>
            </a:p>
          </p:txBody>
        </p:sp>
        <p:sp>
          <p:nvSpPr>
            <p:cNvPr id="230" name="Google Shape;230;p16"/>
            <p:cNvSpPr txBox="1"/>
            <p:nvPr/>
          </p:nvSpPr>
          <p:spPr>
            <a:xfrm>
              <a:off x="2820954" y="3213150"/>
              <a:ext cx="866100" cy="433200"/>
            </a:xfrm>
            <a:prstGeom prst="rect">
              <a:avLst/>
            </a:prstGeom>
            <a:solidFill>
              <a:srgbClr val="999999"/>
            </a:solidFill>
            <a:ln>
              <a:noFill/>
            </a:ln>
          </p:spPr>
          <p:txBody>
            <a:bodyPr spcFirstLastPara="1" wrap="square" lIns="5225" tIns="5225" rIns="5225" bIns="5225" anchor="ctr" anchorCtr="0">
              <a:noAutofit/>
            </a:bodyPr>
            <a:lstStyle/>
            <a:p>
              <a:pPr algn="ctr">
                <a:lnSpc>
                  <a:spcPct val="90000"/>
                </a:lnSpc>
                <a:buClr>
                  <a:schemeClr val="lt1"/>
                </a:buClr>
                <a:buSzPts val="800"/>
              </a:pPr>
              <a:r>
                <a:rPr lang="en" sz="800">
                  <a:solidFill>
                    <a:schemeClr val="lt1"/>
                  </a:solidFill>
                  <a:latin typeface="Candara"/>
                  <a:ea typeface="Candara"/>
                  <a:cs typeface="Candara"/>
                  <a:sym typeface="Candara"/>
                </a:rPr>
                <a:t>Detox</a:t>
              </a:r>
              <a:endParaRPr sz="1100">
                <a:latin typeface="Candara"/>
                <a:ea typeface="Candara"/>
                <a:cs typeface="Candara"/>
                <a:sym typeface="Candara"/>
              </a:endParaRPr>
            </a:p>
          </p:txBody>
        </p:sp>
        <p:sp>
          <p:nvSpPr>
            <p:cNvPr id="231" name="Google Shape;231;p16"/>
            <p:cNvSpPr/>
            <p:nvPr/>
          </p:nvSpPr>
          <p:spPr>
            <a:xfrm>
              <a:off x="2820954" y="3828130"/>
              <a:ext cx="866100" cy="433200"/>
            </a:xfrm>
            <a:prstGeom prst="rect">
              <a:avLst/>
            </a:prstGeom>
            <a:gradFill>
              <a:gsLst>
                <a:gs pos="0">
                  <a:srgbClr val="5E81C9"/>
                </a:gs>
                <a:gs pos="50000">
                  <a:srgbClr val="3B70C9"/>
                </a:gs>
                <a:gs pos="100000">
                  <a:srgbClr val="2E60B8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68575" tIns="68575" rIns="68575" bIns="68575" anchor="ctr" anchorCtr="0">
              <a:noAutofit/>
            </a:bodyPr>
            <a:lstStyle/>
            <a:p>
              <a:endParaRPr/>
            </a:p>
          </p:txBody>
        </p:sp>
        <p:sp>
          <p:nvSpPr>
            <p:cNvPr id="232" name="Google Shape;232;p16"/>
            <p:cNvSpPr txBox="1"/>
            <p:nvPr/>
          </p:nvSpPr>
          <p:spPr>
            <a:xfrm>
              <a:off x="2799266" y="3828130"/>
              <a:ext cx="866100" cy="433200"/>
            </a:xfrm>
            <a:prstGeom prst="rect">
              <a:avLst/>
            </a:prstGeom>
            <a:solidFill>
              <a:srgbClr val="999999"/>
            </a:solidFill>
            <a:ln>
              <a:noFill/>
            </a:ln>
          </p:spPr>
          <p:txBody>
            <a:bodyPr spcFirstLastPara="1" wrap="square" lIns="5225" tIns="5225" rIns="5225" bIns="5225" anchor="ctr" anchorCtr="0">
              <a:noAutofit/>
            </a:bodyPr>
            <a:lstStyle/>
            <a:p>
              <a:pPr algn="ctr">
                <a:lnSpc>
                  <a:spcPct val="90000"/>
                </a:lnSpc>
                <a:buClr>
                  <a:schemeClr val="lt1"/>
                </a:buClr>
                <a:buSzPts val="800"/>
              </a:pPr>
              <a:r>
                <a:rPr lang="en" sz="800" dirty="0">
                  <a:solidFill>
                    <a:schemeClr val="lt1"/>
                  </a:solidFill>
                  <a:latin typeface="Candara"/>
                  <a:ea typeface="Candara"/>
                  <a:cs typeface="Candara"/>
                  <a:sym typeface="Candara"/>
                </a:rPr>
                <a:t>STIR</a:t>
              </a:r>
              <a:r>
                <a:rPr lang="en-US" sz="800" dirty="0">
                  <a:solidFill>
                    <a:schemeClr val="lt1"/>
                  </a:solidFill>
                  <a:latin typeface="Candara"/>
                  <a:ea typeface="Candara"/>
                  <a:cs typeface="Candara"/>
                  <a:sym typeface="Candara"/>
                </a:rPr>
                <a:t>T</a:t>
              </a:r>
              <a:endParaRPr sz="1100" dirty="0">
                <a:latin typeface="Candara"/>
                <a:ea typeface="Candara"/>
                <a:cs typeface="Candara"/>
                <a:sym typeface="Candara"/>
              </a:endParaRPr>
            </a:p>
          </p:txBody>
        </p:sp>
        <p:sp>
          <p:nvSpPr>
            <p:cNvPr id="233" name="Google Shape;233;p16"/>
            <p:cNvSpPr/>
            <p:nvPr/>
          </p:nvSpPr>
          <p:spPr>
            <a:xfrm>
              <a:off x="2820954" y="4443111"/>
              <a:ext cx="866100" cy="433200"/>
            </a:xfrm>
            <a:prstGeom prst="rect">
              <a:avLst/>
            </a:prstGeom>
            <a:gradFill>
              <a:gsLst>
                <a:gs pos="0">
                  <a:srgbClr val="5E81C9"/>
                </a:gs>
                <a:gs pos="50000">
                  <a:srgbClr val="3B70C9"/>
                </a:gs>
                <a:gs pos="100000">
                  <a:srgbClr val="2E60B8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68575" tIns="68575" rIns="68575" bIns="68575" anchor="ctr" anchorCtr="0">
              <a:noAutofit/>
            </a:bodyPr>
            <a:lstStyle/>
            <a:p>
              <a:endParaRPr/>
            </a:p>
          </p:txBody>
        </p:sp>
        <p:sp>
          <p:nvSpPr>
            <p:cNvPr id="234" name="Google Shape;234;p16"/>
            <p:cNvSpPr txBox="1"/>
            <p:nvPr/>
          </p:nvSpPr>
          <p:spPr>
            <a:xfrm>
              <a:off x="2820944" y="4354622"/>
              <a:ext cx="866100" cy="521700"/>
            </a:xfrm>
            <a:prstGeom prst="rect">
              <a:avLst/>
            </a:prstGeom>
            <a:solidFill>
              <a:srgbClr val="999999"/>
            </a:solidFill>
            <a:ln>
              <a:noFill/>
            </a:ln>
          </p:spPr>
          <p:txBody>
            <a:bodyPr spcFirstLastPara="1" wrap="square" lIns="5225" tIns="5225" rIns="5225" bIns="5225" anchor="ctr" anchorCtr="0">
              <a:noAutofit/>
            </a:bodyPr>
            <a:lstStyle/>
            <a:p>
              <a:pPr algn="ctr">
                <a:lnSpc>
                  <a:spcPct val="90000"/>
                </a:lnSpc>
                <a:buClr>
                  <a:schemeClr val="lt1"/>
                </a:buClr>
                <a:buSzPts val="800"/>
              </a:pPr>
              <a:r>
                <a:rPr lang="en" sz="800">
                  <a:solidFill>
                    <a:schemeClr val="lt1"/>
                  </a:solidFill>
                  <a:latin typeface="Candara"/>
                  <a:ea typeface="Candara"/>
                  <a:cs typeface="Candara"/>
                  <a:sym typeface="Candara"/>
                </a:rPr>
                <a:t>Crisis Stabilization Unit </a:t>
              </a:r>
              <a:endParaRPr sz="800">
                <a:solidFill>
                  <a:schemeClr val="lt1"/>
                </a:solidFill>
                <a:latin typeface="Candara"/>
                <a:ea typeface="Candara"/>
                <a:cs typeface="Candara"/>
                <a:sym typeface="Candara"/>
              </a:endParaRPr>
            </a:p>
          </p:txBody>
        </p:sp>
        <p:sp>
          <p:nvSpPr>
            <p:cNvPr id="235" name="Google Shape;235;p16"/>
            <p:cNvSpPr/>
            <p:nvPr/>
          </p:nvSpPr>
          <p:spPr>
            <a:xfrm>
              <a:off x="2820954" y="5058091"/>
              <a:ext cx="866100" cy="433200"/>
            </a:xfrm>
            <a:prstGeom prst="rect">
              <a:avLst/>
            </a:prstGeom>
            <a:gradFill>
              <a:gsLst>
                <a:gs pos="0">
                  <a:srgbClr val="5E81C9"/>
                </a:gs>
                <a:gs pos="50000">
                  <a:srgbClr val="3B70C9"/>
                </a:gs>
                <a:gs pos="100000">
                  <a:srgbClr val="2E60B8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68575" tIns="68575" rIns="68575" bIns="68575" anchor="ctr" anchorCtr="0">
              <a:noAutofit/>
            </a:bodyPr>
            <a:lstStyle/>
            <a:p>
              <a:endParaRPr/>
            </a:p>
          </p:txBody>
        </p:sp>
        <p:sp>
          <p:nvSpPr>
            <p:cNvPr id="236" name="Google Shape;236;p16"/>
            <p:cNvSpPr txBox="1"/>
            <p:nvPr/>
          </p:nvSpPr>
          <p:spPr>
            <a:xfrm>
              <a:off x="2820954" y="5058091"/>
              <a:ext cx="866100" cy="433200"/>
            </a:xfrm>
            <a:prstGeom prst="rect">
              <a:avLst/>
            </a:prstGeom>
            <a:solidFill>
              <a:srgbClr val="999999"/>
            </a:solidFill>
            <a:ln>
              <a:noFill/>
            </a:ln>
          </p:spPr>
          <p:txBody>
            <a:bodyPr spcFirstLastPara="1" wrap="square" lIns="5225" tIns="5225" rIns="5225" bIns="5225" anchor="ctr" anchorCtr="0">
              <a:noAutofit/>
            </a:bodyPr>
            <a:lstStyle/>
            <a:p>
              <a:pPr algn="ctr">
                <a:lnSpc>
                  <a:spcPct val="90000"/>
                </a:lnSpc>
                <a:buClr>
                  <a:schemeClr val="lt1"/>
                </a:buClr>
                <a:buSzPts val="800"/>
              </a:pPr>
              <a:r>
                <a:rPr lang="en" sz="800" dirty="0">
                  <a:solidFill>
                    <a:schemeClr val="lt1"/>
                  </a:solidFill>
                  <a:latin typeface="Candara"/>
                  <a:ea typeface="Candara"/>
                  <a:cs typeface="Candara"/>
                  <a:sym typeface="Candara"/>
                </a:rPr>
                <a:t>MAT</a:t>
              </a:r>
              <a:endParaRPr sz="1100" dirty="0">
                <a:latin typeface="Candara"/>
                <a:ea typeface="Candara"/>
                <a:cs typeface="Candara"/>
                <a:sym typeface="Candara"/>
              </a:endParaRPr>
            </a:p>
          </p:txBody>
        </p:sp>
        <p:sp>
          <p:nvSpPr>
            <p:cNvPr id="237" name="Google Shape;237;p16"/>
            <p:cNvSpPr/>
            <p:nvPr/>
          </p:nvSpPr>
          <p:spPr>
            <a:xfrm>
              <a:off x="1313723" y="1552850"/>
              <a:ext cx="866100" cy="433200"/>
            </a:xfrm>
            <a:prstGeom prst="rect">
              <a:avLst/>
            </a:prstGeom>
            <a:gradFill>
              <a:gsLst>
                <a:gs pos="0">
                  <a:srgbClr val="5E81C9"/>
                </a:gs>
                <a:gs pos="50000">
                  <a:srgbClr val="3B70C9"/>
                </a:gs>
                <a:gs pos="100000">
                  <a:srgbClr val="2E60B8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68575" tIns="68575" rIns="68575" bIns="68575" anchor="ctr" anchorCtr="0">
              <a:noAutofit/>
            </a:bodyPr>
            <a:lstStyle/>
            <a:p>
              <a:endParaRPr/>
            </a:p>
          </p:txBody>
        </p:sp>
        <p:sp>
          <p:nvSpPr>
            <p:cNvPr id="238" name="Google Shape;238;p16"/>
            <p:cNvSpPr txBox="1"/>
            <p:nvPr/>
          </p:nvSpPr>
          <p:spPr>
            <a:xfrm>
              <a:off x="1313723" y="1552850"/>
              <a:ext cx="866100" cy="433200"/>
            </a:xfrm>
            <a:prstGeom prst="rect">
              <a:avLst/>
            </a:prstGeom>
            <a:solidFill>
              <a:srgbClr val="999999"/>
            </a:solidFill>
            <a:ln>
              <a:noFill/>
            </a:ln>
          </p:spPr>
          <p:txBody>
            <a:bodyPr spcFirstLastPara="1" wrap="square" lIns="5225" tIns="5225" rIns="5225" bIns="5225" anchor="ctr" anchorCtr="0">
              <a:noAutofit/>
            </a:bodyPr>
            <a:lstStyle/>
            <a:p>
              <a:pPr algn="ctr">
                <a:lnSpc>
                  <a:spcPct val="90000"/>
                </a:lnSpc>
                <a:buClr>
                  <a:schemeClr val="lt1"/>
                </a:buClr>
                <a:buSzPts val="800"/>
              </a:pPr>
              <a:r>
                <a:rPr lang="en" sz="800">
                  <a:solidFill>
                    <a:schemeClr val="lt1"/>
                  </a:solidFill>
                  <a:latin typeface="Candara"/>
                  <a:ea typeface="Candara"/>
                  <a:cs typeface="Candara"/>
                  <a:sym typeface="Candara"/>
                </a:rPr>
                <a:t>Laundry</a:t>
              </a:r>
              <a:endParaRPr sz="1100">
                <a:latin typeface="Candara"/>
                <a:ea typeface="Candara"/>
                <a:cs typeface="Candara"/>
                <a:sym typeface="Candara"/>
              </a:endParaRPr>
            </a:p>
          </p:txBody>
        </p:sp>
        <p:sp>
          <p:nvSpPr>
            <p:cNvPr id="239" name="Google Shape;239;p16"/>
            <p:cNvSpPr/>
            <p:nvPr/>
          </p:nvSpPr>
          <p:spPr>
            <a:xfrm>
              <a:off x="1309063" y="2365157"/>
              <a:ext cx="866100" cy="433200"/>
            </a:xfrm>
            <a:prstGeom prst="rect">
              <a:avLst/>
            </a:prstGeom>
            <a:gradFill>
              <a:gsLst>
                <a:gs pos="0">
                  <a:srgbClr val="5E81C9"/>
                </a:gs>
                <a:gs pos="50000">
                  <a:srgbClr val="3B70C9"/>
                </a:gs>
                <a:gs pos="100000">
                  <a:srgbClr val="2E60B8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68575" tIns="68575" rIns="68575" bIns="68575" anchor="ctr" anchorCtr="0">
              <a:noAutofit/>
            </a:bodyPr>
            <a:lstStyle/>
            <a:p>
              <a:endParaRPr/>
            </a:p>
          </p:txBody>
        </p:sp>
        <p:sp>
          <p:nvSpPr>
            <p:cNvPr id="240" name="Google Shape;240;p16"/>
            <p:cNvSpPr txBox="1"/>
            <p:nvPr/>
          </p:nvSpPr>
          <p:spPr>
            <a:xfrm>
              <a:off x="1309063" y="2365157"/>
              <a:ext cx="866100" cy="433200"/>
            </a:xfrm>
            <a:prstGeom prst="rect">
              <a:avLst/>
            </a:prstGeom>
            <a:solidFill>
              <a:srgbClr val="999999"/>
            </a:solidFill>
            <a:ln>
              <a:noFill/>
            </a:ln>
          </p:spPr>
          <p:txBody>
            <a:bodyPr spcFirstLastPara="1" wrap="square" lIns="5225" tIns="5225" rIns="5225" bIns="5225" anchor="ctr" anchorCtr="0">
              <a:noAutofit/>
            </a:bodyPr>
            <a:lstStyle/>
            <a:p>
              <a:pPr algn="ctr">
                <a:lnSpc>
                  <a:spcPct val="90000"/>
                </a:lnSpc>
                <a:buClr>
                  <a:schemeClr val="lt1"/>
                </a:buClr>
                <a:buSzPts val="800"/>
              </a:pPr>
              <a:r>
                <a:rPr lang="en" sz="800">
                  <a:solidFill>
                    <a:schemeClr val="lt1"/>
                  </a:solidFill>
                  <a:latin typeface="Candara"/>
                  <a:ea typeface="Candara"/>
                  <a:cs typeface="Candara"/>
                  <a:sym typeface="Candara"/>
                </a:rPr>
                <a:t>Food</a:t>
              </a:r>
              <a:endParaRPr sz="1100">
                <a:latin typeface="Candara"/>
                <a:ea typeface="Candara"/>
                <a:cs typeface="Candara"/>
                <a:sym typeface="Candara"/>
              </a:endParaRPr>
            </a:p>
          </p:txBody>
        </p:sp>
        <p:sp>
          <p:nvSpPr>
            <p:cNvPr id="241" name="Google Shape;241;p16"/>
            <p:cNvSpPr/>
            <p:nvPr/>
          </p:nvSpPr>
          <p:spPr>
            <a:xfrm>
              <a:off x="1347833" y="3200426"/>
              <a:ext cx="866100" cy="433200"/>
            </a:xfrm>
            <a:prstGeom prst="rect">
              <a:avLst/>
            </a:prstGeom>
            <a:gradFill>
              <a:gsLst>
                <a:gs pos="0">
                  <a:srgbClr val="5E81C9"/>
                </a:gs>
                <a:gs pos="50000">
                  <a:srgbClr val="3B70C9"/>
                </a:gs>
                <a:gs pos="100000">
                  <a:srgbClr val="2E60B8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68575" tIns="68575" rIns="68575" bIns="68575" anchor="ctr" anchorCtr="0">
              <a:noAutofit/>
            </a:bodyPr>
            <a:lstStyle/>
            <a:p>
              <a:endParaRPr/>
            </a:p>
          </p:txBody>
        </p:sp>
        <p:sp>
          <p:nvSpPr>
            <p:cNvPr id="242" name="Google Shape;242;p16"/>
            <p:cNvSpPr txBox="1"/>
            <p:nvPr/>
          </p:nvSpPr>
          <p:spPr>
            <a:xfrm>
              <a:off x="1347833" y="3200426"/>
              <a:ext cx="957143" cy="433200"/>
            </a:xfrm>
            <a:prstGeom prst="rect">
              <a:avLst/>
            </a:prstGeom>
            <a:solidFill>
              <a:srgbClr val="999999"/>
            </a:solidFill>
            <a:ln>
              <a:noFill/>
            </a:ln>
          </p:spPr>
          <p:txBody>
            <a:bodyPr spcFirstLastPara="1" wrap="square" lIns="5225" tIns="5225" rIns="5225" bIns="5225" anchor="ctr" anchorCtr="0">
              <a:noAutofit/>
            </a:bodyPr>
            <a:lstStyle/>
            <a:p>
              <a:pPr algn="ctr">
                <a:lnSpc>
                  <a:spcPct val="90000"/>
                </a:lnSpc>
                <a:buClr>
                  <a:schemeClr val="lt1"/>
                </a:buClr>
                <a:buSzPts val="800"/>
              </a:pPr>
              <a:r>
                <a:rPr lang="en" sz="800" dirty="0">
                  <a:solidFill>
                    <a:schemeClr val="lt1"/>
                  </a:solidFill>
                  <a:latin typeface="Candara"/>
                  <a:ea typeface="Candara"/>
                  <a:cs typeface="Candara"/>
                  <a:sym typeface="Candara"/>
                </a:rPr>
                <a:t>Transportation</a:t>
              </a:r>
              <a:endParaRPr sz="1100" dirty="0">
                <a:latin typeface="Candara"/>
                <a:ea typeface="Candara"/>
                <a:cs typeface="Candara"/>
                <a:sym typeface="Candara"/>
              </a:endParaRPr>
            </a:p>
          </p:txBody>
        </p:sp>
        <p:sp>
          <p:nvSpPr>
            <p:cNvPr id="243" name="Google Shape;243;p16"/>
            <p:cNvSpPr/>
            <p:nvPr/>
          </p:nvSpPr>
          <p:spPr>
            <a:xfrm>
              <a:off x="1347833" y="4014690"/>
              <a:ext cx="866100" cy="433200"/>
            </a:xfrm>
            <a:prstGeom prst="rect">
              <a:avLst/>
            </a:prstGeom>
            <a:gradFill>
              <a:gsLst>
                <a:gs pos="0">
                  <a:srgbClr val="5E81C9"/>
                </a:gs>
                <a:gs pos="50000">
                  <a:srgbClr val="3B70C9"/>
                </a:gs>
                <a:gs pos="100000">
                  <a:srgbClr val="2E60B8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68575" tIns="68575" rIns="68575" bIns="68575" anchor="ctr" anchorCtr="0">
              <a:noAutofit/>
            </a:bodyPr>
            <a:lstStyle/>
            <a:p>
              <a:endParaRPr/>
            </a:p>
          </p:txBody>
        </p:sp>
        <p:sp>
          <p:nvSpPr>
            <p:cNvPr id="244" name="Google Shape;244;p16"/>
            <p:cNvSpPr txBox="1"/>
            <p:nvPr/>
          </p:nvSpPr>
          <p:spPr>
            <a:xfrm>
              <a:off x="1347833" y="4014690"/>
              <a:ext cx="866100" cy="433200"/>
            </a:xfrm>
            <a:prstGeom prst="rect">
              <a:avLst/>
            </a:prstGeom>
            <a:solidFill>
              <a:srgbClr val="999999"/>
            </a:solidFill>
            <a:ln>
              <a:noFill/>
            </a:ln>
          </p:spPr>
          <p:txBody>
            <a:bodyPr spcFirstLastPara="1" wrap="square" lIns="5225" tIns="5225" rIns="5225" bIns="5225" anchor="ctr" anchorCtr="0">
              <a:noAutofit/>
            </a:bodyPr>
            <a:lstStyle/>
            <a:p>
              <a:pPr algn="ctr">
                <a:lnSpc>
                  <a:spcPct val="90000"/>
                </a:lnSpc>
                <a:buClr>
                  <a:schemeClr val="lt1"/>
                </a:buClr>
                <a:buSzPts val="800"/>
              </a:pPr>
              <a:r>
                <a:rPr lang="en" sz="800">
                  <a:solidFill>
                    <a:schemeClr val="lt1"/>
                  </a:solidFill>
                  <a:latin typeface="Candara"/>
                  <a:ea typeface="Candara"/>
                  <a:cs typeface="Candara"/>
                  <a:sym typeface="Candara"/>
                </a:rPr>
                <a:t>Security</a:t>
              </a:r>
              <a:endParaRPr sz="1100">
                <a:latin typeface="Candara"/>
                <a:ea typeface="Candara"/>
                <a:cs typeface="Candara"/>
                <a:sym typeface="Candara"/>
              </a:endParaRPr>
            </a:p>
          </p:txBody>
        </p:sp>
        <p:sp>
          <p:nvSpPr>
            <p:cNvPr id="245" name="Google Shape;245;p16"/>
            <p:cNvSpPr/>
            <p:nvPr/>
          </p:nvSpPr>
          <p:spPr>
            <a:xfrm>
              <a:off x="10081977" y="709265"/>
              <a:ext cx="1179000" cy="433200"/>
            </a:xfrm>
            <a:prstGeom prst="rect">
              <a:avLst/>
            </a:prstGeom>
            <a:gradFill>
              <a:gsLst>
                <a:gs pos="0">
                  <a:srgbClr val="5E81C9"/>
                </a:gs>
                <a:gs pos="50000">
                  <a:srgbClr val="3B70C9"/>
                </a:gs>
                <a:gs pos="100000">
                  <a:srgbClr val="2E60B8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68575" tIns="68575" rIns="68575" bIns="68575" anchor="ctr" anchorCtr="0">
              <a:noAutofit/>
            </a:bodyPr>
            <a:lstStyle/>
            <a:p>
              <a:endParaRPr/>
            </a:p>
          </p:txBody>
        </p:sp>
        <p:sp>
          <p:nvSpPr>
            <p:cNvPr id="246" name="Google Shape;246;p16"/>
            <p:cNvSpPr txBox="1"/>
            <p:nvPr/>
          </p:nvSpPr>
          <p:spPr>
            <a:xfrm>
              <a:off x="10081977" y="709265"/>
              <a:ext cx="1179000" cy="433200"/>
            </a:xfrm>
            <a:prstGeom prst="rect">
              <a:avLst/>
            </a:prstGeom>
            <a:solidFill>
              <a:srgbClr val="999999"/>
            </a:solidFill>
            <a:ln w="9525" cap="flat" cmpd="sng">
              <a:solidFill>
                <a:srgbClr val="3A66B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5225" tIns="5225" rIns="5225" bIns="5225" anchor="ctr" anchorCtr="0">
              <a:noAutofit/>
            </a:bodyPr>
            <a:lstStyle/>
            <a:p>
              <a:pPr algn="ctr">
                <a:lnSpc>
                  <a:spcPct val="90000"/>
                </a:lnSpc>
                <a:buClr>
                  <a:schemeClr val="lt1"/>
                </a:buClr>
                <a:buSzPts val="800"/>
              </a:pPr>
              <a:r>
                <a:rPr lang="en" sz="1050" b="1">
                  <a:solidFill>
                    <a:schemeClr val="lt1"/>
                  </a:solidFill>
                  <a:latin typeface="Candara"/>
                  <a:ea typeface="Candara"/>
                  <a:cs typeface="Candara"/>
                  <a:sym typeface="Candara"/>
                </a:rPr>
                <a:t>Community Operations</a:t>
              </a:r>
              <a:endParaRPr sz="1050">
                <a:latin typeface="Candara"/>
                <a:ea typeface="Candara"/>
                <a:cs typeface="Candara"/>
                <a:sym typeface="Candara"/>
              </a:endParaRPr>
            </a:p>
          </p:txBody>
        </p:sp>
        <p:sp>
          <p:nvSpPr>
            <p:cNvPr id="247" name="Google Shape;247;p16"/>
            <p:cNvSpPr/>
            <p:nvPr/>
          </p:nvSpPr>
          <p:spPr>
            <a:xfrm>
              <a:off x="10535192" y="1578904"/>
              <a:ext cx="866100" cy="433200"/>
            </a:xfrm>
            <a:prstGeom prst="rect">
              <a:avLst/>
            </a:prstGeom>
            <a:gradFill>
              <a:gsLst>
                <a:gs pos="0">
                  <a:srgbClr val="5E81C9"/>
                </a:gs>
                <a:gs pos="50000">
                  <a:srgbClr val="3B70C9"/>
                </a:gs>
                <a:gs pos="100000">
                  <a:srgbClr val="2E60B8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68575" tIns="68575" rIns="68575" bIns="68575" anchor="ctr" anchorCtr="0">
              <a:noAutofit/>
            </a:bodyPr>
            <a:lstStyle/>
            <a:p>
              <a:endParaRPr/>
            </a:p>
          </p:txBody>
        </p:sp>
        <p:sp>
          <p:nvSpPr>
            <p:cNvPr id="248" name="Google Shape;248;p16"/>
            <p:cNvSpPr txBox="1"/>
            <p:nvPr/>
          </p:nvSpPr>
          <p:spPr>
            <a:xfrm>
              <a:off x="10535180" y="1522187"/>
              <a:ext cx="866100" cy="585600"/>
            </a:xfrm>
            <a:prstGeom prst="rect">
              <a:avLst/>
            </a:prstGeom>
            <a:solidFill>
              <a:srgbClr val="999999"/>
            </a:solidFill>
            <a:ln>
              <a:noFill/>
            </a:ln>
          </p:spPr>
          <p:txBody>
            <a:bodyPr spcFirstLastPara="1" wrap="square" lIns="5225" tIns="5225" rIns="5225" bIns="5225" anchor="ctr" anchorCtr="0">
              <a:noAutofit/>
            </a:bodyPr>
            <a:lstStyle/>
            <a:p>
              <a:pPr algn="ctr">
                <a:lnSpc>
                  <a:spcPct val="90000"/>
                </a:lnSpc>
                <a:buClr>
                  <a:schemeClr val="lt1"/>
                </a:buClr>
                <a:buSzPts val="800"/>
              </a:pPr>
              <a:r>
                <a:rPr lang="en" sz="800">
                  <a:solidFill>
                    <a:schemeClr val="lt1"/>
                  </a:solidFill>
                  <a:latin typeface="Candara"/>
                  <a:ea typeface="Candara"/>
                  <a:cs typeface="Candara"/>
                  <a:sym typeface="Candara"/>
                </a:rPr>
                <a:t>EIEI</a:t>
              </a:r>
              <a:endParaRPr sz="800">
                <a:solidFill>
                  <a:schemeClr val="lt1"/>
                </a:solidFill>
                <a:latin typeface="Candara"/>
                <a:ea typeface="Candara"/>
                <a:cs typeface="Candara"/>
                <a:sym typeface="Candara"/>
              </a:endParaRPr>
            </a:p>
            <a:p>
              <a:pPr algn="ctr">
                <a:lnSpc>
                  <a:spcPct val="90000"/>
                </a:lnSpc>
                <a:buClr>
                  <a:schemeClr val="lt1"/>
                </a:buClr>
                <a:buSzPts val="800"/>
              </a:pPr>
              <a:r>
                <a:rPr lang="en" sz="700">
                  <a:solidFill>
                    <a:schemeClr val="lt1"/>
                  </a:solidFill>
                  <a:latin typeface="Candara"/>
                  <a:ea typeface="Candara"/>
                  <a:cs typeface="Candara"/>
                  <a:sym typeface="Candara"/>
                </a:rPr>
                <a:t>E</a:t>
              </a:r>
              <a:r>
                <a:rPr lang="en" sz="600">
                  <a:solidFill>
                    <a:schemeClr val="lt1"/>
                  </a:solidFill>
                  <a:latin typeface="Candara"/>
                  <a:ea typeface="Candara"/>
                  <a:cs typeface="Candara"/>
                  <a:sym typeface="Candara"/>
                </a:rPr>
                <a:t>arly identification, Early intervention</a:t>
              </a:r>
              <a:endParaRPr sz="800">
                <a:solidFill>
                  <a:schemeClr val="lt1"/>
                </a:solidFill>
                <a:latin typeface="Candara"/>
                <a:ea typeface="Candara"/>
                <a:cs typeface="Candara"/>
                <a:sym typeface="Candara"/>
              </a:endParaRPr>
            </a:p>
          </p:txBody>
        </p:sp>
        <p:sp>
          <p:nvSpPr>
            <p:cNvPr id="249" name="Google Shape;249;p16"/>
            <p:cNvSpPr/>
            <p:nvPr/>
          </p:nvSpPr>
          <p:spPr>
            <a:xfrm>
              <a:off x="10522026" y="2286028"/>
              <a:ext cx="866100" cy="433200"/>
            </a:xfrm>
            <a:prstGeom prst="rect">
              <a:avLst/>
            </a:prstGeom>
            <a:gradFill>
              <a:gsLst>
                <a:gs pos="0">
                  <a:srgbClr val="5E81C9"/>
                </a:gs>
                <a:gs pos="50000">
                  <a:srgbClr val="3B70C9"/>
                </a:gs>
                <a:gs pos="100000">
                  <a:srgbClr val="2E60B8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68575" tIns="68575" rIns="68575" bIns="68575" anchor="ctr" anchorCtr="0">
              <a:noAutofit/>
            </a:bodyPr>
            <a:lstStyle/>
            <a:p>
              <a:endParaRPr/>
            </a:p>
          </p:txBody>
        </p:sp>
        <p:sp>
          <p:nvSpPr>
            <p:cNvPr id="250" name="Google Shape;250;p16"/>
            <p:cNvSpPr txBox="1"/>
            <p:nvPr/>
          </p:nvSpPr>
          <p:spPr>
            <a:xfrm>
              <a:off x="10522026" y="2286028"/>
              <a:ext cx="866100" cy="433200"/>
            </a:xfrm>
            <a:prstGeom prst="rect">
              <a:avLst/>
            </a:prstGeom>
            <a:solidFill>
              <a:srgbClr val="999999"/>
            </a:solidFill>
            <a:ln>
              <a:noFill/>
            </a:ln>
          </p:spPr>
          <p:txBody>
            <a:bodyPr spcFirstLastPara="1" wrap="square" lIns="5225" tIns="5225" rIns="5225" bIns="5225" anchor="ctr" anchorCtr="0">
              <a:noAutofit/>
            </a:bodyPr>
            <a:lstStyle/>
            <a:p>
              <a:pPr algn="ctr">
                <a:lnSpc>
                  <a:spcPct val="90000"/>
                </a:lnSpc>
                <a:buClr>
                  <a:schemeClr val="lt1"/>
                </a:buClr>
                <a:buSzPts val="800"/>
              </a:pPr>
              <a:r>
                <a:rPr lang="en" sz="800">
                  <a:solidFill>
                    <a:schemeClr val="lt1"/>
                  </a:solidFill>
                  <a:latin typeface="Candara"/>
                  <a:ea typeface="Candara"/>
                  <a:cs typeface="Candara"/>
                  <a:sym typeface="Candara"/>
                </a:rPr>
                <a:t>Telehealth</a:t>
              </a:r>
              <a:endParaRPr sz="1100">
                <a:latin typeface="Candara"/>
                <a:ea typeface="Candara"/>
                <a:cs typeface="Candara"/>
                <a:sym typeface="Candara"/>
              </a:endParaRPr>
            </a:p>
          </p:txBody>
        </p:sp>
        <p:sp>
          <p:nvSpPr>
            <p:cNvPr id="251" name="Google Shape;251;p16"/>
            <p:cNvSpPr/>
            <p:nvPr/>
          </p:nvSpPr>
          <p:spPr>
            <a:xfrm>
              <a:off x="10552766" y="2835561"/>
              <a:ext cx="866100" cy="433200"/>
            </a:xfrm>
            <a:prstGeom prst="rect">
              <a:avLst/>
            </a:prstGeom>
            <a:gradFill>
              <a:gsLst>
                <a:gs pos="0">
                  <a:srgbClr val="5E81C9"/>
                </a:gs>
                <a:gs pos="50000">
                  <a:srgbClr val="3B70C9"/>
                </a:gs>
                <a:gs pos="100000">
                  <a:srgbClr val="2E60B8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68575" tIns="68575" rIns="68575" bIns="68575" anchor="ctr" anchorCtr="0">
              <a:noAutofit/>
            </a:bodyPr>
            <a:lstStyle/>
            <a:p>
              <a:endParaRPr/>
            </a:p>
          </p:txBody>
        </p:sp>
        <p:sp>
          <p:nvSpPr>
            <p:cNvPr id="252" name="Google Shape;252;p16"/>
            <p:cNvSpPr txBox="1"/>
            <p:nvPr/>
          </p:nvSpPr>
          <p:spPr>
            <a:xfrm>
              <a:off x="10552766" y="2835561"/>
              <a:ext cx="866100" cy="433200"/>
            </a:xfrm>
            <a:prstGeom prst="rect">
              <a:avLst/>
            </a:prstGeom>
            <a:solidFill>
              <a:srgbClr val="999999"/>
            </a:solidFill>
            <a:ln>
              <a:noFill/>
            </a:ln>
          </p:spPr>
          <p:txBody>
            <a:bodyPr spcFirstLastPara="1" wrap="square" lIns="5225" tIns="5225" rIns="5225" bIns="5225" anchor="ctr" anchorCtr="0">
              <a:noAutofit/>
            </a:bodyPr>
            <a:lstStyle/>
            <a:p>
              <a:pPr algn="ctr">
                <a:lnSpc>
                  <a:spcPct val="90000"/>
                </a:lnSpc>
                <a:buClr>
                  <a:schemeClr val="lt1"/>
                </a:buClr>
                <a:buSzPts val="800"/>
              </a:pPr>
              <a:r>
                <a:rPr lang="en" sz="800">
                  <a:solidFill>
                    <a:schemeClr val="lt1"/>
                  </a:solidFill>
                  <a:latin typeface="Candara"/>
                  <a:ea typeface="Candara"/>
                  <a:cs typeface="Candara"/>
                  <a:sym typeface="Candara"/>
                </a:rPr>
                <a:t>Sober Living</a:t>
              </a:r>
              <a:endParaRPr sz="1100">
                <a:latin typeface="Candara"/>
                <a:ea typeface="Candara"/>
                <a:cs typeface="Candara"/>
                <a:sym typeface="Candara"/>
              </a:endParaRPr>
            </a:p>
          </p:txBody>
        </p:sp>
        <p:sp>
          <p:nvSpPr>
            <p:cNvPr id="253" name="Google Shape;253;p16"/>
            <p:cNvSpPr/>
            <p:nvPr/>
          </p:nvSpPr>
          <p:spPr>
            <a:xfrm>
              <a:off x="10552752" y="3429645"/>
              <a:ext cx="866100" cy="433200"/>
            </a:xfrm>
            <a:prstGeom prst="rect">
              <a:avLst/>
            </a:prstGeom>
            <a:gradFill>
              <a:gsLst>
                <a:gs pos="0">
                  <a:srgbClr val="5E81C9"/>
                </a:gs>
                <a:gs pos="50000">
                  <a:srgbClr val="3B70C9"/>
                </a:gs>
                <a:gs pos="100000">
                  <a:srgbClr val="2E60B8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68575" tIns="68575" rIns="68575" bIns="68575" anchor="ctr" anchorCtr="0">
              <a:noAutofit/>
            </a:bodyPr>
            <a:lstStyle/>
            <a:p>
              <a:endParaRPr/>
            </a:p>
          </p:txBody>
        </p:sp>
        <p:sp>
          <p:nvSpPr>
            <p:cNvPr id="254" name="Google Shape;254;p16"/>
            <p:cNvSpPr txBox="1"/>
            <p:nvPr/>
          </p:nvSpPr>
          <p:spPr>
            <a:xfrm>
              <a:off x="10552750" y="3429658"/>
              <a:ext cx="866100" cy="449100"/>
            </a:xfrm>
            <a:prstGeom prst="rect">
              <a:avLst/>
            </a:prstGeom>
            <a:solidFill>
              <a:srgbClr val="999999"/>
            </a:solidFill>
            <a:ln>
              <a:noFill/>
            </a:ln>
          </p:spPr>
          <p:txBody>
            <a:bodyPr spcFirstLastPara="1" wrap="square" lIns="5225" tIns="5225" rIns="5225" bIns="5225" anchor="ctr" anchorCtr="0">
              <a:noAutofit/>
            </a:bodyPr>
            <a:lstStyle/>
            <a:p>
              <a:pPr algn="ctr">
                <a:lnSpc>
                  <a:spcPct val="90000"/>
                </a:lnSpc>
                <a:buClr>
                  <a:schemeClr val="lt1"/>
                </a:buClr>
                <a:buSzPts val="800"/>
              </a:pPr>
              <a:r>
                <a:rPr lang="en" sz="800">
                  <a:solidFill>
                    <a:schemeClr val="lt1"/>
                  </a:solidFill>
                  <a:latin typeface="Candara"/>
                  <a:ea typeface="Candara"/>
                  <a:cs typeface="Candara"/>
                  <a:sym typeface="Candara"/>
                </a:rPr>
                <a:t>PSH</a:t>
              </a:r>
              <a:endParaRPr sz="800">
                <a:solidFill>
                  <a:schemeClr val="lt1"/>
                </a:solidFill>
                <a:latin typeface="Candara"/>
                <a:ea typeface="Candara"/>
                <a:cs typeface="Candara"/>
                <a:sym typeface="Candara"/>
              </a:endParaRPr>
            </a:p>
            <a:p>
              <a:pPr algn="ctr">
                <a:lnSpc>
                  <a:spcPct val="90000"/>
                </a:lnSpc>
                <a:buClr>
                  <a:schemeClr val="lt1"/>
                </a:buClr>
                <a:buSzPts val="800"/>
              </a:pPr>
              <a:r>
                <a:rPr lang="en" sz="600" i="1">
                  <a:solidFill>
                    <a:schemeClr val="lt1"/>
                  </a:solidFill>
                  <a:latin typeface="Candara"/>
                  <a:ea typeface="Candara"/>
                  <a:cs typeface="Candara"/>
                  <a:sym typeface="Candara"/>
                </a:rPr>
                <a:t>Permanent Supportive Housing</a:t>
              </a:r>
              <a:endParaRPr sz="600" i="1">
                <a:solidFill>
                  <a:schemeClr val="lt1"/>
                </a:solidFill>
                <a:latin typeface="Candara"/>
                <a:ea typeface="Candara"/>
                <a:cs typeface="Candara"/>
                <a:sym typeface="Candara"/>
              </a:endParaRPr>
            </a:p>
          </p:txBody>
        </p:sp>
        <p:sp>
          <p:nvSpPr>
            <p:cNvPr id="255" name="Google Shape;255;p16"/>
            <p:cNvSpPr/>
            <p:nvPr/>
          </p:nvSpPr>
          <p:spPr>
            <a:xfrm>
              <a:off x="10550635" y="4206200"/>
              <a:ext cx="866100" cy="433200"/>
            </a:xfrm>
            <a:prstGeom prst="rect">
              <a:avLst/>
            </a:prstGeom>
            <a:gradFill>
              <a:gsLst>
                <a:gs pos="0">
                  <a:srgbClr val="5E81C9"/>
                </a:gs>
                <a:gs pos="50000">
                  <a:srgbClr val="3B70C9"/>
                </a:gs>
                <a:gs pos="100000">
                  <a:srgbClr val="2E60B8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68575" tIns="68575" rIns="68575" bIns="68575" anchor="ctr" anchorCtr="0">
              <a:noAutofit/>
            </a:bodyPr>
            <a:lstStyle/>
            <a:p>
              <a:endParaRPr/>
            </a:p>
          </p:txBody>
        </p:sp>
        <p:sp>
          <p:nvSpPr>
            <p:cNvPr id="256" name="Google Shape;256;p16"/>
            <p:cNvSpPr txBox="1"/>
            <p:nvPr/>
          </p:nvSpPr>
          <p:spPr>
            <a:xfrm>
              <a:off x="10550635" y="4206200"/>
              <a:ext cx="866100" cy="433200"/>
            </a:xfrm>
            <a:prstGeom prst="rect">
              <a:avLst/>
            </a:prstGeom>
            <a:solidFill>
              <a:srgbClr val="999999"/>
            </a:solidFill>
            <a:ln>
              <a:noFill/>
            </a:ln>
          </p:spPr>
          <p:txBody>
            <a:bodyPr spcFirstLastPara="1" wrap="square" lIns="5225" tIns="5225" rIns="5225" bIns="5225" anchor="ctr" anchorCtr="0">
              <a:noAutofit/>
            </a:bodyPr>
            <a:lstStyle/>
            <a:p>
              <a:pPr algn="ctr">
                <a:lnSpc>
                  <a:spcPct val="90000"/>
                </a:lnSpc>
                <a:buClr>
                  <a:schemeClr val="lt1"/>
                </a:buClr>
                <a:buSzPts val="800"/>
              </a:pPr>
              <a:r>
                <a:rPr lang="en" sz="800">
                  <a:solidFill>
                    <a:schemeClr val="lt1"/>
                  </a:solidFill>
                  <a:latin typeface="Candara"/>
                  <a:ea typeface="Candara"/>
                  <a:cs typeface="Candara"/>
                  <a:sym typeface="Candara"/>
                </a:rPr>
                <a:t>MAT</a:t>
              </a:r>
              <a:endParaRPr sz="800">
                <a:solidFill>
                  <a:schemeClr val="lt1"/>
                </a:solidFill>
                <a:latin typeface="Candara"/>
                <a:ea typeface="Candara"/>
                <a:cs typeface="Candara"/>
                <a:sym typeface="Candara"/>
              </a:endParaRPr>
            </a:p>
            <a:p>
              <a:pPr algn="ctr">
                <a:lnSpc>
                  <a:spcPct val="90000"/>
                </a:lnSpc>
                <a:buClr>
                  <a:schemeClr val="lt1"/>
                </a:buClr>
                <a:buSzPts val="800"/>
              </a:pPr>
              <a:r>
                <a:rPr lang="en" sz="600" i="1">
                  <a:solidFill>
                    <a:schemeClr val="lt1"/>
                  </a:solidFill>
                  <a:latin typeface="Candara"/>
                  <a:ea typeface="Candara"/>
                  <a:cs typeface="Candara"/>
                  <a:sym typeface="Candara"/>
                </a:rPr>
                <a:t>Medically Assisted Treatment</a:t>
              </a:r>
              <a:endParaRPr sz="600" i="1">
                <a:solidFill>
                  <a:schemeClr val="lt1"/>
                </a:solidFill>
                <a:latin typeface="Candara"/>
                <a:ea typeface="Candara"/>
                <a:cs typeface="Candara"/>
                <a:sym typeface="Candara"/>
              </a:endParaRPr>
            </a:p>
          </p:txBody>
        </p:sp>
      </p:grpSp>
      <p:grpSp>
        <p:nvGrpSpPr>
          <p:cNvPr id="257" name="Google Shape;257;p16"/>
          <p:cNvGrpSpPr/>
          <p:nvPr/>
        </p:nvGrpSpPr>
        <p:grpSpPr>
          <a:xfrm>
            <a:off x="3129397" y="2957932"/>
            <a:ext cx="3730361" cy="2027497"/>
            <a:chOff x="1333" y="708599"/>
            <a:chExt cx="4973814" cy="2703330"/>
          </a:xfrm>
        </p:grpSpPr>
        <p:sp>
          <p:nvSpPr>
            <p:cNvPr id="258" name="Google Shape;258;p16"/>
            <p:cNvSpPr/>
            <p:nvPr/>
          </p:nvSpPr>
          <p:spPr>
            <a:xfrm>
              <a:off x="1333" y="708599"/>
              <a:ext cx="2060700" cy="824100"/>
            </a:xfrm>
            <a:prstGeom prst="chevron">
              <a:avLst>
                <a:gd name="adj" fmla="val 50000"/>
              </a:avLst>
            </a:prstGeom>
            <a:solidFill>
              <a:srgbClr val="5E81C9"/>
            </a:solid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68575" tIns="68575" rIns="68575" bIns="68575" anchor="ctr" anchorCtr="0">
              <a:noAutofit/>
            </a:bodyPr>
            <a:lstStyle/>
            <a:p>
              <a:endParaRPr>
                <a:latin typeface="Candara"/>
                <a:ea typeface="Candara"/>
                <a:cs typeface="Candara"/>
                <a:sym typeface="Candara"/>
              </a:endParaRPr>
            </a:p>
          </p:txBody>
        </p:sp>
        <p:sp>
          <p:nvSpPr>
            <p:cNvPr id="259" name="Google Shape;259;p16"/>
            <p:cNvSpPr txBox="1"/>
            <p:nvPr/>
          </p:nvSpPr>
          <p:spPr>
            <a:xfrm>
              <a:off x="413445" y="708599"/>
              <a:ext cx="1236300" cy="824100"/>
            </a:xfrm>
            <a:prstGeom prst="rect">
              <a:avLst/>
            </a:prstGeom>
            <a:solidFill>
              <a:srgbClr val="5E81C9"/>
            </a:solidFill>
            <a:ln>
              <a:noFill/>
            </a:ln>
          </p:spPr>
          <p:txBody>
            <a:bodyPr spcFirstLastPara="1" wrap="square" lIns="42875" tIns="21425" rIns="0" bIns="21425" anchor="ctr" anchorCtr="0">
              <a:noAutofit/>
            </a:bodyPr>
            <a:lstStyle/>
            <a:p>
              <a:pPr algn="ctr">
                <a:lnSpc>
                  <a:spcPct val="90000"/>
                </a:lnSpc>
                <a:buClr>
                  <a:schemeClr val="lt1"/>
                </a:buClr>
                <a:buSzPts val="3400"/>
              </a:pPr>
              <a:r>
                <a:rPr lang="en" sz="2400">
                  <a:solidFill>
                    <a:schemeClr val="lt1"/>
                  </a:solidFill>
                  <a:latin typeface="Candara"/>
                  <a:ea typeface="Candara"/>
                  <a:cs typeface="Candara"/>
                  <a:sym typeface="Candara"/>
                </a:rPr>
                <a:t>2019</a:t>
              </a:r>
              <a:endParaRPr sz="2400">
                <a:latin typeface="Candara"/>
                <a:ea typeface="Candara"/>
                <a:cs typeface="Candara"/>
                <a:sym typeface="Candara"/>
              </a:endParaRPr>
            </a:p>
          </p:txBody>
        </p:sp>
        <p:sp>
          <p:nvSpPr>
            <p:cNvPr id="260" name="Google Shape;260;p16"/>
            <p:cNvSpPr/>
            <p:nvPr/>
          </p:nvSpPr>
          <p:spPr>
            <a:xfrm>
              <a:off x="1794020" y="778658"/>
              <a:ext cx="1710300" cy="684000"/>
            </a:xfrm>
            <a:prstGeom prst="chevron">
              <a:avLst>
                <a:gd name="adj" fmla="val 50000"/>
              </a:avLst>
            </a:prstGeom>
            <a:solidFill>
              <a:srgbClr val="5E81C9"/>
            </a:solidFill>
            <a:ln w="12700" cap="flat" cmpd="sng">
              <a:solidFill>
                <a:srgbClr val="CCD3EA">
                  <a:alpha val="89800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68575" tIns="68575" rIns="68575" bIns="68575" anchor="ctr" anchorCtr="0">
              <a:noAutofit/>
            </a:bodyPr>
            <a:lstStyle/>
            <a:p>
              <a:endParaRPr/>
            </a:p>
          </p:txBody>
        </p:sp>
        <p:sp>
          <p:nvSpPr>
            <p:cNvPr id="261" name="Google Shape;261;p16"/>
            <p:cNvSpPr txBox="1"/>
            <p:nvPr/>
          </p:nvSpPr>
          <p:spPr>
            <a:xfrm>
              <a:off x="2136073" y="778658"/>
              <a:ext cx="1026300" cy="684000"/>
            </a:xfrm>
            <a:prstGeom prst="rect">
              <a:avLst/>
            </a:prstGeom>
            <a:solidFill>
              <a:srgbClr val="5E81C9"/>
            </a:solidFill>
            <a:ln>
              <a:noFill/>
            </a:ln>
          </p:spPr>
          <p:txBody>
            <a:bodyPr spcFirstLastPara="1" wrap="square" lIns="14300" tIns="7150" rIns="0" bIns="7150" anchor="ctr" anchorCtr="0">
              <a:noAutofit/>
            </a:bodyPr>
            <a:lstStyle/>
            <a:p>
              <a:pPr algn="ctr">
                <a:lnSpc>
                  <a:spcPct val="90000"/>
                </a:lnSpc>
                <a:buClr>
                  <a:schemeClr val="dk1"/>
                </a:buClr>
                <a:buSzPts val="1100"/>
              </a:pPr>
              <a:r>
                <a:rPr lang="en" b="1">
                  <a:solidFill>
                    <a:schemeClr val="dk1"/>
                  </a:solidFill>
                  <a:latin typeface="Candara"/>
                  <a:ea typeface="Candara"/>
                  <a:cs typeface="Candara"/>
                  <a:sym typeface="Candara"/>
                </a:rPr>
                <a:t>$2.7M</a:t>
              </a:r>
              <a:endParaRPr b="1">
                <a:latin typeface="Candara"/>
                <a:ea typeface="Candara"/>
                <a:cs typeface="Candara"/>
                <a:sym typeface="Candara"/>
              </a:endParaRPr>
            </a:p>
          </p:txBody>
        </p:sp>
        <p:sp>
          <p:nvSpPr>
            <p:cNvPr id="262" name="Google Shape;262;p16"/>
            <p:cNvSpPr/>
            <p:nvPr/>
          </p:nvSpPr>
          <p:spPr>
            <a:xfrm>
              <a:off x="3264847" y="778658"/>
              <a:ext cx="1710300" cy="684000"/>
            </a:xfrm>
            <a:prstGeom prst="chevron">
              <a:avLst>
                <a:gd name="adj" fmla="val 50000"/>
              </a:avLst>
            </a:prstGeom>
            <a:solidFill>
              <a:srgbClr val="5E81C9"/>
            </a:solidFill>
            <a:ln w="12700" cap="flat" cmpd="sng">
              <a:solidFill>
                <a:srgbClr val="CCD3EA">
                  <a:alpha val="89800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68575" tIns="68575" rIns="68575" bIns="68575" anchor="ctr" anchorCtr="0">
              <a:noAutofit/>
            </a:bodyPr>
            <a:lstStyle/>
            <a:p>
              <a:endParaRPr/>
            </a:p>
          </p:txBody>
        </p:sp>
        <p:sp>
          <p:nvSpPr>
            <p:cNvPr id="263" name="Google Shape;263;p16"/>
            <p:cNvSpPr txBox="1"/>
            <p:nvPr/>
          </p:nvSpPr>
          <p:spPr>
            <a:xfrm>
              <a:off x="3606900" y="778658"/>
              <a:ext cx="1026300" cy="684000"/>
            </a:xfrm>
            <a:prstGeom prst="rect">
              <a:avLst/>
            </a:prstGeom>
            <a:solidFill>
              <a:srgbClr val="5E81C9"/>
            </a:solidFill>
            <a:ln>
              <a:noFill/>
            </a:ln>
          </p:spPr>
          <p:txBody>
            <a:bodyPr spcFirstLastPara="1" wrap="square" lIns="14300" tIns="7150" rIns="0" bIns="7150" anchor="ctr" anchorCtr="0">
              <a:noAutofit/>
            </a:bodyPr>
            <a:lstStyle/>
            <a:p>
              <a:pPr algn="ctr">
                <a:lnSpc>
                  <a:spcPct val="90000"/>
                </a:lnSpc>
                <a:buClr>
                  <a:schemeClr val="dk1"/>
                </a:buClr>
                <a:buSzPts val="1100"/>
              </a:pPr>
              <a:r>
                <a:rPr lang="en" sz="1050">
                  <a:solidFill>
                    <a:schemeClr val="dk1"/>
                  </a:solidFill>
                  <a:latin typeface="Candara"/>
                  <a:ea typeface="Candara"/>
                  <a:cs typeface="Candara"/>
                  <a:sym typeface="Candara"/>
                </a:rPr>
                <a:t>Design</a:t>
              </a:r>
              <a:endParaRPr sz="1050">
                <a:latin typeface="Candara"/>
                <a:ea typeface="Candara"/>
                <a:cs typeface="Candara"/>
                <a:sym typeface="Candara"/>
              </a:endParaRPr>
            </a:p>
          </p:txBody>
        </p:sp>
        <p:sp>
          <p:nvSpPr>
            <p:cNvPr id="264" name="Google Shape;264;p16"/>
            <p:cNvSpPr/>
            <p:nvPr/>
          </p:nvSpPr>
          <p:spPr>
            <a:xfrm>
              <a:off x="1333" y="1648214"/>
              <a:ext cx="2060700" cy="824100"/>
            </a:xfrm>
            <a:prstGeom prst="chevron">
              <a:avLst>
                <a:gd name="adj" fmla="val 50000"/>
              </a:avLst>
            </a:prstGeom>
            <a:solidFill>
              <a:srgbClr val="5E81C9"/>
            </a:solid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68575" tIns="68575" rIns="68575" bIns="68575" anchor="ctr" anchorCtr="0">
              <a:noAutofit/>
            </a:bodyPr>
            <a:lstStyle/>
            <a:p>
              <a:endParaRPr/>
            </a:p>
          </p:txBody>
        </p:sp>
        <p:sp>
          <p:nvSpPr>
            <p:cNvPr id="265" name="Google Shape;265;p16"/>
            <p:cNvSpPr txBox="1"/>
            <p:nvPr/>
          </p:nvSpPr>
          <p:spPr>
            <a:xfrm>
              <a:off x="413445" y="1648214"/>
              <a:ext cx="1236300" cy="824100"/>
            </a:xfrm>
            <a:prstGeom prst="rect">
              <a:avLst/>
            </a:prstGeom>
            <a:solidFill>
              <a:srgbClr val="5E81C9"/>
            </a:solidFill>
            <a:ln>
              <a:noFill/>
            </a:ln>
          </p:spPr>
          <p:txBody>
            <a:bodyPr spcFirstLastPara="1" wrap="square" lIns="42875" tIns="21425" rIns="0" bIns="21425" anchor="ctr" anchorCtr="0">
              <a:noAutofit/>
            </a:bodyPr>
            <a:lstStyle/>
            <a:p>
              <a:pPr algn="ctr">
                <a:lnSpc>
                  <a:spcPct val="90000"/>
                </a:lnSpc>
                <a:buClr>
                  <a:schemeClr val="lt1"/>
                </a:buClr>
                <a:buSzPts val="3400"/>
              </a:pPr>
              <a:r>
                <a:rPr lang="en" sz="2400">
                  <a:solidFill>
                    <a:schemeClr val="lt1"/>
                  </a:solidFill>
                  <a:latin typeface="Candara"/>
                  <a:ea typeface="Candara"/>
                  <a:cs typeface="Candara"/>
                  <a:sym typeface="Candara"/>
                </a:rPr>
                <a:t>2020</a:t>
              </a:r>
              <a:endParaRPr sz="2400">
                <a:latin typeface="Candara"/>
                <a:ea typeface="Candara"/>
                <a:cs typeface="Candara"/>
                <a:sym typeface="Candara"/>
              </a:endParaRPr>
            </a:p>
          </p:txBody>
        </p:sp>
        <p:sp>
          <p:nvSpPr>
            <p:cNvPr id="266" name="Google Shape;266;p16"/>
            <p:cNvSpPr/>
            <p:nvPr/>
          </p:nvSpPr>
          <p:spPr>
            <a:xfrm>
              <a:off x="1794020" y="1718273"/>
              <a:ext cx="1710300" cy="684000"/>
            </a:xfrm>
            <a:prstGeom prst="chevron">
              <a:avLst>
                <a:gd name="adj" fmla="val 50000"/>
              </a:avLst>
            </a:prstGeom>
            <a:solidFill>
              <a:srgbClr val="5E81C9"/>
            </a:solidFill>
            <a:ln w="12700" cap="flat" cmpd="sng">
              <a:solidFill>
                <a:srgbClr val="CCD3EA">
                  <a:alpha val="89800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68575" tIns="68575" rIns="68575" bIns="68575" anchor="ctr" anchorCtr="0">
              <a:noAutofit/>
            </a:bodyPr>
            <a:lstStyle/>
            <a:p>
              <a:endParaRPr/>
            </a:p>
          </p:txBody>
        </p:sp>
        <p:sp>
          <p:nvSpPr>
            <p:cNvPr id="267" name="Google Shape;267;p16"/>
            <p:cNvSpPr txBox="1"/>
            <p:nvPr/>
          </p:nvSpPr>
          <p:spPr>
            <a:xfrm>
              <a:off x="2136073" y="1718273"/>
              <a:ext cx="1026300" cy="684000"/>
            </a:xfrm>
            <a:prstGeom prst="rect">
              <a:avLst/>
            </a:prstGeom>
            <a:solidFill>
              <a:srgbClr val="5E81C9"/>
            </a:solidFill>
            <a:ln>
              <a:noFill/>
            </a:ln>
          </p:spPr>
          <p:txBody>
            <a:bodyPr spcFirstLastPara="1" wrap="square" lIns="14300" tIns="7150" rIns="0" bIns="7150" anchor="ctr" anchorCtr="0">
              <a:noAutofit/>
            </a:bodyPr>
            <a:lstStyle/>
            <a:p>
              <a:pPr algn="ctr">
                <a:lnSpc>
                  <a:spcPct val="90000"/>
                </a:lnSpc>
                <a:buClr>
                  <a:schemeClr val="dk1"/>
                </a:buClr>
                <a:buSzPts val="1100"/>
              </a:pPr>
              <a:r>
                <a:rPr lang="en" b="1" dirty="0">
                  <a:solidFill>
                    <a:schemeClr val="dk1"/>
                  </a:solidFill>
                  <a:latin typeface="Candara"/>
                  <a:ea typeface="Candara"/>
                  <a:cs typeface="Candara"/>
                  <a:sym typeface="Candara"/>
                </a:rPr>
                <a:t>$19.5M</a:t>
              </a:r>
              <a:endParaRPr b="1" dirty="0">
                <a:latin typeface="Candara"/>
                <a:ea typeface="Candara"/>
                <a:cs typeface="Candara"/>
                <a:sym typeface="Candara"/>
              </a:endParaRPr>
            </a:p>
          </p:txBody>
        </p:sp>
        <p:sp>
          <p:nvSpPr>
            <p:cNvPr id="268" name="Google Shape;268;p16"/>
            <p:cNvSpPr/>
            <p:nvPr/>
          </p:nvSpPr>
          <p:spPr>
            <a:xfrm>
              <a:off x="3264847" y="1718273"/>
              <a:ext cx="1710300" cy="684000"/>
            </a:xfrm>
            <a:prstGeom prst="chevron">
              <a:avLst>
                <a:gd name="adj" fmla="val 50000"/>
              </a:avLst>
            </a:prstGeom>
            <a:solidFill>
              <a:srgbClr val="5E81C9"/>
            </a:solidFill>
            <a:ln w="12700" cap="flat" cmpd="sng">
              <a:solidFill>
                <a:srgbClr val="CCD3EA">
                  <a:alpha val="89800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68575" tIns="68575" rIns="68575" bIns="68575" anchor="ctr" anchorCtr="0">
              <a:noAutofit/>
            </a:bodyPr>
            <a:lstStyle/>
            <a:p>
              <a:endParaRPr/>
            </a:p>
          </p:txBody>
        </p:sp>
        <p:sp>
          <p:nvSpPr>
            <p:cNvPr id="269" name="Google Shape;269;p16"/>
            <p:cNvSpPr txBox="1"/>
            <p:nvPr/>
          </p:nvSpPr>
          <p:spPr>
            <a:xfrm>
              <a:off x="3606900" y="1718273"/>
              <a:ext cx="1026300" cy="684000"/>
            </a:xfrm>
            <a:prstGeom prst="rect">
              <a:avLst/>
            </a:prstGeom>
            <a:solidFill>
              <a:srgbClr val="5E81C9"/>
            </a:solidFill>
            <a:ln>
              <a:noFill/>
            </a:ln>
          </p:spPr>
          <p:txBody>
            <a:bodyPr spcFirstLastPara="1" wrap="square" lIns="14300" tIns="7150" rIns="0" bIns="7150" anchor="ctr" anchorCtr="0">
              <a:noAutofit/>
            </a:bodyPr>
            <a:lstStyle/>
            <a:p>
              <a:pPr algn="ctr">
                <a:lnSpc>
                  <a:spcPct val="90000"/>
                </a:lnSpc>
                <a:buClr>
                  <a:schemeClr val="dk1"/>
                </a:buClr>
                <a:buSzPts val="1100"/>
              </a:pPr>
              <a:r>
                <a:rPr lang="en" sz="1050">
                  <a:solidFill>
                    <a:schemeClr val="dk1"/>
                  </a:solidFill>
                  <a:latin typeface="Candara"/>
                  <a:ea typeface="Candara"/>
                  <a:cs typeface="Candara"/>
                  <a:sym typeface="Candara"/>
                </a:rPr>
                <a:t>Design &amp; Construction</a:t>
              </a:r>
              <a:endParaRPr sz="1050">
                <a:latin typeface="Candara"/>
                <a:ea typeface="Candara"/>
                <a:cs typeface="Candara"/>
                <a:sym typeface="Candara"/>
              </a:endParaRPr>
            </a:p>
          </p:txBody>
        </p:sp>
        <p:sp>
          <p:nvSpPr>
            <p:cNvPr id="270" name="Google Shape;270;p16"/>
            <p:cNvSpPr/>
            <p:nvPr/>
          </p:nvSpPr>
          <p:spPr>
            <a:xfrm>
              <a:off x="1333" y="2587829"/>
              <a:ext cx="2060700" cy="824100"/>
            </a:xfrm>
            <a:prstGeom prst="chevron">
              <a:avLst>
                <a:gd name="adj" fmla="val 50000"/>
              </a:avLst>
            </a:prstGeom>
            <a:solidFill>
              <a:srgbClr val="5E81C9"/>
            </a:solid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68575" tIns="68575" rIns="68575" bIns="68575" anchor="ctr" anchorCtr="0">
              <a:noAutofit/>
            </a:bodyPr>
            <a:lstStyle/>
            <a:p>
              <a:endParaRPr/>
            </a:p>
          </p:txBody>
        </p:sp>
        <p:sp>
          <p:nvSpPr>
            <p:cNvPr id="271" name="Google Shape;271;p16"/>
            <p:cNvSpPr txBox="1"/>
            <p:nvPr/>
          </p:nvSpPr>
          <p:spPr>
            <a:xfrm>
              <a:off x="413445" y="2587829"/>
              <a:ext cx="1236300" cy="824100"/>
            </a:xfrm>
            <a:prstGeom prst="rect">
              <a:avLst/>
            </a:prstGeom>
            <a:solidFill>
              <a:srgbClr val="5E81C9"/>
            </a:solidFill>
            <a:ln>
              <a:noFill/>
            </a:ln>
          </p:spPr>
          <p:txBody>
            <a:bodyPr spcFirstLastPara="1" wrap="square" lIns="42875" tIns="21425" rIns="0" bIns="21425" anchor="ctr" anchorCtr="0">
              <a:noAutofit/>
            </a:bodyPr>
            <a:lstStyle/>
            <a:p>
              <a:pPr algn="ctr">
                <a:lnSpc>
                  <a:spcPct val="90000"/>
                </a:lnSpc>
                <a:buClr>
                  <a:schemeClr val="lt1"/>
                </a:buClr>
                <a:buSzPts val="3400"/>
              </a:pPr>
              <a:r>
                <a:rPr lang="en" sz="2400">
                  <a:solidFill>
                    <a:schemeClr val="lt1"/>
                  </a:solidFill>
                  <a:latin typeface="Candara"/>
                  <a:ea typeface="Candara"/>
                  <a:cs typeface="Candara"/>
                  <a:sym typeface="Candara"/>
                </a:rPr>
                <a:t>2021</a:t>
              </a:r>
              <a:endParaRPr sz="2400">
                <a:latin typeface="Candara"/>
                <a:ea typeface="Candara"/>
                <a:cs typeface="Candara"/>
                <a:sym typeface="Candara"/>
              </a:endParaRPr>
            </a:p>
          </p:txBody>
        </p:sp>
        <p:sp>
          <p:nvSpPr>
            <p:cNvPr id="272" name="Google Shape;272;p16"/>
            <p:cNvSpPr/>
            <p:nvPr/>
          </p:nvSpPr>
          <p:spPr>
            <a:xfrm>
              <a:off x="1794020" y="2657888"/>
              <a:ext cx="1710300" cy="684000"/>
            </a:xfrm>
            <a:prstGeom prst="chevron">
              <a:avLst>
                <a:gd name="adj" fmla="val 50000"/>
              </a:avLst>
            </a:prstGeom>
            <a:solidFill>
              <a:srgbClr val="5E81C9"/>
            </a:solidFill>
            <a:ln w="12700" cap="flat" cmpd="sng">
              <a:solidFill>
                <a:srgbClr val="CCD3EA">
                  <a:alpha val="89800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68575" tIns="68575" rIns="68575" bIns="68575" anchor="ctr" anchorCtr="0">
              <a:noAutofit/>
            </a:bodyPr>
            <a:lstStyle/>
            <a:p>
              <a:endParaRPr/>
            </a:p>
          </p:txBody>
        </p:sp>
        <p:sp>
          <p:nvSpPr>
            <p:cNvPr id="273" name="Google Shape;273;p16"/>
            <p:cNvSpPr txBox="1"/>
            <p:nvPr/>
          </p:nvSpPr>
          <p:spPr>
            <a:xfrm>
              <a:off x="2136073" y="2657888"/>
              <a:ext cx="1026300" cy="684000"/>
            </a:xfrm>
            <a:prstGeom prst="rect">
              <a:avLst/>
            </a:prstGeom>
            <a:solidFill>
              <a:srgbClr val="5E81C9"/>
            </a:solidFill>
            <a:ln>
              <a:noFill/>
            </a:ln>
          </p:spPr>
          <p:txBody>
            <a:bodyPr spcFirstLastPara="1" wrap="square" lIns="14300" tIns="7150" rIns="0" bIns="7150" anchor="ctr" anchorCtr="0">
              <a:noAutofit/>
            </a:bodyPr>
            <a:lstStyle/>
            <a:p>
              <a:pPr algn="ctr">
                <a:lnSpc>
                  <a:spcPct val="90000"/>
                </a:lnSpc>
                <a:buClr>
                  <a:schemeClr val="dk1"/>
                </a:buClr>
                <a:buSzPts val="1100"/>
              </a:pPr>
              <a:r>
                <a:rPr lang="en" b="1">
                  <a:solidFill>
                    <a:schemeClr val="dk1"/>
                  </a:solidFill>
                  <a:latin typeface="Candara"/>
                  <a:ea typeface="Candara"/>
                  <a:cs typeface="Candara"/>
                  <a:sym typeface="Candara"/>
                </a:rPr>
                <a:t>$7.6M</a:t>
              </a:r>
              <a:endParaRPr b="1">
                <a:latin typeface="Candara"/>
                <a:ea typeface="Candara"/>
                <a:cs typeface="Candara"/>
                <a:sym typeface="Candara"/>
              </a:endParaRPr>
            </a:p>
          </p:txBody>
        </p:sp>
        <p:sp>
          <p:nvSpPr>
            <p:cNvPr id="274" name="Google Shape;274;p16"/>
            <p:cNvSpPr/>
            <p:nvPr/>
          </p:nvSpPr>
          <p:spPr>
            <a:xfrm>
              <a:off x="3264847" y="2657888"/>
              <a:ext cx="1710300" cy="684000"/>
            </a:xfrm>
            <a:prstGeom prst="chevron">
              <a:avLst>
                <a:gd name="adj" fmla="val 50000"/>
              </a:avLst>
            </a:prstGeom>
            <a:solidFill>
              <a:srgbClr val="5E81C9"/>
            </a:solidFill>
            <a:ln w="12700" cap="flat" cmpd="sng">
              <a:solidFill>
                <a:srgbClr val="CCD3EA">
                  <a:alpha val="89800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68575" tIns="68575" rIns="68575" bIns="68575" anchor="ctr" anchorCtr="0">
              <a:noAutofit/>
            </a:bodyPr>
            <a:lstStyle/>
            <a:p>
              <a:endParaRPr/>
            </a:p>
          </p:txBody>
        </p:sp>
        <p:sp>
          <p:nvSpPr>
            <p:cNvPr id="275" name="Google Shape;275;p16"/>
            <p:cNvSpPr txBox="1"/>
            <p:nvPr/>
          </p:nvSpPr>
          <p:spPr>
            <a:xfrm>
              <a:off x="3606900" y="2657888"/>
              <a:ext cx="1026300" cy="684000"/>
            </a:xfrm>
            <a:prstGeom prst="rect">
              <a:avLst/>
            </a:prstGeom>
            <a:solidFill>
              <a:srgbClr val="5E81C9"/>
            </a:solidFill>
            <a:ln>
              <a:noFill/>
            </a:ln>
          </p:spPr>
          <p:txBody>
            <a:bodyPr spcFirstLastPara="1" wrap="square" lIns="14300" tIns="7150" rIns="0" bIns="7150" anchor="ctr" anchorCtr="0">
              <a:noAutofit/>
            </a:bodyPr>
            <a:lstStyle/>
            <a:p>
              <a:pPr algn="ctr">
                <a:lnSpc>
                  <a:spcPct val="90000"/>
                </a:lnSpc>
                <a:buClr>
                  <a:schemeClr val="dk1"/>
                </a:buClr>
                <a:buSzPts val="1100"/>
              </a:pPr>
              <a:r>
                <a:rPr lang="en" sz="1050">
                  <a:solidFill>
                    <a:schemeClr val="dk1"/>
                  </a:solidFill>
                  <a:latin typeface="Candara"/>
                  <a:ea typeface="Candara"/>
                  <a:cs typeface="Candara"/>
                  <a:sym typeface="Candara"/>
                </a:rPr>
                <a:t>Construction &amp; Facility Operations</a:t>
              </a:r>
              <a:endParaRPr sz="1050">
                <a:latin typeface="Candara"/>
                <a:ea typeface="Candara"/>
                <a:cs typeface="Candara"/>
                <a:sym typeface="Candara"/>
              </a:endParaRPr>
            </a:p>
          </p:txBody>
        </p:sp>
      </p:grp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960620"/>
            <a:ext cx="9144000" cy="1897380"/>
          </a:xfrm>
          <a:prstGeom prst="rect">
            <a:avLst/>
          </a:prstGeom>
        </p:spPr>
      </p:pic>
      <p:grpSp>
        <p:nvGrpSpPr>
          <p:cNvPr id="2" name="Group 1"/>
          <p:cNvGrpSpPr/>
          <p:nvPr/>
        </p:nvGrpSpPr>
        <p:grpSpPr>
          <a:xfrm>
            <a:off x="0" y="0"/>
            <a:ext cx="9146875" cy="1194816"/>
            <a:chOff x="0" y="0"/>
            <a:chExt cx="9146875" cy="1194816"/>
          </a:xfrm>
        </p:grpSpPr>
        <p:sp>
          <p:nvSpPr>
            <p:cNvPr id="22" name="Rectangle 21"/>
            <p:cNvSpPr/>
            <p:nvPr/>
          </p:nvSpPr>
          <p:spPr>
            <a:xfrm>
              <a:off x="0" y="0"/>
              <a:ext cx="9144000" cy="1194816"/>
            </a:xfrm>
            <a:prstGeom prst="rect">
              <a:avLst/>
            </a:prstGeom>
            <a:solidFill>
              <a:srgbClr val="E07E3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Rectangle 22"/>
            <p:cNvSpPr/>
            <p:nvPr/>
          </p:nvSpPr>
          <p:spPr>
            <a:xfrm>
              <a:off x="2875" y="1066800"/>
              <a:ext cx="9144000" cy="128016"/>
            </a:xfrm>
            <a:prstGeom prst="rect">
              <a:avLst/>
            </a:prstGeom>
            <a:solidFill>
              <a:srgbClr val="C1B2B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4" name="Straight Connector 23"/>
            <p:cNvCxnSpPr/>
            <p:nvPr/>
          </p:nvCxnSpPr>
          <p:spPr>
            <a:xfrm>
              <a:off x="2875" y="1066800"/>
              <a:ext cx="9144000" cy="0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0" name="Title 1"/>
          <p:cNvSpPr>
            <a:spLocks noGrp="1"/>
          </p:cNvSpPr>
          <p:nvPr>
            <p:ph type="ctrTitle"/>
          </p:nvPr>
        </p:nvSpPr>
        <p:spPr>
          <a:xfrm>
            <a:off x="685800" y="123645"/>
            <a:ext cx="7772400" cy="914400"/>
          </a:xfrm>
        </p:spPr>
        <p:txBody>
          <a:bodyPr>
            <a:normAutofit fontScale="90000"/>
          </a:bodyPr>
          <a:lstStyle/>
          <a:p>
            <a:r>
              <a:rPr lang="en-US" sz="3200" b="1" dirty="0">
                <a:solidFill>
                  <a:schemeClr val="bg1"/>
                </a:solidFill>
                <a:latin typeface="Candara" pitchFamily="34" charset="0"/>
              </a:rPr>
              <a:t>A Community Master Behavioral Health Plan</a:t>
            </a:r>
          </a:p>
        </p:txBody>
      </p:sp>
      <p:sp>
        <p:nvSpPr>
          <p:cNvPr id="18" name="Title 1"/>
          <p:cNvSpPr txBox="1">
            <a:spLocks/>
          </p:cNvSpPr>
          <p:nvPr/>
        </p:nvSpPr>
        <p:spPr>
          <a:xfrm>
            <a:off x="838200" y="838200"/>
            <a:ext cx="8153400" cy="487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2400" b="1" u="sng" dirty="0">
                <a:solidFill>
                  <a:srgbClr val="97999B"/>
                </a:solidFill>
                <a:latin typeface="Candara"/>
                <a:cs typeface="Candara"/>
              </a:rPr>
              <a:t>Includes:</a:t>
            </a:r>
          </a:p>
          <a:p>
            <a:pPr algn="l"/>
            <a:endParaRPr lang="en-US" sz="2400" b="1" u="sng" dirty="0">
              <a:solidFill>
                <a:srgbClr val="97999B"/>
              </a:solidFill>
              <a:latin typeface="Candara"/>
              <a:cs typeface="Candara"/>
            </a:endParaRPr>
          </a:p>
          <a:p>
            <a:pPr algn="l"/>
            <a:r>
              <a:rPr lang="en-US" sz="2400" dirty="0">
                <a:solidFill>
                  <a:srgbClr val="97999B"/>
                </a:solidFill>
                <a:latin typeface="Candara"/>
                <a:cs typeface="Candara"/>
              </a:rPr>
              <a:t>MHSU Alliance Road Map Report</a:t>
            </a:r>
          </a:p>
          <a:p>
            <a:pPr algn="l"/>
            <a:r>
              <a:rPr lang="en-US" sz="2400" dirty="0">
                <a:solidFill>
                  <a:srgbClr val="97999B"/>
                </a:solidFill>
                <a:latin typeface="Candara"/>
                <a:cs typeface="Candara"/>
              </a:rPr>
              <a:t>Site Design and Land Planning Report</a:t>
            </a:r>
          </a:p>
          <a:p>
            <a:pPr algn="l"/>
            <a:r>
              <a:rPr lang="en-US" sz="2400" dirty="0">
                <a:solidFill>
                  <a:srgbClr val="97999B"/>
                </a:solidFill>
                <a:latin typeface="Candara"/>
                <a:cs typeface="Candara"/>
              </a:rPr>
              <a:t>Community Health Improvement Plan</a:t>
            </a:r>
          </a:p>
          <a:p>
            <a:pPr algn="l"/>
            <a:r>
              <a:rPr lang="en-US" sz="2400" dirty="0">
                <a:solidFill>
                  <a:srgbClr val="97999B"/>
                </a:solidFill>
                <a:latin typeface="Candara"/>
                <a:cs typeface="Candara"/>
              </a:rPr>
              <a:t>Municipal Partnerships</a:t>
            </a:r>
          </a:p>
          <a:p>
            <a:pPr algn="l"/>
            <a:r>
              <a:rPr lang="en-US" sz="2400" dirty="0">
                <a:solidFill>
                  <a:srgbClr val="97999B"/>
                </a:solidFill>
                <a:latin typeface="Candara"/>
                <a:cs typeface="Candara"/>
              </a:rPr>
              <a:t>School District (PSD/TSD/EPSD) Partnerships</a:t>
            </a:r>
          </a:p>
          <a:p>
            <a:pPr algn="l"/>
            <a:r>
              <a:rPr lang="en-US" sz="2400" dirty="0">
                <a:solidFill>
                  <a:srgbClr val="97999B"/>
                </a:solidFill>
                <a:latin typeface="Candara"/>
                <a:cs typeface="Candara"/>
              </a:rPr>
              <a:t>Community priorities	</a:t>
            </a:r>
          </a:p>
          <a:p>
            <a:pPr algn="l"/>
            <a:endParaRPr lang="en-US" sz="2400" dirty="0">
              <a:solidFill>
                <a:srgbClr val="97999B"/>
              </a:solidFill>
              <a:latin typeface="Candara"/>
              <a:cs typeface="Candara"/>
            </a:endParaRPr>
          </a:p>
          <a:p>
            <a:pPr algn="l"/>
            <a:r>
              <a:rPr lang="en-US" sz="2400" dirty="0">
                <a:solidFill>
                  <a:srgbClr val="97999B"/>
                </a:solidFill>
                <a:latin typeface="Candara"/>
                <a:cs typeface="Candara"/>
              </a:rPr>
              <a:t>			</a:t>
            </a:r>
            <a:endParaRPr lang="en-US" sz="2400" spc="-150" dirty="0">
              <a:solidFill>
                <a:srgbClr val="97999B"/>
              </a:solidFill>
              <a:latin typeface="Candar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3783109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960620"/>
            <a:ext cx="9144000" cy="1897380"/>
          </a:xfrm>
          <a:prstGeom prst="rect">
            <a:avLst/>
          </a:prstGeom>
        </p:spPr>
      </p:pic>
      <p:grpSp>
        <p:nvGrpSpPr>
          <p:cNvPr id="4" name="Group 3"/>
          <p:cNvGrpSpPr/>
          <p:nvPr/>
        </p:nvGrpSpPr>
        <p:grpSpPr>
          <a:xfrm>
            <a:off x="0" y="0"/>
            <a:ext cx="9146875" cy="1194816"/>
            <a:chOff x="0" y="0"/>
            <a:chExt cx="9146875" cy="1194816"/>
          </a:xfrm>
        </p:grpSpPr>
        <p:sp>
          <p:nvSpPr>
            <p:cNvPr id="22" name="Rectangle 21"/>
            <p:cNvSpPr/>
            <p:nvPr/>
          </p:nvSpPr>
          <p:spPr>
            <a:xfrm>
              <a:off x="0" y="0"/>
              <a:ext cx="9144000" cy="1194816"/>
            </a:xfrm>
            <a:prstGeom prst="rect">
              <a:avLst/>
            </a:prstGeom>
            <a:solidFill>
              <a:srgbClr val="BCE19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Rectangle 22"/>
            <p:cNvSpPr/>
            <p:nvPr/>
          </p:nvSpPr>
          <p:spPr>
            <a:xfrm>
              <a:off x="2875" y="1066800"/>
              <a:ext cx="9144000" cy="128016"/>
            </a:xfrm>
            <a:prstGeom prst="rect">
              <a:avLst/>
            </a:prstGeom>
            <a:solidFill>
              <a:srgbClr val="C1B2B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4" name="Straight Connector 23"/>
            <p:cNvCxnSpPr/>
            <p:nvPr/>
          </p:nvCxnSpPr>
          <p:spPr>
            <a:xfrm>
              <a:off x="2875" y="1066800"/>
              <a:ext cx="9144000" cy="0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0" name="Title 1"/>
          <p:cNvSpPr>
            <a:spLocks noGrp="1"/>
          </p:cNvSpPr>
          <p:nvPr>
            <p:ph type="ctrTitle"/>
          </p:nvPr>
        </p:nvSpPr>
        <p:spPr>
          <a:xfrm>
            <a:off x="685800" y="123645"/>
            <a:ext cx="7772400" cy="914400"/>
          </a:xfrm>
        </p:spPr>
        <p:txBody>
          <a:bodyPr>
            <a:normAutofit/>
          </a:bodyPr>
          <a:lstStyle/>
          <a:p>
            <a:r>
              <a:rPr lang="en-US" sz="3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Candara" pitchFamily="34" charset="0"/>
              </a:rPr>
              <a:t>What this Initiative ISN’T</a:t>
            </a:r>
          </a:p>
        </p:txBody>
      </p:sp>
      <p:sp>
        <p:nvSpPr>
          <p:cNvPr id="18" name="Title 1"/>
          <p:cNvSpPr txBox="1">
            <a:spLocks/>
          </p:cNvSpPr>
          <p:nvPr/>
        </p:nvSpPr>
        <p:spPr>
          <a:xfrm>
            <a:off x="914400" y="1311803"/>
            <a:ext cx="7772400" cy="457199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342900" lvl="0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97999B"/>
                </a:solidFill>
                <a:latin typeface="Candara"/>
                <a:cs typeface="Candara"/>
              </a:rPr>
              <a:t>It’s not a hospital-all care proposed is below hospital level of care or community based services.</a:t>
            </a:r>
          </a:p>
          <a:p>
            <a:pPr lvl="0" algn="l"/>
            <a:endParaRPr lang="en-US" sz="2400" dirty="0">
              <a:solidFill>
                <a:srgbClr val="97999B"/>
              </a:solidFill>
              <a:latin typeface="Candara"/>
              <a:cs typeface="Candara"/>
            </a:endParaRPr>
          </a:p>
          <a:p>
            <a:pPr marL="342900" lvl="0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97999B"/>
                </a:solidFill>
                <a:latin typeface="Candara"/>
                <a:cs typeface="Candara"/>
              </a:rPr>
              <a:t>It’s not competitive or duplicative of any services already provided in our community, it is intended to bridge the gaps between what we currently have and what we don’t.</a:t>
            </a:r>
          </a:p>
          <a:p>
            <a:pPr lvl="0" algn="l"/>
            <a:endParaRPr lang="en-US" sz="2400" dirty="0">
              <a:solidFill>
                <a:srgbClr val="97999B"/>
              </a:solidFill>
              <a:latin typeface="Candara"/>
              <a:cs typeface="Candara"/>
            </a:endParaRPr>
          </a:p>
          <a:p>
            <a:pPr marL="342900" lvl="0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97999B"/>
                </a:solidFill>
                <a:latin typeface="Candara"/>
                <a:cs typeface="Candara"/>
              </a:rPr>
              <a:t>It’s not going to be a County service.  The services will be provided by providers in our community.</a:t>
            </a:r>
          </a:p>
          <a:p>
            <a:pPr lvl="0" algn="l"/>
            <a:endParaRPr lang="en-US" sz="2400" dirty="0">
              <a:solidFill>
                <a:srgbClr val="97999B"/>
              </a:solidFill>
              <a:latin typeface="Candara"/>
              <a:cs typeface="Candara"/>
            </a:endParaRPr>
          </a:p>
        </p:txBody>
      </p:sp>
    </p:spTree>
    <p:extLst>
      <p:ext uri="{BB962C8B-B14F-4D97-AF65-F5344CB8AC3E}">
        <p14:creationId xmlns:p14="http://schemas.microsoft.com/office/powerpoint/2010/main" val="167417757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57200" y="400502"/>
            <a:ext cx="81534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dirty="0"/>
              <a:t>Available County Land: 40 acres of land to the northwest corner of the intersection of South Taft Hill Road and Trilby Road </a:t>
            </a:r>
          </a:p>
          <a:p>
            <a:pPr algn="ctr"/>
            <a:r>
              <a:rPr lang="en-US" sz="2400" dirty="0"/>
              <a:t>between Fort Collins and Loveland</a:t>
            </a:r>
          </a:p>
        </p:txBody>
      </p:sp>
      <p:sp>
        <p:nvSpPr>
          <p:cNvPr id="3" name="Rectangle 2"/>
          <p:cNvSpPr/>
          <p:nvPr/>
        </p:nvSpPr>
        <p:spPr>
          <a:xfrm>
            <a:off x="457200" y="2057400"/>
            <a:ext cx="8153400" cy="4114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 descr="Google Maps - Google Chrome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749" y="1828800"/>
            <a:ext cx="9046818" cy="4876800"/>
          </a:xfrm>
          <a:prstGeom prst="rect">
            <a:avLst/>
          </a:prstGeom>
        </p:spPr>
      </p:pic>
      <p:sp>
        <p:nvSpPr>
          <p:cNvPr id="5" name="5-Point Star 4"/>
          <p:cNvSpPr/>
          <p:nvPr/>
        </p:nvSpPr>
        <p:spPr>
          <a:xfrm>
            <a:off x="4724400" y="3790709"/>
            <a:ext cx="304800" cy="304800"/>
          </a:xfrm>
          <a:prstGeom prst="star5">
            <a:avLst/>
          </a:prstGeom>
          <a:solidFill>
            <a:srgbClr val="FF0000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253592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57200" y="400502"/>
            <a:ext cx="81534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dirty="0"/>
              <a:t>Available County Land: 40 acres of land to the northwest corner of the intersection of South Taft Hill Road and Trilby Road </a:t>
            </a:r>
          </a:p>
          <a:p>
            <a:pPr algn="ctr"/>
            <a:r>
              <a:rPr lang="en-US" sz="2400" dirty="0"/>
              <a:t>between Fort Collins and Loveland</a:t>
            </a:r>
          </a:p>
        </p:txBody>
      </p:sp>
      <p:sp>
        <p:nvSpPr>
          <p:cNvPr id="3" name="Rectangle 2"/>
          <p:cNvSpPr/>
          <p:nvPr/>
        </p:nvSpPr>
        <p:spPr>
          <a:xfrm>
            <a:off x="457200" y="2057400"/>
            <a:ext cx="8153400" cy="4114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 descr="Google Maps - Google Chrome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749" y="1828800"/>
            <a:ext cx="9046818" cy="4876800"/>
          </a:xfrm>
          <a:prstGeom prst="rect">
            <a:avLst/>
          </a:prstGeom>
        </p:spPr>
      </p:pic>
      <p:sp>
        <p:nvSpPr>
          <p:cNvPr id="5" name="5-Point Star 4"/>
          <p:cNvSpPr/>
          <p:nvPr/>
        </p:nvSpPr>
        <p:spPr>
          <a:xfrm>
            <a:off x="4724400" y="3790709"/>
            <a:ext cx="304800" cy="304800"/>
          </a:xfrm>
          <a:prstGeom prst="star5">
            <a:avLst/>
          </a:prstGeom>
          <a:solidFill>
            <a:srgbClr val="FF0000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 descr="Google Maps - Google Chrome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47130"/>
            <a:ext cx="9144000" cy="6457891"/>
          </a:xfrm>
          <a:prstGeom prst="rect">
            <a:avLst/>
          </a:prstGeom>
        </p:spPr>
      </p:pic>
      <p:sp>
        <p:nvSpPr>
          <p:cNvPr id="7" name="5-Point Star 6"/>
          <p:cNvSpPr/>
          <p:nvPr/>
        </p:nvSpPr>
        <p:spPr>
          <a:xfrm>
            <a:off x="4764911" y="4428854"/>
            <a:ext cx="304800" cy="304800"/>
          </a:xfrm>
          <a:prstGeom prst="star5">
            <a:avLst/>
          </a:prstGeom>
          <a:solidFill>
            <a:srgbClr val="FF0000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5029200" y="2971800"/>
            <a:ext cx="990600" cy="285509"/>
          </a:xfrm>
          <a:prstGeom prst="ellipse">
            <a:avLst/>
          </a:prstGeom>
          <a:noFill/>
          <a:ln w="222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5181600" y="6329709"/>
            <a:ext cx="990600" cy="285509"/>
          </a:xfrm>
          <a:prstGeom prst="ellipse">
            <a:avLst/>
          </a:prstGeom>
          <a:noFill/>
          <a:ln w="222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512617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960620"/>
            <a:ext cx="9144000" cy="1897380"/>
          </a:xfrm>
          <a:prstGeom prst="rect">
            <a:avLst/>
          </a:prstGeom>
        </p:spPr>
      </p:pic>
      <p:grpSp>
        <p:nvGrpSpPr>
          <p:cNvPr id="4" name="Group 3"/>
          <p:cNvGrpSpPr/>
          <p:nvPr/>
        </p:nvGrpSpPr>
        <p:grpSpPr>
          <a:xfrm>
            <a:off x="0" y="0"/>
            <a:ext cx="9146875" cy="1194816"/>
            <a:chOff x="0" y="0"/>
            <a:chExt cx="9146875" cy="1194816"/>
          </a:xfrm>
        </p:grpSpPr>
        <p:sp>
          <p:nvSpPr>
            <p:cNvPr id="22" name="Rectangle 21"/>
            <p:cNvSpPr/>
            <p:nvPr/>
          </p:nvSpPr>
          <p:spPr>
            <a:xfrm>
              <a:off x="0" y="0"/>
              <a:ext cx="9144000" cy="1194816"/>
            </a:xfrm>
            <a:prstGeom prst="rect">
              <a:avLst/>
            </a:prstGeom>
            <a:solidFill>
              <a:srgbClr val="BCE19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Rectangle 22"/>
            <p:cNvSpPr/>
            <p:nvPr/>
          </p:nvSpPr>
          <p:spPr>
            <a:xfrm>
              <a:off x="2875" y="1066800"/>
              <a:ext cx="9144000" cy="128016"/>
            </a:xfrm>
            <a:prstGeom prst="rect">
              <a:avLst/>
            </a:prstGeom>
            <a:solidFill>
              <a:srgbClr val="C1B2B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4" name="Straight Connector 23"/>
            <p:cNvCxnSpPr/>
            <p:nvPr/>
          </p:nvCxnSpPr>
          <p:spPr>
            <a:xfrm>
              <a:off x="2875" y="1066800"/>
              <a:ext cx="9144000" cy="0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0" name="Title 1"/>
          <p:cNvSpPr>
            <a:spLocks noGrp="1"/>
          </p:cNvSpPr>
          <p:nvPr>
            <p:ph type="ctrTitle"/>
          </p:nvPr>
        </p:nvSpPr>
        <p:spPr>
          <a:xfrm>
            <a:off x="685800" y="2620518"/>
            <a:ext cx="7772400" cy="914400"/>
          </a:xfrm>
        </p:spPr>
        <p:txBody>
          <a:bodyPr>
            <a:noAutofit/>
          </a:bodyPr>
          <a:lstStyle/>
          <a:p>
            <a:r>
              <a:rPr lang="en-US" sz="6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Candara" pitchFamily="34" charset="0"/>
              </a:rPr>
              <a:t>Questions?</a:t>
            </a:r>
          </a:p>
        </p:txBody>
      </p:sp>
      <p:sp>
        <p:nvSpPr>
          <p:cNvPr id="18" name="Title 1"/>
          <p:cNvSpPr txBox="1">
            <a:spLocks/>
          </p:cNvSpPr>
          <p:nvPr/>
        </p:nvSpPr>
        <p:spPr>
          <a:xfrm>
            <a:off x="914400" y="1311803"/>
            <a:ext cx="7772400" cy="457199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algn="l"/>
            <a:endParaRPr lang="en-US" sz="2400" dirty="0">
              <a:solidFill>
                <a:srgbClr val="97999B"/>
              </a:solidFill>
              <a:latin typeface="Candara"/>
              <a:cs typeface="Candara"/>
            </a:endParaRPr>
          </a:p>
        </p:txBody>
      </p:sp>
    </p:spTree>
    <p:extLst>
      <p:ext uri="{BB962C8B-B14F-4D97-AF65-F5344CB8AC3E}">
        <p14:creationId xmlns:p14="http://schemas.microsoft.com/office/powerpoint/2010/main" val="34789072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270662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215902"/>
            <a:ext cx="9144000" cy="2633472"/>
          </a:xfrm>
          <a:prstGeom prst="rect">
            <a:avLst/>
          </a:prstGeom>
        </p:spPr>
      </p:pic>
      <p:sp>
        <p:nvSpPr>
          <p:cNvPr id="18" name="Title 1"/>
          <p:cNvSpPr txBox="1">
            <a:spLocks/>
          </p:cNvSpPr>
          <p:nvPr/>
        </p:nvSpPr>
        <p:spPr>
          <a:xfrm>
            <a:off x="0" y="2834639"/>
            <a:ext cx="9144000" cy="265176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800" b="1" dirty="0">
                <a:solidFill>
                  <a:srgbClr val="97999B"/>
                </a:solidFill>
                <a:latin typeface="Candara" pitchFamily="34" charset="0"/>
              </a:rPr>
              <a:t>Laurie Stolen</a:t>
            </a:r>
          </a:p>
          <a:p>
            <a:pPr>
              <a:lnSpc>
                <a:spcPts val="2200"/>
              </a:lnSpc>
            </a:pPr>
            <a:r>
              <a:rPr lang="en-US" sz="1800" i="1" dirty="0">
                <a:solidFill>
                  <a:srgbClr val="97999B"/>
                </a:solidFill>
                <a:latin typeface="Candara" pitchFamily="34" charset="0"/>
              </a:rPr>
              <a:t>Larimer County Behavioral Health Director</a:t>
            </a:r>
          </a:p>
          <a:p>
            <a:pPr>
              <a:lnSpc>
                <a:spcPts val="2200"/>
              </a:lnSpc>
            </a:pPr>
            <a:r>
              <a:rPr lang="en-US" sz="1800" dirty="0">
                <a:solidFill>
                  <a:srgbClr val="97999B"/>
                </a:solidFill>
                <a:latin typeface="Candara" pitchFamily="34" charset="0"/>
              </a:rPr>
              <a:t>2601 Midpoint Dr.</a:t>
            </a:r>
          </a:p>
          <a:p>
            <a:pPr>
              <a:lnSpc>
                <a:spcPts val="2200"/>
              </a:lnSpc>
            </a:pPr>
            <a:r>
              <a:rPr lang="en-US" sz="1800" dirty="0">
                <a:solidFill>
                  <a:srgbClr val="97999B"/>
                </a:solidFill>
                <a:latin typeface="Candara" pitchFamily="34" charset="0"/>
              </a:rPr>
              <a:t>Fort Collins, CO  80525</a:t>
            </a:r>
          </a:p>
          <a:p>
            <a:pPr>
              <a:lnSpc>
                <a:spcPts val="2200"/>
              </a:lnSpc>
            </a:pPr>
            <a:r>
              <a:rPr lang="en-US" sz="1800" dirty="0">
                <a:solidFill>
                  <a:srgbClr val="97999B"/>
                </a:solidFill>
                <a:latin typeface="Candara" pitchFamily="34" charset="0"/>
              </a:rPr>
              <a:t>stolenle@larimer.org</a:t>
            </a:r>
          </a:p>
          <a:p>
            <a:pPr>
              <a:lnSpc>
                <a:spcPts val="2200"/>
              </a:lnSpc>
            </a:pPr>
            <a:r>
              <a:rPr lang="en-US" sz="1800" dirty="0">
                <a:solidFill>
                  <a:srgbClr val="97999B"/>
                </a:solidFill>
                <a:latin typeface="Candara" pitchFamily="34" charset="0"/>
              </a:rPr>
              <a:t>970-498-7126</a:t>
            </a:r>
          </a:p>
          <a:p>
            <a:pPr>
              <a:lnSpc>
                <a:spcPts val="2200"/>
              </a:lnSpc>
            </a:pPr>
            <a:endParaRPr lang="en-US" sz="1800" dirty="0">
              <a:solidFill>
                <a:srgbClr val="97999B"/>
              </a:solidFill>
              <a:latin typeface="Candara" pitchFamily="34" charset="0"/>
            </a:endParaRPr>
          </a:p>
          <a:p>
            <a:pPr>
              <a:lnSpc>
                <a:spcPts val="2200"/>
              </a:lnSpc>
            </a:pPr>
            <a:r>
              <a:rPr lang="en-US" sz="1800" dirty="0">
                <a:solidFill>
                  <a:schemeClr val="accent3">
                    <a:lumMod val="75000"/>
                  </a:schemeClr>
                </a:solidFill>
                <a:latin typeface="Candara" pitchFamily="34" charset="0"/>
              </a:rPr>
              <a:t>   </a:t>
            </a:r>
            <a:endParaRPr lang="en-US" sz="1800" dirty="0">
              <a:solidFill>
                <a:srgbClr val="97999B"/>
              </a:solidFill>
              <a:latin typeface="Candara" pitchFamily="34" charset="0"/>
            </a:endParaRPr>
          </a:p>
          <a:p>
            <a:pPr>
              <a:lnSpc>
                <a:spcPts val="2200"/>
              </a:lnSpc>
            </a:pPr>
            <a:endParaRPr lang="en-US" sz="1800" dirty="0">
              <a:solidFill>
                <a:srgbClr val="97999B"/>
              </a:solidFill>
              <a:latin typeface="Candar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4467558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465AEE0-980E-491B-9119-3ED390C31EE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1143001" y="-1143001"/>
            <a:ext cx="6857999" cy="9144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132866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DBA44D9-DFE2-42C4-9AA4-9FA1DD1CC65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1143000" y="-1143001"/>
            <a:ext cx="6857999" cy="914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166435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960620"/>
            <a:ext cx="9144000" cy="1897380"/>
          </a:xfrm>
          <a:prstGeom prst="rect">
            <a:avLst/>
          </a:prstGeom>
        </p:spPr>
      </p:pic>
      <p:grpSp>
        <p:nvGrpSpPr>
          <p:cNvPr id="4" name="Group 3"/>
          <p:cNvGrpSpPr/>
          <p:nvPr/>
        </p:nvGrpSpPr>
        <p:grpSpPr>
          <a:xfrm>
            <a:off x="0" y="0"/>
            <a:ext cx="9146875" cy="1194816"/>
            <a:chOff x="0" y="0"/>
            <a:chExt cx="9146875" cy="1194816"/>
          </a:xfrm>
        </p:grpSpPr>
        <p:sp>
          <p:nvSpPr>
            <p:cNvPr id="22" name="Rectangle 21"/>
            <p:cNvSpPr/>
            <p:nvPr/>
          </p:nvSpPr>
          <p:spPr>
            <a:xfrm>
              <a:off x="0" y="0"/>
              <a:ext cx="9144000" cy="1194816"/>
            </a:xfrm>
            <a:prstGeom prst="rect">
              <a:avLst/>
            </a:prstGeom>
            <a:solidFill>
              <a:srgbClr val="BCE19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Rectangle 22"/>
            <p:cNvSpPr/>
            <p:nvPr/>
          </p:nvSpPr>
          <p:spPr>
            <a:xfrm>
              <a:off x="2875" y="1066800"/>
              <a:ext cx="9144000" cy="128016"/>
            </a:xfrm>
            <a:prstGeom prst="rect">
              <a:avLst/>
            </a:prstGeom>
            <a:solidFill>
              <a:srgbClr val="C1B2B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4" name="Straight Connector 23"/>
            <p:cNvCxnSpPr/>
            <p:nvPr/>
          </p:nvCxnSpPr>
          <p:spPr>
            <a:xfrm>
              <a:off x="2875" y="1066800"/>
              <a:ext cx="9144000" cy="0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0" name="Title 1"/>
          <p:cNvSpPr>
            <a:spLocks noGrp="1"/>
          </p:cNvSpPr>
          <p:nvPr>
            <p:ph type="title"/>
          </p:nvPr>
        </p:nvSpPr>
        <p:spPr>
          <a:xfrm>
            <a:off x="533400" y="1066799"/>
            <a:ext cx="8305800" cy="3444107"/>
          </a:xfrm>
        </p:spPr>
        <p:txBody>
          <a:bodyPr>
            <a:normAutofit fontScale="90000"/>
          </a:bodyPr>
          <a:lstStyle/>
          <a:p>
            <a:pPr algn="l"/>
            <a:br>
              <a:rPr lang="en-US" sz="3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Candara" pitchFamily="34" charset="0"/>
              </a:rPr>
            </a:br>
            <a:r>
              <a:rPr lang="en-US" sz="6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Candara" pitchFamily="34" charset="0"/>
              </a:rPr>
              <a:t>Timeline</a:t>
            </a:r>
            <a:br>
              <a:rPr lang="en-US" sz="3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Candara" pitchFamily="34" charset="0"/>
              </a:rPr>
            </a:br>
            <a:br>
              <a:rPr lang="en-US" sz="3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Candara" pitchFamily="34" charset="0"/>
              </a:rPr>
            </a:br>
            <a:br>
              <a:rPr lang="en-US" sz="3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Candara" pitchFamily="34" charset="0"/>
              </a:rPr>
            </a:br>
            <a:r>
              <a:rPr lang="en-US" sz="49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Candara" pitchFamily="34" charset="0"/>
              </a:rPr>
              <a:t>2016</a:t>
            </a:r>
            <a:r>
              <a:rPr lang="en-US" sz="3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Candara" pitchFamily="34" charset="0"/>
              </a:rPr>
              <a:t>-Failed ballot initiative</a:t>
            </a:r>
            <a:br>
              <a:rPr lang="en-US" sz="3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Candara" pitchFamily="34" charset="0"/>
              </a:rPr>
            </a:br>
            <a:r>
              <a:rPr lang="en-US" sz="49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Candara" pitchFamily="34" charset="0"/>
              </a:rPr>
              <a:t>2017</a:t>
            </a:r>
            <a:r>
              <a:rPr lang="en-US" sz="3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Candara" pitchFamily="34" charset="0"/>
              </a:rPr>
              <a:t>-community engagement/listening/awareness building</a:t>
            </a:r>
            <a:br>
              <a:rPr lang="en-US" sz="3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Candara" pitchFamily="34" charset="0"/>
              </a:rPr>
            </a:br>
            <a:r>
              <a:rPr lang="en-US" sz="49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Candara" pitchFamily="34" charset="0"/>
              </a:rPr>
              <a:t>2018</a:t>
            </a:r>
            <a:r>
              <a:rPr lang="en-US" sz="3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Candara" pitchFamily="34" charset="0"/>
              </a:rPr>
              <a:t>-Successful ballot initiative</a:t>
            </a:r>
            <a:br>
              <a:rPr lang="en-US" sz="3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Candara" pitchFamily="34" charset="0"/>
              </a:rPr>
            </a:br>
            <a:r>
              <a:rPr lang="en-US" sz="49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Candara" pitchFamily="34" charset="0"/>
              </a:rPr>
              <a:t>2019</a:t>
            </a:r>
            <a:r>
              <a:rPr lang="en-US" sz="3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Candara" pitchFamily="34" charset="0"/>
              </a:rPr>
              <a:t>-Here we go!</a:t>
            </a:r>
            <a:br>
              <a:rPr lang="en-US" sz="3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Candara" pitchFamily="34" charset="0"/>
              </a:rPr>
            </a:br>
            <a:br>
              <a:rPr lang="en-US" sz="3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Candara" pitchFamily="34" charset="0"/>
              </a:rPr>
            </a:br>
            <a:endParaRPr lang="en-US" sz="3200" b="1" dirty="0">
              <a:solidFill>
                <a:schemeClr val="tx1">
                  <a:lumMod val="65000"/>
                  <a:lumOff val="35000"/>
                </a:schemeClr>
              </a:solidFill>
              <a:latin typeface="Candara" pitchFamily="34" charset="0"/>
            </a:endParaRPr>
          </a:p>
        </p:txBody>
      </p:sp>
      <p:sp>
        <p:nvSpPr>
          <p:cNvPr id="18" name="Title 1"/>
          <p:cNvSpPr txBox="1">
            <a:spLocks/>
          </p:cNvSpPr>
          <p:nvPr/>
        </p:nvSpPr>
        <p:spPr>
          <a:xfrm>
            <a:off x="1219200" y="1295400"/>
            <a:ext cx="7772400" cy="457199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algn="l"/>
            <a:endParaRPr lang="en-US" sz="2400" dirty="0">
              <a:solidFill>
                <a:srgbClr val="97999B"/>
              </a:solidFill>
              <a:latin typeface="Candara"/>
              <a:cs typeface="Candara"/>
            </a:endParaRPr>
          </a:p>
        </p:txBody>
      </p:sp>
    </p:spTree>
    <p:extLst>
      <p:ext uri="{BB962C8B-B14F-4D97-AF65-F5344CB8AC3E}">
        <p14:creationId xmlns:p14="http://schemas.microsoft.com/office/powerpoint/2010/main" val="256233079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960620"/>
            <a:ext cx="9144000" cy="1897380"/>
          </a:xfrm>
          <a:prstGeom prst="rect">
            <a:avLst/>
          </a:prstGeom>
        </p:spPr>
      </p:pic>
      <p:grpSp>
        <p:nvGrpSpPr>
          <p:cNvPr id="2" name="Group 1"/>
          <p:cNvGrpSpPr/>
          <p:nvPr/>
        </p:nvGrpSpPr>
        <p:grpSpPr>
          <a:xfrm>
            <a:off x="-42203" y="-51816"/>
            <a:ext cx="9146875" cy="1194816"/>
            <a:chOff x="0" y="0"/>
            <a:chExt cx="9146875" cy="1194816"/>
          </a:xfrm>
        </p:grpSpPr>
        <p:sp>
          <p:nvSpPr>
            <p:cNvPr id="22" name="Rectangle 21"/>
            <p:cNvSpPr/>
            <p:nvPr/>
          </p:nvSpPr>
          <p:spPr>
            <a:xfrm>
              <a:off x="0" y="0"/>
              <a:ext cx="9144000" cy="1194816"/>
            </a:xfrm>
            <a:prstGeom prst="rect">
              <a:avLst/>
            </a:prstGeom>
            <a:solidFill>
              <a:srgbClr val="97999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Rectangle 22"/>
            <p:cNvSpPr/>
            <p:nvPr/>
          </p:nvSpPr>
          <p:spPr>
            <a:xfrm>
              <a:off x="2875" y="1066800"/>
              <a:ext cx="9144000" cy="128016"/>
            </a:xfrm>
            <a:prstGeom prst="rect">
              <a:avLst/>
            </a:prstGeom>
            <a:solidFill>
              <a:srgbClr val="BCE19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4" name="Straight Connector 23"/>
            <p:cNvCxnSpPr/>
            <p:nvPr/>
          </p:nvCxnSpPr>
          <p:spPr>
            <a:xfrm>
              <a:off x="2875" y="1066800"/>
              <a:ext cx="9144000" cy="0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0" name="Title 1"/>
          <p:cNvSpPr>
            <a:spLocks noGrp="1"/>
          </p:cNvSpPr>
          <p:nvPr>
            <p:ph type="ctrTitle"/>
          </p:nvPr>
        </p:nvSpPr>
        <p:spPr>
          <a:xfrm>
            <a:off x="685800" y="123645"/>
            <a:ext cx="7772400" cy="914400"/>
          </a:xfrm>
        </p:spPr>
        <p:txBody>
          <a:bodyPr>
            <a:normAutofit/>
          </a:bodyPr>
          <a:lstStyle/>
          <a:p>
            <a:r>
              <a:rPr lang="en-US" sz="3200" b="1" dirty="0">
                <a:solidFill>
                  <a:schemeClr val="bg1"/>
                </a:solidFill>
                <a:latin typeface="Candara" pitchFamily="34" charset="0"/>
              </a:rPr>
              <a:t>The Solution is Community Wide</a:t>
            </a:r>
          </a:p>
        </p:txBody>
      </p:sp>
      <p:sp>
        <p:nvSpPr>
          <p:cNvPr id="18" name="Title 1"/>
          <p:cNvSpPr txBox="1">
            <a:spLocks/>
          </p:cNvSpPr>
          <p:nvPr/>
        </p:nvSpPr>
        <p:spPr>
          <a:xfrm>
            <a:off x="685800" y="1600200"/>
            <a:ext cx="7772400" cy="4114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2400" spc="-150" dirty="0">
                <a:solidFill>
                  <a:srgbClr val="97999B"/>
                </a:solidFill>
                <a:latin typeface="Candara"/>
                <a:cs typeface="Candara"/>
              </a:rPr>
              <a:t>Our work is informed by national experts and local professionals: </a:t>
            </a:r>
            <a:endParaRPr lang="en-US" sz="2400" b="1" dirty="0">
              <a:solidFill>
                <a:srgbClr val="97999B"/>
              </a:solidFill>
              <a:latin typeface="Candara"/>
              <a:cs typeface="Candara"/>
            </a:endParaRPr>
          </a:p>
          <a:p>
            <a:pPr lvl="0" algn="l"/>
            <a:endParaRPr lang="en-US" sz="2400" spc="-150" dirty="0">
              <a:solidFill>
                <a:srgbClr val="97999B"/>
              </a:solidFill>
              <a:latin typeface="Candara"/>
              <a:cs typeface="Candara"/>
            </a:endParaRPr>
          </a:p>
          <a:p>
            <a:pPr lvl="0" algn="l"/>
            <a:r>
              <a:rPr lang="en-US" sz="2400" dirty="0">
                <a:solidFill>
                  <a:srgbClr val="97999B"/>
                </a:solidFill>
                <a:latin typeface="Candara"/>
                <a:cs typeface="Candara"/>
              </a:rPr>
              <a:t>The solution has a dedicated funding stream, and is 3-pronged:</a:t>
            </a:r>
          </a:p>
          <a:p>
            <a:pPr lvl="0" algn="l"/>
            <a:endParaRPr lang="en-US" sz="2400" dirty="0">
              <a:solidFill>
                <a:srgbClr val="97999B"/>
              </a:solidFill>
              <a:latin typeface="Candara"/>
              <a:cs typeface="Candara"/>
            </a:endParaRPr>
          </a:p>
          <a:p>
            <a:pPr marL="914400" lvl="1" indent="-457200">
              <a:buAutoNum type="arabicPeriod"/>
            </a:pPr>
            <a:r>
              <a:rPr lang="en-US" sz="2400" dirty="0">
                <a:solidFill>
                  <a:srgbClr val="97999B"/>
                </a:solidFill>
                <a:latin typeface="Candara"/>
                <a:cs typeface="Candara"/>
              </a:rPr>
              <a:t>Expand &amp; enrich local behavioral health services throughout the County through distributive services and oversight.</a:t>
            </a:r>
          </a:p>
          <a:p>
            <a:pPr lvl="1"/>
            <a:endParaRPr lang="en-US" sz="2400" dirty="0">
              <a:solidFill>
                <a:srgbClr val="97999B"/>
              </a:solidFill>
              <a:latin typeface="Candara"/>
              <a:cs typeface="Candara"/>
            </a:endParaRPr>
          </a:p>
          <a:p>
            <a:pPr lvl="1"/>
            <a:r>
              <a:rPr lang="en-US" sz="2400" dirty="0">
                <a:solidFill>
                  <a:srgbClr val="97999B"/>
                </a:solidFill>
                <a:latin typeface="Candara"/>
                <a:cs typeface="Candara"/>
              </a:rPr>
              <a:t>2. 	A community behavioral health facility to provide crises 	care, detox and residential treatment services.</a:t>
            </a:r>
          </a:p>
          <a:p>
            <a:pPr lvl="1"/>
            <a:endParaRPr lang="en-US" sz="2400" dirty="0">
              <a:solidFill>
                <a:srgbClr val="97999B"/>
              </a:solidFill>
              <a:latin typeface="Candara"/>
              <a:cs typeface="Candara"/>
            </a:endParaRPr>
          </a:p>
          <a:p>
            <a:pPr marL="914400" lvl="1" indent="-457200">
              <a:buAutoNum type="arabicPeriod" startAt="3"/>
            </a:pPr>
            <a:r>
              <a:rPr lang="en-US" sz="2400" dirty="0">
                <a:solidFill>
                  <a:srgbClr val="97999B"/>
                </a:solidFill>
                <a:latin typeface="Candara"/>
                <a:cs typeface="Candara"/>
              </a:rPr>
              <a:t>Coordinated care from crisis care to community care for</a:t>
            </a:r>
          </a:p>
          <a:p>
            <a:pPr lvl="1"/>
            <a:r>
              <a:rPr lang="en-US" sz="2400" dirty="0">
                <a:solidFill>
                  <a:srgbClr val="97999B"/>
                </a:solidFill>
                <a:latin typeface="Candara"/>
                <a:cs typeface="Candara"/>
              </a:rPr>
              <a:t>        long-term success.</a:t>
            </a:r>
          </a:p>
          <a:p>
            <a:pPr algn="l"/>
            <a:endParaRPr lang="en-US" sz="2400" spc="-150" dirty="0">
              <a:solidFill>
                <a:srgbClr val="97999B"/>
              </a:solidFill>
              <a:latin typeface="Candar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5122943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4" name="Google Shape;84;p1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4577726"/>
            <a:ext cx="9144000" cy="1423025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85" name="Google Shape;85;p13"/>
          <p:cNvGrpSpPr/>
          <p:nvPr/>
        </p:nvGrpSpPr>
        <p:grpSpPr>
          <a:xfrm>
            <a:off x="-13" y="12885"/>
            <a:ext cx="9146889" cy="1740477"/>
            <a:chOff x="-14" y="-1125820"/>
            <a:chExt cx="9146889" cy="2320636"/>
          </a:xfrm>
        </p:grpSpPr>
        <p:sp>
          <p:nvSpPr>
            <p:cNvPr id="86" name="Google Shape;86;p13"/>
            <p:cNvSpPr/>
            <p:nvPr/>
          </p:nvSpPr>
          <p:spPr>
            <a:xfrm>
              <a:off x="-14" y="-1125820"/>
              <a:ext cx="9144000" cy="1194816"/>
            </a:xfrm>
            <a:prstGeom prst="rect">
              <a:avLst/>
            </a:prstGeom>
            <a:solidFill>
              <a:srgbClr val="E07E3C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/>
              <a:endParaRPr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7" name="Google Shape;87;p13"/>
            <p:cNvSpPr/>
            <p:nvPr/>
          </p:nvSpPr>
          <p:spPr>
            <a:xfrm>
              <a:off x="2875" y="1066800"/>
              <a:ext cx="9144000" cy="128016"/>
            </a:xfrm>
            <a:prstGeom prst="rect">
              <a:avLst/>
            </a:prstGeom>
            <a:solidFill>
              <a:srgbClr val="C1B2B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/>
              <a:endParaRPr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cxnSp>
          <p:nvCxnSpPr>
            <p:cNvPr id="88" name="Google Shape;88;p13"/>
            <p:cNvCxnSpPr/>
            <p:nvPr/>
          </p:nvCxnSpPr>
          <p:spPr>
            <a:xfrm>
              <a:off x="2875" y="1066800"/>
              <a:ext cx="9144000" cy="0"/>
            </a:xfrm>
            <a:prstGeom prst="straightConnector1">
              <a:avLst/>
            </a:pr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</p:cxnSp>
      </p:grpSp>
      <p:sp>
        <p:nvSpPr>
          <p:cNvPr id="89" name="Google Shape;89;p13"/>
          <p:cNvSpPr txBox="1">
            <a:spLocks noGrp="1"/>
          </p:cNvSpPr>
          <p:nvPr>
            <p:ph type="ctrTitle"/>
          </p:nvPr>
        </p:nvSpPr>
        <p:spPr>
          <a:xfrm>
            <a:off x="73413" y="110129"/>
            <a:ext cx="8415900" cy="612900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25" tIns="45700" rIns="91425" bIns="45700" rtlCol="0" anchor="ctr" anchorCtr="0">
            <a:noAutofit/>
          </a:bodyPr>
          <a:lstStyle/>
          <a:p>
            <a:pPr>
              <a:spcBef>
                <a:spcPts val="0"/>
              </a:spcBef>
              <a:buClr>
                <a:schemeClr val="dk1"/>
              </a:buClr>
              <a:buSzPts val="3000"/>
            </a:pPr>
            <a:r>
              <a:rPr lang="en" sz="3000" b="1" dirty="0">
                <a:latin typeface="Candara"/>
                <a:ea typeface="Candara"/>
                <a:cs typeface="Candara"/>
                <a:sym typeface="Candara"/>
              </a:rPr>
              <a:t>Behavioral Health Services</a:t>
            </a:r>
            <a:br>
              <a:rPr lang="en" sz="3000" b="1" dirty="0">
                <a:latin typeface="Candara"/>
                <a:ea typeface="Candara"/>
                <a:cs typeface="Candara"/>
                <a:sym typeface="Candara"/>
              </a:rPr>
            </a:br>
            <a:r>
              <a:rPr lang="en" sz="2400" b="1" dirty="0">
                <a:latin typeface="Candara"/>
                <a:ea typeface="Candara"/>
                <a:cs typeface="Candara"/>
                <a:sym typeface="Candara"/>
              </a:rPr>
              <a:t>Funding Pathways</a:t>
            </a:r>
            <a:endParaRPr b="1" dirty="0">
              <a:latin typeface="Candara"/>
              <a:ea typeface="Candara"/>
              <a:cs typeface="Candara"/>
              <a:sym typeface="Candara"/>
            </a:endParaRPr>
          </a:p>
        </p:txBody>
      </p:sp>
      <p:pic>
        <p:nvPicPr>
          <p:cNvPr id="90" name="Google Shape;90;p13" descr="Medal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412597" y="3480297"/>
            <a:ext cx="685800" cy="685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91" name="Google Shape;91;p13" descr="Piggy Bank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4281413" y="3377703"/>
            <a:ext cx="685800" cy="685800"/>
          </a:xfrm>
          <a:prstGeom prst="rect">
            <a:avLst/>
          </a:prstGeom>
          <a:noFill/>
          <a:ln>
            <a:noFill/>
          </a:ln>
        </p:spPr>
      </p:pic>
      <p:sp>
        <p:nvSpPr>
          <p:cNvPr id="92" name="Google Shape;92;p13"/>
          <p:cNvSpPr/>
          <p:nvPr/>
        </p:nvSpPr>
        <p:spPr>
          <a:xfrm>
            <a:off x="5572100" y="3377700"/>
            <a:ext cx="1482600" cy="1800900"/>
          </a:xfrm>
          <a:prstGeom prst="rect">
            <a:avLst/>
          </a:prstGeom>
          <a:solidFill>
            <a:srgbClr val="999999"/>
          </a:solidFill>
          <a:ln w="9525" cap="flat" cmpd="sng">
            <a:solidFill>
              <a:srgbClr val="3A66B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>
              <a:lnSpc>
                <a:spcPct val="90000"/>
              </a:lnSpc>
              <a:spcBef>
                <a:spcPts val="300"/>
              </a:spcBef>
            </a:pPr>
            <a:endParaRPr sz="1200" b="1">
              <a:solidFill>
                <a:schemeClr val="lt1"/>
              </a:solidFill>
              <a:latin typeface="Candara"/>
              <a:ea typeface="Candara"/>
              <a:cs typeface="Candara"/>
              <a:sym typeface="Candara"/>
            </a:endParaRPr>
          </a:p>
          <a:p>
            <a:pPr algn="ctr">
              <a:lnSpc>
                <a:spcPct val="90000"/>
              </a:lnSpc>
              <a:spcBef>
                <a:spcPts val="300"/>
              </a:spcBef>
            </a:pPr>
            <a:endParaRPr sz="1200" b="1">
              <a:solidFill>
                <a:schemeClr val="lt1"/>
              </a:solidFill>
              <a:latin typeface="Candara"/>
              <a:ea typeface="Candara"/>
              <a:cs typeface="Candara"/>
              <a:sym typeface="Candara"/>
            </a:endParaRPr>
          </a:p>
          <a:p>
            <a:pPr algn="ctr">
              <a:lnSpc>
                <a:spcPct val="90000"/>
              </a:lnSpc>
              <a:spcBef>
                <a:spcPts val="300"/>
              </a:spcBef>
            </a:pPr>
            <a:endParaRPr sz="1200" b="1">
              <a:solidFill>
                <a:schemeClr val="lt1"/>
              </a:solidFill>
              <a:latin typeface="Candara"/>
              <a:ea typeface="Candara"/>
              <a:cs typeface="Candara"/>
              <a:sym typeface="Candara"/>
            </a:endParaRPr>
          </a:p>
          <a:p>
            <a:pPr indent="457200">
              <a:lnSpc>
                <a:spcPct val="90000"/>
              </a:lnSpc>
              <a:spcBef>
                <a:spcPts val="300"/>
              </a:spcBef>
            </a:pPr>
            <a:r>
              <a:rPr lang="en" sz="1200" b="1">
                <a:solidFill>
                  <a:schemeClr val="lt1"/>
                </a:solidFill>
                <a:latin typeface="Candara"/>
                <a:ea typeface="Candara"/>
                <a:cs typeface="Candara"/>
                <a:sym typeface="Candara"/>
              </a:rPr>
              <a:t>Facility</a:t>
            </a:r>
            <a:endParaRPr sz="800" i="1">
              <a:solidFill>
                <a:schemeClr val="lt1"/>
              </a:solidFill>
              <a:latin typeface="Candara"/>
              <a:ea typeface="Candara"/>
              <a:cs typeface="Candara"/>
              <a:sym typeface="Candara"/>
            </a:endParaRPr>
          </a:p>
          <a:p>
            <a:pPr algn="ctr">
              <a:lnSpc>
                <a:spcPct val="90000"/>
              </a:lnSpc>
              <a:spcBef>
                <a:spcPts val="300"/>
              </a:spcBef>
              <a:buClr>
                <a:schemeClr val="lt1"/>
              </a:buClr>
              <a:buSzPts val="800"/>
            </a:pPr>
            <a:r>
              <a:rPr lang="en" sz="900" i="1">
                <a:solidFill>
                  <a:schemeClr val="lt1"/>
                </a:solidFill>
                <a:latin typeface="Candara"/>
                <a:ea typeface="Candara"/>
                <a:cs typeface="Candara"/>
                <a:sym typeface="Candara"/>
              </a:rPr>
              <a:t>Funds for design, construction, &amp; contracted services for facility AND monies for  designated community services </a:t>
            </a:r>
            <a:endParaRPr sz="900">
              <a:solidFill>
                <a:schemeClr val="dk1"/>
              </a:solidFill>
              <a:latin typeface="Candara"/>
              <a:ea typeface="Candara"/>
              <a:cs typeface="Candara"/>
              <a:sym typeface="Candara"/>
            </a:endParaRPr>
          </a:p>
          <a:p>
            <a:pPr algn="ctr">
              <a:lnSpc>
                <a:spcPct val="90000"/>
              </a:lnSpc>
              <a:spcBef>
                <a:spcPts val="300"/>
              </a:spcBef>
              <a:buClr>
                <a:schemeClr val="dk1"/>
              </a:buClr>
              <a:buSzPts val="1100"/>
            </a:pPr>
            <a:endParaRPr sz="1100">
              <a:solidFill>
                <a:schemeClr val="dk1"/>
              </a:solidFill>
            </a:endParaRPr>
          </a:p>
        </p:txBody>
      </p:sp>
      <p:pic>
        <p:nvPicPr>
          <p:cNvPr id="93" name="Google Shape;93;p13" descr="House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5972650" y="3429000"/>
            <a:ext cx="618350" cy="58320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94" name="Google Shape;94;p13"/>
          <p:cNvCxnSpPr>
            <a:stCxn id="95" idx="2"/>
            <a:endCxn id="91" idx="0"/>
          </p:cNvCxnSpPr>
          <p:nvPr/>
        </p:nvCxnSpPr>
        <p:spPr>
          <a:xfrm>
            <a:off x="4624302" y="2939134"/>
            <a:ext cx="0" cy="438600"/>
          </a:xfrm>
          <a:prstGeom prst="straightConnector1">
            <a:avLst/>
          </a:prstGeom>
          <a:noFill/>
          <a:ln w="9525" cap="flat" cmpd="sng">
            <a:solidFill>
              <a:srgbClr val="3A66B1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96" name="Google Shape;96;p13"/>
          <p:cNvCxnSpPr>
            <a:stCxn id="95" idx="2"/>
          </p:cNvCxnSpPr>
          <p:nvPr/>
        </p:nvCxnSpPr>
        <p:spPr>
          <a:xfrm flipH="1">
            <a:off x="2838702" y="2939134"/>
            <a:ext cx="1785600" cy="362400"/>
          </a:xfrm>
          <a:prstGeom prst="straightConnector1">
            <a:avLst/>
          </a:prstGeom>
          <a:noFill/>
          <a:ln w="9525" cap="flat" cmpd="sng">
            <a:solidFill>
              <a:srgbClr val="3A66B1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97" name="Google Shape;97;p13"/>
          <p:cNvCxnSpPr>
            <a:stCxn id="95" idx="2"/>
          </p:cNvCxnSpPr>
          <p:nvPr/>
        </p:nvCxnSpPr>
        <p:spPr>
          <a:xfrm>
            <a:off x="4624302" y="2939134"/>
            <a:ext cx="1559100" cy="320100"/>
          </a:xfrm>
          <a:prstGeom prst="straightConnector1">
            <a:avLst/>
          </a:prstGeom>
          <a:noFill/>
          <a:ln w="9525" cap="flat" cmpd="sng">
            <a:solidFill>
              <a:srgbClr val="3A66B1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98" name="Google Shape;98;p13"/>
          <p:cNvCxnSpPr>
            <a:stCxn id="99" idx="2"/>
            <a:endCxn id="95" idx="0"/>
          </p:cNvCxnSpPr>
          <p:nvPr/>
        </p:nvCxnSpPr>
        <p:spPr>
          <a:xfrm>
            <a:off x="4624282" y="2373544"/>
            <a:ext cx="0" cy="122100"/>
          </a:xfrm>
          <a:prstGeom prst="straightConnector1">
            <a:avLst/>
          </a:prstGeom>
          <a:noFill/>
          <a:ln w="9525" cap="flat" cmpd="sng">
            <a:solidFill>
              <a:srgbClr val="3A66B1"/>
            </a:solidFill>
            <a:prstDash val="solid"/>
            <a:round/>
            <a:headEnd type="none" w="med" len="med"/>
            <a:tailEnd type="triangle" w="med" len="med"/>
          </a:ln>
        </p:spPr>
      </p:cxnSp>
      <p:pic>
        <p:nvPicPr>
          <p:cNvPr id="100" name="Google Shape;100;p13" descr="Piggy Bank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4329613" y="3429003"/>
            <a:ext cx="685800" cy="685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1" name="Google Shape;101;p13" descr="Medal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346910" y="3428997"/>
            <a:ext cx="685800" cy="68580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02" name="Google Shape;102;p13"/>
          <p:cNvGrpSpPr/>
          <p:nvPr/>
        </p:nvGrpSpPr>
        <p:grpSpPr>
          <a:xfrm>
            <a:off x="970636" y="1873541"/>
            <a:ext cx="7307328" cy="3305073"/>
            <a:chOff x="419287" y="2446"/>
            <a:chExt cx="10074905" cy="3095507"/>
          </a:xfrm>
        </p:grpSpPr>
        <p:sp>
          <p:nvSpPr>
            <p:cNvPr id="99" name="Google Shape;99;p13"/>
            <p:cNvSpPr/>
            <p:nvPr/>
          </p:nvSpPr>
          <p:spPr>
            <a:xfrm>
              <a:off x="4587465" y="2446"/>
              <a:ext cx="1738500" cy="468300"/>
            </a:xfrm>
            <a:prstGeom prst="rect">
              <a:avLst/>
            </a:prstGeom>
            <a:solidFill>
              <a:srgbClr val="999999"/>
            </a:solidFill>
            <a:ln w="9525" cap="flat" cmpd="sng">
              <a:solidFill>
                <a:srgbClr val="3A66B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8575" tIns="68575" rIns="68575" bIns="68575" anchor="ctr" anchorCtr="0">
              <a:noAutofit/>
            </a:bodyPr>
            <a:lstStyle/>
            <a:p>
              <a:pPr algn="ctr">
                <a:lnSpc>
                  <a:spcPct val="90000"/>
                </a:lnSpc>
                <a:buClr>
                  <a:schemeClr val="lt1"/>
                </a:buClr>
                <a:buSzPts val="700"/>
              </a:pPr>
              <a:r>
                <a:rPr lang="en" sz="1100" b="1">
                  <a:solidFill>
                    <a:schemeClr val="lt1"/>
                  </a:solidFill>
                  <a:latin typeface="Candara"/>
                  <a:ea typeface="Candara"/>
                  <a:cs typeface="Candara"/>
                  <a:sym typeface="Candara"/>
                </a:rPr>
                <a:t>BOCC</a:t>
              </a:r>
              <a:endParaRPr sz="1100" b="1">
                <a:solidFill>
                  <a:schemeClr val="lt1"/>
                </a:solidFill>
                <a:latin typeface="Candara"/>
                <a:ea typeface="Candara"/>
                <a:cs typeface="Candara"/>
                <a:sym typeface="Candara"/>
              </a:endParaRPr>
            </a:p>
            <a:p>
              <a:pPr algn="ctr">
                <a:lnSpc>
                  <a:spcPct val="90000"/>
                </a:lnSpc>
                <a:buClr>
                  <a:schemeClr val="lt1"/>
                </a:buClr>
                <a:buSzPts val="700"/>
              </a:pPr>
              <a:r>
                <a:rPr lang="en" sz="800" b="1" i="1">
                  <a:solidFill>
                    <a:schemeClr val="lt1"/>
                  </a:solidFill>
                  <a:latin typeface="Candara"/>
                  <a:ea typeface="Candara"/>
                  <a:cs typeface="Candara"/>
                  <a:sym typeface="Candara"/>
                </a:rPr>
                <a:t>Board of County Commissioners</a:t>
              </a:r>
              <a:endParaRPr sz="800" b="1" i="1">
                <a:solidFill>
                  <a:schemeClr val="lt1"/>
                </a:solidFill>
                <a:latin typeface="Candara"/>
                <a:ea typeface="Candara"/>
                <a:cs typeface="Candara"/>
                <a:sym typeface="Candara"/>
              </a:endParaRPr>
            </a:p>
          </p:txBody>
        </p:sp>
        <p:sp>
          <p:nvSpPr>
            <p:cNvPr id="103" name="Google Shape;103;p13"/>
            <p:cNvSpPr/>
            <p:nvPr/>
          </p:nvSpPr>
          <p:spPr>
            <a:xfrm>
              <a:off x="419287" y="584956"/>
              <a:ext cx="10074900" cy="375900"/>
            </a:xfrm>
            <a:prstGeom prst="rect">
              <a:avLst/>
            </a:prstGeom>
            <a:solidFill>
              <a:srgbClr val="999999"/>
            </a:solidFill>
            <a:ln w="9525" cap="flat" cmpd="sng">
              <a:solidFill>
                <a:srgbClr val="3A66B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8575" tIns="68575" rIns="68575" bIns="68575" anchor="ctr" anchorCtr="0">
              <a:noAutofit/>
            </a:bodyPr>
            <a:lstStyle/>
            <a:p>
              <a:endParaRPr/>
            </a:p>
          </p:txBody>
        </p:sp>
        <p:sp>
          <p:nvSpPr>
            <p:cNvPr id="95" name="Google Shape;95;p13"/>
            <p:cNvSpPr txBox="1"/>
            <p:nvPr/>
          </p:nvSpPr>
          <p:spPr>
            <a:xfrm>
              <a:off x="419292" y="584974"/>
              <a:ext cx="10074900" cy="415500"/>
            </a:xfrm>
            <a:prstGeom prst="rect">
              <a:avLst/>
            </a:prstGeom>
            <a:solidFill>
              <a:srgbClr val="5E81C9"/>
            </a:solidFill>
            <a:ln w="9525" cap="flat" cmpd="sng">
              <a:solidFill>
                <a:srgbClr val="3A66B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4275" tIns="4275" rIns="4275" bIns="4275" anchor="ctr" anchorCtr="0">
              <a:noAutofit/>
            </a:bodyPr>
            <a:lstStyle/>
            <a:p>
              <a:pPr algn="ctr">
                <a:lnSpc>
                  <a:spcPct val="90000"/>
                </a:lnSpc>
                <a:buClr>
                  <a:schemeClr val="lt1"/>
                </a:buClr>
                <a:buSzPts val="700"/>
              </a:pPr>
              <a:r>
                <a:rPr lang="en" sz="1300" b="1">
                  <a:solidFill>
                    <a:schemeClr val="lt1"/>
                  </a:solidFill>
                  <a:latin typeface="Candara"/>
                  <a:ea typeface="Candara"/>
                  <a:cs typeface="Candara"/>
                  <a:sym typeface="Candara"/>
                </a:rPr>
                <a:t>Behavioral Health Services</a:t>
              </a:r>
              <a:endParaRPr sz="1300" b="1">
                <a:solidFill>
                  <a:schemeClr val="lt1"/>
                </a:solidFill>
                <a:latin typeface="Candara"/>
                <a:ea typeface="Candara"/>
                <a:cs typeface="Candara"/>
                <a:sym typeface="Candara"/>
              </a:endParaRPr>
            </a:p>
            <a:p>
              <a:pPr algn="ctr">
                <a:lnSpc>
                  <a:spcPct val="90000"/>
                </a:lnSpc>
                <a:buClr>
                  <a:schemeClr val="lt1"/>
                </a:buClr>
                <a:buSzPts val="700"/>
              </a:pPr>
              <a:r>
                <a:rPr lang="en" sz="1100" b="1" i="1">
                  <a:solidFill>
                    <a:schemeClr val="lt1"/>
                  </a:solidFill>
                  <a:latin typeface="Candara"/>
                  <a:ea typeface="Candara"/>
                  <a:cs typeface="Candara"/>
                  <a:sym typeface="Candara"/>
                </a:rPr>
                <a:t>Increase access to appropriate, affordable care</a:t>
              </a:r>
              <a:endParaRPr sz="1100" b="1" i="1">
                <a:solidFill>
                  <a:schemeClr val="lt1"/>
                </a:solidFill>
                <a:latin typeface="Candara"/>
                <a:ea typeface="Candara"/>
                <a:cs typeface="Candara"/>
                <a:sym typeface="Candara"/>
              </a:endParaRPr>
            </a:p>
          </p:txBody>
        </p:sp>
        <p:sp>
          <p:nvSpPr>
            <p:cNvPr id="104" name="Google Shape;104;p13"/>
            <p:cNvSpPr txBox="1"/>
            <p:nvPr/>
          </p:nvSpPr>
          <p:spPr>
            <a:xfrm>
              <a:off x="1802372" y="1416897"/>
              <a:ext cx="2053500" cy="1680900"/>
            </a:xfrm>
            <a:prstGeom prst="rect">
              <a:avLst/>
            </a:prstGeom>
            <a:solidFill>
              <a:srgbClr val="999999"/>
            </a:solidFill>
            <a:ln w="9525" cap="flat" cmpd="sng">
              <a:solidFill>
                <a:srgbClr val="3A66B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4275" tIns="4275" rIns="4275" bIns="4275" anchor="ctr" anchorCtr="0">
              <a:noAutofit/>
            </a:bodyPr>
            <a:lstStyle/>
            <a:p>
              <a:pPr algn="ctr">
                <a:lnSpc>
                  <a:spcPct val="90000"/>
                </a:lnSpc>
                <a:buClr>
                  <a:schemeClr val="dk1"/>
                </a:buClr>
                <a:buSzPts val="700"/>
              </a:pPr>
              <a:endParaRPr sz="7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algn="ctr">
                <a:lnSpc>
                  <a:spcPct val="90000"/>
                </a:lnSpc>
                <a:spcBef>
                  <a:spcPts val="200"/>
                </a:spcBef>
                <a:buClr>
                  <a:schemeClr val="dk1"/>
                </a:buClr>
                <a:buSzPts val="700"/>
              </a:pPr>
              <a:endParaRPr sz="7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algn="ctr">
                <a:lnSpc>
                  <a:spcPct val="90000"/>
                </a:lnSpc>
                <a:spcBef>
                  <a:spcPts val="200"/>
                </a:spcBef>
                <a:buClr>
                  <a:schemeClr val="dk1"/>
                </a:buClr>
                <a:buSzPts val="800"/>
              </a:pPr>
              <a:endParaRPr sz="8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algn="ctr">
                <a:lnSpc>
                  <a:spcPct val="90000"/>
                </a:lnSpc>
                <a:spcBef>
                  <a:spcPts val="300"/>
                </a:spcBef>
                <a:buClr>
                  <a:schemeClr val="lt1"/>
                </a:buClr>
                <a:buSzPts val="800"/>
              </a:pPr>
              <a:r>
                <a:rPr lang="en" sz="1200" b="1">
                  <a:solidFill>
                    <a:schemeClr val="lt1"/>
                  </a:solidFill>
                  <a:latin typeface="Candara"/>
                  <a:ea typeface="Candara"/>
                  <a:cs typeface="Candara"/>
                  <a:sym typeface="Candara"/>
                </a:rPr>
                <a:t>Distributed Services</a:t>
              </a:r>
              <a:endParaRPr sz="1200">
                <a:latin typeface="Candara"/>
                <a:ea typeface="Candara"/>
                <a:cs typeface="Candara"/>
                <a:sym typeface="Candara"/>
              </a:endParaRPr>
            </a:p>
            <a:p>
              <a:pPr algn="ctr">
                <a:lnSpc>
                  <a:spcPct val="90000"/>
                </a:lnSpc>
                <a:spcBef>
                  <a:spcPts val="200"/>
                </a:spcBef>
                <a:buClr>
                  <a:schemeClr val="lt1"/>
                </a:buClr>
                <a:buSzPts val="700"/>
              </a:pPr>
              <a:r>
                <a:rPr lang="en" sz="1100" i="1">
                  <a:solidFill>
                    <a:schemeClr val="lt1"/>
                  </a:solidFill>
                  <a:latin typeface="Candara"/>
                  <a:ea typeface="Candara"/>
                  <a:cs typeface="Candara"/>
                  <a:sym typeface="Candara"/>
                </a:rPr>
                <a:t>Grant funds to expand existing community services</a:t>
              </a:r>
              <a:endParaRPr sz="1100">
                <a:latin typeface="Candara"/>
                <a:ea typeface="Candara"/>
                <a:cs typeface="Candara"/>
                <a:sym typeface="Candara"/>
              </a:endParaRPr>
            </a:p>
          </p:txBody>
        </p:sp>
        <p:sp>
          <p:nvSpPr>
            <p:cNvPr id="105" name="Google Shape;105;p13"/>
            <p:cNvSpPr/>
            <p:nvPr/>
          </p:nvSpPr>
          <p:spPr>
            <a:xfrm>
              <a:off x="4360264" y="1392453"/>
              <a:ext cx="2048700" cy="1705500"/>
            </a:xfrm>
            <a:prstGeom prst="rect">
              <a:avLst/>
            </a:prstGeom>
            <a:solidFill>
              <a:srgbClr val="999999"/>
            </a:solidFill>
            <a:ln w="9525" cap="flat" cmpd="sng">
              <a:solidFill>
                <a:srgbClr val="3A66B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8575" tIns="68575" rIns="68575" bIns="68575" anchor="ctr" anchorCtr="0">
              <a:noAutofit/>
            </a:bodyPr>
            <a:lstStyle/>
            <a:p>
              <a:pPr algn="ctr">
                <a:lnSpc>
                  <a:spcPct val="90000"/>
                </a:lnSpc>
                <a:spcBef>
                  <a:spcPts val="300"/>
                </a:spcBef>
              </a:pPr>
              <a:endParaRPr sz="1200" b="1">
                <a:solidFill>
                  <a:schemeClr val="lt1"/>
                </a:solidFill>
                <a:latin typeface="Candara"/>
                <a:ea typeface="Candara"/>
                <a:cs typeface="Candara"/>
                <a:sym typeface="Candara"/>
              </a:endParaRPr>
            </a:p>
            <a:p>
              <a:pPr algn="ctr">
                <a:lnSpc>
                  <a:spcPct val="90000"/>
                </a:lnSpc>
                <a:spcBef>
                  <a:spcPts val="300"/>
                </a:spcBef>
                <a:buClr>
                  <a:schemeClr val="lt1"/>
                </a:buClr>
                <a:buSzPts val="800"/>
              </a:pPr>
              <a:endParaRPr sz="1200" b="1">
                <a:solidFill>
                  <a:schemeClr val="lt1"/>
                </a:solidFill>
                <a:latin typeface="Candara"/>
                <a:ea typeface="Candara"/>
                <a:cs typeface="Candara"/>
                <a:sym typeface="Candara"/>
              </a:endParaRPr>
            </a:p>
            <a:p>
              <a:pPr algn="ctr">
                <a:lnSpc>
                  <a:spcPct val="90000"/>
                </a:lnSpc>
                <a:spcBef>
                  <a:spcPts val="300"/>
                </a:spcBef>
              </a:pPr>
              <a:endParaRPr sz="1200" b="1">
                <a:solidFill>
                  <a:schemeClr val="lt1"/>
                </a:solidFill>
                <a:latin typeface="Candara"/>
                <a:ea typeface="Candara"/>
                <a:cs typeface="Candara"/>
                <a:sym typeface="Candara"/>
              </a:endParaRPr>
            </a:p>
            <a:p>
              <a:pPr algn="ctr">
                <a:lnSpc>
                  <a:spcPct val="90000"/>
                </a:lnSpc>
                <a:spcBef>
                  <a:spcPts val="300"/>
                </a:spcBef>
              </a:pPr>
              <a:endParaRPr sz="1200" b="1">
                <a:solidFill>
                  <a:schemeClr val="lt1"/>
                </a:solidFill>
                <a:latin typeface="Candara"/>
                <a:ea typeface="Candara"/>
                <a:cs typeface="Candara"/>
                <a:sym typeface="Candara"/>
              </a:endParaRPr>
            </a:p>
            <a:p>
              <a:pPr algn="ctr">
                <a:lnSpc>
                  <a:spcPct val="90000"/>
                </a:lnSpc>
                <a:spcBef>
                  <a:spcPts val="300"/>
                </a:spcBef>
                <a:buClr>
                  <a:schemeClr val="lt1"/>
                </a:buClr>
                <a:buSzPts val="800"/>
              </a:pPr>
              <a:r>
                <a:rPr lang="en" sz="1200" b="1">
                  <a:solidFill>
                    <a:schemeClr val="lt1"/>
                  </a:solidFill>
                  <a:latin typeface="Candara"/>
                  <a:ea typeface="Candara"/>
                  <a:cs typeface="Candara"/>
                  <a:sym typeface="Candara"/>
                </a:rPr>
                <a:t>Client Assistance Fund</a:t>
              </a:r>
              <a:endParaRPr sz="1200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endParaRPr>
            </a:p>
            <a:p>
              <a:pPr algn="ctr">
                <a:lnSpc>
                  <a:spcPct val="90000"/>
                </a:lnSpc>
                <a:spcBef>
                  <a:spcPts val="300"/>
                </a:spcBef>
                <a:buClr>
                  <a:schemeClr val="lt1"/>
                </a:buClr>
                <a:buSzPts val="1000"/>
              </a:pPr>
              <a:r>
                <a:rPr lang="en" sz="1000" i="1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Special fund to decrease barriers &amp; coordinate care</a:t>
              </a:r>
              <a:endParaRPr sz="1100">
                <a:solidFill>
                  <a:schemeClr val="dk1"/>
                </a:solidFill>
              </a:endParaRPr>
            </a:p>
            <a:p>
              <a:pPr algn="ctr">
                <a:lnSpc>
                  <a:spcPct val="90000"/>
                </a:lnSpc>
                <a:spcBef>
                  <a:spcPts val="300"/>
                </a:spcBef>
                <a:buClr>
                  <a:schemeClr val="dk1"/>
                </a:buClr>
                <a:buSzPts val="700"/>
              </a:pPr>
              <a:endParaRPr sz="1100" i="1">
                <a:solidFill>
                  <a:schemeClr val="lt1"/>
                </a:solidFill>
                <a:latin typeface="Candara"/>
                <a:ea typeface="Candara"/>
                <a:cs typeface="Candara"/>
                <a:sym typeface="Candara"/>
              </a:endParaRPr>
            </a:p>
            <a:p>
              <a:pPr algn="ctr">
                <a:lnSpc>
                  <a:spcPct val="90000"/>
                </a:lnSpc>
                <a:spcBef>
                  <a:spcPts val="200"/>
                </a:spcBef>
                <a:buClr>
                  <a:schemeClr val="lt1"/>
                </a:buClr>
                <a:buSzPts val="700"/>
              </a:pPr>
              <a:endParaRPr sz="1100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endParaRPr>
            </a:p>
          </p:txBody>
        </p:sp>
      </p:grpSp>
      <p:pic>
        <p:nvPicPr>
          <p:cNvPr id="106" name="Google Shape;106;p13" descr="Medal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346910" y="3428997"/>
            <a:ext cx="685800" cy="685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7" name="Google Shape;107;p13" descr="Piggy Bank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4281363" y="3429003"/>
            <a:ext cx="685800" cy="685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960620"/>
            <a:ext cx="9144000" cy="1897380"/>
          </a:xfrm>
          <a:prstGeom prst="rect">
            <a:avLst/>
          </a:prstGeom>
        </p:spPr>
      </p:pic>
      <p:grpSp>
        <p:nvGrpSpPr>
          <p:cNvPr id="2" name="Group 1"/>
          <p:cNvGrpSpPr/>
          <p:nvPr/>
        </p:nvGrpSpPr>
        <p:grpSpPr>
          <a:xfrm>
            <a:off x="0" y="0"/>
            <a:ext cx="9146875" cy="1194816"/>
            <a:chOff x="0" y="0"/>
            <a:chExt cx="9146875" cy="1194816"/>
          </a:xfrm>
        </p:grpSpPr>
        <p:sp>
          <p:nvSpPr>
            <p:cNvPr id="22" name="Rectangle 21"/>
            <p:cNvSpPr/>
            <p:nvPr/>
          </p:nvSpPr>
          <p:spPr>
            <a:xfrm>
              <a:off x="0" y="0"/>
              <a:ext cx="9144000" cy="1194816"/>
            </a:xfrm>
            <a:prstGeom prst="rect">
              <a:avLst/>
            </a:prstGeom>
            <a:solidFill>
              <a:srgbClr val="97999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Rectangle 22"/>
            <p:cNvSpPr/>
            <p:nvPr/>
          </p:nvSpPr>
          <p:spPr>
            <a:xfrm>
              <a:off x="2875" y="1066800"/>
              <a:ext cx="9144000" cy="128016"/>
            </a:xfrm>
            <a:prstGeom prst="rect">
              <a:avLst/>
            </a:prstGeom>
            <a:solidFill>
              <a:srgbClr val="BCE19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4" name="Straight Connector 23"/>
            <p:cNvCxnSpPr/>
            <p:nvPr/>
          </p:nvCxnSpPr>
          <p:spPr>
            <a:xfrm>
              <a:off x="2875" y="1066800"/>
              <a:ext cx="9144000" cy="0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0" name="Title 1"/>
          <p:cNvSpPr>
            <a:spLocks noGrp="1"/>
          </p:cNvSpPr>
          <p:nvPr>
            <p:ph type="ctrTitle"/>
          </p:nvPr>
        </p:nvSpPr>
        <p:spPr>
          <a:xfrm>
            <a:off x="685800" y="123645"/>
            <a:ext cx="7772400" cy="914400"/>
          </a:xfrm>
        </p:spPr>
        <p:txBody>
          <a:bodyPr>
            <a:normAutofit/>
          </a:bodyPr>
          <a:lstStyle/>
          <a:p>
            <a:r>
              <a:rPr lang="en" sz="3200" dirty="0"/>
              <a:t>Future Behavioral Health Team Collaboration</a:t>
            </a:r>
            <a:endParaRPr lang="en-US" sz="3200" b="1" dirty="0">
              <a:solidFill>
                <a:schemeClr val="bg1"/>
              </a:solidFill>
              <a:latin typeface="Candara" pitchFamily="34" charset="0"/>
            </a:endParaRPr>
          </a:p>
        </p:txBody>
      </p:sp>
      <p:sp>
        <p:nvSpPr>
          <p:cNvPr id="18" name="Title 1"/>
          <p:cNvSpPr txBox="1">
            <a:spLocks/>
          </p:cNvSpPr>
          <p:nvPr/>
        </p:nvSpPr>
        <p:spPr>
          <a:xfrm>
            <a:off x="381000" y="3962400"/>
            <a:ext cx="8077200" cy="22860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dirty="0">
                <a:latin typeface="Candara"/>
                <a:cs typeface="Candara"/>
              </a:rPr>
              <a:t> </a:t>
            </a:r>
          </a:p>
          <a:p>
            <a:endParaRPr lang="en-US" sz="2400" dirty="0">
              <a:solidFill>
                <a:srgbClr val="97999B"/>
              </a:solidFill>
              <a:latin typeface="Candara"/>
              <a:cs typeface="Candara"/>
            </a:endParaRPr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685800" y="1471522"/>
            <a:ext cx="7772400" cy="498175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914400" lvl="1" indent="-457200">
              <a:buFont typeface="Arial" panose="020B0604020202020204" pitchFamily="34" charset="0"/>
              <a:buChar char="•"/>
            </a:pPr>
            <a:endParaRPr lang="en-US" sz="2600" dirty="0">
              <a:solidFill>
                <a:srgbClr val="97999B"/>
              </a:solidFill>
              <a:latin typeface="Candara"/>
              <a:cs typeface="Candara"/>
            </a:endParaRPr>
          </a:p>
          <a:p>
            <a:endParaRPr lang="en-US" sz="3200" dirty="0">
              <a:solidFill>
                <a:srgbClr val="97999B"/>
              </a:solidFill>
              <a:latin typeface="Candara"/>
              <a:cs typeface="Candara"/>
            </a:endParaRPr>
          </a:p>
          <a:p>
            <a:endParaRPr lang="en-US" sz="2400" dirty="0">
              <a:solidFill>
                <a:srgbClr val="97999B"/>
              </a:solidFill>
              <a:latin typeface="Candara"/>
              <a:cs typeface="Candara"/>
            </a:endParaRPr>
          </a:p>
          <a:p>
            <a:r>
              <a:rPr lang="en-US" sz="2400" dirty="0"/>
              <a:t> </a:t>
            </a:r>
            <a:r>
              <a:rPr lang="en-US" sz="2400" b="1" dirty="0"/>
              <a:t> </a:t>
            </a:r>
            <a:endParaRPr lang="en-US" sz="2400" dirty="0"/>
          </a:p>
          <a:p>
            <a:endParaRPr lang="en-US" sz="2400" dirty="0">
              <a:solidFill>
                <a:srgbClr val="97999B"/>
              </a:solidFill>
              <a:latin typeface="Candara"/>
              <a:cs typeface="Candara"/>
            </a:endParaRPr>
          </a:p>
        </p:txBody>
      </p:sp>
      <p:grpSp>
        <p:nvGrpSpPr>
          <p:cNvPr id="11" name="Google Shape;192;p28">
            <a:extLst>
              <a:ext uri="{FF2B5EF4-FFF2-40B4-BE49-F238E27FC236}">
                <a16:creationId xmlns:a16="http://schemas.microsoft.com/office/drawing/2014/main" id="{3A4CEB3C-54FB-4C8A-8E94-D5A65599937F}"/>
              </a:ext>
            </a:extLst>
          </p:cNvPr>
          <p:cNvGrpSpPr/>
          <p:nvPr/>
        </p:nvGrpSpPr>
        <p:grpSpPr>
          <a:xfrm>
            <a:off x="2667000" y="2374799"/>
            <a:ext cx="3175200" cy="3175200"/>
            <a:chOff x="2820225" y="891450"/>
            <a:chExt cx="3175200" cy="3175200"/>
          </a:xfrm>
        </p:grpSpPr>
        <p:sp>
          <p:nvSpPr>
            <p:cNvPr id="12" name="Google Shape;193;p28">
              <a:extLst>
                <a:ext uri="{FF2B5EF4-FFF2-40B4-BE49-F238E27FC236}">
                  <a16:creationId xmlns:a16="http://schemas.microsoft.com/office/drawing/2014/main" id="{36A2414F-1822-472F-AB45-92303589CE50}"/>
                </a:ext>
              </a:extLst>
            </p:cNvPr>
            <p:cNvSpPr/>
            <p:nvPr/>
          </p:nvSpPr>
          <p:spPr>
            <a:xfrm rot="10800000">
              <a:off x="2820225" y="891450"/>
              <a:ext cx="3175200" cy="3175200"/>
            </a:xfrm>
            <a:prstGeom prst="blockArc">
              <a:avLst>
                <a:gd name="adj1" fmla="val 5399801"/>
                <a:gd name="adj2" fmla="val 3012680"/>
                <a:gd name="adj3" fmla="val 6939"/>
              </a:avLst>
            </a:prstGeom>
            <a:solidFill>
              <a:srgbClr val="63D29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" name="Google Shape;194;p28">
              <a:extLst>
                <a:ext uri="{FF2B5EF4-FFF2-40B4-BE49-F238E27FC236}">
                  <a16:creationId xmlns:a16="http://schemas.microsoft.com/office/drawing/2014/main" id="{B0D96A37-02A6-475E-980C-B81EEB7B1382}"/>
                </a:ext>
              </a:extLst>
            </p:cNvPr>
            <p:cNvSpPr/>
            <p:nvPr/>
          </p:nvSpPr>
          <p:spPr>
            <a:xfrm rot="10800000">
              <a:off x="3175023" y="1179900"/>
              <a:ext cx="450600" cy="450600"/>
            </a:xfrm>
            <a:prstGeom prst="rtTriangle">
              <a:avLst/>
            </a:prstGeom>
            <a:solidFill>
              <a:srgbClr val="63D29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14" name="Google Shape;198;p28">
            <a:extLst>
              <a:ext uri="{FF2B5EF4-FFF2-40B4-BE49-F238E27FC236}">
                <a16:creationId xmlns:a16="http://schemas.microsoft.com/office/drawing/2014/main" id="{1CD4BA44-BFA5-424C-9600-8B01990DB589}"/>
              </a:ext>
            </a:extLst>
          </p:cNvPr>
          <p:cNvGrpSpPr/>
          <p:nvPr/>
        </p:nvGrpSpPr>
        <p:grpSpPr>
          <a:xfrm>
            <a:off x="3610390" y="2162490"/>
            <a:ext cx="1332300" cy="914700"/>
            <a:chOff x="3798075" y="775532"/>
            <a:chExt cx="1332300" cy="914700"/>
          </a:xfrm>
        </p:grpSpPr>
        <p:sp>
          <p:nvSpPr>
            <p:cNvPr id="15" name="Google Shape;199;p28">
              <a:extLst>
                <a:ext uri="{FF2B5EF4-FFF2-40B4-BE49-F238E27FC236}">
                  <a16:creationId xmlns:a16="http://schemas.microsoft.com/office/drawing/2014/main" id="{92FA07A7-392C-4EFE-B8EA-BE3B380ED9BF}"/>
                </a:ext>
              </a:extLst>
            </p:cNvPr>
            <p:cNvSpPr/>
            <p:nvPr/>
          </p:nvSpPr>
          <p:spPr>
            <a:xfrm>
              <a:off x="3798075" y="1060532"/>
              <a:ext cx="1332300" cy="629700"/>
            </a:xfrm>
            <a:prstGeom prst="rect">
              <a:avLst/>
            </a:prstGeom>
            <a:solidFill>
              <a:srgbClr val="1B786E"/>
            </a:solidFill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r>
                <a:rPr lang="en" sz="800" kern="0" dirty="0">
                  <a:solidFill>
                    <a:srgbClr val="FFFFFF"/>
                  </a:solidFill>
                  <a:latin typeface="Roboto"/>
                  <a:ea typeface="Roboto"/>
                  <a:cs typeface="Roboto"/>
                  <a:sym typeface="Roboto"/>
                </a:rPr>
                <a:t>Behavioral Health Department vision, directives, and oversight</a:t>
              </a:r>
              <a:endParaRPr sz="1400" kern="0" dirty="0">
                <a:solidFill>
                  <a:srgbClr val="FFFFFF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6" name="Google Shape;200;p28">
              <a:extLst>
                <a:ext uri="{FF2B5EF4-FFF2-40B4-BE49-F238E27FC236}">
                  <a16:creationId xmlns:a16="http://schemas.microsoft.com/office/drawing/2014/main" id="{666384C0-2DB8-4905-98CA-5792045768C9}"/>
                </a:ext>
              </a:extLst>
            </p:cNvPr>
            <p:cNvSpPr/>
            <p:nvPr/>
          </p:nvSpPr>
          <p:spPr>
            <a:xfrm>
              <a:off x="3798075" y="775532"/>
              <a:ext cx="1332300" cy="285000"/>
            </a:xfrm>
            <a:prstGeom prst="round1Rect">
              <a:avLst>
                <a:gd name="adj" fmla="val 50000"/>
              </a:avLst>
            </a:prstGeom>
            <a:solidFill>
              <a:srgbClr val="155B5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r>
                <a:rPr lang="en" sz="800" kern="0">
                  <a:solidFill>
                    <a:srgbClr val="FFFFFF"/>
                  </a:solidFill>
                  <a:latin typeface="Roboto"/>
                  <a:ea typeface="Roboto"/>
                  <a:cs typeface="Roboto"/>
                  <a:sym typeface="Roboto"/>
                </a:rPr>
                <a:t>Director</a:t>
              </a:r>
              <a:endParaRPr sz="800" kern="0">
                <a:solidFill>
                  <a:srgbClr val="FFFFFF"/>
                </a:solidFill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17" name="Google Shape;197;p28">
            <a:extLst>
              <a:ext uri="{FF2B5EF4-FFF2-40B4-BE49-F238E27FC236}">
                <a16:creationId xmlns:a16="http://schemas.microsoft.com/office/drawing/2014/main" id="{3B5DAD19-10D3-41AF-A00F-085506A920FE}"/>
              </a:ext>
            </a:extLst>
          </p:cNvPr>
          <p:cNvSpPr/>
          <p:nvPr/>
        </p:nvSpPr>
        <p:spPr>
          <a:xfrm>
            <a:off x="5105400" y="3539911"/>
            <a:ext cx="1332300" cy="285000"/>
          </a:xfrm>
          <a:prstGeom prst="round1Rect">
            <a:avLst>
              <a:gd name="adj" fmla="val 50000"/>
            </a:avLst>
          </a:prstGeom>
          <a:solidFill>
            <a:srgbClr val="155B5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r>
              <a:rPr lang="en" sz="800" kern="0" dirty="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Business Operations Manager</a:t>
            </a:r>
            <a:endParaRPr sz="800" kern="0" dirty="0">
              <a:solidFill>
                <a:srgbClr val="FFFFFF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9" name="Google Shape;196;p28">
            <a:extLst>
              <a:ext uri="{FF2B5EF4-FFF2-40B4-BE49-F238E27FC236}">
                <a16:creationId xmlns:a16="http://schemas.microsoft.com/office/drawing/2014/main" id="{18023666-6F73-4985-9A46-0BEDC8804FA9}"/>
              </a:ext>
            </a:extLst>
          </p:cNvPr>
          <p:cNvSpPr/>
          <p:nvPr/>
        </p:nvSpPr>
        <p:spPr>
          <a:xfrm>
            <a:off x="5105400" y="3824911"/>
            <a:ext cx="1332300" cy="787340"/>
          </a:xfrm>
          <a:prstGeom prst="rect">
            <a:avLst/>
          </a:prstGeom>
          <a:solidFill>
            <a:srgbClr val="1B786E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r>
              <a:rPr lang="en" sz="800" kern="0" dirty="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Behavioral Health financial processes, grant and contract support, structure, and reporting</a:t>
            </a:r>
            <a:endParaRPr sz="800" kern="0" dirty="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1" name="Google Shape;205;p28">
            <a:extLst>
              <a:ext uri="{FF2B5EF4-FFF2-40B4-BE49-F238E27FC236}">
                <a16:creationId xmlns:a16="http://schemas.microsoft.com/office/drawing/2014/main" id="{F6D9759B-803B-48CE-8FB2-F7B77E310154}"/>
              </a:ext>
            </a:extLst>
          </p:cNvPr>
          <p:cNvSpPr/>
          <p:nvPr/>
        </p:nvSpPr>
        <p:spPr>
          <a:xfrm>
            <a:off x="3588449" y="5105400"/>
            <a:ext cx="1332300" cy="629700"/>
          </a:xfrm>
          <a:prstGeom prst="rect">
            <a:avLst/>
          </a:prstGeom>
          <a:solidFill>
            <a:srgbClr val="1B786E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r>
              <a:rPr lang="en" sz="800" kern="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Behavioral Health data collection, research, and evaluation</a:t>
            </a:r>
            <a:endParaRPr sz="1400" kern="0">
              <a:solidFill>
                <a:srgbClr val="FFFFFF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25" name="Google Shape;206;p28">
            <a:extLst>
              <a:ext uri="{FF2B5EF4-FFF2-40B4-BE49-F238E27FC236}">
                <a16:creationId xmlns:a16="http://schemas.microsoft.com/office/drawing/2014/main" id="{6C5554BB-05EC-41F6-B24E-B7EABD91E9E6}"/>
              </a:ext>
            </a:extLst>
          </p:cNvPr>
          <p:cNvSpPr/>
          <p:nvPr/>
        </p:nvSpPr>
        <p:spPr>
          <a:xfrm>
            <a:off x="3588449" y="4818120"/>
            <a:ext cx="1332300" cy="285000"/>
          </a:xfrm>
          <a:prstGeom prst="round1Rect">
            <a:avLst>
              <a:gd name="adj" fmla="val 50000"/>
            </a:avLst>
          </a:prstGeom>
          <a:solidFill>
            <a:srgbClr val="155B5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r>
              <a:rPr lang="en" sz="800" kern="0" dirty="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Behavioral Health Planner and Eval. Spec.</a:t>
            </a:r>
            <a:endParaRPr sz="800" kern="0" dirty="0">
              <a:solidFill>
                <a:srgbClr val="FFFFFF"/>
              </a:solidFill>
              <a:latin typeface="Arial"/>
              <a:cs typeface="Arial"/>
              <a:sym typeface="Arial"/>
            </a:endParaRPr>
          </a:p>
        </p:txBody>
      </p:sp>
      <p:grpSp>
        <p:nvGrpSpPr>
          <p:cNvPr id="26" name="Google Shape;201;p28">
            <a:extLst>
              <a:ext uri="{FF2B5EF4-FFF2-40B4-BE49-F238E27FC236}">
                <a16:creationId xmlns:a16="http://schemas.microsoft.com/office/drawing/2014/main" id="{5962F91F-25A1-465E-9E1F-3D31E8751432}"/>
              </a:ext>
            </a:extLst>
          </p:cNvPr>
          <p:cNvGrpSpPr/>
          <p:nvPr/>
        </p:nvGrpSpPr>
        <p:grpSpPr>
          <a:xfrm>
            <a:off x="2140098" y="3546809"/>
            <a:ext cx="1332300" cy="1065441"/>
            <a:chOff x="2465775" y="2071477"/>
            <a:chExt cx="1332300" cy="914700"/>
          </a:xfrm>
        </p:grpSpPr>
        <p:sp>
          <p:nvSpPr>
            <p:cNvPr id="27" name="Google Shape;202;p28">
              <a:extLst>
                <a:ext uri="{FF2B5EF4-FFF2-40B4-BE49-F238E27FC236}">
                  <a16:creationId xmlns:a16="http://schemas.microsoft.com/office/drawing/2014/main" id="{63B0FFA5-E987-453A-ADE1-B920F58543A8}"/>
                </a:ext>
              </a:extLst>
            </p:cNvPr>
            <p:cNvSpPr/>
            <p:nvPr/>
          </p:nvSpPr>
          <p:spPr>
            <a:xfrm>
              <a:off x="2465775" y="2356477"/>
              <a:ext cx="1332300" cy="629700"/>
            </a:xfrm>
            <a:prstGeom prst="rect">
              <a:avLst/>
            </a:prstGeom>
            <a:solidFill>
              <a:srgbClr val="1B786E"/>
            </a:solidFill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r>
                <a:rPr lang="en" sz="800" kern="0">
                  <a:solidFill>
                    <a:srgbClr val="FFFFFF"/>
                  </a:solidFill>
                  <a:latin typeface="Roboto"/>
                  <a:ea typeface="Roboto"/>
                  <a:cs typeface="Roboto"/>
                  <a:sym typeface="Roboto"/>
                </a:rPr>
                <a:t>Behavioral Health program support and community outreach</a:t>
              </a:r>
              <a:endParaRPr sz="1400" kern="0">
                <a:solidFill>
                  <a:srgbClr val="FFFFFF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8" name="Google Shape;203;p28">
              <a:extLst>
                <a:ext uri="{FF2B5EF4-FFF2-40B4-BE49-F238E27FC236}">
                  <a16:creationId xmlns:a16="http://schemas.microsoft.com/office/drawing/2014/main" id="{376D2206-E11A-4FDA-A748-9C3D0C29BC59}"/>
                </a:ext>
              </a:extLst>
            </p:cNvPr>
            <p:cNvSpPr/>
            <p:nvPr/>
          </p:nvSpPr>
          <p:spPr>
            <a:xfrm>
              <a:off x="2465775" y="2071477"/>
              <a:ext cx="1332300" cy="285000"/>
            </a:xfrm>
            <a:prstGeom prst="round1Rect">
              <a:avLst>
                <a:gd name="adj" fmla="val 50000"/>
              </a:avLst>
            </a:prstGeom>
            <a:solidFill>
              <a:srgbClr val="155B5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r>
                <a:rPr lang="en" sz="800" kern="0">
                  <a:solidFill>
                    <a:srgbClr val="FFFFFF"/>
                  </a:solidFill>
                  <a:latin typeface="Roboto"/>
                  <a:ea typeface="Roboto"/>
                  <a:cs typeface="Roboto"/>
                  <a:sym typeface="Roboto"/>
                </a:rPr>
                <a:t>Behavioral Health Program Director</a:t>
              </a:r>
              <a:endParaRPr sz="800" kern="0">
                <a:solidFill>
                  <a:srgbClr val="FFFFFF"/>
                </a:solidFill>
                <a:latin typeface="Arial"/>
                <a:cs typeface="Arial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53395730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" name="Google Shape;112;p1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4577726"/>
            <a:ext cx="9144000" cy="1423025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13" name="Google Shape;113;p14"/>
          <p:cNvGrpSpPr/>
          <p:nvPr/>
        </p:nvGrpSpPr>
        <p:grpSpPr>
          <a:xfrm>
            <a:off x="-1450" y="857250"/>
            <a:ext cx="9151350" cy="899458"/>
            <a:chOff x="0" y="0"/>
            <a:chExt cx="9151350" cy="1194816"/>
          </a:xfrm>
        </p:grpSpPr>
        <p:sp>
          <p:nvSpPr>
            <p:cNvPr id="114" name="Google Shape;114;p14"/>
            <p:cNvSpPr/>
            <p:nvPr/>
          </p:nvSpPr>
          <p:spPr>
            <a:xfrm>
              <a:off x="0" y="0"/>
              <a:ext cx="9144000" cy="1194816"/>
            </a:xfrm>
            <a:prstGeom prst="rect">
              <a:avLst/>
            </a:prstGeom>
            <a:solidFill>
              <a:srgbClr val="E07E3C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/>
              <a:endParaRPr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5" name="Google Shape;115;p14"/>
            <p:cNvSpPr/>
            <p:nvPr/>
          </p:nvSpPr>
          <p:spPr>
            <a:xfrm>
              <a:off x="2875" y="1066800"/>
              <a:ext cx="9144000" cy="128016"/>
            </a:xfrm>
            <a:prstGeom prst="rect">
              <a:avLst/>
            </a:prstGeom>
            <a:solidFill>
              <a:srgbClr val="BCE19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/>
              <a:endParaRPr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cxnSp>
          <p:nvCxnSpPr>
            <p:cNvPr id="116" name="Google Shape;116;p14"/>
            <p:cNvCxnSpPr/>
            <p:nvPr/>
          </p:nvCxnSpPr>
          <p:spPr>
            <a:xfrm>
              <a:off x="7350" y="1001477"/>
              <a:ext cx="9144000" cy="0"/>
            </a:xfrm>
            <a:prstGeom prst="straightConnector1">
              <a:avLst/>
            </a:prstGeom>
            <a:noFill/>
            <a:ln>
              <a:noFill/>
            </a:ln>
          </p:spPr>
        </p:cxnSp>
      </p:grpSp>
      <p:sp>
        <p:nvSpPr>
          <p:cNvPr id="117" name="Google Shape;117;p14"/>
          <p:cNvSpPr txBox="1">
            <a:spLocks noGrp="1"/>
          </p:cNvSpPr>
          <p:nvPr>
            <p:ph type="ctrTitle"/>
          </p:nvPr>
        </p:nvSpPr>
        <p:spPr>
          <a:xfrm>
            <a:off x="685800" y="913226"/>
            <a:ext cx="7772400" cy="632700"/>
          </a:xfrm>
          <a:prstGeom prst="rect">
            <a:avLst/>
          </a:prstGeom>
          <a:solidFill>
            <a:srgbClr val="E07E3C"/>
          </a:solidFill>
          <a:ln w="9525" cap="flat" cmpd="sng">
            <a:solidFill>
              <a:srgbClr val="E07E3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vert="horz" wrap="square" lIns="91425" tIns="45700" rIns="91425" bIns="45700" rtlCol="0" anchor="ctr" anchorCtr="0">
            <a:noAutofit/>
          </a:bodyPr>
          <a:lstStyle/>
          <a:p>
            <a:pPr algn="l">
              <a:spcBef>
                <a:spcPts val="0"/>
              </a:spcBef>
              <a:buClr>
                <a:schemeClr val="dk1"/>
              </a:buClr>
              <a:buSzPts val="3300"/>
            </a:pPr>
            <a:r>
              <a:rPr lang="en" sz="2400" b="1">
                <a:latin typeface="Candara"/>
                <a:ea typeface="Candara"/>
                <a:cs typeface="Candara"/>
                <a:sym typeface="Candara"/>
              </a:rPr>
              <a:t>Distributed Services</a:t>
            </a:r>
            <a:endParaRPr sz="3200" b="1">
              <a:solidFill>
                <a:schemeClr val="lt1"/>
              </a:solidFill>
              <a:latin typeface="Candara"/>
              <a:ea typeface="Candara"/>
              <a:cs typeface="Candara"/>
              <a:sym typeface="Candara"/>
            </a:endParaRPr>
          </a:p>
        </p:txBody>
      </p:sp>
      <p:sp>
        <p:nvSpPr>
          <p:cNvPr id="118" name="Google Shape;118;p14"/>
          <p:cNvSpPr txBox="1"/>
          <p:nvPr/>
        </p:nvSpPr>
        <p:spPr>
          <a:xfrm>
            <a:off x="381000" y="3829050"/>
            <a:ext cx="8077200" cy="171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algn="ctr">
              <a:lnSpc>
                <a:spcPct val="80000"/>
              </a:lnSpc>
              <a:buClr>
                <a:schemeClr val="dk1"/>
              </a:buClr>
              <a:buSzPts val="1900"/>
            </a:pPr>
            <a:r>
              <a:rPr lang="en" sz="1900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 </a:t>
            </a:r>
            <a:endParaRPr/>
          </a:p>
          <a:p>
            <a:pPr algn="ctr">
              <a:lnSpc>
                <a:spcPct val="80000"/>
              </a:lnSpc>
              <a:buClr>
                <a:schemeClr val="dk1"/>
              </a:buClr>
              <a:buSzPts val="1140"/>
            </a:pPr>
            <a:endParaRPr sz="1140">
              <a:solidFill>
                <a:srgbClr val="97999B"/>
              </a:solidFill>
              <a:latin typeface="Candara"/>
              <a:ea typeface="Candara"/>
              <a:cs typeface="Candara"/>
              <a:sym typeface="Candara"/>
            </a:endParaRPr>
          </a:p>
        </p:txBody>
      </p:sp>
      <p:sp>
        <p:nvSpPr>
          <p:cNvPr id="119" name="Google Shape;119;p14"/>
          <p:cNvSpPr txBox="1"/>
          <p:nvPr/>
        </p:nvSpPr>
        <p:spPr>
          <a:xfrm>
            <a:off x="2209800" y="5372100"/>
            <a:ext cx="4419600" cy="2539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endParaRPr/>
          </a:p>
        </p:txBody>
      </p:sp>
      <p:sp>
        <p:nvSpPr>
          <p:cNvPr id="120" name="Google Shape;120;p14"/>
          <p:cNvSpPr txBox="1"/>
          <p:nvPr/>
        </p:nvSpPr>
        <p:spPr>
          <a:xfrm>
            <a:off x="405825" y="1746663"/>
            <a:ext cx="4064100" cy="47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>
              <a:lnSpc>
                <a:spcPct val="90000"/>
              </a:lnSpc>
              <a:buClr>
                <a:schemeClr val="dk1"/>
              </a:buClr>
              <a:buSzPts val="3300"/>
            </a:pP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21" name="Google Shape;121;p14"/>
          <p:cNvGrpSpPr/>
          <p:nvPr/>
        </p:nvGrpSpPr>
        <p:grpSpPr>
          <a:xfrm>
            <a:off x="923865" y="2022647"/>
            <a:ext cx="7300723" cy="1725006"/>
            <a:chOff x="65969" y="255507"/>
            <a:chExt cx="7295616" cy="2252555"/>
          </a:xfrm>
        </p:grpSpPr>
        <p:sp>
          <p:nvSpPr>
            <p:cNvPr id="122" name="Google Shape;122;p14"/>
            <p:cNvSpPr/>
            <p:nvPr/>
          </p:nvSpPr>
          <p:spPr>
            <a:xfrm>
              <a:off x="3682385" y="1243357"/>
              <a:ext cx="1973700" cy="4797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120000" y="0"/>
                  </a:moveTo>
                  <a:lnTo>
                    <a:pt x="120000" y="48618"/>
                  </a:lnTo>
                  <a:lnTo>
                    <a:pt x="0" y="48618"/>
                  </a:lnTo>
                  <a:lnTo>
                    <a:pt x="0" y="120000"/>
                  </a:lnTo>
                </a:path>
              </a:pathLst>
            </a:custGeom>
            <a:noFill/>
            <a:ln w="9525" cap="flat" cmpd="sng">
              <a:solidFill>
                <a:srgbClr val="3A66B1"/>
              </a:solidFill>
              <a:prstDash val="solid"/>
              <a:miter lim="800000"/>
              <a:headEnd type="none" w="sm" len="sm"/>
              <a:tailEnd type="none" w="sm" len="sm"/>
            </a:ln>
          </p:spPr>
        </p:sp>
        <p:sp>
          <p:nvSpPr>
            <p:cNvPr id="123" name="Google Shape;123;p14"/>
            <p:cNvSpPr/>
            <p:nvPr/>
          </p:nvSpPr>
          <p:spPr>
            <a:xfrm>
              <a:off x="162261" y="263691"/>
              <a:ext cx="3411000" cy="909000"/>
            </a:xfrm>
            <a:prstGeom prst="rect">
              <a:avLst/>
            </a:prstGeom>
            <a:gradFill>
              <a:gsLst>
                <a:gs pos="0">
                  <a:srgbClr val="5E81C9"/>
                </a:gs>
                <a:gs pos="50000">
                  <a:srgbClr val="3B70C9"/>
                </a:gs>
                <a:gs pos="100000">
                  <a:srgbClr val="2E60B8"/>
                </a:gs>
              </a:gsLst>
              <a:lin ang="5400012" scaled="0"/>
            </a:gradFill>
            <a:ln w="9525" cap="flat" cmpd="sng">
              <a:solidFill>
                <a:srgbClr val="3A66B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8575" tIns="68575" rIns="68575" bIns="68575" anchor="ctr" anchorCtr="0">
              <a:noAutofit/>
            </a:bodyPr>
            <a:lstStyle/>
            <a:p>
              <a:endParaRPr/>
            </a:p>
          </p:txBody>
        </p:sp>
        <p:sp>
          <p:nvSpPr>
            <p:cNvPr id="124" name="Google Shape;124;p14"/>
            <p:cNvSpPr txBox="1"/>
            <p:nvPr/>
          </p:nvSpPr>
          <p:spPr>
            <a:xfrm>
              <a:off x="162261" y="263691"/>
              <a:ext cx="3411000" cy="909000"/>
            </a:xfrm>
            <a:prstGeom prst="rect">
              <a:avLst/>
            </a:prstGeom>
            <a:solidFill>
              <a:srgbClr val="999999"/>
            </a:solidFill>
            <a:ln w="9525" cap="flat" cmpd="sng">
              <a:solidFill>
                <a:srgbClr val="3A66B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7150" tIns="7150" rIns="7150" bIns="7150" anchor="ctr" anchorCtr="0">
              <a:noAutofit/>
            </a:bodyPr>
            <a:lstStyle/>
            <a:p>
              <a:pPr algn="ctr">
                <a:lnSpc>
                  <a:spcPct val="90000"/>
                </a:lnSpc>
                <a:buClr>
                  <a:schemeClr val="lt1"/>
                </a:buClr>
                <a:buSzPts val="1100"/>
              </a:pPr>
              <a:r>
                <a:rPr lang="en" sz="1100" b="1">
                  <a:solidFill>
                    <a:schemeClr val="lt1"/>
                  </a:solidFill>
                  <a:latin typeface="Candara"/>
                  <a:ea typeface="Candara"/>
                  <a:cs typeface="Candara"/>
                  <a:sym typeface="Candara"/>
                </a:rPr>
                <a:t>TAC</a:t>
              </a:r>
              <a:endParaRPr sz="1100">
                <a:latin typeface="Candara"/>
                <a:ea typeface="Candara"/>
                <a:cs typeface="Candara"/>
                <a:sym typeface="Candara"/>
              </a:endParaRPr>
            </a:p>
            <a:p>
              <a:pPr algn="ctr">
                <a:lnSpc>
                  <a:spcPct val="90000"/>
                </a:lnSpc>
                <a:spcBef>
                  <a:spcPts val="400"/>
                </a:spcBef>
                <a:buClr>
                  <a:schemeClr val="lt1"/>
                </a:buClr>
                <a:buSzPts val="1100"/>
              </a:pPr>
              <a:r>
                <a:rPr lang="en" sz="1100">
                  <a:solidFill>
                    <a:schemeClr val="lt1"/>
                  </a:solidFill>
                  <a:latin typeface="Candara"/>
                  <a:ea typeface="Candara"/>
                  <a:cs typeface="Candara"/>
                  <a:sym typeface="Candara"/>
                </a:rPr>
                <a:t>Technical Advisory Committee</a:t>
              </a:r>
              <a:endParaRPr sz="1100">
                <a:latin typeface="Candara"/>
                <a:ea typeface="Candara"/>
                <a:cs typeface="Candara"/>
                <a:sym typeface="Candara"/>
              </a:endParaRPr>
            </a:p>
            <a:p>
              <a:pPr algn="ctr">
                <a:lnSpc>
                  <a:spcPct val="90000"/>
                </a:lnSpc>
                <a:spcBef>
                  <a:spcPts val="400"/>
                </a:spcBef>
                <a:buClr>
                  <a:schemeClr val="lt1"/>
                </a:buClr>
                <a:buSzPts val="1100"/>
              </a:pPr>
              <a:r>
                <a:rPr lang="en" sz="1100" i="1">
                  <a:solidFill>
                    <a:schemeClr val="lt1"/>
                  </a:solidFill>
                  <a:latin typeface="Candara"/>
                  <a:ea typeface="Candara"/>
                  <a:cs typeface="Candara"/>
                  <a:sym typeface="Candara"/>
                </a:rPr>
                <a:t>Manage grant proposals &amp; present to PAC</a:t>
              </a:r>
              <a:r>
                <a:rPr lang="en" sz="1100" i="1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 </a:t>
              </a:r>
              <a:endParaRPr sz="1100"/>
            </a:p>
          </p:txBody>
        </p:sp>
        <p:sp>
          <p:nvSpPr>
            <p:cNvPr id="125" name="Google Shape;125;p14"/>
            <p:cNvSpPr/>
            <p:nvPr/>
          </p:nvSpPr>
          <p:spPr>
            <a:xfrm>
              <a:off x="3950571" y="255522"/>
              <a:ext cx="3411000" cy="865500"/>
            </a:xfrm>
            <a:prstGeom prst="rect">
              <a:avLst/>
            </a:prstGeom>
            <a:gradFill>
              <a:gsLst>
                <a:gs pos="0">
                  <a:srgbClr val="5E81C9"/>
                </a:gs>
                <a:gs pos="50000">
                  <a:srgbClr val="3B70C9"/>
                </a:gs>
                <a:gs pos="100000">
                  <a:srgbClr val="2E60B8"/>
                </a:gs>
              </a:gsLst>
              <a:lin ang="5400012" scaled="0"/>
            </a:gradFill>
            <a:ln w="9525" cap="flat" cmpd="sng">
              <a:solidFill>
                <a:srgbClr val="3A66B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8575" tIns="68575" rIns="68575" bIns="68575" anchor="ctr" anchorCtr="0">
              <a:noAutofit/>
            </a:bodyPr>
            <a:lstStyle/>
            <a:p>
              <a:endParaRPr/>
            </a:p>
          </p:txBody>
        </p:sp>
        <p:sp>
          <p:nvSpPr>
            <p:cNvPr id="126" name="Google Shape;126;p14"/>
            <p:cNvSpPr txBox="1"/>
            <p:nvPr/>
          </p:nvSpPr>
          <p:spPr>
            <a:xfrm>
              <a:off x="3950585" y="255507"/>
              <a:ext cx="3411000" cy="987900"/>
            </a:xfrm>
            <a:prstGeom prst="rect">
              <a:avLst/>
            </a:prstGeom>
            <a:solidFill>
              <a:srgbClr val="999999"/>
            </a:solidFill>
            <a:ln w="9525" cap="flat" cmpd="sng">
              <a:solidFill>
                <a:srgbClr val="3A66B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7150" tIns="7150" rIns="7150" bIns="7150" anchor="ctr" anchorCtr="0">
              <a:noAutofit/>
            </a:bodyPr>
            <a:lstStyle/>
            <a:p>
              <a:pPr algn="ctr">
                <a:lnSpc>
                  <a:spcPct val="90000"/>
                </a:lnSpc>
                <a:buClr>
                  <a:schemeClr val="lt1"/>
                </a:buClr>
                <a:buSzPts val="1100"/>
              </a:pPr>
              <a:r>
                <a:rPr lang="en" sz="1100" b="1">
                  <a:solidFill>
                    <a:schemeClr val="lt1"/>
                  </a:solidFill>
                  <a:latin typeface="Candara"/>
                  <a:ea typeface="Candara"/>
                  <a:cs typeface="Candara"/>
                  <a:sym typeface="Candara"/>
                </a:rPr>
                <a:t>PAC</a:t>
              </a:r>
              <a:endParaRPr sz="1100">
                <a:latin typeface="Candara"/>
                <a:ea typeface="Candara"/>
                <a:cs typeface="Candara"/>
                <a:sym typeface="Candara"/>
              </a:endParaRPr>
            </a:p>
            <a:p>
              <a:pPr algn="ctr">
                <a:lnSpc>
                  <a:spcPct val="90000"/>
                </a:lnSpc>
                <a:spcBef>
                  <a:spcPts val="400"/>
                </a:spcBef>
                <a:buClr>
                  <a:schemeClr val="lt1"/>
                </a:buClr>
                <a:buSzPts val="1100"/>
              </a:pPr>
              <a:r>
                <a:rPr lang="en" sz="1100">
                  <a:solidFill>
                    <a:schemeClr val="lt1"/>
                  </a:solidFill>
                  <a:latin typeface="Candara"/>
                  <a:ea typeface="Candara"/>
                  <a:cs typeface="Candara"/>
                  <a:sym typeface="Candara"/>
                </a:rPr>
                <a:t>Policy Advisory Committee</a:t>
              </a:r>
              <a:endParaRPr sz="1100">
                <a:latin typeface="Candara"/>
                <a:ea typeface="Candara"/>
                <a:cs typeface="Candara"/>
                <a:sym typeface="Candara"/>
              </a:endParaRPr>
            </a:p>
            <a:p>
              <a:pPr algn="ctr">
                <a:lnSpc>
                  <a:spcPct val="90000"/>
                </a:lnSpc>
                <a:spcBef>
                  <a:spcPts val="400"/>
                </a:spcBef>
                <a:buClr>
                  <a:schemeClr val="lt1"/>
                </a:buClr>
                <a:buSzPts val="1100"/>
              </a:pPr>
              <a:r>
                <a:rPr lang="en" sz="1100" i="1">
                  <a:solidFill>
                    <a:schemeClr val="lt1"/>
                  </a:solidFill>
                  <a:latin typeface="Candara"/>
                  <a:ea typeface="Candara"/>
                  <a:cs typeface="Candara"/>
                  <a:sym typeface="Candara"/>
                </a:rPr>
                <a:t>Set objectives &amp; distribute grant funds</a:t>
              </a:r>
              <a:r>
                <a:rPr lang="en" sz="1100" i="1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 </a:t>
              </a:r>
              <a:endParaRPr sz="1100"/>
            </a:p>
          </p:txBody>
        </p:sp>
        <p:sp>
          <p:nvSpPr>
            <p:cNvPr id="127" name="Google Shape;127;p14"/>
            <p:cNvSpPr/>
            <p:nvPr/>
          </p:nvSpPr>
          <p:spPr>
            <a:xfrm>
              <a:off x="65969" y="1722962"/>
              <a:ext cx="7233000" cy="785100"/>
            </a:xfrm>
            <a:prstGeom prst="rect">
              <a:avLst/>
            </a:prstGeom>
            <a:gradFill>
              <a:gsLst>
                <a:gs pos="0">
                  <a:srgbClr val="5E81C9"/>
                </a:gs>
                <a:gs pos="50000">
                  <a:srgbClr val="3B70C9"/>
                </a:gs>
                <a:gs pos="100000">
                  <a:srgbClr val="2E60B8"/>
                </a:gs>
              </a:gsLst>
              <a:lin ang="5400012" scaled="0"/>
            </a:gradFill>
            <a:ln w="9525" cap="flat" cmpd="sng">
              <a:solidFill>
                <a:srgbClr val="3A66B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8575" tIns="68575" rIns="68575" bIns="68575" anchor="ctr" anchorCtr="0">
              <a:noAutofit/>
            </a:bodyPr>
            <a:lstStyle/>
            <a:p>
              <a:endParaRPr/>
            </a:p>
          </p:txBody>
        </p:sp>
        <p:sp>
          <p:nvSpPr>
            <p:cNvPr id="128" name="Google Shape;128;p14"/>
            <p:cNvSpPr txBox="1"/>
            <p:nvPr/>
          </p:nvSpPr>
          <p:spPr>
            <a:xfrm>
              <a:off x="65969" y="1722962"/>
              <a:ext cx="7233000" cy="785100"/>
            </a:xfrm>
            <a:prstGeom prst="rect">
              <a:avLst/>
            </a:prstGeom>
            <a:solidFill>
              <a:srgbClr val="999999"/>
            </a:solidFill>
            <a:ln w="9525" cap="flat" cmpd="sng">
              <a:solidFill>
                <a:srgbClr val="3A66B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0" tIns="7150" rIns="7150" bIns="7150" anchor="ctr" anchorCtr="0">
              <a:noAutofit/>
            </a:bodyPr>
            <a:lstStyle/>
            <a:p>
              <a:pPr algn="ctr">
                <a:lnSpc>
                  <a:spcPct val="90000"/>
                </a:lnSpc>
                <a:buClr>
                  <a:schemeClr val="lt1"/>
                </a:buClr>
                <a:buSzPts val="1100"/>
              </a:pPr>
              <a:r>
                <a:rPr lang="en" sz="1300" b="1">
                  <a:solidFill>
                    <a:schemeClr val="lt1"/>
                  </a:solidFill>
                  <a:latin typeface="Candara"/>
                  <a:ea typeface="Candara"/>
                  <a:cs typeface="Candara"/>
                  <a:sym typeface="Candara"/>
                </a:rPr>
                <a:t>Distributed Services</a:t>
              </a:r>
              <a:endParaRPr sz="1300">
                <a:latin typeface="Candara"/>
                <a:ea typeface="Candara"/>
                <a:cs typeface="Candara"/>
                <a:sym typeface="Candara"/>
              </a:endParaRPr>
            </a:p>
            <a:p>
              <a:pPr algn="ctr">
                <a:lnSpc>
                  <a:spcPct val="90000"/>
                </a:lnSpc>
                <a:spcBef>
                  <a:spcPts val="400"/>
                </a:spcBef>
                <a:buClr>
                  <a:schemeClr val="lt1"/>
                </a:buClr>
                <a:buSzPts val="1100"/>
              </a:pPr>
              <a:r>
                <a:rPr lang="en" sz="1100" i="1">
                  <a:solidFill>
                    <a:schemeClr val="lt1"/>
                  </a:solidFill>
                  <a:latin typeface="Candara"/>
                  <a:ea typeface="Candara"/>
                  <a:cs typeface="Candara"/>
                  <a:sym typeface="Candara"/>
                </a:rPr>
                <a:t>Grant funds awarded to expand existing community services</a:t>
              </a:r>
              <a:endParaRPr sz="1100">
                <a:latin typeface="Candara"/>
                <a:ea typeface="Candara"/>
                <a:cs typeface="Candara"/>
                <a:sym typeface="Candara"/>
              </a:endParaRPr>
            </a:p>
          </p:txBody>
        </p:sp>
      </p:grpSp>
      <p:grpSp>
        <p:nvGrpSpPr>
          <p:cNvPr id="129" name="Google Shape;129;p14"/>
          <p:cNvGrpSpPr/>
          <p:nvPr/>
        </p:nvGrpSpPr>
        <p:grpSpPr>
          <a:xfrm>
            <a:off x="2874223" y="3294090"/>
            <a:ext cx="6176700" cy="2638147"/>
            <a:chOff x="1156997" y="0"/>
            <a:chExt cx="8235600" cy="3517530"/>
          </a:xfrm>
        </p:grpSpPr>
        <p:sp>
          <p:nvSpPr>
            <p:cNvPr id="130" name="Google Shape;130;p14"/>
            <p:cNvSpPr/>
            <p:nvPr/>
          </p:nvSpPr>
          <p:spPr>
            <a:xfrm>
              <a:off x="1156997" y="0"/>
              <a:ext cx="8235600" cy="35175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0" y="120000"/>
                  </a:moveTo>
                  <a:quadBezTo>
                    <a:pt x="20000" y="40000"/>
                    <a:pt x="107187" y="15000"/>
                  </a:quadBezTo>
                  <a:lnTo>
                    <a:pt x="106465" y="0"/>
                  </a:lnTo>
                  <a:lnTo>
                    <a:pt x="120000" y="24000"/>
                  </a:lnTo>
                  <a:lnTo>
                    <a:pt x="109352" y="60000"/>
                  </a:lnTo>
                  <a:lnTo>
                    <a:pt x="108630" y="45000"/>
                  </a:lnTo>
                  <a:quadBezTo>
                    <a:pt x="30000" y="55000"/>
                    <a:pt x="0" y="120000"/>
                  </a:quadBezTo>
                  <a:close/>
                </a:path>
              </a:pathLst>
            </a:custGeom>
            <a:solidFill>
              <a:srgbClr val="5E81C9"/>
            </a:solidFill>
            <a:ln>
              <a:noFill/>
            </a:ln>
          </p:spPr>
          <p:txBody>
            <a:bodyPr spcFirstLastPara="1" wrap="square" lIns="68575" tIns="68575" rIns="68575" bIns="68575" anchor="ctr" anchorCtr="0">
              <a:noAutofit/>
            </a:bodyPr>
            <a:lstStyle/>
            <a:p>
              <a:endParaRPr/>
            </a:p>
          </p:txBody>
        </p:sp>
        <p:sp>
          <p:nvSpPr>
            <p:cNvPr id="131" name="Google Shape;131;p14"/>
            <p:cNvSpPr/>
            <p:nvPr/>
          </p:nvSpPr>
          <p:spPr>
            <a:xfrm>
              <a:off x="2409595" y="2167478"/>
              <a:ext cx="146400" cy="146400"/>
            </a:xfrm>
            <a:prstGeom prst="ellipse">
              <a:avLst/>
            </a:prstGeom>
            <a:gradFill>
              <a:gsLst>
                <a:gs pos="0">
                  <a:srgbClr val="A6B6DE"/>
                </a:gs>
                <a:gs pos="50000">
                  <a:srgbClr val="97AAD8"/>
                </a:gs>
                <a:gs pos="100000">
                  <a:srgbClr val="859CD6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68575" tIns="68575" rIns="68575" bIns="68575" anchor="ctr" anchorCtr="0">
              <a:noAutofit/>
            </a:bodyPr>
            <a:lstStyle/>
            <a:p>
              <a:endParaRPr/>
            </a:p>
          </p:txBody>
        </p:sp>
        <p:sp>
          <p:nvSpPr>
            <p:cNvPr id="132" name="Google Shape;132;p14"/>
            <p:cNvSpPr/>
            <p:nvPr/>
          </p:nvSpPr>
          <p:spPr>
            <a:xfrm>
              <a:off x="2556917" y="2127668"/>
              <a:ext cx="1311300" cy="10164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68575" tIns="68575" rIns="68575" bIns="68575" anchor="ctr" anchorCtr="0">
              <a:noAutofit/>
            </a:bodyPr>
            <a:lstStyle/>
            <a:p>
              <a:endParaRPr/>
            </a:p>
          </p:txBody>
        </p:sp>
        <p:sp>
          <p:nvSpPr>
            <p:cNvPr id="133" name="Google Shape;133;p14"/>
            <p:cNvSpPr txBox="1"/>
            <p:nvPr/>
          </p:nvSpPr>
          <p:spPr>
            <a:xfrm>
              <a:off x="2556917" y="2127668"/>
              <a:ext cx="1311300" cy="10164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8150" tIns="0" rIns="0" bIns="0" anchor="t" anchorCtr="0">
              <a:noAutofit/>
            </a:bodyPr>
            <a:lstStyle/>
            <a:p>
              <a:pPr>
                <a:lnSpc>
                  <a:spcPct val="90000"/>
                </a:lnSpc>
                <a:buClr>
                  <a:schemeClr val="dk1"/>
                </a:buClr>
                <a:buSzPts val="2500"/>
              </a:pPr>
              <a:r>
                <a:rPr lang="en" sz="2500">
                  <a:solidFill>
                    <a:schemeClr val="dk1"/>
                  </a:solidFill>
                  <a:latin typeface="Candara"/>
                  <a:ea typeface="Candara"/>
                  <a:cs typeface="Candara"/>
                  <a:sym typeface="Candara"/>
                </a:rPr>
                <a:t>2019</a:t>
              </a:r>
              <a:endParaRPr sz="1100">
                <a:latin typeface="Candara"/>
                <a:ea typeface="Candara"/>
                <a:cs typeface="Candara"/>
                <a:sym typeface="Candara"/>
              </a:endParaRPr>
            </a:p>
            <a:p>
              <a:pPr marL="177800" lvl="1" indent="-177800">
                <a:lnSpc>
                  <a:spcPct val="90000"/>
                </a:lnSpc>
                <a:spcBef>
                  <a:spcPts val="900"/>
                </a:spcBef>
                <a:buClr>
                  <a:schemeClr val="dk1"/>
                </a:buClr>
                <a:buSzPts val="2000"/>
                <a:buFont typeface="Candara"/>
                <a:buChar char="•"/>
              </a:pPr>
              <a:r>
                <a:rPr lang="en" sz="2000">
                  <a:solidFill>
                    <a:schemeClr val="dk1"/>
                  </a:solidFill>
                  <a:latin typeface="Candara"/>
                  <a:ea typeface="Candara"/>
                  <a:cs typeface="Candara"/>
                  <a:sym typeface="Candara"/>
                </a:rPr>
                <a:t>$1M</a:t>
              </a:r>
              <a:endParaRPr sz="1100">
                <a:latin typeface="Candara"/>
                <a:ea typeface="Candara"/>
                <a:cs typeface="Candara"/>
                <a:sym typeface="Candara"/>
              </a:endParaRPr>
            </a:p>
          </p:txBody>
        </p:sp>
        <p:sp>
          <p:nvSpPr>
            <p:cNvPr id="134" name="Google Shape;134;p14"/>
            <p:cNvSpPr/>
            <p:nvPr/>
          </p:nvSpPr>
          <p:spPr>
            <a:xfrm>
              <a:off x="3888669" y="1471711"/>
              <a:ext cx="264600" cy="264600"/>
            </a:xfrm>
            <a:prstGeom prst="ellipse">
              <a:avLst/>
            </a:prstGeom>
            <a:gradFill>
              <a:gsLst>
                <a:gs pos="0">
                  <a:srgbClr val="A6B6DE"/>
                </a:gs>
                <a:gs pos="50000">
                  <a:srgbClr val="97AAD8"/>
                </a:gs>
                <a:gs pos="100000">
                  <a:srgbClr val="859CD6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68575" tIns="68575" rIns="68575" bIns="68575" anchor="ctr" anchorCtr="0">
              <a:noAutofit/>
            </a:bodyPr>
            <a:lstStyle/>
            <a:p>
              <a:endParaRPr/>
            </a:p>
          </p:txBody>
        </p:sp>
        <p:sp>
          <p:nvSpPr>
            <p:cNvPr id="135" name="Google Shape;135;p14"/>
            <p:cNvSpPr/>
            <p:nvPr/>
          </p:nvSpPr>
          <p:spPr>
            <a:xfrm>
              <a:off x="4020926" y="1603969"/>
              <a:ext cx="1350600" cy="19134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68575" tIns="68575" rIns="68575" bIns="68575" anchor="ctr" anchorCtr="0">
              <a:noAutofit/>
            </a:bodyPr>
            <a:lstStyle/>
            <a:p>
              <a:endParaRPr/>
            </a:p>
          </p:txBody>
        </p:sp>
        <p:sp>
          <p:nvSpPr>
            <p:cNvPr id="136" name="Google Shape;136;p14"/>
            <p:cNvSpPr txBox="1"/>
            <p:nvPr/>
          </p:nvSpPr>
          <p:spPr>
            <a:xfrm>
              <a:off x="4020926" y="1603969"/>
              <a:ext cx="1350600" cy="19134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05125" tIns="0" rIns="0" bIns="0" anchor="t" anchorCtr="0">
              <a:noAutofit/>
            </a:bodyPr>
            <a:lstStyle/>
            <a:p>
              <a:pPr>
                <a:lnSpc>
                  <a:spcPct val="90000"/>
                </a:lnSpc>
                <a:buClr>
                  <a:schemeClr val="dk1"/>
                </a:buClr>
                <a:buSzPts val="2500"/>
              </a:pPr>
              <a:r>
                <a:rPr lang="en" sz="2500">
                  <a:solidFill>
                    <a:schemeClr val="dk1"/>
                  </a:solidFill>
                  <a:latin typeface="Candara"/>
                  <a:ea typeface="Candara"/>
                  <a:cs typeface="Candara"/>
                  <a:sym typeface="Candara"/>
                </a:rPr>
                <a:t>2020</a:t>
              </a:r>
              <a:endParaRPr sz="1100">
                <a:latin typeface="Candara"/>
                <a:ea typeface="Candara"/>
                <a:cs typeface="Candara"/>
                <a:sym typeface="Candara"/>
              </a:endParaRPr>
            </a:p>
            <a:p>
              <a:pPr marL="177800" lvl="1" indent="-177800">
                <a:lnSpc>
                  <a:spcPct val="90000"/>
                </a:lnSpc>
                <a:spcBef>
                  <a:spcPts val="900"/>
                </a:spcBef>
                <a:buClr>
                  <a:schemeClr val="dk1"/>
                </a:buClr>
                <a:buSzPts val="2000"/>
                <a:buFont typeface="Candara"/>
                <a:buChar char="•"/>
              </a:pPr>
              <a:r>
                <a:rPr lang="en" sz="2000">
                  <a:solidFill>
                    <a:schemeClr val="dk1"/>
                  </a:solidFill>
                  <a:latin typeface="Candara"/>
                  <a:ea typeface="Candara"/>
                  <a:cs typeface="Candara"/>
                  <a:sym typeface="Candara"/>
                </a:rPr>
                <a:t>$2.5M</a:t>
              </a:r>
              <a:endParaRPr sz="1100">
                <a:latin typeface="Candara"/>
                <a:ea typeface="Candara"/>
                <a:cs typeface="Candara"/>
                <a:sym typeface="Candara"/>
              </a:endParaRPr>
            </a:p>
          </p:txBody>
        </p:sp>
        <p:sp>
          <p:nvSpPr>
            <p:cNvPr id="137" name="Google Shape;137;p14"/>
            <p:cNvSpPr/>
            <p:nvPr/>
          </p:nvSpPr>
          <p:spPr>
            <a:xfrm>
              <a:off x="5441986" y="889921"/>
              <a:ext cx="365700" cy="365700"/>
            </a:xfrm>
            <a:prstGeom prst="ellipse">
              <a:avLst/>
            </a:prstGeom>
            <a:gradFill>
              <a:gsLst>
                <a:gs pos="0">
                  <a:srgbClr val="A6B6DE"/>
                </a:gs>
                <a:gs pos="50000">
                  <a:srgbClr val="97AAD8"/>
                </a:gs>
                <a:gs pos="100000">
                  <a:srgbClr val="859CD6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68575" tIns="68575" rIns="68575" bIns="68575" anchor="ctr" anchorCtr="0">
              <a:noAutofit/>
            </a:bodyPr>
            <a:lstStyle/>
            <a:p>
              <a:endParaRPr/>
            </a:p>
          </p:txBody>
        </p:sp>
        <p:sp>
          <p:nvSpPr>
            <p:cNvPr id="138" name="Google Shape;138;p14"/>
            <p:cNvSpPr/>
            <p:nvPr/>
          </p:nvSpPr>
          <p:spPr>
            <a:xfrm>
              <a:off x="5624895" y="1072830"/>
              <a:ext cx="1350600" cy="2444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68575" tIns="68575" rIns="68575" bIns="68575" anchor="ctr" anchorCtr="0">
              <a:noAutofit/>
            </a:bodyPr>
            <a:lstStyle/>
            <a:p>
              <a:endParaRPr/>
            </a:p>
          </p:txBody>
        </p:sp>
        <p:sp>
          <p:nvSpPr>
            <p:cNvPr id="139" name="Google Shape;139;p14"/>
            <p:cNvSpPr txBox="1"/>
            <p:nvPr/>
          </p:nvSpPr>
          <p:spPr>
            <a:xfrm>
              <a:off x="5624895" y="1072830"/>
              <a:ext cx="1350600" cy="2444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45375" tIns="0" rIns="0" bIns="0" anchor="t" anchorCtr="0">
              <a:noAutofit/>
            </a:bodyPr>
            <a:lstStyle/>
            <a:p>
              <a:pPr>
                <a:lnSpc>
                  <a:spcPct val="90000"/>
                </a:lnSpc>
                <a:buClr>
                  <a:schemeClr val="dk1"/>
                </a:buClr>
                <a:buSzPts val="2500"/>
              </a:pPr>
              <a:r>
                <a:rPr lang="en" sz="2500">
                  <a:solidFill>
                    <a:schemeClr val="dk1"/>
                  </a:solidFill>
                  <a:latin typeface="Candara"/>
                  <a:ea typeface="Candara"/>
                  <a:cs typeface="Candara"/>
                  <a:sym typeface="Candara"/>
                </a:rPr>
                <a:t>2021</a:t>
              </a:r>
              <a:endParaRPr sz="1100">
                <a:latin typeface="Candara"/>
                <a:ea typeface="Candara"/>
                <a:cs typeface="Candara"/>
                <a:sym typeface="Candara"/>
              </a:endParaRPr>
            </a:p>
            <a:p>
              <a:pPr marL="177800" lvl="1" indent="-177800">
                <a:lnSpc>
                  <a:spcPct val="90000"/>
                </a:lnSpc>
                <a:spcBef>
                  <a:spcPts val="900"/>
                </a:spcBef>
                <a:buClr>
                  <a:schemeClr val="dk1"/>
                </a:buClr>
                <a:buSzPts val="2000"/>
                <a:buFont typeface="Candara"/>
                <a:buChar char="•"/>
              </a:pPr>
              <a:r>
                <a:rPr lang="en" sz="2000">
                  <a:solidFill>
                    <a:schemeClr val="dk1"/>
                  </a:solidFill>
                  <a:latin typeface="Candara"/>
                  <a:ea typeface="Candara"/>
                  <a:cs typeface="Candara"/>
                  <a:sym typeface="Candara"/>
                </a:rPr>
                <a:t>$2.6M</a:t>
              </a:r>
              <a:endParaRPr sz="1100">
                <a:latin typeface="Candara"/>
                <a:ea typeface="Candara"/>
                <a:cs typeface="Candara"/>
                <a:sym typeface="Candara"/>
              </a:endParaRPr>
            </a:p>
          </p:txBody>
        </p:sp>
      </p:grpSp>
      <p:pic>
        <p:nvPicPr>
          <p:cNvPr id="140" name="Google Shape;140;p14" descr="Medal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" y="857247"/>
            <a:ext cx="685800" cy="68580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41" name="Google Shape;141;p14"/>
          <p:cNvCxnSpPr>
            <a:stCxn id="124" idx="2"/>
          </p:cNvCxnSpPr>
          <p:nvPr/>
        </p:nvCxnSpPr>
        <p:spPr>
          <a:xfrm rot="-5400000" flipH="1">
            <a:off x="3537517" y="1914426"/>
            <a:ext cx="205200" cy="1826400"/>
          </a:xfrm>
          <a:prstGeom prst="bentConnector2">
            <a:avLst/>
          </a:prstGeom>
          <a:noFill/>
          <a:ln w="9525" cap="flat" cmpd="sng">
            <a:solidFill>
              <a:srgbClr val="3A66B1"/>
            </a:solidFill>
            <a:prstDash val="solid"/>
            <a:round/>
            <a:headEnd type="none" w="med" len="med"/>
            <a:tailEnd type="none" w="med" len="med"/>
          </a:ln>
        </p:spPr>
      </p:cxn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6" name="Google Shape;146;p1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" y="4577726"/>
            <a:ext cx="9146875" cy="1423025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47" name="Google Shape;147;p15"/>
          <p:cNvGrpSpPr/>
          <p:nvPr/>
        </p:nvGrpSpPr>
        <p:grpSpPr>
          <a:xfrm>
            <a:off x="1" y="772576"/>
            <a:ext cx="9146875" cy="896175"/>
            <a:chOff x="0" y="0"/>
            <a:chExt cx="9146875" cy="1194900"/>
          </a:xfrm>
        </p:grpSpPr>
        <p:sp>
          <p:nvSpPr>
            <p:cNvPr id="148" name="Google Shape;148;p15"/>
            <p:cNvSpPr/>
            <p:nvPr/>
          </p:nvSpPr>
          <p:spPr>
            <a:xfrm>
              <a:off x="0" y="0"/>
              <a:ext cx="9144000" cy="1194900"/>
            </a:xfrm>
            <a:prstGeom prst="rect">
              <a:avLst/>
            </a:prstGeom>
            <a:solidFill>
              <a:srgbClr val="E07E3C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/>
              <a:endParaRPr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9" name="Google Shape;149;p15"/>
            <p:cNvSpPr/>
            <p:nvPr/>
          </p:nvSpPr>
          <p:spPr>
            <a:xfrm>
              <a:off x="2875" y="1066800"/>
              <a:ext cx="9144000" cy="128100"/>
            </a:xfrm>
            <a:prstGeom prst="rect">
              <a:avLst/>
            </a:prstGeom>
            <a:solidFill>
              <a:srgbClr val="BCE19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/>
              <a:endParaRPr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cxnSp>
          <p:nvCxnSpPr>
            <p:cNvPr id="150" name="Google Shape;150;p15"/>
            <p:cNvCxnSpPr/>
            <p:nvPr/>
          </p:nvCxnSpPr>
          <p:spPr>
            <a:xfrm>
              <a:off x="2875" y="1066800"/>
              <a:ext cx="9144000" cy="0"/>
            </a:xfrm>
            <a:prstGeom prst="straightConnector1">
              <a:avLst/>
            </a:pr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</p:cxnSp>
      </p:grpSp>
      <p:sp>
        <p:nvSpPr>
          <p:cNvPr id="151" name="Google Shape;151;p15"/>
          <p:cNvSpPr txBox="1">
            <a:spLocks noGrp="1"/>
          </p:cNvSpPr>
          <p:nvPr>
            <p:ph type="ctrTitle"/>
          </p:nvPr>
        </p:nvSpPr>
        <p:spPr>
          <a:xfrm>
            <a:off x="687238" y="982946"/>
            <a:ext cx="7772400" cy="685800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25" tIns="45700" rIns="91425" bIns="45700" rtlCol="0" anchor="ctr" anchorCtr="0">
            <a:noAutofit/>
          </a:bodyPr>
          <a:lstStyle/>
          <a:p>
            <a:pPr algn="l">
              <a:spcBef>
                <a:spcPts val="0"/>
              </a:spcBef>
              <a:buClr>
                <a:schemeClr val="dk1"/>
              </a:buClr>
              <a:buSzPts val="3300"/>
            </a:pPr>
            <a:r>
              <a:rPr lang="en" sz="2400" b="1"/>
              <a:t>Client Assistance Fund</a:t>
            </a:r>
            <a:endParaRPr sz="2400" b="1"/>
          </a:p>
          <a:p>
            <a:pPr algn="l">
              <a:spcBef>
                <a:spcPts val="0"/>
              </a:spcBef>
              <a:buClr>
                <a:schemeClr val="dk1"/>
              </a:buClr>
              <a:buSzPts val="3300"/>
            </a:pPr>
            <a:endParaRPr sz="3200" b="1">
              <a:solidFill>
                <a:schemeClr val="lt1"/>
              </a:solidFill>
              <a:latin typeface="Candara"/>
              <a:ea typeface="Candara"/>
              <a:cs typeface="Candara"/>
              <a:sym typeface="Candara"/>
            </a:endParaRPr>
          </a:p>
        </p:txBody>
      </p:sp>
      <p:sp>
        <p:nvSpPr>
          <p:cNvPr id="152" name="Google Shape;152;p15"/>
          <p:cNvSpPr txBox="1"/>
          <p:nvPr/>
        </p:nvSpPr>
        <p:spPr>
          <a:xfrm>
            <a:off x="381000" y="3829050"/>
            <a:ext cx="8077200" cy="171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algn="ctr">
              <a:lnSpc>
                <a:spcPct val="80000"/>
              </a:lnSpc>
              <a:buClr>
                <a:schemeClr val="dk1"/>
              </a:buClr>
              <a:buSzPts val="1900"/>
            </a:pPr>
            <a:r>
              <a:rPr lang="en" sz="1900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 </a:t>
            </a:r>
            <a:endParaRPr/>
          </a:p>
          <a:p>
            <a:pPr algn="ctr">
              <a:lnSpc>
                <a:spcPct val="80000"/>
              </a:lnSpc>
              <a:buClr>
                <a:schemeClr val="dk1"/>
              </a:buClr>
              <a:buSzPts val="1140"/>
            </a:pPr>
            <a:endParaRPr sz="1140">
              <a:solidFill>
                <a:srgbClr val="97999B"/>
              </a:solidFill>
              <a:latin typeface="Candara"/>
              <a:ea typeface="Candara"/>
              <a:cs typeface="Candara"/>
              <a:sym typeface="Candara"/>
            </a:endParaRPr>
          </a:p>
        </p:txBody>
      </p:sp>
      <p:sp>
        <p:nvSpPr>
          <p:cNvPr id="153" name="Google Shape;153;p15"/>
          <p:cNvSpPr txBox="1"/>
          <p:nvPr/>
        </p:nvSpPr>
        <p:spPr>
          <a:xfrm>
            <a:off x="4191000" y="2171700"/>
            <a:ext cx="4495800" cy="240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algn="ctr">
              <a:lnSpc>
                <a:spcPct val="80000"/>
              </a:lnSpc>
              <a:buClr>
                <a:srgbClr val="97999B"/>
              </a:buClr>
              <a:buSzPts val="3607"/>
            </a:pPr>
            <a:endParaRPr sz="2960">
              <a:solidFill>
                <a:srgbClr val="97999B"/>
              </a:solidFill>
              <a:latin typeface="Candara"/>
              <a:ea typeface="Candara"/>
              <a:cs typeface="Candara"/>
              <a:sym typeface="Candara"/>
            </a:endParaRPr>
          </a:p>
          <a:p>
            <a:pPr algn="ctr">
              <a:lnSpc>
                <a:spcPct val="80000"/>
              </a:lnSpc>
              <a:buClr>
                <a:schemeClr val="dk1"/>
              </a:buClr>
              <a:buSzPts val="2220"/>
            </a:pPr>
            <a:endParaRPr sz="2220">
              <a:solidFill>
                <a:srgbClr val="97999B"/>
              </a:solidFill>
              <a:latin typeface="Candara"/>
              <a:ea typeface="Candara"/>
              <a:cs typeface="Candara"/>
              <a:sym typeface="Candara"/>
            </a:endParaRPr>
          </a:p>
          <a:p>
            <a:pPr algn="ctr">
              <a:lnSpc>
                <a:spcPct val="80000"/>
              </a:lnSpc>
              <a:buClr>
                <a:schemeClr val="dk1"/>
              </a:buClr>
              <a:buSzPts val="2220"/>
            </a:pPr>
            <a:r>
              <a:rPr lang="en" sz="222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 </a:t>
            </a:r>
            <a:r>
              <a:rPr lang="en" sz="222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 </a:t>
            </a:r>
            <a:endParaRPr sz="222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algn="ctr">
              <a:lnSpc>
                <a:spcPct val="80000"/>
              </a:lnSpc>
              <a:buClr>
                <a:schemeClr val="dk1"/>
              </a:buClr>
              <a:buSzPts val="2220"/>
            </a:pPr>
            <a:endParaRPr sz="2220">
              <a:solidFill>
                <a:srgbClr val="97999B"/>
              </a:solidFill>
              <a:latin typeface="Candara"/>
              <a:ea typeface="Candara"/>
              <a:cs typeface="Candara"/>
              <a:sym typeface="Candara"/>
            </a:endParaRPr>
          </a:p>
        </p:txBody>
      </p:sp>
      <p:sp>
        <p:nvSpPr>
          <p:cNvPr id="154" name="Google Shape;154;p15"/>
          <p:cNvSpPr txBox="1"/>
          <p:nvPr/>
        </p:nvSpPr>
        <p:spPr>
          <a:xfrm>
            <a:off x="2209800" y="5372100"/>
            <a:ext cx="4419600" cy="25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endParaRPr/>
          </a:p>
        </p:txBody>
      </p:sp>
      <p:sp>
        <p:nvSpPr>
          <p:cNvPr id="155" name="Google Shape;155;p15"/>
          <p:cNvSpPr txBox="1"/>
          <p:nvPr/>
        </p:nvSpPr>
        <p:spPr>
          <a:xfrm>
            <a:off x="352775" y="1845025"/>
            <a:ext cx="4064100" cy="47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>
              <a:lnSpc>
                <a:spcPct val="90000"/>
              </a:lnSpc>
            </a:pP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56" name="Google Shape;156;p15"/>
          <p:cNvGrpSpPr/>
          <p:nvPr/>
        </p:nvGrpSpPr>
        <p:grpSpPr>
          <a:xfrm>
            <a:off x="2902848" y="3244965"/>
            <a:ext cx="6176700" cy="2638147"/>
            <a:chOff x="1156997" y="0"/>
            <a:chExt cx="8235600" cy="3517530"/>
          </a:xfrm>
        </p:grpSpPr>
        <p:sp>
          <p:nvSpPr>
            <p:cNvPr id="157" name="Google Shape;157;p15"/>
            <p:cNvSpPr/>
            <p:nvPr/>
          </p:nvSpPr>
          <p:spPr>
            <a:xfrm>
              <a:off x="1156997" y="0"/>
              <a:ext cx="8235600" cy="35175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0" y="120000"/>
                  </a:moveTo>
                  <a:quadBezTo>
                    <a:pt x="20000" y="40000"/>
                    <a:pt x="107187" y="15000"/>
                  </a:quadBezTo>
                  <a:lnTo>
                    <a:pt x="106465" y="0"/>
                  </a:lnTo>
                  <a:lnTo>
                    <a:pt x="120000" y="24000"/>
                  </a:lnTo>
                  <a:lnTo>
                    <a:pt x="109352" y="60000"/>
                  </a:lnTo>
                  <a:lnTo>
                    <a:pt x="108630" y="45000"/>
                  </a:lnTo>
                  <a:quadBezTo>
                    <a:pt x="30000" y="55000"/>
                    <a:pt x="0" y="120000"/>
                  </a:quadBezTo>
                  <a:close/>
                </a:path>
              </a:pathLst>
            </a:custGeom>
            <a:solidFill>
              <a:srgbClr val="5E81C9"/>
            </a:solidFill>
            <a:ln>
              <a:noFill/>
            </a:ln>
          </p:spPr>
          <p:txBody>
            <a:bodyPr spcFirstLastPara="1" wrap="square" lIns="68575" tIns="68575" rIns="68575" bIns="68575" anchor="ctr" anchorCtr="0">
              <a:noAutofit/>
            </a:bodyPr>
            <a:lstStyle/>
            <a:p>
              <a:endParaRPr/>
            </a:p>
          </p:txBody>
        </p:sp>
        <p:sp>
          <p:nvSpPr>
            <p:cNvPr id="158" name="Google Shape;158;p15"/>
            <p:cNvSpPr/>
            <p:nvPr/>
          </p:nvSpPr>
          <p:spPr>
            <a:xfrm>
              <a:off x="2409595" y="2167478"/>
              <a:ext cx="146400" cy="146400"/>
            </a:xfrm>
            <a:prstGeom prst="ellipse">
              <a:avLst/>
            </a:prstGeom>
            <a:gradFill>
              <a:gsLst>
                <a:gs pos="0">
                  <a:srgbClr val="A6B6DE"/>
                </a:gs>
                <a:gs pos="50000">
                  <a:srgbClr val="97AAD8"/>
                </a:gs>
                <a:gs pos="100000">
                  <a:srgbClr val="859CD6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68575" tIns="68575" rIns="68575" bIns="68575" anchor="ctr" anchorCtr="0">
              <a:noAutofit/>
            </a:bodyPr>
            <a:lstStyle/>
            <a:p>
              <a:endParaRPr/>
            </a:p>
          </p:txBody>
        </p:sp>
        <p:sp>
          <p:nvSpPr>
            <p:cNvPr id="159" name="Google Shape;159;p15"/>
            <p:cNvSpPr/>
            <p:nvPr/>
          </p:nvSpPr>
          <p:spPr>
            <a:xfrm>
              <a:off x="2556917" y="2127668"/>
              <a:ext cx="1311300" cy="10164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68575" tIns="68575" rIns="68575" bIns="68575" anchor="ctr" anchorCtr="0">
              <a:noAutofit/>
            </a:bodyPr>
            <a:lstStyle/>
            <a:p>
              <a:endParaRPr/>
            </a:p>
          </p:txBody>
        </p:sp>
        <p:sp>
          <p:nvSpPr>
            <p:cNvPr id="160" name="Google Shape;160;p15"/>
            <p:cNvSpPr txBox="1"/>
            <p:nvPr/>
          </p:nvSpPr>
          <p:spPr>
            <a:xfrm>
              <a:off x="2556917" y="2127668"/>
              <a:ext cx="1311300" cy="10164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8150" tIns="0" rIns="0" bIns="0" anchor="t" anchorCtr="0">
              <a:noAutofit/>
            </a:bodyPr>
            <a:lstStyle/>
            <a:p>
              <a:pPr>
                <a:lnSpc>
                  <a:spcPct val="90000"/>
                </a:lnSpc>
                <a:buClr>
                  <a:schemeClr val="dk1"/>
                </a:buClr>
                <a:buSzPts val="2500"/>
              </a:pPr>
              <a:r>
                <a:rPr lang="en" sz="2500">
                  <a:solidFill>
                    <a:schemeClr val="dk1"/>
                  </a:solidFill>
                  <a:latin typeface="Candara"/>
                  <a:ea typeface="Candara"/>
                  <a:cs typeface="Candara"/>
                  <a:sym typeface="Candara"/>
                </a:rPr>
                <a:t>2019</a:t>
              </a:r>
              <a:endParaRPr sz="1100">
                <a:latin typeface="Candara"/>
                <a:ea typeface="Candara"/>
                <a:cs typeface="Candara"/>
                <a:sym typeface="Candara"/>
              </a:endParaRPr>
            </a:p>
            <a:p>
              <a:pPr marL="914400">
                <a:lnSpc>
                  <a:spcPct val="90000"/>
                </a:lnSpc>
                <a:spcBef>
                  <a:spcPts val="900"/>
                </a:spcBef>
              </a:pPr>
              <a:endParaRPr sz="1100"/>
            </a:p>
          </p:txBody>
        </p:sp>
        <p:sp>
          <p:nvSpPr>
            <p:cNvPr id="161" name="Google Shape;161;p15"/>
            <p:cNvSpPr/>
            <p:nvPr/>
          </p:nvSpPr>
          <p:spPr>
            <a:xfrm>
              <a:off x="3888669" y="1471711"/>
              <a:ext cx="264600" cy="264600"/>
            </a:xfrm>
            <a:prstGeom prst="ellipse">
              <a:avLst/>
            </a:prstGeom>
            <a:gradFill>
              <a:gsLst>
                <a:gs pos="0">
                  <a:srgbClr val="A6B6DE"/>
                </a:gs>
                <a:gs pos="50000">
                  <a:srgbClr val="97AAD8"/>
                </a:gs>
                <a:gs pos="100000">
                  <a:srgbClr val="859CD6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68575" tIns="68575" rIns="68575" bIns="68575" anchor="ctr" anchorCtr="0">
              <a:noAutofit/>
            </a:bodyPr>
            <a:lstStyle/>
            <a:p>
              <a:endParaRPr/>
            </a:p>
          </p:txBody>
        </p:sp>
        <p:sp>
          <p:nvSpPr>
            <p:cNvPr id="162" name="Google Shape;162;p15"/>
            <p:cNvSpPr/>
            <p:nvPr/>
          </p:nvSpPr>
          <p:spPr>
            <a:xfrm>
              <a:off x="4020926" y="1603969"/>
              <a:ext cx="1350600" cy="19134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68575" tIns="68575" rIns="68575" bIns="68575" anchor="ctr" anchorCtr="0">
              <a:noAutofit/>
            </a:bodyPr>
            <a:lstStyle/>
            <a:p>
              <a:endParaRPr/>
            </a:p>
          </p:txBody>
        </p:sp>
        <p:sp>
          <p:nvSpPr>
            <p:cNvPr id="163" name="Google Shape;163;p15"/>
            <p:cNvSpPr txBox="1"/>
            <p:nvPr/>
          </p:nvSpPr>
          <p:spPr>
            <a:xfrm>
              <a:off x="4020926" y="1603969"/>
              <a:ext cx="1350600" cy="19134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05125" tIns="0" rIns="0" bIns="0" anchor="t" anchorCtr="0">
              <a:noAutofit/>
            </a:bodyPr>
            <a:lstStyle/>
            <a:p>
              <a:pPr>
                <a:lnSpc>
                  <a:spcPct val="90000"/>
                </a:lnSpc>
                <a:buClr>
                  <a:schemeClr val="dk1"/>
                </a:buClr>
                <a:buSzPts val="2500"/>
              </a:pPr>
              <a:r>
                <a:rPr lang="en" sz="2500">
                  <a:solidFill>
                    <a:schemeClr val="dk1"/>
                  </a:solidFill>
                  <a:latin typeface="Candara"/>
                  <a:ea typeface="Candara"/>
                  <a:cs typeface="Candara"/>
                  <a:sym typeface="Candara"/>
                </a:rPr>
                <a:t>2020</a:t>
              </a:r>
              <a:endParaRPr sz="1100">
                <a:latin typeface="Candara"/>
                <a:ea typeface="Candara"/>
                <a:cs typeface="Candara"/>
                <a:sym typeface="Candara"/>
              </a:endParaRPr>
            </a:p>
            <a:p>
              <a:pPr marL="914400">
                <a:lnSpc>
                  <a:spcPct val="90000"/>
                </a:lnSpc>
                <a:spcBef>
                  <a:spcPts val="900"/>
                </a:spcBef>
              </a:pPr>
              <a:endParaRPr sz="1100"/>
            </a:p>
          </p:txBody>
        </p:sp>
        <p:sp>
          <p:nvSpPr>
            <p:cNvPr id="164" name="Google Shape;164;p15"/>
            <p:cNvSpPr/>
            <p:nvPr/>
          </p:nvSpPr>
          <p:spPr>
            <a:xfrm>
              <a:off x="5441986" y="889921"/>
              <a:ext cx="365700" cy="365700"/>
            </a:xfrm>
            <a:prstGeom prst="ellipse">
              <a:avLst/>
            </a:prstGeom>
            <a:gradFill>
              <a:gsLst>
                <a:gs pos="0">
                  <a:srgbClr val="A6B6DE"/>
                </a:gs>
                <a:gs pos="50000">
                  <a:srgbClr val="97AAD8"/>
                </a:gs>
                <a:gs pos="100000">
                  <a:srgbClr val="859CD6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68575" tIns="68575" rIns="68575" bIns="68575" anchor="ctr" anchorCtr="0">
              <a:noAutofit/>
            </a:bodyPr>
            <a:lstStyle/>
            <a:p>
              <a:endParaRPr/>
            </a:p>
          </p:txBody>
        </p:sp>
        <p:sp>
          <p:nvSpPr>
            <p:cNvPr id="165" name="Google Shape;165;p15"/>
            <p:cNvSpPr/>
            <p:nvPr/>
          </p:nvSpPr>
          <p:spPr>
            <a:xfrm>
              <a:off x="5624895" y="1072830"/>
              <a:ext cx="1350600" cy="2444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68575" tIns="68575" rIns="68575" bIns="68575" anchor="ctr" anchorCtr="0">
              <a:noAutofit/>
            </a:bodyPr>
            <a:lstStyle/>
            <a:p>
              <a:endParaRPr/>
            </a:p>
          </p:txBody>
        </p:sp>
        <p:sp>
          <p:nvSpPr>
            <p:cNvPr id="166" name="Google Shape;166;p15"/>
            <p:cNvSpPr txBox="1"/>
            <p:nvPr/>
          </p:nvSpPr>
          <p:spPr>
            <a:xfrm>
              <a:off x="5624895" y="1072830"/>
              <a:ext cx="1350600" cy="2444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45375" tIns="0" rIns="0" bIns="0" anchor="t" anchorCtr="0">
              <a:noAutofit/>
            </a:bodyPr>
            <a:lstStyle/>
            <a:p>
              <a:pPr>
                <a:lnSpc>
                  <a:spcPct val="90000"/>
                </a:lnSpc>
                <a:buClr>
                  <a:schemeClr val="dk1"/>
                </a:buClr>
                <a:buSzPts val="2500"/>
              </a:pPr>
              <a:r>
                <a:rPr lang="en" sz="2500">
                  <a:solidFill>
                    <a:schemeClr val="dk1"/>
                  </a:solidFill>
                  <a:latin typeface="Candara"/>
                  <a:ea typeface="Candara"/>
                  <a:cs typeface="Candara"/>
                  <a:sym typeface="Candara"/>
                </a:rPr>
                <a:t>2021</a:t>
              </a:r>
              <a:endParaRPr sz="1100">
                <a:latin typeface="Candara"/>
                <a:ea typeface="Candara"/>
                <a:cs typeface="Candara"/>
                <a:sym typeface="Candara"/>
              </a:endParaRPr>
            </a:p>
            <a:p>
              <a:pPr marL="177800" lvl="1" indent="-177800">
                <a:lnSpc>
                  <a:spcPct val="90000"/>
                </a:lnSpc>
                <a:spcBef>
                  <a:spcPts val="900"/>
                </a:spcBef>
                <a:buClr>
                  <a:schemeClr val="dk1"/>
                </a:buClr>
                <a:buSzPts val="2000"/>
                <a:buFont typeface="Candara"/>
                <a:buChar char="•"/>
              </a:pPr>
              <a:r>
                <a:rPr lang="en" sz="2000">
                  <a:solidFill>
                    <a:schemeClr val="dk1"/>
                  </a:solidFill>
                  <a:latin typeface="Candara"/>
                  <a:ea typeface="Candara"/>
                  <a:cs typeface="Candara"/>
                  <a:sym typeface="Candara"/>
                </a:rPr>
                <a:t>$4M</a:t>
              </a:r>
              <a:endParaRPr sz="1100">
                <a:latin typeface="Candara"/>
                <a:ea typeface="Candara"/>
                <a:cs typeface="Candara"/>
                <a:sym typeface="Candara"/>
              </a:endParaRPr>
            </a:p>
          </p:txBody>
        </p:sp>
      </p:grpSp>
      <p:grpSp>
        <p:nvGrpSpPr>
          <p:cNvPr id="167" name="Google Shape;167;p15"/>
          <p:cNvGrpSpPr/>
          <p:nvPr/>
        </p:nvGrpSpPr>
        <p:grpSpPr>
          <a:xfrm>
            <a:off x="1021056" y="1799551"/>
            <a:ext cx="7213773" cy="1657759"/>
            <a:chOff x="394769" y="-139672"/>
            <a:chExt cx="9984461" cy="2210346"/>
          </a:xfrm>
        </p:grpSpPr>
        <p:sp>
          <p:nvSpPr>
            <p:cNvPr id="168" name="Google Shape;168;p15"/>
            <p:cNvSpPr/>
            <p:nvPr/>
          </p:nvSpPr>
          <p:spPr>
            <a:xfrm>
              <a:off x="5389926" y="855734"/>
              <a:ext cx="4134000" cy="3597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0" y="0"/>
                  </a:moveTo>
                  <a:lnTo>
                    <a:pt x="0" y="60067"/>
                  </a:lnTo>
                  <a:lnTo>
                    <a:pt x="120000" y="60067"/>
                  </a:lnTo>
                  <a:lnTo>
                    <a:pt x="120000" y="120000"/>
                  </a:lnTo>
                </a:path>
              </a:pathLst>
            </a:custGeom>
            <a:noFill/>
            <a:ln w="9525" cap="flat" cmpd="sng">
              <a:solidFill>
                <a:srgbClr val="3A66B1"/>
              </a:solidFill>
              <a:prstDash val="solid"/>
              <a:miter lim="800000"/>
              <a:headEnd type="none" w="sm" len="sm"/>
              <a:tailEnd type="none" w="sm" len="sm"/>
            </a:ln>
          </p:spPr>
        </p:sp>
        <p:sp>
          <p:nvSpPr>
            <p:cNvPr id="169" name="Google Shape;169;p15"/>
            <p:cNvSpPr/>
            <p:nvPr/>
          </p:nvSpPr>
          <p:spPr>
            <a:xfrm>
              <a:off x="5389926" y="855734"/>
              <a:ext cx="2070000" cy="3591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0" y="0"/>
                  </a:moveTo>
                  <a:lnTo>
                    <a:pt x="0" y="60000"/>
                  </a:lnTo>
                  <a:lnTo>
                    <a:pt x="120000" y="60000"/>
                  </a:lnTo>
                  <a:lnTo>
                    <a:pt x="120000" y="120000"/>
                  </a:lnTo>
                </a:path>
              </a:pathLst>
            </a:custGeom>
            <a:noFill/>
            <a:ln w="9525" cap="flat" cmpd="sng">
              <a:solidFill>
                <a:srgbClr val="3A66B1"/>
              </a:solidFill>
              <a:prstDash val="solid"/>
              <a:miter lim="800000"/>
              <a:headEnd type="none" w="sm" len="sm"/>
              <a:tailEnd type="none" w="sm" len="sm"/>
            </a:ln>
          </p:spPr>
        </p:sp>
        <p:sp>
          <p:nvSpPr>
            <p:cNvPr id="170" name="Google Shape;170;p15"/>
            <p:cNvSpPr/>
            <p:nvPr/>
          </p:nvSpPr>
          <p:spPr>
            <a:xfrm>
              <a:off x="3331117" y="855734"/>
              <a:ext cx="2058900" cy="3597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120000" y="0"/>
                  </a:moveTo>
                  <a:lnTo>
                    <a:pt x="120000" y="60067"/>
                  </a:lnTo>
                  <a:lnTo>
                    <a:pt x="0" y="60067"/>
                  </a:lnTo>
                  <a:lnTo>
                    <a:pt x="0" y="120000"/>
                  </a:lnTo>
                </a:path>
              </a:pathLst>
            </a:custGeom>
            <a:noFill/>
            <a:ln w="9525" cap="flat" cmpd="sng">
              <a:solidFill>
                <a:srgbClr val="3A66B1"/>
              </a:solidFill>
              <a:prstDash val="solid"/>
              <a:miter lim="800000"/>
              <a:headEnd type="none" w="sm" len="sm"/>
              <a:tailEnd type="none" w="sm" len="sm"/>
            </a:ln>
          </p:spPr>
        </p:sp>
        <p:sp>
          <p:nvSpPr>
            <p:cNvPr id="171" name="Google Shape;171;p15"/>
            <p:cNvSpPr/>
            <p:nvPr/>
          </p:nvSpPr>
          <p:spPr>
            <a:xfrm>
              <a:off x="1250208" y="855717"/>
              <a:ext cx="4139700" cy="3591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120000" y="0"/>
                  </a:moveTo>
                  <a:lnTo>
                    <a:pt x="120000" y="60000"/>
                  </a:lnTo>
                  <a:lnTo>
                    <a:pt x="0" y="60000"/>
                  </a:lnTo>
                  <a:lnTo>
                    <a:pt x="0" y="120000"/>
                  </a:lnTo>
                </a:path>
              </a:pathLst>
            </a:custGeom>
            <a:noFill/>
            <a:ln w="9525" cap="flat" cmpd="sng">
              <a:solidFill>
                <a:srgbClr val="3A66B1"/>
              </a:solidFill>
              <a:prstDash val="solid"/>
              <a:miter lim="800000"/>
              <a:headEnd type="none" w="sm" len="sm"/>
              <a:tailEnd type="none" w="sm" len="sm"/>
            </a:ln>
          </p:spPr>
        </p:sp>
        <p:sp>
          <p:nvSpPr>
            <p:cNvPr id="172" name="Google Shape;172;p15"/>
            <p:cNvSpPr/>
            <p:nvPr/>
          </p:nvSpPr>
          <p:spPr>
            <a:xfrm>
              <a:off x="4534591" y="399"/>
              <a:ext cx="1710600" cy="855300"/>
            </a:xfrm>
            <a:prstGeom prst="rect">
              <a:avLst/>
            </a:prstGeom>
            <a:gradFill>
              <a:gsLst>
                <a:gs pos="0">
                  <a:srgbClr val="5E81C9"/>
                </a:gs>
                <a:gs pos="50000">
                  <a:srgbClr val="3B70C9"/>
                </a:gs>
                <a:gs pos="100000">
                  <a:srgbClr val="2E60B8"/>
                </a:gs>
              </a:gsLst>
              <a:lin ang="5400012" scaled="0"/>
            </a:gradFill>
            <a:ln w="9525" cap="flat" cmpd="sng">
              <a:solidFill>
                <a:srgbClr val="3A66B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8575" tIns="68575" rIns="68575" bIns="68575" anchor="ctr" anchorCtr="0">
              <a:noAutofit/>
            </a:bodyPr>
            <a:lstStyle/>
            <a:p>
              <a:endParaRPr/>
            </a:p>
          </p:txBody>
        </p:sp>
        <p:sp>
          <p:nvSpPr>
            <p:cNvPr id="173" name="Google Shape;173;p15"/>
            <p:cNvSpPr txBox="1"/>
            <p:nvPr/>
          </p:nvSpPr>
          <p:spPr>
            <a:xfrm>
              <a:off x="4280126" y="-139672"/>
              <a:ext cx="2058900" cy="995400"/>
            </a:xfrm>
            <a:prstGeom prst="rect">
              <a:avLst/>
            </a:prstGeom>
            <a:solidFill>
              <a:srgbClr val="999999"/>
            </a:solidFill>
            <a:ln w="9525" cap="flat" cmpd="sng">
              <a:solidFill>
                <a:srgbClr val="3A66B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200" tIns="6200" rIns="6200" bIns="6200" anchor="ctr" anchorCtr="0">
              <a:noAutofit/>
            </a:bodyPr>
            <a:lstStyle/>
            <a:p>
              <a:pPr algn="ctr">
                <a:lnSpc>
                  <a:spcPct val="90000"/>
                </a:lnSpc>
                <a:buClr>
                  <a:schemeClr val="lt1"/>
                </a:buClr>
                <a:buSzPts val="1000"/>
              </a:pPr>
              <a:r>
                <a:rPr lang="en" sz="1200" b="1">
                  <a:solidFill>
                    <a:schemeClr val="lt1"/>
                  </a:solidFill>
                  <a:latin typeface="Candara"/>
                  <a:ea typeface="Candara"/>
                  <a:cs typeface="Candara"/>
                  <a:sym typeface="Candara"/>
                </a:rPr>
                <a:t>Client Assistance Fund</a:t>
              </a:r>
              <a:endParaRPr sz="1200">
                <a:latin typeface="Candara"/>
                <a:ea typeface="Candara"/>
                <a:cs typeface="Candara"/>
                <a:sym typeface="Candara"/>
              </a:endParaRPr>
            </a:p>
            <a:p>
              <a:pPr algn="ctr">
                <a:lnSpc>
                  <a:spcPct val="90000"/>
                </a:lnSpc>
                <a:spcBef>
                  <a:spcPts val="300"/>
                </a:spcBef>
                <a:buClr>
                  <a:schemeClr val="lt1"/>
                </a:buClr>
                <a:buSzPts val="1000"/>
              </a:pPr>
              <a:r>
                <a:rPr lang="en" sz="1000" i="1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Special fund to decrease barriers &amp; coordinate care</a:t>
              </a:r>
              <a:endParaRPr sz="1100"/>
            </a:p>
          </p:txBody>
        </p:sp>
        <p:sp>
          <p:nvSpPr>
            <p:cNvPr id="174" name="Google Shape;174;p15"/>
            <p:cNvSpPr/>
            <p:nvPr/>
          </p:nvSpPr>
          <p:spPr>
            <a:xfrm>
              <a:off x="394769" y="1214974"/>
              <a:ext cx="1710600" cy="855300"/>
            </a:xfrm>
            <a:prstGeom prst="rect">
              <a:avLst/>
            </a:prstGeom>
            <a:gradFill>
              <a:gsLst>
                <a:gs pos="0">
                  <a:srgbClr val="5E81C9"/>
                </a:gs>
                <a:gs pos="50000">
                  <a:srgbClr val="3B70C9"/>
                </a:gs>
                <a:gs pos="100000">
                  <a:srgbClr val="2E60B8"/>
                </a:gs>
              </a:gsLst>
              <a:lin ang="5400012" scaled="0"/>
            </a:gradFill>
            <a:ln w="9525" cap="flat" cmpd="sng">
              <a:solidFill>
                <a:srgbClr val="3A66B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8575" tIns="68575" rIns="68575" bIns="68575" anchor="ctr" anchorCtr="0">
              <a:noAutofit/>
            </a:bodyPr>
            <a:lstStyle/>
            <a:p>
              <a:endParaRPr/>
            </a:p>
          </p:txBody>
        </p:sp>
        <p:sp>
          <p:nvSpPr>
            <p:cNvPr id="175" name="Google Shape;175;p15"/>
            <p:cNvSpPr txBox="1"/>
            <p:nvPr/>
          </p:nvSpPr>
          <p:spPr>
            <a:xfrm>
              <a:off x="394769" y="1214974"/>
              <a:ext cx="1710600" cy="855300"/>
            </a:xfrm>
            <a:prstGeom prst="rect">
              <a:avLst/>
            </a:prstGeom>
            <a:solidFill>
              <a:srgbClr val="999999"/>
            </a:solidFill>
            <a:ln w="9525" cap="flat" cmpd="sng">
              <a:solidFill>
                <a:srgbClr val="3A66B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200" tIns="6200" rIns="6200" bIns="6200" anchor="ctr" anchorCtr="0">
              <a:noAutofit/>
            </a:bodyPr>
            <a:lstStyle/>
            <a:p>
              <a:pPr algn="ctr">
                <a:lnSpc>
                  <a:spcPct val="90000"/>
                </a:lnSpc>
                <a:buClr>
                  <a:schemeClr val="lt1"/>
                </a:buClr>
                <a:buSzPts val="1000"/>
              </a:pPr>
              <a:r>
                <a:rPr lang="en" sz="10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Transportation</a:t>
              </a:r>
              <a:endParaRPr sz="1100"/>
            </a:p>
          </p:txBody>
        </p:sp>
        <p:sp>
          <p:nvSpPr>
            <p:cNvPr id="176" name="Google Shape;176;p15"/>
            <p:cNvSpPr/>
            <p:nvPr/>
          </p:nvSpPr>
          <p:spPr>
            <a:xfrm>
              <a:off x="2475782" y="1215374"/>
              <a:ext cx="1710600" cy="855300"/>
            </a:xfrm>
            <a:prstGeom prst="rect">
              <a:avLst/>
            </a:prstGeom>
            <a:gradFill>
              <a:gsLst>
                <a:gs pos="0">
                  <a:srgbClr val="5E81C9"/>
                </a:gs>
                <a:gs pos="50000">
                  <a:srgbClr val="3B70C9"/>
                </a:gs>
                <a:gs pos="100000">
                  <a:srgbClr val="2E60B8"/>
                </a:gs>
              </a:gsLst>
              <a:lin ang="5400012" scaled="0"/>
            </a:gradFill>
            <a:ln w="9525" cap="flat" cmpd="sng">
              <a:solidFill>
                <a:srgbClr val="3A66B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8575" tIns="68575" rIns="68575" bIns="68575" anchor="ctr" anchorCtr="0">
              <a:noAutofit/>
            </a:bodyPr>
            <a:lstStyle/>
            <a:p>
              <a:endParaRPr/>
            </a:p>
          </p:txBody>
        </p:sp>
        <p:sp>
          <p:nvSpPr>
            <p:cNvPr id="177" name="Google Shape;177;p15"/>
            <p:cNvSpPr txBox="1"/>
            <p:nvPr/>
          </p:nvSpPr>
          <p:spPr>
            <a:xfrm>
              <a:off x="2475782" y="1215374"/>
              <a:ext cx="1710600" cy="855300"/>
            </a:xfrm>
            <a:prstGeom prst="rect">
              <a:avLst/>
            </a:prstGeom>
            <a:solidFill>
              <a:srgbClr val="999999"/>
            </a:solidFill>
            <a:ln w="9525" cap="flat" cmpd="sng">
              <a:solidFill>
                <a:srgbClr val="3A66B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200" tIns="6200" rIns="6200" bIns="6200" anchor="ctr" anchorCtr="0">
              <a:noAutofit/>
            </a:bodyPr>
            <a:lstStyle/>
            <a:p>
              <a:pPr algn="ctr">
                <a:lnSpc>
                  <a:spcPct val="90000"/>
                </a:lnSpc>
                <a:buClr>
                  <a:schemeClr val="lt1"/>
                </a:buClr>
                <a:buSzPts val="1000"/>
              </a:pPr>
              <a:r>
                <a:rPr lang="en" sz="10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MAT</a:t>
              </a:r>
              <a:endParaRPr sz="1100"/>
            </a:p>
            <a:p>
              <a:pPr algn="ctr">
                <a:lnSpc>
                  <a:spcPct val="90000"/>
                </a:lnSpc>
                <a:spcBef>
                  <a:spcPts val="300"/>
                </a:spcBef>
                <a:buClr>
                  <a:schemeClr val="lt1"/>
                </a:buClr>
                <a:buSzPts val="800"/>
              </a:pPr>
              <a:r>
                <a:rPr lang="en" sz="800" i="1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Medically Assisted Treatment</a:t>
              </a:r>
              <a:endParaRPr sz="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8" name="Google Shape;178;p15"/>
            <p:cNvSpPr/>
            <p:nvPr/>
          </p:nvSpPr>
          <p:spPr>
            <a:xfrm>
              <a:off x="4499419" y="1214974"/>
              <a:ext cx="1710600" cy="855300"/>
            </a:xfrm>
            <a:prstGeom prst="rect">
              <a:avLst/>
            </a:prstGeom>
            <a:gradFill>
              <a:gsLst>
                <a:gs pos="0">
                  <a:srgbClr val="5E81C9"/>
                </a:gs>
                <a:gs pos="50000">
                  <a:srgbClr val="3B70C9"/>
                </a:gs>
                <a:gs pos="100000">
                  <a:srgbClr val="2E60B8"/>
                </a:gs>
              </a:gsLst>
              <a:lin ang="5400012" scaled="0"/>
            </a:gradFill>
            <a:ln w="9525" cap="flat" cmpd="sng">
              <a:solidFill>
                <a:srgbClr val="3A66B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8575" tIns="68575" rIns="68575" bIns="68575" anchor="ctr" anchorCtr="0">
              <a:noAutofit/>
            </a:bodyPr>
            <a:lstStyle/>
            <a:p>
              <a:endParaRPr/>
            </a:p>
          </p:txBody>
        </p:sp>
        <p:sp>
          <p:nvSpPr>
            <p:cNvPr id="179" name="Google Shape;179;p15"/>
            <p:cNvSpPr txBox="1"/>
            <p:nvPr/>
          </p:nvSpPr>
          <p:spPr>
            <a:xfrm>
              <a:off x="4499419" y="1214974"/>
              <a:ext cx="1710600" cy="855300"/>
            </a:xfrm>
            <a:prstGeom prst="rect">
              <a:avLst/>
            </a:prstGeom>
            <a:solidFill>
              <a:srgbClr val="999999"/>
            </a:solidFill>
            <a:ln w="9525" cap="flat" cmpd="sng">
              <a:solidFill>
                <a:srgbClr val="3A66B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200" tIns="6200" rIns="6200" bIns="6200" anchor="ctr" anchorCtr="0">
              <a:noAutofit/>
            </a:bodyPr>
            <a:lstStyle/>
            <a:p>
              <a:pPr algn="ctr">
                <a:lnSpc>
                  <a:spcPct val="90000"/>
                </a:lnSpc>
                <a:buClr>
                  <a:schemeClr val="lt1"/>
                </a:buClr>
                <a:buSzPts val="1000"/>
              </a:pPr>
              <a:r>
                <a:rPr lang="en" sz="10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PSH</a:t>
              </a:r>
              <a:endParaRPr sz="1100"/>
            </a:p>
            <a:p>
              <a:pPr algn="ctr">
                <a:lnSpc>
                  <a:spcPct val="90000"/>
                </a:lnSpc>
                <a:spcBef>
                  <a:spcPts val="300"/>
                </a:spcBef>
                <a:buClr>
                  <a:schemeClr val="lt1"/>
                </a:buClr>
                <a:buSzPts val="800"/>
              </a:pPr>
              <a:r>
                <a:rPr lang="en" sz="800" i="1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Staffing for Permanent Supportive Housing</a:t>
              </a:r>
              <a:endParaRPr sz="9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0" name="Google Shape;180;p15"/>
            <p:cNvSpPr/>
            <p:nvPr/>
          </p:nvSpPr>
          <p:spPr>
            <a:xfrm>
              <a:off x="6604501" y="1214974"/>
              <a:ext cx="1710600" cy="855300"/>
            </a:xfrm>
            <a:prstGeom prst="rect">
              <a:avLst/>
            </a:prstGeom>
            <a:gradFill>
              <a:gsLst>
                <a:gs pos="0">
                  <a:srgbClr val="5E81C9"/>
                </a:gs>
                <a:gs pos="50000">
                  <a:srgbClr val="3B70C9"/>
                </a:gs>
                <a:gs pos="100000">
                  <a:srgbClr val="2E60B8"/>
                </a:gs>
              </a:gsLst>
              <a:lin ang="5400012" scaled="0"/>
            </a:gradFill>
            <a:ln w="9525" cap="flat" cmpd="sng">
              <a:solidFill>
                <a:srgbClr val="3A66B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8575" tIns="68575" rIns="68575" bIns="68575" anchor="ctr" anchorCtr="0">
              <a:noAutofit/>
            </a:bodyPr>
            <a:lstStyle/>
            <a:p>
              <a:endParaRPr/>
            </a:p>
          </p:txBody>
        </p:sp>
        <p:sp>
          <p:nvSpPr>
            <p:cNvPr id="181" name="Google Shape;181;p15"/>
            <p:cNvSpPr txBox="1"/>
            <p:nvPr/>
          </p:nvSpPr>
          <p:spPr>
            <a:xfrm>
              <a:off x="6604501" y="1214974"/>
              <a:ext cx="1710600" cy="855300"/>
            </a:xfrm>
            <a:prstGeom prst="rect">
              <a:avLst/>
            </a:prstGeom>
            <a:solidFill>
              <a:srgbClr val="999999"/>
            </a:solidFill>
            <a:ln w="9525" cap="flat" cmpd="sng">
              <a:solidFill>
                <a:srgbClr val="3A66B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200" tIns="6200" rIns="6200" bIns="6200" anchor="ctr" anchorCtr="0">
              <a:noAutofit/>
            </a:bodyPr>
            <a:lstStyle/>
            <a:p>
              <a:pPr algn="ctr">
                <a:lnSpc>
                  <a:spcPct val="90000"/>
                </a:lnSpc>
                <a:buClr>
                  <a:schemeClr val="lt1"/>
                </a:buClr>
                <a:buSzPts val="1000"/>
              </a:pPr>
              <a:r>
                <a:rPr lang="en-US" sz="1000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Co-Pays/Deductibles</a:t>
              </a:r>
              <a:endParaRPr sz="1100" dirty="0"/>
            </a:p>
          </p:txBody>
        </p:sp>
        <p:sp>
          <p:nvSpPr>
            <p:cNvPr id="182" name="Google Shape;182;p15"/>
            <p:cNvSpPr/>
            <p:nvPr/>
          </p:nvSpPr>
          <p:spPr>
            <a:xfrm>
              <a:off x="8668630" y="1215374"/>
              <a:ext cx="1710600" cy="855300"/>
            </a:xfrm>
            <a:prstGeom prst="rect">
              <a:avLst/>
            </a:prstGeom>
            <a:gradFill>
              <a:gsLst>
                <a:gs pos="0">
                  <a:srgbClr val="5E81C9"/>
                </a:gs>
                <a:gs pos="50000">
                  <a:srgbClr val="3B70C9"/>
                </a:gs>
                <a:gs pos="100000">
                  <a:srgbClr val="2E60B8"/>
                </a:gs>
              </a:gsLst>
              <a:lin ang="5400012" scaled="0"/>
            </a:gradFill>
            <a:ln w="9525" cap="flat" cmpd="sng">
              <a:solidFill>
                <a:srgbClr val="3A66B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8575" tIns="68575" rIns="68575" bIns="68575" anchor="ctr" anchorCtr="0">
              <a:noAutofit/>
            </a:bodyPr>
            <a:lstStyle/>
            <a:p>
              <a:endParaRPr/>
            </a:p>
          </p:txBody>
        </p:sp>
        <p:sp>
          <p:nvSpPr>
            <p:cNvPr id="183" name="Google Shape;183;p15"/>
            <p:cNvSpPr txBox="1"/>
            <p:nvPr/>
          </p:nvSpPr>
          <p:spPr>
            <a:xfrm>
              <a:off x="8668630" y="1215374"/>
              <a:ext cx="1710600" cy="855300"/>
            </a:xfrm>
            <a:prstGeom prst="rect">
              <a:avLst/>
            </a:prstGeom>
            <a:solidFill>
              <a:srgbClr val="999999"/>
            </a:solidFill>
            <a:ln w="9525" cap="flat" cmpd="sng">
              <a:solidFill>
                <a:srgbClr val="3A66B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200" tIns="6200" rIns="6200" bIns="6200" anchor="ctr" anchorCtr="0">
              <a:noAutofit/>
            </a:bodyPr>
            <a:lstStyle/>
            <a:p>
              <a:pPr algn="ctr">
                <a:lnSpc>
                  <a:spcPct val="90000"/>
                </a:lnSpc>
                <a:buClr>
                  <a:schemeClr val="lt1"/>
                </a:buClr>
                <a:buSzPts val="1000"/>
              </a:pPr>
              <a:r>
                <a:rPr lang="en" sz="10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IOP</a:t>
              </a:r>
              <a:endParaRPr sz="1100"/>
            </a:p>
            <a:p>
              <a:pPr algn="ctr">
                <a:lnSpc>
                  <a:spcPct val="90000"/>
                </a:lnSpc>
                <a:spcBef>
                  <a:spcPts val="300"/>
                </a:spcBef>
                <a:buClr>
                  <a:schemeClr val="lt1"/>
                </a:buClr>
                <a:buSzPts val="800"/>
              </a:pPr>
              <a:r>
                <a:rPr lang="en" sz="800" i="1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Intensive Outpatient </a:t>
              </a:r>
              <a:endParaRPr sz="1100"/>
            </a:p>
            <a:p>
              <a:pPr algn="ctr">
                <a:lnSpc>
                  <a:spcPct val="90000"/>
                </a:lnSpc>
                <a:spcBef>
                  <a:spcPts val="300"/>
                </a:spcBef>
                <a:buClr>
                  <a:schemeClr val="dk1"/>
                </a:buClr>
                <a:buSzPts val="900"/>
              </a:pPr>
              <a:endParaRPr sz="9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id="184" name="Google Shape;184;p15" descr="Piggy Bank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-12" y="772578"/>
            <a:ext cx="685800" cy="685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2381</TotalTime>
  <Words>505</Words>
  <Application>Microsoft Office PowerPoint</Application>
  <PresentationFormat>On-screen Show (4:3)</PresentationFormat>
  <Paragraphs>151</Paragraphs>
  <Slides>16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1" baseType="lpstr">
      <vt:lpstr>Arial</vt:lpstr>
      <vt:lpstr>Calibri</vt:lpstr>
      <vt:lpstr>Candara</vt:lpstr>
      <vt:lpstr>Roboto</vt:lpstr>
      <vt:lpstr>Office Theme</vt:lpstr>
      <vt:lpstr> Behavioral Health Services   Laurie Stolen Larimer County Behavioral Health Director  </vt:lpstr>
      <vt:lpstr>PowerPoint Presentation</vt:lpstr>
      <vt:lpstr>PowerPoint Presentation</vt:lpstr>
      <vt:lpstr> Timeline   2016-Failed ballot initiative 2017-community engagement/listening/awareness building 2018-Successful ballot initiative 2019-Here we go!  </vt:lpstr>
      <vt:lpstr>The Solution is Community Wide</vt:lpstr>
      <vt:lpstr>Behavioral Health Services Funding Pathways</vt:lpstr>
      <vt:lpstr>Future Behavioral Health Team Collaboration</vt:lpstr>
      <vt:lpstr>Distributed Services</vt:lpstr>
      <vt:lpstr>Client Assistance Fund </vt:lpstr>
      <vt:lpstr> Facility  </vt:lpstr>
      <vt:lpstr>A Community Master Behavioral Health Plan</vt:lpstr>
      <vt:lpstr>What this Initiative ISN’T</vt:lpstr>
      <vt:lpstr>PowerPoint Presentation</vt:lpstr>
      <vt:lpstr>PowerPoint Presentation</vt:lpstr>
      <vt:lpstr>Questions?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Nada Spasev</dc:creator>
  <cp:lastModifiedBy>Laurie Elizabeth Stolen</cp:lastModifiedBy>
  <cp:revision>53</cp:revision>
  <dcterms:created xsi:type="dcterms:W3CDTF">2017-12-04T18:35:11Z</dcterms:created>
  <dcterms:modified xsi:type="dcterms:W3CDTF">2019-04-02T14:51:56Z</dcterms:modified>
</cp:coreProperties>
</file>