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notesSlides/notesSlide2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70" r:id="rId3"/>
    <p:sldId id="293" r:id="rId4"/>
    <p:sldId id="294" r:id="rId5"/>
    <p:sldId id="271" r:id="rId6"/>
    <p:sldId id="272" r:id="rId7"/>
    <p:sldId id="273" r:id="rId8"/>
    <p:sldId id="274" r:id="rId9"/>
    <p:sldId id="295" r:id="rId10"/>
    <p:sldId id="275" r:id="rId11"/>
    <p:sldId id="276" r:id="rId12"/>
    <p:sldId id="280" r:id="rId13"/>
    <p:sldId id="278" r:id="rId14"/>
    <p:sldId id="279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5330"/>
    <a:srgbClr val="FFFFFF"/>
    <a:srgbClr val="A89988"/>
    <a:srgbClr val="99B5C1"/>
    <a:srgbClr val="F2A900"/>
    <a:srgbClr val="005A70"/>
    <a:srgbClr val="D3BC87"/>
    <a:srgbClr val="E5D7B9"/>
    <a:srgbClr val="404040"/>
    <a:srgbClr val="D39E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3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lc.gov\dept\bocc\STAFF%20SHARED\Josh\Misc%20Items\LC%20101\Book1%20(Autosaved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6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94105415814068E-2"/>
          <c:y val="6.2768153980752389E-2"/>
          <c:w val="0.88808952283490206"/>
          <c:h val="0.6910659667541557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A89988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55A-439C-B91D-91D98BCCB981}"/>
              </c:ext>
            </c:extLst>
          </c:dPt>
          <c:dPt>
            <c:idx val="1"/>
            <c:bubble3D val="0"/>
            <c:spPr>
              <a:solidFill>
                <a:srgbClr val="46464A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55A-439C-B91D-91D98BCCB981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55A-439C-B91D-91D98BCCB981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55A-439C-B91D-91D98BCCB981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55A-439C-B91D-91D98BCCB98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E55A-439C-B91D-91D98BCCB98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9142-4555-9E26-82270972034B}"/>
              </c:ext>
            </c:extLst>
          </c:dPt>
          <c:dLbls>
            <c:dLbl>
              <c:idx val="0"/>
              <c:layout>
                <c:manualLayout>
                  <c:x val="2.4342712379165632E-2"/>
                  <c:y val="-1.58552930883639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5A-439C-B91D-91D98BCCB981}"/>
                </c:ext>
              </c:extLst>
            </c:dLbl>
            <c:dLbl>
              <c:idx val="1"/>
              <c:layout>
                <c:manualLayout>
                  <c:x val="-0.12893771008228361"/>
                  <c:y val="-0.109867550816471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5A-439C-B91D-91D98BCCB981}"/>
                </c:ext>
              </c:extLst>
            </c:dLbl>
            <c:dLbl>
              <c:idx val="2"/>
              <c:layout>
                <c:manualLayout>
                  <c:x val="-0.10850683888782379"/>
                  <c:y val="-0.293811451973452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55A-439C-B91D-91D98BCCB981}"/>
                </c:ext>
              </c:extLst>
            </c:dLbl>
            <c:dLbl>
              <c:idx val="3"/>
              <c:layout>
                <c:manualLayout>
                  <c:x val="0.10621680678161831"/>
                  <c:y val="-0.209496138583550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55A-439C-B91D-91D98BCCB981}"/>
                </c:ext>
              </c:extLst>
            </c:dLbl>
            <c:dLbl>
              <c:idx val="4"/>
              <c:layout>
                <c:manualLayout>
                  <c:x val="0.15061692107185137"/>
                  <c:y val="2.76439294605569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55A-439C-B91D-91D98BCCB981}"/>
                </c:ext>
              </c:extLst>
            </c:dLbl>
            <c:dLbl>
              <c:idx val="6"/>
              <c:layout>
                <c:manualLayout>
                  <c:x val="-8.1800279833816311E-2"/>
                  <c:y val="7.2763779527559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142-4555-9E26-8227097203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Sheet1!$H$8:$H$14</c:f>
              <c:strCache>
                <c:ptCount val="7"/>
                <c:pt idx="0">
                  <c:v>Other Governments</c:v>
                </c:pt>
                <c:pt idx="1">
                  <c:v>State Government</c:v>
                </c:pt>
                <c:pt idx="2">
                  <c:v>Property Taxes</c:v>
                </c:pt>
                <c:pt idx="3">
                  <c:v>Sales &amp; Use Taxes</c:v>
                </c:pt>
                <c:pt idx="4">
                  <c:v>Internal Revenues</c:v>
                </c:pt>
                <c:pt idx="5">
                  <c:v>COPs</c:v>
                </c:pt>
                <c:pt idx="6">
                  <c:v>Fees, Charges, Investments, etc.</c:v>
                </c:pt>
              </c:strCache>
            </c:strRef>
          </c:cat>
          <c:val>
            <c:numRef>
              <c:f>Sheet1!$I$8:$I$14</c:f>
              <c:numCache>
                <c:formatCode>"$"#,##0</c:formatCode>
                <c:ptCount val="7"/>
                <c:pt idx="0">
                  <c:v>9</c:v>
                </c:pt>
                <c:pt idx="1">
                  <c:v>80</c:v>
                </c:pt>
                <c:pt idx="2">
                  <c:v>125</c:v>
                </c:pt>
                <c:pt idx="3">
                  <c:v>62</c:v>
                </c:pt>
                <c:pt idx="4">
                  <c:v>128</c:v>
                </c:pt>
                <c:pt idx="5">
                  <c:v>75</c:v>
                </c:pt>
                <c:pt idx="6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55A-439C-B91D-91D98BCCB9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7855638694497387E-2"/>
          <c:y val="0.7639688538932633"/>
          <c:w val="0.96083432461149076"/>
          <c:h val="0.235061318932199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Comparison of Actual vs. Taxable Values*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Tax!$C$6</c:f>
              <c:strCache>
                <c:ptCount val="1"/>
                <c:pt idx="0">
                  <c:v>Residential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Tax!$D$5:$E$5</c:f>
              <c:strCache>
                <c:ptCount val="2"/>
                <c:pt idx="0">
                  <c:v>Actual</c:v>
                </c:pt>
                <c:pt idx="1">
                  <c:v>Taxable</c:v>
                </c:pt>
              </c:strCache>
            </c:strRef>
          </c:cat>
          <c:val>
            <c:numRef>
              <c:f>Tax!$D$6:$E$6</c:f>
              <c:numCache>
                <c:formatCode>0%</c:formatCode>
                <c:ptCount val="2"/>
                <c:pt idx="0">
                  <c:v>0.84</c:v>
                </c:pt>
                <c:pt idx="1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2C-41D5-BF30-66B9A062A8DD}"/>
            </c:ext>
          </c:extLst>
        </c:ser>
        <c:ser>
          <c:idx val="1"/>
          <c:order val="1"/>
          <c:tx>
            <c:strRef>
              <c:f>Tax!$C$7</c:f>
              <c:strCache>
                <c:ptCount val="1"/>
                <c:pt idx="0">
                  <c:v>All Others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Tax!$D$5:$E$5</c:f>
              <c:strCache>
                <c:ptCount val="2"/>
                <c:pt idx="0">
                  <c:v>Actual</c:v>
                </c:pt>
                <c:pt idx="1">
                  <c:v>Taxable</c:v>
                </c:pt>
              </c:strCache>
            </c:strRef>
          </c:cat>
          <c:val>
            <c:numRef>
              <c:f>Tax!$D$7:$E$7</c:f>
              <c:numCache>
                <c:formatCode>0%</c:formatCode>
                <c:ptCount val="2"/>
                <c:pt idx="0">
                  <c:v>0.16000000000000003</c:v>
                </c:pt>
                <c:pt idx="1">
                  <c:v>0.43999999999999995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2C-41D5-BF30-66B9A062A8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5913640"/>
        <c:axId val="205914032"/>
      </c:barChart>
      <c:catAx>
        <c:axId val="205913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914032"/>
        <c:crosses val="autoZero"/>
        <c:auto val="1"/>
        <c:lblAlgn val="ctr"/>
        <c:lblOffset val="100"/>
        <c:noMultiLvlLbl val="0"/>
      </c:catAx>
      <c:valAx>
        <c:axId val="205914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913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Values and County Property Tax Revenue - Impact of Gallagher Amendment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208193953845369"/>
          <c:y val="0.10004903683914511"/>
          <c:w val="0.81985936085060362"/>
          <c:h val="0.71762408605174355"/>
        </c:manualLayout>
      </c:layout>
      <c:lineChart>
        <c:grouping val="standard"/>
        <c:varyColors val="0"/>
        <c:ser>
          <c:idx val="0"/>
          <c:order val="0"/>
          <c:tx>
            <c:strRef>
              <c:f>' Hist rate'!$C$17</c:f>
              <c:strCache>
                <c:ptCount val="1"/>
                <c:pt idx="0">
                  <c:v>Property Value</c:v>
                </c:pt>
              </c:strCache>
            </c:strRef>
          </c:tx>
          <c:spPr>
            <a:ln w="825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0070C0"/>
                </a:solidFill>
              </a:ln>
              <a:effectLst/>
            </c:spPr>
          </c:marker>
          <c:cat>
            <c:numRef>
              <c:f>' Hist rate'!$A$18:$A$23</c:f>
              <c:numCache>
                <c:formatCode>General</c:formatCode>
                <c:ptCount val="6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2017</c:v>
                </c:pt>
              </c:numCache>
            </c:numRef>
          </c:cat>
          <c:val>
            <c:numRef>
              <c:f>' Hist rate'!$B$18:$B$23</c:f>
              <c:numCache>
                <c:formatCode>"$"#,##0</c:formatCode>
                <c:ptCount val="6"/>
                <c:pt idx="0">
                  <c:v>95391</c:v>
                </c:pt>
                <c:pt idx="1">
                  <c:v>103700</c:v>
                </c:pt>
                <c:pt idx="2">
                  <c:v>172000</c:v>
                </c:pt>
                <c:pt idx="3">
                  <c:v>230900</c:v>
                </c:pt>
                <c:pt idx="4">
                  <c:v>263400</c:v>
                </c:pt>
                <c:pt idx="5">
                  <c:v>335300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2A1-45C7-910F-4BBF61E691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050848"/>
        <c:axId val="205051240"/>
      </c:lineChart>
      <c:lineChart>
        <c:grouping val="standard"/>
        <c:varyColors val="0"/>
        <c:ser>
          <c:idx val="1"/>
          <c:order val="1"/>
          <c:tx>
            <c:strRef>
              <c:f>' Hist rate'!$G$17</c:f>
              <c:strCache>
                <c:ptCount val="1"/>
                <c:pt idx="0">
                  <c:v>County Property Tax</c:v>
                </c:pt>
              </c:strCache>
            </c:strRef>
          </c:tx>
          <c:spPr>
            <a:ln w="825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' Hist rate'!$F$18:$F$23</c:f>
              <c:numCache>
                <c:formatCode>"$"#,##0</c:formatCode>
                <c:ptCount val="6"/>
                <c:pt idx="0">
                  <c:v>271.47801644999998</c:v>
                </c:pt>
                <c:pt idx="1">
                  <c:v>231.74415572000001</c:v>
                </c:pt>
                <c:pt idx="2">
                  <c:v>359.89056400000004</c:v>
                </c:pt>
                <c:pt idx="3">
                  <c:v>398.45951200000002</c:v>
                </c:pt>
                <c:pt idx="4">
                  <c:v>454.54411200000004</c:v>
                </c:pt>
                <c:pt idx="5">
                  <c:v>470.12915950000001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2A1-45C7-910F-4BBF61E691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054768"/>
        <c:axId val="205053984"/>
      </c:lineChart>
      <c:catAx>
        <c:axId val="205050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051240"/>
        <c:crosses val="autoZero"/>
        <c:auto val="1"/>
        <c:lblAlgn val="ctr"/>
        <c:lblOffset val="100"/>
        <c:noMultiLvlLbl val="0"/>
      </c:catAx>
      <c:valAx>
        <c:axId val="205051240"/>
        <c:scaling>
          <c:orientation val="minMax"/>
          <c:min val="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800" b="1">
                    <a:latin typeface="Arial" panose="020B0604020202020204" pitchFamily="34" charset="0"/>
                    <a:cs typeface="Arial" panose="020B0604020202020204" pitchFamily="34" charset="0"/>
                  </a:rPr>
                  <a:t>Median Home Market Value</a:t>
                </a:r>
              </a:p>
            </c:rich>
          </c:tx>
          <c:layout>
            <c:manualLayout>
              <c:xMode val="edge"/>
              <c:yMode val="edge"/>
              <c:x val="1.2974026227426163E-2"/>
              <c:y val="0.2349535047883708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050848"/>
        <c:crosses val="autoZero"/>
        <c:crossBetween val="between"/>
      </c:valAx>
      <c:valAx>
        <c:axId val="205053984"/>
        <c:scaling>
          <c:orientation val="minMax"/>
          <c:max val="650"/>
          <c:min val="225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 b="1">
                    <a:latin typeface="Arial" panose="020B0604020202020204" pitchFamily="34" charset="0"/>
                    <a:cs typeface="Arial" panose="020B0604020202020204" pitchFamily="34" charset="0"/>
                  </a:rPr>
                  <a:t>County Property Tax Paid</a:t>
                </a:r>
              </a:p>
            </c:rich>
          </c:tx>
          <c:layout>
            <c:manualLayout>
              <c:xMode val="edge"/>
              <c:yMode val="edge"/>
              <c:x val="0.97916906026810047"/>
              <c:y val="0.279914333624963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&quot;$&quot;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054768"/>
        <c:crosses val="max"/>
        <c:crossBetween val="between"/>
      </c:valAx>
      <c:catAx>
        <c:axId val="205054768"/>
        <c:scaling>
          <c:orientation val="minMax"/>
        </c:scaling>
        <c:delete val="1"/>
        <c:axPos val="b"/>
        <c:majorTickMark val="out"/>
        <c:minorTickMark val="none"/>
        <c:tickLblPos val="nextTo"/>
        <c:crossAx val="205053984"/>
        <c:crosses val="autoZero"/>
        <c:auto val="1"/>
        <c:lblAlgn val="ctr"/>
        <c:lblOffset val="100"/>
        <c:noMultiLvlLbl val="0"/>
      </c:catAx>
      <c:spPr>
        <a:noFill/>
        <a:ln w="76200">
          <a:noFill/>
        </a:ln>
        <a:effectLst/>
      </c:spPr>
    </c:plotArea>
    <c:legend>
      <c:legendPos val="b"/>
      <c:layout>
        <c:manualLayout>
          <c:xMode val="edge"/>
          <c:yMode val="edge"/>
          <c:x val="6.2712856157130459E-2"/>
          <c:y val="0.92947943034748337"/>
          <c:w val="0.88161406163250045"/>
          <c:h val="5.20234665610244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9E533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A14-458D-91C7-76A5281DAD5F}"/>
              </c:ext>
            </c:extLst>
          </c:dPt>
          <c:dPt>
            <c:idx val="1"/>
            <c:bubble3D val="0"/>
            <c:spPr>
              <a:solidFill>
                <a:srgbClr val="A8998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A14-458D-91C7-76A5281DAD5F}"/>
              </c:ext>
            </c:extLst>
          </c:dPt>
          <c:dPt>
            <c:idx val="2"/>
            <c:bubble3D val="0"/>
            <c:spPr>
              <a:solidFill>
                <a:srgbClr val="F2A9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A14-458D-91C7-76A5281DAD5F}"/>
              </c:ext>
            </c:extLst>
          </c:dPt>
          <c:dPt>
            <c:idx val="3"/>
            <c:bubble3D val="0"/>
            <c:spPr>
              <a:solidFill>
                <a:srgbClr val="005A7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A14-458D-91C7-76A5281DAD5F}"/>
              </c:ext>
            </c:extLst>
          </c:dPt>
          <c:dLbls>
            <c:dLbl>
              <c:idx val="0"/>
              <c:layout>
                <c:manualLayout>
                  <c:x val="-0.2019171966998054"/>
                  <c:y val="3.8409571983893338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>
                        <a:solidFill>
                          <a:srgbClr val="FFFFFF"/>
                        </a:solidFill>
                      </a:rPr>
                      <a:t>48%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14-458D-91C7-76A5281DAD5F}"/>
                </c:ext>
              </c:extLst>
            </c:dLbl>
            <c:dLbl>
              <c:idx val="1"/>
              <c:layout>
                <c:manualLayout>
                  <c:x val="0.15232623928276101"/>
                  <c:y val="-0.14418706913176937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>
                        <a:solidFill>
                          <a:srgbClr val="FFFFFF"/>
                        </a:solidFill>
                      </a:rPr>
                      <a:t>29%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14-458D-91C7-76A5281DAD5F}"/>
                </c:ext>
              </c:extLst>
            </c:dLbl>
            <c:dLbl>
              <c:idx val="2"/>
              <c:layout>
                <c:manualLayout>
                  <c:x val="0.16528876702789741"/>
                  <c:y val="0.1002164361344947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A14-458D-91C7-76A5281DAD5F}"/>
                </c:ext>
              </c:extLst>
            </c:dLbl>
            <c:dLbl>
              <c:idx val="3"/>
              <c:layout>
                <c:manualLayout>
                  <c:x val="9.0349977306499046E-2"/>
                  <c:y val="0.1263342828795880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dirty="0">
                        <a:solidFill>
                          <a:srgbClr val="FFFFFF"/>
                        </a:solidFill>
                      </a:rPr>
                      <a:t>10%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A14-458D-91C7-76A5281DAD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School</c:v>
                </c:pt>
                <c:pt idx="1">
                  <c:v>County</c:v>
                </c:pt>
                <c:pt idx="2">
                  <c:v>City</c:v>
                </c:pt>
                <c:pt idx="3">
                  <c:v>Special Districts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0.48</c:v>
                </c:pt>
                <c:pt idx="1">
                  <c:v>0.28999999999999998</c:v>
                </c:pt>
                <c:pt idx="2">
                  <c:v>0.13</c:v>
                </c:pt>
                <c:pt idx="3">
                  <c:v>0.10000000000000009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A14-458D-91C7-76A5281DAD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3151389109451512E-2"/>
          <c:y val="0.85207758545613865"/>
          <c:w val="0.94540890135158362"/>
          <c:h val="0.130819066327771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40404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6D6-46E8-918A-DA20A0D24C91}"/>
              </c:ext>
            </c:extLst>
          </c:dPt>
          <c:dPt>
            <c:idx val="1"/>
            <c:bubble3D val="0"/>
            <c:spPr>
              <a:solidFill>
                <a:srgbClr val="A8998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6D6-46E8-918A-DA20A0D24C91}"/>
              </c:ext>
            </c:extLst>
          </c:dPt>
          <c:dPt>
            <c:idx val="2"/>
            <c:bubble3D val="0"/>
            <c:spPr>
              <a:solidFill>
                <a:srgbClr val="005A7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6D6-46E8-918A-DA20A0D24C91}"/>
              </c:ext>
            </c:extLst>
          </c:dPt>
          <c:dLbls>
            <c:dLbl>
              <c:idx val="0"/>
              <c:layout>
                <c:manualLayout>
                  <c:x val="-0.18784392452428658"/>
                  <c:y val="-1.23462344385554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D6-46E8-918A-DA20A0D24C91}"/>
                </c:ext>
              </c:extLst>
            </c:dLbl>
            <c:dLbl>
              <c:idx val="1"/>
              <c:layout>
                <c:manualLayout>
                  <c:x val="0.15861613177047662"/>
                  <c:y val="-0.1019675212621718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D6-46E8-918A-DA20A0D24C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9E533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City</c:v>
                </c:pt>
                <c:pt idx="1">
                  <c:v>State</c:v>
                </c:pt>
                <c:pt idx="2">
                  <c:v>County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0.51</c:v>
                </c:pt>
                <c:pt idx="1">
                  <c:v>0.38</c:v>
                </c:pt>
                <c:pt idx="2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6D6-46E8-918A-DA20A0D24C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942900898647428E-2"/>
          <c:y val="2.041179613343121E-2"/>
          <c:w val="0.48292976177478725"/>
          <c:h val="0.9795882038665687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B7362">
                  <a:lumMod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FCB-4E3E-BEE8-C5F510CC461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FCB-4E3E-BEE8-C5F510CC461C}"/>
              </c:ext>
            </c:extLst>
          </c:dPt>
          <c:dPt>
            <c:idx val="2"/>
            <c:bubble3D val="0"/>
            <c:spPr>
              <a:solidFill>
                <a:srgbClr val="9E533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FCB-4E3E-BEE8-C5F510CC461C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FCB-4E3E-BEE8-C5F510CC461C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FCB-4E3E-BEE8-C5F510CC461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FCB-4E3E-BEE8-C5F510CC461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FCB-4E3E-BEE8-C5F510CC461C}"/>
              </c:ext>
            </c:extLst>
          </c:dPt>
          <c:dPt>
            <c:idx val="7"/>
            <c:bubble3D val="0"/>
            <c:spPr>
              <a:solidFill>
                <a:srgbClr val="A8998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FCB-4E3E-BEE8-C5F510CC461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2790-4503-AF63-FCD87019DC4D}"/>
              </c:ext>
            </c:extLst>
          </c:dPt>
          <c:dLbls>
            <c:dLbl>
              <c:idx val="0"/>
              <c:layout>
                <c:manualLayout>
                  <c:x val="2.9556559676831032E-2"/>
                  <c:y val="8.58304321797603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CB-4E3E-BEE8-C5F510CC461C}"/>
                </c:ext>
              </c:extLst>
            </c:dLbl>
            <c:dLbl>
              <c:idx val="1"/>
              <c:layout>
                <c:manualLayout>
                  <c:x val="-9.1418667198108955E-2"/>
                  <c:y val="0.149593712251172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CB-4E3E-BEE8-C5F510CC461C}"/>
                </c:ext>
              </c:extLst>
            </c:dLbl>
            <c:dLbl>
              <c:idx val="2"/>
              <c:layout>
                <c:manualLayout>
                  <c:x val="-9.2560957921709611E-2"/>
                  <c:y val="1.08927299502019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FCB-4E3E-BEE8-C5F510CC461C}"/>
                </c:ext>
              </c:extLst>
            </c:dLbl>
            <c:dLbl>
              <c:idx val="3"/>
              <c:layout>
                <c:manualLayout>
                  <c:x val="-1.5787785649287582E-3"/>
                  <c:y val="-2.8575425692554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FCB-4E3E-BEE8-C5F510CC461C}"/>
                </c:ext>
              </c:extLst>
            </c:dLbl>
            <c:dLbl>
              <c:idx val="4"/>
              <c:layout>
                <c:manualLayout>
                  <c:x val="1.2808012763694381E-2"/>
                  <c:y val="3.53788843047493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FCB-4E3E-BEE8-C5F510CC461C}"/>
                </c:ext>
              </c:extLst>
            </c:dLbl>
            <c:dLbl>
              <c:idx val="5"/>
              <c:layout>
                <c:manualLayout>
                  <c:x val="-7.3106379327681617E-2"/>
                  <c:y val="-0.160356721756036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FCB-4E3E-BEE8-C5F510CC461C}"/>
                </c:ext>
              </c:extLst>
            </c:dLbl>
            <c:dLbl>
              <c:idx val="6"/>
              <c:layout>
                <c:manualLayout>
                  <c:x val="9.9337528126000857E-2"/>
                  <c:y val="-0.150729476296310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FCB-4E3E-BEE8-C5F510CC461C}"/>
                </c:ext>
              </c:extLst>
            </c:dLbl>
            <c:dLbl>
              <c:idx val="7"/>
              <c:layout>
                <c:manualLayout>
                  <c:x val="6.2046304028421873E-2"/>
                  <c:y val="6.3564438512863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FCB-4E3E-BEE8-C5F510CC461C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2790-4503-AF63-FCD87019DC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Sheet1!$B$54:$B$62</c:f>
              <c:strCache>
                <c:ptCount val="9"/>
                <c:pt idx="0">
                  <c:v>Human &amp; Economic Svcs</c:v>
                </c:pt>
                <c:pt idx="1">
                  <c:v>Community Resources, Infrastructure &amp; Planning</c:v>
                </c:pt>
                <c:pt idx="2">
                  <c:v>Support Services</c:v>
                </c:pt>
                <c:pt idx="3">
                  <c:v>Disaster Recovery</c:v>
                </c:pt>
                <c:pt idx="4">
                  <c:v>Public Records &amp; Information</c:v>
                </c:pt>
                <c:pt idx="5">
                  <c:v>Public Safety</c:v>
                </c:pt>
                <c:pt idx="6">
                  <c:v>Non-Operational</c:v>
                </c:pt>
                <c:pt idx="7">
                  <c:v>Capital Transfers</c:v>
                </c:pt>
                <c:pt idx="8">
                  <c:v>Disaster Capital</c:v>
                </c:pt>
              </c:strCache>
            </c:strRef>
          </c:cat>
          <c:val>
            <c:numRef>
              <c:f>Sheet1!$C$54:$C$62</c:f>
              <c:numCache>
                <c:formatCode>"$"#,##0</c:formatCode>
                <c:ptCount val="9"/>
                <c:pt idx="0">
                  <c:v>73</c:v>
                </c:pt>
                <c:pt idx="1">
                  <c:v>52</c:v>
                </c:pt>
                <c:pt idx="2">
                  <c:v>32</c:v>
                </c:pt>
                <c:pt idx="3">
                  <c:v>5</c:v>
                </c:pt>
                <c:pt idx="4">
                  <c:v>15</c:v>
                </c:pt>
                <c:pt idx="5">
                  <c:v>89</c:v>
                </c:pt>
                <c:pt idx="6">
                  <c:v>93</c:v>
                </c:pt>
                <c:pt idx="7" formatCode="&quot;$&quot;#,##0_);[Red]\(&quot;$&quot;#,##0\)">
                  <c:v>39</c:v>
                </c:pt>
                <c:pt idx="8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FCB-4E3E-BEE8-C5F510CC46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1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059207998146004"/>
          <c:y val="5.3471335687396454E-2"/>
          <c:w val="0.37075987698442509"/>
          <c:h val="0.946528664312603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730582489975697"/>
          <c:y val="5.6334890346992982E-2"/>
          <c:w val="0.36814472637450063"/>
          <c:h val="0.8001922909003643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5A7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AAD-48D2-8386-864C24BCF55F}"/>
              </c:ext>
            </c:extLst>
          </c:dPt>
          <c:dPt>
            <c:idx val="1"/>
            <c:bubble3D val="0"/>
            <c:explosion val="2"/>
            <c:spPr>
              <a:solidFill>
                <a:srgbClr val="B9A489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AAD-48D2-8386-864C24BCF55F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AAD-48D2-8386-864C24BCF55F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AAD-48D2-8386-864C24BCF55F}"/>
              </c:ext>
            </c:extLst>
          </c:dPt>
          <c:dPt>
            <c:idx val="4"/>
            <c:bubble3D val="0"/>
            <c:spPr>
              <a:solidFill>
                <a:srgbClr val="F2A9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AAD-48D2-8386-864C24BCF55F}"/>
              </c:ext>
            </c:extLst>
          </c:dPt>
          <c:dPt>
            <c:idx val="5"/>
            <c:bubble3D val="0"/>
            <c:spPr>
              <a:solidFill>
                <a:srgbClr val="99B5C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AAD-48D2-8386-864C24BCF55F}"/>
              </c:ext>
            </c:extLst>
          </c:dPt>
          <c:dLbls>
            <c:dLbl>
              <c:idx val="0"/>
              <c:layout>
                <c:manualLayout>
                  <c:x val="4.5418009045398409E-2"/>
                  <c:y val="-0.211915692362837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AD-48D2-8386-864C24BCF55F}"/>
                </c:ext>
              </c:extLst>
            </c:dLbl>
            <c:dLbl>
              <c:idx val="1"/>
              <c:layout>
                <c:manualLayout>
                  <c:x val="9.1486689023773882E-2"/>
                  <c:y val="0.1098574498489320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AAD-48D2-8386-864C24BCF55F}"/>
                </c:ext>
              </c:extLst>
            </c:dLbl>
            <c:dLbl>
              <c:idx val="2"/>
              <c:layout>
                <c:manualLayout>
                  <c:x val="-6.7674304124051177E-2"/>
                  <c:y val="0.2032247703696230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AAD-48D2-8386-864C24BCF55F}"/>
                </c:ext>
              </c:extLst>
            </c:dLbl>
            <c:dLbl>
              <c:idx val="3"/>
              <c:layout>
                <c:manualLayout>
                  <c:x val="1.4181452977553442E-2"/>
                  <c:y val="-6.798259064221225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AAD-48D2-8386-864C24BCF55F}"/>
                </c:ext>
              </c:extLst>
            </c:dLbl>
            <c:dLbl>
              <c:idx val="4"/>
              <c:layout>
                <c:manualLayout>
                  <c:x val="2.4423894268171011E-2"/>
                  <c:y val="3.32404933606713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AAD-48D2-8386-864C24BCF55F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7AAD-48D2-8386-864C24BCF5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Sheet1!$C$28:$C$33</c:f>
              <c:strCache>
                <c:ptCount val="6"/>
                <c:pt idx="0">
                  <c:v>Personnel</c:v>
                </c:pt>
                <c:pt idx="1">
                  <c:v>Operating</c:v>
                </c:pt>
                <c:pt idx="2">
                  <c:v>Capital Projects</c:v>
                </c:pt>
                <c:pt idx="3">
                  <c:v>Disaster Recovery</c:v>
                </c:pt>
                <c:pt idx="4">
                  <c:v>Debt Service</c:v>
                </c:pt>
                <c:pt idx="5">
                  <c:v>Other</c:v>
                </c:pt>
              </c:strCache>
            </c:strRef>
          </c:cat>
          <c:val>
            <c:numRef>
              <c:f>Sheet1!$D$28:$D$33</c:f>
              <c:numCache>
                <c:formatCode>"$"#,##0_);[Red]\("$"#,##0\)</c:formatCode>
                <c:ptCount val="6"/>
                <c:pt idx="0">
                  <c:v>175</c:v>
                </c:pt>
                <c:pt idx="1">
                  <c:v>116</c:v>
                </c:pt>
                <c:pt idx="2">
                  <c:v>124</c:v>
                </c:pt>
                <c:pt idx="3">
                  <c:v>17</c:v>
                </c:pt>
                <c:pt idx="4">
                  <c:v>10</c:v>
                </c:pt>
                <c:pt idx="5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AAD-48D2-8386-864C24BCF55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32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0.19468</cdr:x>
      <cdr:y>0.40156</cdr:y>
    </cdr:from>
    <cdr:to>
      <cdr:x>0.87992</cdr:x>
      <cdr:y>0.74594</cdr:y>
    </cdr:to>
    <cdr:cxnSp macro="">
      <cdr:nvCxnSpPr>
        <cdr:cNvPr id="2" name="Straight Arrow Connector 1">
          <a:extLst xmlns:a="http://schemas.openxmlformats.org/drawingml/2006/main">
            <a:ext uri="{FF2B5EF4-FFF2-40B4-BE49-F238E27FC236}">
              <a16:creationId xmlns:a16="http://schemas.microsoft.com/office/drawing/2014/main" id="{CF7024EE-ADF6-4EDA-B429-6ABDACA9503D}"/>
            </a:ext>
          </a:extLst>
        </cdr:cNvPr>
        <cdr:cNvCxnSpPr/>
      </cdr:nvCxnSpPr>
      <cdr:spPr>
        <a:xfrm xmlns:a="http://schemas.openxmlformats.org/drawingml/2006/main" flipV="1">
          <a:off x="1715373" y="1926870"/>
          <a:ext cx="6037828" cy="1652499"/>
        </a:xfrm>
        <a:prstGeom xmlns:a="http://schemas.openxmlformats.org/drawingml/2006/main" prst="straightConnector1">
          <a:avLst/>
        </a:prstGeom>
        <a:ln xmlns:a="http://schemas.openxmlformats.org/drawingml/2006/main" w="76200">
          <a:solidFill>
            <a:srgbClr val="FFC000"/>
          </a:solidFill>
          <a:prstDash val="sysDot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0.18316</cdr:x>
      <cdr:y>0.14107</cdr:y>
    </cdr:from>
    <cdr:to>
      <cdr:x>0.8658</cdr:x>
      <cdr:y>0.71974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ED1D8342-C992-442F-8EF8-F0CA626508D6}"/>
            </a:ext>
          </a:extLst>
        </cdr:cNvPr>
        <cdr:cNvCxnSpPr/>
      </cdr:nvCxnSpPr>
      <cdr:spPr>
        <a:xfrm xmlns:a="http://schemas.openxmlformats.org/drawingml/2006/main" flipV="1">
          <a:off x="1613874" y="676910"/>
          <a:ext cx="6014906" cy="2776756"/>
        </a:xfrm>
        <a:prstGeom xmlns:a="http://schemas.openxmlformats.org/drawingml/2006/main" prst="straightConnector1">
          <a:avLst/>
        </a:prstGeom>
        <a:ln xmlns:a="http://schemas.openxmlformats.org/drawingml/2006/main" w="76200">
          <a:solidFill>
            <a:srgbClr val="00B0F0"/>
          </a:solidFill>
          <a:prstDash val="sysDot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72F35-0F31-40AA-BA49-A649DCD2BE38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B60C9-A4D3-4D18-AC7C-4362B07CF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90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Josh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B60C9-A4D3-4D18-AC7C-4362B07CFE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43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Josh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B60C9-A4D3-4D18-AC7C-4362B07CFE0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94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Josh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B60C9-A4D3-4D18-AC7C-4362B07CFE0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55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Josh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B60C9-A4D3-4D18-AC7C-4362B07CFE0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452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Josh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B60C9-A4D3-4D18-AC7C-4362B07CFE0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977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Josh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B60C9-A4D3-4D18-AC7C-4362B07CFE0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55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Linda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B60C9-A4D3-4D18-AC7C-4362B07CFE0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994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Linda 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B60C9-A4D3-4D18-AC7C-4362B07CFE0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859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Linda slide</a:t>
            </a:r>
          </a:p>
          <a:p>
            <a:endParaRPr lang="en-US" dirty="0"/>
          </a:p>
          <a:p>
            <a:r>
              <a:rPr lang="en-US" dirty="0"/>
              <a:t>Drop to 6.95% will cost County approximately $2.7 million (with 12% value growth)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B60C9-A4D3-4D18-AC7C-4362B07CFE0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9480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Linda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B60C9-A4D3-4D18-AC7C-4362B07CFE0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488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Josh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B60C9-A4D3-4D18-AC7C-4362B07CFE0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27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Linda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B60C9-A4D3-4D18-AC7C-4362B07CFE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745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Josh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B60C9-A4D3-4D18-AC7C-4362B07CFE0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886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Josh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B60C9-A4D3-4D18-AC7C-4362B07CFE0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258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Josh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B60C9-A4D3-4D18-AC7C-4362B07CFE0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639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Josh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B60C9-A4D3-4D18-AC7C-4362B07CFE0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37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Josh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B60C9-A4D3-4D18-AC7C-4362B07CFE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41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Josh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B60C9-A4D3-4D18-AC7C-4362B07CFE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432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Josh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B60C9-A4D3-4D18-AC7C-4362B07CFE0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21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Josh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B60C9-A4D3-4D18-AC7C-4362B07CFE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454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Josh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B60C9-A4D3-4D18-AC7C-4362B07CFE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86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Josh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B60C9-A4D3-4D18-AC7C-4362B07CFE0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09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Josh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B60C9-A4D3-4D18-AC7C-4362B07CFE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51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A4E7-593E-4633-B671-B65FB1275793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DA21-2550-4917-8EED-1CEEC72F8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38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A4E7-593E-4633-B671-B65FB1275793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DA21-2550-4917-8EED-1CEEC72F8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8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A4E7-593E-4633-B671-B65FB1275793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DA21-2550-4917-8EED-1CEEC72F8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5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A4E7-593E-4633-B671-B65FB1275793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DA21-2550-4917-8EED-1CEEC72F8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97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A4E7-593E-4633-B671-B65FB1275793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DA21-2550-4917-8EED-1CEEC72F8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17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A4E7-593E-4633-B671-B65FB1275793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DA21-2550-4917-8EED-1CEEC72F8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5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A4E7-593E-4633-B671-B65FB1275793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DA21-2550-4917-8EED-1CEEC72F8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81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A4E7-593E-4633-B671-B65FB1275793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DA21-2550-4917-8EED-1CEEC72F8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15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A4E7-593E-4633-B671-B65FB1275793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DA21-2550-4917-8EED-1CEEC72F8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93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A4E7-593E-4633-B671-B65FB1275793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DA21-2550-4917-8EED-1CEEC72F8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75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A4E7-593E-4633-B671-B65FB1275793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DA21-2550-4917-8EED-1CEEC72F8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06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EA4E7-593E-4633-B671-B65FB1275793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7DA21-2550-4917-8EED-1CEEC72F8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7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5D7B9">
              <a:alpha val="49804"/>
            </a:srgbClr>
          </a:solidFill>
          <a:ln>
            <a:solidFill>
              <a:srgbClr val="E5D7B9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224216"/>
            <a:ext cx="9144000" cy="799070"/>
          </a:xfrm>
          <a:prstGeom prst="rect">
            <a:avLst/>
          </a:prstGeom>
          <a:solidFill>
            <a:srgbClr val="E5D7B9"/>
          </a:solidFill>
          <a:ln>
            <a:solidFill>
              <a:srgbClr val="E5D7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44827" y="2216475"/>
            <a:ext cx="1699173" cy="814552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1" y="4110682"/>
            <a:ext cx="6384171" cy="594770"/>
          </a:xfrm>
          <a:prstGeom prst="rect">
            <a:avLst/>
          </a:prstGeom>
          <a:solidFill>
            <a:srgbClr val="9E5330"/>
          </a:solidFill>
          <a:ln>
            <a:solidFill>
              <a:srgbClr val="E5D7B9"/>
            </a:solidFill>
          </a:ln>
        </p:spPr>
        <p:txBody>
          <a:bodyPr anchor="ctr" anchorCtr="0">
            <a:noAutofit/>
          </a:bodyPr>
          <a:lstStyle>
            <a:lvl1pPr marL="182880" algn="l" defTabSz="457200" rtl="0" eaLnBrk="1" latinLnBrk="0" hangingPunct="1">
              <a:spcBef>
                <a:spcPct val="0"/>
              </a:spcBef>
              <a:buNone/>
              <a:defRPr sz="3600" kern="1200" cap="all" normalizeH="0">
                <a:solidFill>
                  <a:srgbClr val="A5B9B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000" dirty="0">
              <a:solidFill>
                <a:srgbClr val="0948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LC logo white Lar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629" y="2296362"/>
            <a:ext cx="1184780" cy="60434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0466" y="2402735"/>
            <a:ext cx="6944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all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Larimer County</a:t>
            </a:r>
            <a:r>
              <a:rPr lang="en-US" sz="2400" cap="all" baseline="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101</a:t>
            </a:r>
            <a:endParaRPr lang="en-US" sz="2400" cap="all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0" t="27945" r="13637" b="49656"/>
          <a:stretch/>
        </p:blipFill>
        <p:spPr>
          <a:xfrm>
            <a:off x="6384170" y="4123368"/>
            <a:ext cx="2758963" cy="58208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01707" y="4237405"/>
            <a:ext cx="6166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cap="all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28, 2019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20694" y="3014749"/>
            <a:ext cx="8925035" cy="1100083"/>
          </a:xfrm>
          <a:prstGeom prst="rect">
            <a:avLst/>
          </a:prstGeom>
          <a:solidFill>
            <a:srgbClr val="D3BC87"/>
          </a:solidFill>
          <a:ln>
            <a:solidFill>
              <a:srgbClr val="D3BC87"/>
            </a:solidFill>
          </a:ln>
        </p:spPr>
        <p:txBody>
          <a:bodyPr anchor="ctr" anchorCtr="0">
            <a:noAutofit/>
          </a:bodyPr>
          <a:lstStyle>
            <a:lvl1pPr marL="182880" algn="l" defTabSz="457200" rtl="0" eaLnBrk="1" latinLnBrk="0" hangingPunct="1">
              <a:spcBef>
                <a:spcPct val="0"/>
              </a:spcBef>
              <a:buNone/>
              <a:defRPr sz="3600" kern="1200" cap="all" normalizeH="0">
                <a:solidFill>
                  <a:srgbClr val="A5B9B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office overview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222422" cy="6858000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181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680544"/>
            <a:ext cx="7287172" cy="1079937"/>
          </a:xfrm>
          <a:prstGeom prst="rect">
            <a:avLst/>
          </a:prstGeom>
          <a:solidFill>
            <a:srgbClr val="D3BC87"/>
          </a:solidFill>
          <a:ln>
            <a:solidFill>
              <a:srgbClr val="D3BC87"/>
            </a:solidFill>
          </a:ln>
        </p:spPr>
        <p:txBody>
          <a:bodyPr anchor="ctr" anchorCtr="0">
            <a:noAutofit/>
          </a:bodyPr>
          <a:lstStyle>
            <a:lvl1pPr marL="182880" algn="l" defTabSz="457200" rtl="0" eaLnBrk="1" latinLnBrk="0" hangingPunct="1">
              <a:spcBef>
                <a:spcPct val="0"/>
              </a:spcBef>
              <a:buNone/>
              <a:defRPr sz="3600" kern="1200" cap="all" normalizeH="0">
                <a:solidFill>
                  <a:srgbClr val="A5B9B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budget?</a:t>
            </a:r>
          </a:p>
        </p:txBody>
      </p:sp>
      <p:sp>
        <p:nvSpPr>
          <p:cNvPr id="5" name="Rectangle 4"/>
          <p:cNvSpPr/>
          <p:nvPr/>
        </p:nvSpPr>
        <p:spPr>
          <a:xfrm>
            <a:off x="7917793" y="0"/>
            <a:ext cx="1226207" cy="700690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LC logo white Lar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129" y="131380"/>
            <a:ext cx="875705" cy="4466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87172" y="700688"/>
            <a:ext cx="1856828" cy="1059793"/>
          </a:xfrm>
          <a:prstGeom prst="rect">
            <a:avLst/>
          </a:prstGeom>
          <a:solidFill>
            <a:srgbClr val="9E53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917793" cy="700690"/>
          </a:xfrm>
          <a:prstGeom prst="rect">
            <a:avLst/>
          </a:prstGeom>
          <a:solidFill>
            <a:srgbClr val="E5D7B9"/>
          </a:solidFill>
          <a:ln>
            <a:solidFill>
              <a:srgbClr val="E5D7B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171" y="254005"/>
            <a:ext cx="7222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all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Larimer county 101 – budget office overview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760483"/>
            <a:ext cx="173606" cy="5097517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308381" y="1837832"/>
            <a:ext cx="8229600" cy="48887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Clr>
                <a:srgbClr val="9E5330"/>
              </a:buClr>
            </a:pPr>
            <a:r>
              <a:rPr lang="en-US" sz="3100" b="1" u="sng" dirty="0">
                <a:solidFill>
                  <a:srgbClr val="9E53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Budget is also a Statement of Priorities: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Clr>
                <a:srgbClr val="9E5330"/>
              </a:buClr>
            </a:pPr>
            <a:r>
              <a:rPr lang="en-US" sz="2800" dirty="0">
                <a:solidFill>
                  <a:srgbClr val="9E53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what MUST the money be spent?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9E5330"/>
              </a:buClr>
            </a:pPr>
            <a:r>
              <a:rPr lang="en-US" sz="2800" dirty="0">
                <a:solidFill>
                  <a:srgbClr val="9E53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what CAN the money be spent?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9E5330"/>
              </a:buClr>
            </a:pPr>
            <a:r>
              <a:rPr lang="en-US" sz="2800" dirty="0">
                <a:solidFill>
                  <a:srgbClr val="9E53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what will the money NOT be spent?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solidFill>
                  <a:srgbClr val="9E53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results are we purchasing?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solidFill>
                  <a:srgbClr val="9E53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much service will be provided?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solidFill>
                  <a:srgbClr val="9E53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well will the service be provided?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Clr>
                <a:srgbClr val="9E5330"/>
              </a:buClr>
            </a:pPr>
            <a:r>
              <a:rPr lang="en-US" sz="2800" dirty="0">
                <a:solidFill>
                  <a:srgbClr val="9E53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will pay?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Clr>
                <a:srgbClr val="9E5330"/>
              </a:buClr>
            </a:pPr>
            <a:r>
              <a:rPr lang="en-US" sz="2800" dirty="0">
                <a:solidFill>
                  <a:srgbClr val="9E53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much will they pay?</a:t>
            </a:r>
          </a:p>
        </p:txBody>
      </p:sp>
    </p:spTree>
    <p:extLst>
      <p:ext uri="{BB962C8B-B14F-4D97-AF65-F5344CB8AC3E}">
        <p14:creationId xmlns:p14="http://schemas.microsoft.com/office/powerpoint/2010/main" val="3632878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680544"/>
            <a:ext cx="7287172" cy="1079937"/>
          </a:xfrm>
          <a:prstGeom prst="rect">
            <a:avLst/>
          </a:prstGeom>
          <a:solidFill>
            <a:srgbClr val="D3BC87"/>
          </a:solidFill>
          <a:ln>
            <a:solidFill>
              <a:srgbClr val="D3BC87"/>
            </a:solidFill>
          </a:ln>
        </p:spPr>
        <p:txBody>
          <a:bodyPr anchor="ctr" anchorCtr="0">
            <a:noAutofit/>
          </a:bodyPr>
          <a:lstStyle>
            <a:lvl1pPr marL="182880" algn="l" defTabSz="457200" rtl="0" eaLnBrk="1" latinLnBrk="0" hangingPunct="1">
              <a:spcBef>
                <a:spcPct val="0"/>
              </a:spcBef>
              <a:buNone/>
              <a:defRPr sz="3600" kern="1200" cap="all" normalizeH="0">
                <a:solidFill>
                  <a:srgbClr val="A5B9B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budget?</a:t>
            </a:r>
          </a:p>
        </p:txBody>
      </p:sp>
      <p:sp>
        <p:nvSpPr>
          <p:cNvPr id="5" name="Rectangle 4"/>
          <p:cNvSpPr/>
          <p:nvPr/>
        </p:nvSpPr>
        <p:spPr>
          <a:xfrm>
            <a:off x="7917793" y="0"/>
            <a:ext cx="1226207" cy="700690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LC logo white Lar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129" y="131380"/>
            <a:ext cx="875705" cy="4466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87172" y="700688"/>
            <a:ext cx="1856828" cy="1059793"/>
          </a:xfrm>
          <a:prstGeom prst="rect">
            <a:avLst/>
          </a:prstGeom>
          <a:solidFill>
            <a:srgbClr val="9E53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917793" cy="700690"/>
          </a:xfrm>
          <a:prstGeom prst="rect">
            <a:avLst/>
          </a:prstGeom>
          <a:solidFill>
            <a:srgbClr val="E5D7B9"/>
          </a:solidFill>
          <a:ln>
            <a:solidFill>
              <a:srgbClr val="E5D7B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171" y="254005"/>
            <a:ext cx="7222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all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Larimer county 101 – budget office overview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760483"/>
            <a:ext cx="173606" cy="5097517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308381" y="1881733"/>
            <a:ext cx="8229600" cy="4722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Clr>
                <a:srgbClr val="9E5330"/>
              </a:buClr>
              <a:buNone/>
            </a:pPr>
            <a:endParaRPr lang="en-US" dirty="0">
              <a:solidFill>
                <a:srgbClr val="9E53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BFE7AF8-CDCB-419D-B744-A4A127EE1E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4066" y="1928900"/>
            <a:ext cx="5553512" cy="462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365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680544"/>
            <a:ext cx="7287172" cy="1079937"/>
          </a:xfrm>
          <a:prstGeom prst="rect">
            <a:avLst/>
          </a:prstGeom>
          <a:solidFill>
            <a:srgbClr val="D3BC87"/>
          </a:solidFill>
          <a:ln>
            <a:solidFill>
              <a:srgbClr val="D3BC87"/>
            </a:solidFill>
          </a:ln>
        </p:spPr>
        <p:txBody>
          <a:bodyPr anchor="ctr" anchorCtr="0">
            <a:noAutofit/>
          </a:bodyPr>
          <a:lstStyle>
            <a:lvl1pPr marL="182880" algn="l" defTabSz="457200" rtl="0" eaLnBrk="1" latinLnBrk="0" hangingPunct="1">
              <a:spcBef>
                <a:spcPct val="0"/>
              </a:spcBef>
              <a:buNone/>
              <a:defRPr sz="3600" kern="1200" cap="all" normalizeH="0">
                <a:solidFill>
                  <a:srgbClr val="A5B9B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is the budget developed?</a:t>
            </a:r>
          </a:p>
        </p:txBody>
      </p:sp>
      <p:sp>
        <p:nvSpPr>
          <p:cNvPr id="5" name="Rectangle 4"/>
          <p:cNvSpPr/>
          <p:nvPr/>
        </p:nvSpPr>
        <p:spPr>
          <a:xfrm>
            <a:off x="7917793" y="0"/>
            <a:ext cx="1226207" cy="700690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LC logo white Lar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129" y="131380"/>
            <a:ext cx="875705" cy="4466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87172" y="700688"/>
            <a:ext cx="1856828" cy="1059793"/>
          </a:xfrm>
          <a:prstGeom prst="rect">
            <a:avLst/>
          </a:prstGeom>
          <a:solidFill>
            <a:srgbClr val="9E53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917793" cy="700690"/>
          </a:xfrm>
          <a:prstGeom prst="rect">
            <a:avLst/>
          </a:prstGeom>
          <a:solidFill>
            <a:srgbClr val="E5D7B9"/>
          </a:solidFill>
          <a:ln>
            <a:solidFill>
              <a:srgbClr val="E5D7B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171" y="254005"/>
            <a:ext cx="7222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all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Larimer county 101 – budget office overview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760483"/>
            <a:ext cx="173606" cy="5097517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308381" y="1881733"/>
            <a:ext cx="8229600" cy="4722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Clr>
                <a:srgbClr val="9E5330"/>
              </a:buClr>
              <a:buNone/>
            </a:pPr>
            <a:endParaRPr lang="en-US" dirty="0">
              <a:solidFill>
                <a:srgbClr val="9E53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6F26ABD-11E5-40DB-AF1F-4FEB704615F8}"/>
              </a:ext>
            </a:extLst>
          </p:cNvPr>
          <p:cNvGrpSpPr/>
          <p:nvPr/>
        </p:nvGrpSpPr>
        <p:grpSpPr>
          <a:xfrm>
            <a:off x="273313" y="1881732"/>
            <a:ext cx="8702521" cy="1808781"/>
            <a:chOff x="496739" y="1919372"/>
            <a:chExt cx="8485249" cy="1660021"/>
          </a:xfrm>
        </p:grpSpPr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DE946C5E-5A26-4D2E-B473-16382850C3A0}"/>
                </a:ext>
              </a:extLst>
            </p:cNvPr>
            <p:cNvSpPr/>
            <p:nvPr/>
          </p:nvSpPr>
          <p:spPr>
            <a:xfrm>
              <a:off x="496739" y="1919372"/>
              <a:ext cx="1918008" cy="1660021"/>
            </a:xfrm>
            <a:custGeom>
              <a:avLst/>
              <a:gdLst>
                <a:gd name="connsiteX0" fmla="*/ 0 w 2736672"/>
                <a:gd name="connsiteY0" fmla="*/ 0 h 1368336"/>
                <a:gd name="connsiteX1" fmla="*/ 2736672 w 2736672"/>
                <a:gd name="connsiteY1" fmla="*/ 0 h 1368336"/>
                <a:gd name="connsiteX2" fmla="*/ 2736672 w 2736672"/>
                <a:gd name="connsiteY2" fmla="*/ 1368336 h 1368336"/>
                <a:gd name="connsiteX3" fmla="*/ 0 w 2736672"/>
                <a:gd name="connsiteY3" fmla="*/ 1368336 h 1368336"/>
                <a:gd name="connsiteX4" fmla="*/ 0 w 2736672"/>
                <a:gd name="connsiteY4" fmla="*/ 0 h 136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6672" h="1368336">
                  <a:moveTo>
                    <a:pt x="0" y="0"/>
                  </a:moveTo>
                  <a:lnTo>
                    <a:pt x="2736672" y="0"/>
                  </a:lnTo>
                  <a:lnTo>
                    <a:pt x="2736672" y="1368336"/>
                  </a:lnTo>
                  <a:lnTo>
                    <a:pt x="0" y="1368336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4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4E6DDCF4-BA56-4F4F-9B42-82589DC43BB0}"/>
                </a:ext>
              </a:extLst>
            </p:cNvPr>
            <p:cNvSpPr/>
            <p:nvPr/>
          </p:nvSpPr>
          <p:spPr>
            <a:xfrm>
              <a:off x="7063980" y="1919372"/>
              <a:ext cx="1918008" cy="1660021"/>
            </a:xfrm>
            <a:custGeom>
              <a:avLst/>
              <a:gdLst>
                <a:gd name="connsiteX0" fmla="*/ 0 w 2736672"/>
                <a:gd name="connsiteY0" fmla="*/ 0 h 1368336"/>
                <a:gd name="connsiteX1" fmla="*/ 2736672 w 2736672"/>
                <a:gd name="connsiteY1" fmla="*/ 0 h 1368336"/>
                <a:gd name="connsiteX2" fmla="*/ 2736672 w 2736672"/>
                <a:gd name="connsiteY2" fmla="*/ 1368336 h 1368336"/>
                <a:gd name="connsiteX3" fmla="*/ 0 w 2736672"/>
                <a:gd name="connsiteY3" fmla="*/ 1368336 h 1368336"/>
                <a:gd name="connsiteX4" fmla="*/ 0 w 2736672"/>
                <a:gd name="connsiteY4" fmla="*/ 0 h 136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6672" h="1368336">
                  <a:moveTo>
                    <a:pt x="0" y="0"/>
                  </a:moveTo>
                  <a:lnTo>
                    <a:pt x="2736672" y="0"/>
                  </a:lnTo>
                  <a:lnTo>
                    <a:pt x="2736672" y="1368336"/>
                  </a:lnTo>
                  <a:lnTo>
                    <a:pt x="0" y="136833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26C6C878-4E42-48BF-8832-DD6253784455}"/>
                </a:ext>
              </a:extLst>
            </p:cNvPr>
            <p:cNvSpPr/>
            <p:nvPr/>
          </p:nvSpPr>
          <p:spPr>
            <a:xfrm>
              <a:off x="2619492" y="1919372"/>
              <a:ext cx="1918008" cy="1660021"/>
            </a:xfrm>
            <a:custGeom>
              <a:avLst/>
              <a:gdLst>
                <a:gd name="connsiteX0" fmla="*/ 0 w 2736672"/>
                <a:gd name="connsiteY0" fmla="*/ 0 h 1368336"/>
                <a:gd name="connsiteX1" fmla="*/ 2736672 w 2736672"/>
                <a:gd name="connsiteY1" fmla="*/ 0 h 1368336"/>
                <a:gd name="connsiteX2" fmla="*/ 2736672 w 2736672"/>
                <a:gd name="connsiteY2" fmla="*/ 1368336 h 1368336"/>
                <a:gd name="connsiteX3" fmla="*/ 0 w 2736672"/>
                <a:gd name="connsiteY3" fmla="*/ 1368336 h 1368336"/>
                <a:gd name="connsiteX4" fmla="*/ 0 w 2736672"/>
                <a:gd name="connsiteY4" fmla="*/ 0 h 136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6672" h="1368336">
                  <a:moveTo>
                    <a:pt x="0" y="0"/>
                  </a:moveTo>
                  <a:lnTo>
                    <a:pt x="2736672" y="0"/>
                  </a:lnTo>
                  <a:lnTo>
                    <a:pt x="2736672" y="1368336"/>
                  </a:lnTo>
                  <a:lnTo>
                    <a:pt x="0" y="1368336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6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/>
            </a:p>
          </p:txBody>
        </p:sp>
      </p:grpSp>
      <p:sp>
        <p:nvSpPr>
          <p:cNvPr id="17" name="Freeform 20">
            <a:extLst>
              <a:ext uri="{FF2B5EF4-FFF2-40B4-BE49-F238E27FC236}">
                <a16:creationId xmlns:a16="http://schemas.microsoft.com/office/drawing/2014/main" id="{F27977C1-D64C-4EB8-9A8B-05AE0146935F}"/>
              </a:ext>
            </a:extLst>
          </p:cNvPr>
          <p:cNvSpPr/>
          <p:nvPr/>
        </p:nvSpPr>
        <p:spPr>
          <a:xfrm>
            <a:off x="4572000" y="1881733"/>
            <a:ext cx="2377440" cy="1808780"/>
          </a:xfrm>
          <a:custGeom>
            <a:avLst/>
            <a:gdLst>
              <a:gd name="connsiteX0" fmla="*/ 0 w 2736672"/>
              <a:gd name="connsiteY0" fmla="*/ 0 h 1368336"/>
              <a:gd name="connsiteX1" fmla="*/ 2736672 w 2736672"/>
              <a:gd name="connsiteY1" fmla="*/ 0 h 1368336"/>
              <a:gd name="connsiteX2" fmla="*/ 2736672 w 2736672"/>
              <a:gd name="connsiteY2" fmla="*/ 1368336 h 1368336"/>
              <a:gd name="connsiteX3" fmla="*/ 0 w 2736672"/>
              <a:gd name="connsiteY3" fmla="*/ 1368336 h 1368336"/>
              <a:gd name="connsiteX4" fmla="*/ 0 w 2736672"/>
              <a:gd name="connsiteY4" fmla="*/ 0 h 1368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6672" h="1368336">
                <a:moveTo>
                  <a:pt x="0" y="0"/>
                </a:moveTo>
                <a:lnTo>
                  <a:pt x="2736672" y="0"/>
                </a:lnTo>
                <a:lnTo>
                  <a:pt x="2736672" y="1368336"/>
                </a:lnTo>
                <a:lnTo>
                  <a:pt x="0" y="136833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275" tIns="41275" rIns="41275" bIns="41275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AE5716-9F92-4564-A951-1E533F3263DC}"/>
              </a:ext>
            </a:extLst>
          </p:cNvPr>
          <p:cNvSpPr txBox="1"/>
          <p:nvPr/>
        </p:nvSpPr>
        <p:spPr>
          <a:xfrm>
            <a:off x="355671" y="3714812"/>
            <a:ext cx="1672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Federal &amp; State </a:t>
            </a:r>
          </a:p>
          <a:p>
            <a:r>
              <a:rPr lang="en-US" dirty="0"/>
              <a:t>      Mandates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4AA35D-B08A-4009-9B60-0E3D19E556AF}"/>
              </a:ext>
            </a:extLst>
          </p:cNvPr>
          <p:cNvSpPr txBox="1"/>
          <p:nvPr/>
        </p:nvSpPr>
        <p:spPr>
          <a:xfrm>
            <a:off x="2546401" y="3752718"/>
            <a:ext cx="1768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Voter Approvals/</a:t>
            </a:r>
          </a:p>
          <a:p>
            <a:r>
              <a:rPr lang="en-US" dirty="0"/>
              <a:t>    Expectations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61C4D2-064C-4F3E-9ACB-E033ACE8E6BA}"/>
              </a:ext>
            </a:extLst>
          </p:cNvPr>
          <p:cNvSpPr txBox="1"/>
          <p:nvPr/>
        </p:nvSpPr>
        <p:spPr>
          <a:xfrm>
            <a:off x="4828655" y="3715238"/>
            <a:ext cx="1989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Economics, </a:t>
            </a:r>
          </a:p>
          <a:p>
            <a:r>
              <a:rPr lang="en-US" dirty="0"/>
              <a:t>Projections &amp; Plans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986C09-6B0E-45DF-818F-5B6A3E18A342}"/>
              </a:ext>
            </a:extLst>
          </p:cNvPr>
          <p:cNvSpPr txBox="1"/>
          <p:nvPr/>
        </p:nvSpPr>
        <p:spPr>
          <a:xfrm>
            <a:off x="7008714" y="3811764"/>
            <a:ext cx="2230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Department Requests</a:t>
            </a:r>
          </a:p>
        </p:txBody>
      </p:sp>
      <p:sp>
        <p:nvSpPr>
          <p:cNvPr id="21" name="Down Arrow 16">
            <a:extLst>
              <a:ext uri="{FF2B5EF4-FFF2-40B4-BE49-F238E27FC236}">
                <a16:creationId xmlns:a16="http://schemas.microsoft.com/office/drawing/2014/main" id="{0D951AAC-A692-41B0-95B4-67E5AB0AE7F5}"/>
              </a:ext>
            </a:extLst>
          </p:cNvPr>
          <p:cNvSpPr/>
          <p:nvPr/>
        </p:nvSpPr>
        <p:spPr>
          <a:xfrm rot="2246381">
            <a:off x="7384237" y="4201078"/>
            <a:ext cx="498575" cy="2325182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14">
            <a:extLst>
              <a:ext uri="{FF2B5EF4-FFF2-40B4-BE49-F238E27FC236}">
                <a16:creationId xmlns:a16="http://schemas.microsoft.com/office/drawing/2014/main" id="{775E4CB7-D5B4-42CF-9851-9947C8EB5098}"/>
              </a:ext>
            </a:extLst>
          </p:cNvPr>
          <p:cNvSpPr/>
          <p:nvPr/>
        </p:nvSpPr>
        <p:spPr>
          <a:xfrm>
            <a:off x="4266393" y="3981821"/>
            <a:ext cx="533400" cy="515279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Down Arrow 15">
            <a:extLst>
              <a:ext uri="{FF2B5EF4-FFF2-40B4-BE49-F238E27FC236}">
                <a16:creationId xmlns:a16="http://schemas.microsoft.com/office/drawing/2014/main" id="{9AEB67DB-B61E-4318-AD56-721BE932448A}"/>
              </a:ext>
            </a:extLst>
          </p:cNvPr>
          <p:cNvSpPr/>
          <p:nvPr/>
        </p:nvSpPr>
        <p:spPr>
          <a:xfrm rot="19272356">
            <a:off x="1440498" y="4297700"/>
            <a:ext cx="533400" cy="225309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275C3DD-0CEF-4EF5-B746-E52482E3D5A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276" y="4635140"/>
            <a:ext cx="2747447" cy="219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654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680544"/>
            <a:ext cx="7287172" cy="1079937"/>
          </a:xfrm>
          <a:prstGeom prst="rect">
            <a:avLst/>
          </a:prstGeom>
          <a:solidFill>
            <a:srgbClr val="D3BC87"/>
          </a:solidFill>
          <a:ln>
            <a:solidFill>
              <a:srgbClr val="D3BC87"/>
            </a:solidFill>
          </a:ln>
        </p:spPr>
        <p:txBody>
          <a:bodyPr anchor="ctr" anchorCtr="0">
            <a:noAutofit/>
          </a:bodyPr>
          <a:lstStyle>
            <a:lvl1pPr marL="182880" algn="l" defTabSz="457200" rtl="0" eaLnBrk="1" latinLnBrk="0" hangingPunct="1">
              <a:spcBef>
                <a:spcPct val="0"/>
              </a:spcBef>
              <a:buNone/>
              <a:defRPr sz="3600" kern="1200" cap="all" normalizeH="0">
                <a:solidFill>
                  <a:srgbClr val="A5B9B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is the budget developed?</a:t>
            </a:r>
          </a:p>
        </p:txBody>
      </p:sp>
      <p:sp>
        <p:nvSpPr>
          <p:cNvPr id="5" name="Rectangle 4"/>
          <p:cNvSpPr/>
          <p:nvPr/>
        </p:nvSpPr>
        <p:spPr>
          <a:xfrm>
            <a:off x="7917793" y="0"/>
            <a:ext cx="1226207" cy="700690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LC logo white Lar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129" y="131380"/>
            <a:ext cx="875705" cy="4466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87172" y="700688"/>
            <a:ext cx="1856828" cy="1059793"/>
          </a:xfrm>
          <a:prstGeom prst="rect">
            <a:avLst/>
          </a:prstGeom>
          <a:solidFill>
            <a:srgbClr val="9E53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917793" cy="700690"/>
          </a:xfrm>
          <a:prstGeom prst="rect">
            <a:avLst/>
          </a:prstGeom>
          <a:solidFill>
            <a:srgbClr val="E5D7B9"/>
          </a:solidFill>
          <a:ln>
            <a:solidFill>
              <a:srgbClr val="E5D7B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171" y="254005"/>
            <a:ext cx="7222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all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Larimer county 101 – budget office overview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760483"/>
            <a:ext cx="173606" cy="5097517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308381" y="1881733"/>
            <a:ext cx="8229600" cy="4722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Clr>
                <a:srgbClr val="9E5330"/>
              </a:buClr>
              <a:buNone/>
            </a:pPr>
            <a:endParaRPr lang="en-US" dirty="0">
              <a:solidFill>
                <a:srgbClr val="9E53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7B83A-41F8-4172-8BCF-755ECF7DD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376" y="1780625"/>
            <a:ext cx="8437609" cy="4722262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rgbClr val="9E5330"/>
                </a:solidFill>
              </a:rPr>
              <a:t>January:</a:t>
            </a:r>
            <a:r>
              <a:rPr lang="en-US" sz="2600" dirty="0">
                <a:solidFill>
                  <a:srgbClr val="9E5330"/>
                </a:solidFill>
              </a:rPr>
              <a:t> Carry over expenses from prior year</a:t>
            </a:r>
          </a:p>
          <a:p>
            <a:r>
              <a:rPr lang="en-US" sz="2600" b="1" dirty="0">
                <a:solidFill>
                  <a:srgbClr val="9E5330"/>
                </a:solidFill>
              </a:rPr>
              <a:t>Jan-March: </a:t>
            </a:r>
            <a:r>
              <a:rPr lang="en-US" sz="2600" dirty="0">
                <a:solidFill>
                  <a:srgbClr val="9E5330"/>
                </a:solidFill>
              </a:rPr>
              <a:t>Forecasting, SWOT Analysis, 5 &amp; 20 year projections</a:t>
            </a:r>
          </a:p>
          <a:p>
            <a:r>
              <a:rPr lang="en-US" sz="2600" b="1" dirty="0">
                <a:solidFill>
                  <a:srgbClr val="9E5330"/>
                </a:solidFill>
              </a:rPr>
              <a:t>May:</a:t>
            </a:r>
            <a:r>
              <a:rPr lang="en-US" sz="2600" dirty="0">
                <a:solidFill>
                  <a:srgbClr val="9E5330"/>
                </a:solidFill>
              </a:rPr>
              <a:t> Develop County Support (General Fund) Targets</a:t>
            </a:r>
          </a:p>
          <a:p>
            <a:r>
              <a:rPr lang="en-US" sz="2600" b="1" dirty="0">
                <a:solidFill>
                  <a:srgbClr val="9E5330"/>
                </a:solidFill>
              </a:rPr>
              <a:t>July: </a:t>
            </a:r>
            <a:r>
              <a:rPr lang="en-US" sz="2600" dirty="0">
                <a:solidFill>
                  <a:srgbClr val="9E5330"/>
                </a:solidFill>
              </a:rPr>
              <a:t>Compensation is determined</a:t>
            </a:r>
          </a:p>
          <a:p>
            <a:r>
              <a:rPr lang="en-US" sz="2600" b="1" dirty="0">
                <a:solidFill>
                  <a:srgbClr val="9E5330"/>
                </a:solidFill>
              </a:rPr>
              <a:t>Mid August: </a:t>
            </a:r>
            <a:r>
              <a:rPr lang="en-US" sz="2600" dirty="0">
                <a:solidFill>
                  <a:srgbClr val="9E5330"/>
                </a:solidFill>
              </a:rPr>
              <a:t>Capital requests are turned in</a:t>
            </a:r>
          </a:p>
        </p:txBody>
      </p:sp>
      <p:pic>
        <p:nvPicPr>
          <p:cNvPr id="13" name="Picture 2" descr="Image result for budget dilbert">
            <a:extLst>
              <a:ext uri="{FF2B5EF4-FFF2-40B4-BE49-F238E27FC236}">
                <a16:creationId xmlns:a16="http://schemas.microsoft.com/office/drawing/2014/main" id="{FE64A5BF-E083-42C2-AF95-97742DFD3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06" y="4570854"/>
            <a:ext cx="7354165" cy="228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178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680544"/>
            <a:ext cx="7287172" cy="1079937"/>
          </a:xfrm>
          <a:prstGeom prst="rect">
            <a:avLst/>
          </a:prstGeom>
          <a:solidFill>
            <a:srgbClr val="D3BC87"/>
          </a:solidFill>
          <a:ln>
            <a:solidFill>
              <a:srgbClr val="D3BC87"/>
            </a:solidFill>
          </a:ln>
        </p:spPr>
        <p:txBody>
          <a:bodyPr anchor="ctr" anchorCtr="0">
            <a:noAutofit/>
          </a:bodyPr>
          <a:lstStyle>
            <a:lvl1pPr marL="182880" algn="l" defTabSz="457200" rtl="0" eaLnBrk="1" latinLnBrk="0" hangingPunct="1">
              <a:spcBef>
                <a:spcPct val="0"/>
              </a:spcBef>
              <a:buNone/>
              <a:defRPr sz="3600" kern="1200" cap="all" normalizeH="0">
                <a:solidFill>
                  <a:srgbClr val="A5B9B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is the budget developed?</a:t>
            </a:r>
          </a:p>
        </p:txBody>
      </p:sp>
      <p:sp>
        <p:nvSpPr>
          <p:cNvPr id="5" name="Rectangle 4"/>
          <p:cNvSpPr/>
          <p:nvPr/>
        </p:nvSpPr>
        <p:spPr>
          <a:xfrm>
            <a:off x="7917793" y="0"/>
            <a:ext cx="1226207" cy="700690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LC logo white Lar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129" y="131380"/>
            <a:ext cx="875705" cy="4466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87172" y="700688"/>
            <a:ext cx="1856828" cy="1059793"/>
          </a:xfrm>
          <a:prstGeom prst="rect">
            <a:avLst/>
          </a:prstGeom>
          <a:solidFill>
            <a:srgbClr val="9E53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917793" cy="700690"/>
          </a:xfrm>
          <a:prstGeom prst="rect">
            <a:avLst/>
          </a:prstGeom>
          <a:solidFill>
            <a:srgbClr val="E5D7B9"/>
          </a:solidFill>
          <a:ln>
            <a:solidFill>
              <a:srgbClr val="E5D7B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171" y="254005"/>
            <a:ext cx="7222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all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Larimer county 101 – budget office overview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760483"/>
            <a:ext cx="173606" cy="5097517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308381" y="1881733"/>
            <a:ext cx="8229600" cy="4722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Clr>
                <a:srgbClr val="9E5330"/>
              </a:buClr>
              <a:buNone/>
            </a:pPr>
            <a:endParaRPr lang="en-US" dirty="0">
              <a:solidFill>
                <a:srgbClr val="9E53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7B83A-41F8-4172-8BCF-755ECF7DD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313" y="1881733"/>
            <a:ext cx="8437609" cy="472226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9E5330"/>
                </a:solidFill>
              </a:rPr>
              <a:t>Mid-August: </a:t>
            </a:r>
            <a:r>
              <a:rPr lang="en-US" dirty="0">
                <a:solidFill>
                  <a:srgbClr val="9E5330"/>
                </a:solidFill>
              </a:rPr>
              <a:t>Assessor provides initial value estimates</a:t>
            </a:r>
            <a:endParaRPr lang="en-US" b="1" dirty="0">
              <a:solidFill>
                <a:srgbClr val="9E5330"/>
              </a:solidFill>
            </a:endParaRP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9E5330"/>
                </a:solidFill>
              </a:rPr>
              <a:t>Late August: </a:t>
            </a:r>
            <a:r>
              <a:rPr lang="en-US" dirty="0">
                <a:solidFill>
                  <a:srgbClr val="9E5330"/>
                </a:solidFill>
              </a:rPr>
              <a:t>Operating budget requests are submitted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9E5330"/>
                </a:solidFill>
              </a:rPr>
              <a:t>September &amp; October: </a:t>
            </a:r>
            <a:r>
              <a:rPr lang="en-US" dirty="0">
                <a:solidFill>
                  <a:srgbClr val="9E5330"/>
                </a:solidFill>
              </a:rPr>
              <a:t>Review budget requests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9E5330"/>
                </a:solidFill>
              </a:rPr>
              <a:t>October 15: </a:t>
            </a:r>
            <a:r>
              <a:rPr lang="en-US" dirty="0">
                <a:solidFill>
                  <a:srgbClr val="9E5330"/>
                </a:solidFill>
              </a:rPr>
              <a:t>County Manager submits Proposed Budget to BOCC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9E5330"/>
                </a:solidFill>
              </a:rPr>
              <a:t>Early December:</a:t>
            </a:r>
            <a:r>
              <a:rPr lang="en-US" dirty="0">
                <a:solidFill>
                  <a:srgbClr val="9E5330"/>
                </a:solidFill>
              </a:rPr>
              <a:t> Assessor certifies final values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9E5330"/>
                </a:solidFill>
              </a:rPr>
              <a:t>By December 22: </a:t>
            </a:r>
            <a:r>
              <a:rPr lang="en-US" dirty="0">
                <a:solidFill>
                  <a:srgbClr val="9E5330"/>
                </a:solidFill>
              </a:rPr>
              <a:t>BOCC adopts budget and certifies mill levies (tax rates)</a:t>
            </a:r>
          </a:p>
        </p:txBody>
      </p:sp>
    </p:spTree>
    <p:extLst>
      <p:ext uri="{BB962C8B-B14F-4D97-AF65-F5344CB8AC3E}">
        <p14:creationId xmlns:p14="http://schemas.microsoft.com/office/powerpoint/2010/main" val="3984427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680544"/>
            <a:ext cx="7287172" cy="1079937"/>
          </a:xfrm>
          <a:prstGeom prst="rect">
            <a:avLst/>
          </a:prstGeom>
          <a:solidFill>
            <a:srgbClr val="D3BC87"/>
          </a:solidFill>
          <a:ln>
            <a:solidFill>
              <a:srgbClr val="D3BC87"/>
            </a:solidFill>
          </a:ln>
        </p:spPr>
        <p:txBody>
          <a:bodyPr anchor="ctr" anchorCtr="0">
            <a:noAutofit/>
          </a:bodyPr>
          <a:lstStyle>
            <a:lvl1pPr marL="182880" algn="l" defTabSz="457200" rtl="0" eaLnBrk="1" latinLnBrk="0" hangingPunct="1">
              <a:spcBef>
                <a:spcPct val="0"/>
              </a:spcBef>
              <a:buNone/>
              <a:defRPr sz="3600" kern="1200" cap="all" normalizeH="0">
                <a:solidFill>
                  <a:srgbClr val="A5B9B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is the county funded?</a:t>
            </a:r>
          </a:p>
        </p:txBody>
      </p:sp>
      <p:sp>
        <p:nvSpPr>
          <p:cNvPr id="5" name="Rectangle 4"/>
          <p:cNvSpPr/>
          <p:nvPr/>
        </p:nvSpPr>
        <p:spPr>
          <a:xfrm>
            <a:off x="7917793" y="0"/>
            <a:ext cx="1226207" cy="700690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LC logo white Lar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129" y="131380"/>
            <a:ext cx="875705" cy="4466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87172" y="700688"/>
            <a:ext cx="1856828" cy="1059793"/>
          </a:xfrm>
          <a:prstGeom prst="rect">
            <a:avLst/>
          </a:prstGeom>
          <a:solidFill>
            <a:srgbClr val="9E53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917793" cy="700690"/>
          </a:xfrm>
          <a:prstGeom prst="rect">
            <a:avLst/>
          </a:prstGeom>
          <a:solidFill>
            <a:srgbClr val="E5D7B9"/>
          </a:solidFill>
          <a:ln>
            <a:solidFill>
              <a:srgbClr val="E5D7B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171" y="254005"/>
            <a:ext cx="7222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all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Larimer county 101 – budget office overview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760483"/>
            <a:ext cx="173606" cy="5097517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308381" y="1881733"/>
            <a:ext cx="8229600" cy="4722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Clr>
                <a:srgbClr val="9E5330"/>
              </a:buClr>
              <a:buNone/>
            </a:pPr>
            <a:endParaRPr lang="en-US" dirty="0">
              <a:solidFill>
                <a:srgbClr val="9E53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7B83A-41F8-4172-8BCF-755ECF7DD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313" y="1881733"/>
            <a:ext cx="8437609" cy="472226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600" b="1" u="sng" dirty="0">
                <a:solidFill>
                  <a:srgbClr val="9E5330"/>
                </a:solidFill>
              </a:rPr>
              <a:t>Four primary sources:</a:t>
            </a:r>
          </a:p>
          <a:p>
            <a:pPr lvl="1">
              <a:spcBef>
                <a:spcPts val="1800"/>
              </a:spcBef>
              <a:spcAft>
                <a:spcPts val="3000"/>
              </a:spcAft>
            </a:pPr>
            <a:r>
              <a:rPr lang="en-US" sz="2800" dirty="0">
                <a:solidFill>
                  <a:srgbClr val="9E5330"/>
                </a:solidFill>
              </a:rPr>
              <a:t>Larimer County and Visiting Taxpayers</a:t>
            </a:r>
          </a:p>
          <a:p>
            <a:pPr lvl="1">
              <a:spcBef>
                <a:spcPts val="1800"/>
              </a:spcBef>
              <a:spcAft>
                <a:spcPts val="3000"/>
              </a:spcAft>
            </a:pPr>
            <a:r>
              <a:rPr lang="en-US" sz="2800" dirty="0">
                <a:solidFill>
                  <a:srgbClr val="9E5330"/>
                </a:solidFill>
              </a:rPr>
              <a:t>The State of Colorado and the Federal Government</a:t>
            </a:r>
          </a:p>
          <a:p>
            <a:pPr lvl="1">
              <a:spcBef>
                <a:spcPts val="1800"/>
              </a:spcBef>
              <a:spcAft>
                <a:spcPts val="3000"/>
              </a:spcAft>
            </a:pPr>
            <a:r>
              <a:rPr lang="en-US" sz="2800" dirty="0">
                <a:solidFill>
                  <a:srgbClr val="9E5330"/>
                </a:solidFill>
              </a:rPr>
              <a:t>People who use County services</a:t>
            </a:r>
          </a:p>
          <a:p>
            <a:pPr lvl="1">
              <a:spcBef>
                <a:spcPts val="1800"/>
              </a:spcBef>
              <a:spcAft>
                <a:spcPts val="3000"/>
              </a:spcAft>
            </a:pPr>
            <a:r>
              <a:rPr lang="en-US" sz="2800" dirty="0">
                <a:solidFill>
                  <a:srgbClr val="9E5330"/>
                </a:solidFill>
              </a:rPr>
              <a:t>The County itself</a:t>
            </a:r>
          </a:p>
        </p:txBody>
      </p:sp>
    </p:spTree>
    <p:extLst>
      <p:ext uri="{BB962C8B-B14F-4D97-AF65-F5344CB8AC3E}">
        <p14:creationId xmlns:p14="http://schemas.microsoft.com/office/powerpoint/2010/main" val="3903385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680544"/>
            <a:ext cx="7287172" cy="1079937"/>
          </a:xfrm>
          <a:prstGeom prst="rect">
            <a:avLst/>
          </a:prstGeom>
          <a:solidFill>
            <a:srgbClr val="D3BC87"/>
          </a:solidFill>
          <a:ln>
            <a:solidFill>
              <a:srgbClr val="D3BC87"/>
            </a:solidFill>
          </a:ln>
        </p:spPr>
        <p:txBody>
          <a:bodyPr anchor="ctr" anchorCtr="0">
            <a:noAutofit/>
          </a:bodyPr>
          <a:lstStyle>
            <a:lvl1pPr marL="182880" algn="l" defTabSz="457200" rtl="0" eaLnBrk="1" latinLnBrk="0" hangingPunct="1">
              <a:spcBef>
                <a:spcPct val="0"/>
              </a:spcBef>
              <a:buNone/>
              <a:defRPr sz="3600" kern="1200" cap="all" normalizeH="0">
                <a:solidFill>
                  <a:srgbClr val="A5B9B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is the county funded?</a:t>
            </a:r>
          </a:p>
        </p:txBody>
      </p:sp>
      <p:sp>
        <p:nvSpPr>
          <p:cNvPr id="5" name="Rectangle 4"/>
          <p:cNvSpPr/>
          <p:nvPr/>
        </p:nvSpPr>
        <p:spPr>
          <a:xfrm>
            <a:off x="7917793" y="0"/>
            <a:ext cx="1226207" cy="700690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LC logo white Lar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129" y="131380"/>
            <a:ext cx="875705" cy="4466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87172" y="700688"/>
            <a:ext cx="1856828" cy="1059793"/>
          </a:xfrm>
          <a:prstGeom prst="rect">
            <a:avLst/>
          </a:prstGeom>
          <a:solidFill>
            <a:srgbClr val="9E53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917793" cy="700690"/>
          </a:xfrm>
          <a:prstGeom prst="rect">
            <a:avLst/>
          </a:prstGeom>
          <a:solidFill>
            <a:srgbClr val="E5D7B9"/>
          </a:solidFill>
          <a:ln>
            <a:solidFill>
              <a:srgbClr val="E5D7B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171" y="254005"/>
            <a:ext cx="7222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all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Larimer county 101 – budget office overview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760483"/>
            <a:ext cx="173606" cy="5097517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308381" y="1881733"/>
            <a:ext cx="8229600" cy="4722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Clr>
                <a:srgbClr val="9E5330"/>
              </a:buClr>
              <a:buNone/>
            </a:pPr>
            <a:endParaRPr lang="en-US" dirty="0">
              <a:solidFill>
                <a:srgbClr val="9E53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7B83A-41F8-4172-8BCF-755ECF7DD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313" y="1881733"/>
            <a:ext cx="8437609" cy="472226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b="1" u="sng" dirty="0">
                <a:solidFill>
                  <a:srgbClr val="9E5330"/>
                </a:solidFill>
              </a:rPr>
              <a:t>2019 Revenues by Category:</a:t>
            </a:r>
            <a:endParaRPr lang="en-US" sz="2000" dirty="0">
              <a:solidFill>
                <a:srgbClr val="9E5330"/>
              </a:solidFill>
            </a:endParaRPr>
          </a:p>
        </p:txBody>
      </p:sp>
      <p:graphicFrame>
        <p:nvGraphicFramePr>
          <p:cNvPr id="13" name="Content Placeholder 6">
            <a:extLst>
              <a:ext uri="{FF2B5EF4-FFF2-40B4-BE49-F238E27FC236}">
                <a16:creationId xmlns:a16="http://schemas.microsoft.com/office/drawing/2014/main" id="{928F2C9C-6699-4F8E-A326-AF403D0A4D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5402869"/>
              </p:ext>
            </p:extLst>
          </p:nvPr>
        </p:nvGraphicFramePr>
        <p:xfrm>
          <a:off x="371475" y="2441024"/>
          <a:ext cx="8499211" cy="4328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30073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680544"/>
            <a:ext cx="7287172" cy="1079937"/>
          </a:xfrm>
          <a:prstGeom prst="rect">
            <a:avLst/>
          </a:prstGeom>
          <a:solidFill>
            <a:srgbClr val="D3BC87"/>
          </a:solidFill>
          <a:ln>
            <a:solidFill>
              <a:srgbClr val="D3BC87"/>
            </a:solidFill>
          </a:ln>
        </p:spPr>
        <p:txBody>
          <a:bodyPr anchor="ctr" anchorCtr="0">
            <a:noAutofit/>
          </a:bodyPr>
          <a:lstStyle>
            <a:lvl1pPr marL="182880" algn="l" defTabSz="457200" rtl="0" eaLnBrk="1" latinLnBrk="0" hangingPunct="1">
              <a:spcBef>
                <a:spcPct val="0"/>
              </a:spcBef>
              <a:buNone/>
              <a:defRPr sz="3600" kern="1200" cap="all" normalizeH="0">
                <a:solidFill>
                  <a:srgbClr val="A5B9B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is the county funded?</a:t>
            </a:r>
          </a:p>
        </p:txBody>
      </p:sp>
      <p:sp>
        <p:nvSpPr>
          <p:cNvPr id="5" name="Rectangle 4"/>
          <p:cNvSpPr/>
          <p:nvPr/>
        </p:nvSpPr>
        <p:spPr>
          <a:xfrm>
            <a:off x="7917793" y="0"/>
            <a:ext cx="1226207" cy="700690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LC logo white Lar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129" y="131380"/>
            <a:ext cx="875705" cy="4466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87172" y="700688"/>
            <a:ext cx="1856828" cy="1059793"/>
          </a:xfrm>
          <a:prstGeom prst="rect">
            <a:avLst/>
          </a:prstGeom>
          <a:solidFill>
            <a:srgbClr val="9E53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917793" cy="700690"/>
          </a:xfrm>
          <a:prstGeom prst="rect">
            <a:avLst/>
          </a:prstGeom>
          <a:solidFill>
            <a:srgbClr val="E5D7B9"/>
          </a:solidFill>
          <a:ln>
            <a:solidFill>
              <a:srgbClr val="E5D7B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171" y="254005"/>
            <a:ext cx="7222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all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Larimer county 101 – budget office overview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760483"/>
            <a:ext cx="173606" cy="5097517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308381" y="1881733"/>
            <a:ext cx="8229600" cy="4722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Clr>
                <a:srgbClr val="9E5330"/>
              </a:buClr>
              <a:buNone/>
            </a:pPr>
            <a:endParaRPr lang="en-US" dirty="0">
              <a:solidFill>
                <a:srgbClr val="9E53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7B83A-41F8-4172-8BCF-755ECF7DD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195" y="1881733"/>
            <a:ext cx="8437609" cy="472226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b="1" u="sng" dirty="0">
                <a:solidFill>
                  <a:srgbClr val="9E5330"/>
                </a:solidFill>
              </a:rPr>
              <a:t>Property Taxes – 25% of the County’s Revenue:</a:t>
            </a:r>
          </a:p>
          <a:p>
            <a:pPr lvl="1">
              <a:spcAft>
                <a:spcPts val="1200"/>
              </a:spcAft>
            </a:pPr>
            <a:r>
              <a:rPr lang="en-US" dirty="0">
                <a:solidFill>
                  <a:srgbClr val="9E5330"/>
                </a:solidFill>
              </a:rPr>
              <a:t>Governed by State Law and the State Constitution: Taxpayers’ Bill Of Rights (TABOR) and the Gallagher Amendment</a:t>
            </a:r>
          </a:p>
          <a:p>
            <a:pPr lvl="1">
              <a:spcAft>
                <a:spcPts val="1200"/>
              </a:spcAft>
            </a:pPr>
            <a:r>
              <a:rPr lang="en-US" b="1" dirty="0">
                <a:solidFill>
                  <a:srgbClr val="9E5330"/>
                </a:solidFill>
              </a:rPr>
              <a:t>TABOR: </a:t>
            </a:r>
            <a:r>
              <a:rPr lang="en-US" dirty="0">
                <a:solidFill>
                  <a:srgbClr val="9E5330"/>
                </a:solidFill>
              </a:rPr>
              <a:t>County may retain excess revenues (referendum in 1999), but may not raise tax rates or issue debt without vote of the people</a:t>
            </a:r>
            <a:endParaRPr lang="en-US" b="1" dirty="0">
              <a:solidFill>
                <a:srgbClr val="9E5330"/>
              </a:solidFill>
            </a:endParaRPr>
          </a:p>
          <a:p>
            <a:pPr lvl="1">
              <a:spcAft>
                <a:spcPts val="1200"/>
              </a:spcAft>
            </a:pPr>
            <a:r>
              <a:rPr lang="en-US" b="1" dirty="0">
                <a:solidFill>
                  <a:srgbClr val="9E5330"/>
                </a:solidFill>
              </a:rPr>
              <a:t>Gallagher Amendment: </a:t>
            </a:r>
            <a:r>
              <a:rPr lang="en-US" dirty="0">
                <a:solidFill>
                  <a:srgbClr val="9E5330"/>
                </a:solidFill>
              </a:rPr>
              <a:t>Requires that property taxes on residential property not exceed 45% of Statewide total.</a:t>
            </a:r>
          </a:p>
          <a:p>
            <a:pPr lvl="2">
              <a:spcAft>
                <a:spcPts val="1200"/>
              </a:spcAft>
            </a:pPr>
            <a:r>
              <a:rPr lang="en-US" sz="2400" dirty="0">
                <a:solidFill>
                  <a:srgbClr val="9E5330"/>
                </a:solidFill>
              </a:rPr>
              <a:t>Residential Property currently assessed at 7.2% of actual value for tax purposes (RAR); all others at 29%</a:t>
            </a:r>
          </a:p>
        </p:txBody>
      </p:sp>
    </p:spTree>
    <p:extLst>
      <p:ext uri="{BB962C8B-B14F-4D97-AF65-F5344CB8AC3E}">
        <p14:creationId xmlns:p14="http://schemas.microsoft.com/office/powerpoint/2010/main" val="2432337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680544"/>
            <a:ext cx="7287172" cy="1079937"/>
          </a:xfrm>
          <a:prstGeom prst="rect">
            <a:avLst/>
          </a:prstGeom>
          <a:solidFill>
            <a:srgbClr val="D3BC87"/>
          </a:solidFill>
          <a:ln>
            <a:solidFill>
              <a:srgbClr val="D3BC87"/>
            </a:solidFill>
          </a:ln>
        </p:spPr>
        <p:txBody>
          <a:bodyPr anchor="ctr" anchorCtr="0">
            <a:noAutofit/>
          </a:bodyPr>
          <a:lstStyle>
            <a:lvl1pPr marL="182880" algn="l" defTabSz="457200" rtl="0" eaLnBrk="1" latinLnBrk="0" hangingPunct="1">
              <a:spcBef>
                <a:spcPct val="0"/>
              </a:spcBef>
              <a:buNone/>
              <a:defRPr sz="3600" kern="1200" cap="all" normalizeH="0">
                <a:solidFill>
                  <a:srgbClr val="A5B9B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is the county funded?</a:t>
            </a:r>
          </a:p>
        </p:txBody>
      </p:sp>
      <p:sp>
        <p:nvSpPr>
          <p:cNvPr id="5" name="Rectangle 4"/>
          <p:cNvSpPr/>
          <p:nvPr/>
        </p:nvSpPr>
        <p:spPr>
          <a:xfrm>
            <a:off x="7917793" y="0"/>
            <a:ext cx="1226207" cy="700690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LC logo white Lar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129" y="131380"/>
            <a:ext cx="875705" cy="4466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87172" y="700688"/>
            <a:ext cx="1856828" cy="1059793"/>
          </a:xfrm>
          <a:prstGeom prst="rect">
            <a:avLst/>
          </a:prstGeom>
          <a:solidFill>
            <a:srgbClr val="9E53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917793" cy="700690"/>
          </a:xfrm>
          <a:prstGeom prst="rect">
            <a:avLst/>
          </a:prstGeom>
          <a:solidFill>
            <a:srgbClr val="E5D7B9"/>
          </a:solidFill>
          <a:ln>
            <a:solidFill>
              <a:srgbClr val="E5D7B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171" y="254005"/>
            <a:ext cx="7222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all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Larimer county 101 – budget office overview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760483"/>
            <a:ext cx="173606" cy="5097517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308381" y="1881733"/>
            <a:ext cx="8229600" cy="4722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Clr>
                <a:srgbClr val="9E5330"/>
              </a:buClr>
              <a:buNone/>
            </a:pPr>
            <a:endParaRPr lang="en-US" dirty="0">
              <a:solidFill>
                <a:srgbClr val="9E53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6C8CBDB2-7ADE-49B4-AF23-2B14E6986A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0548108"/>
              </p:ext>
            </p:extLst>
          </p:nvPr>
        </p:nvGraphicFramePr>
        <p:xfrm>
          <a:off x="517618" y="1923507"/>
          <a:ext cx="8155137" cy="4452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284A372-28BE-4B29-89E8-F844713CCAEC}"/>
              </a:ext>
            </a:extLst>
          </p:cNvPr>
          <p:cNvSpPr txBox="1"/>
          <p:nvPr/>
        </p:nvSpPr>
        <p:spPr>
          <a:xfrm>
            <a:off x="308381" y="6417407"/>
            <a:ext cx="7555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9E5330"/>
                </a:solidFill>
              </a:rPr>
              <a:t>* = Not including tax-exempt property such as schools, churches, government-owned, etc.</a:t>
            </a:r>
          </a:p>
        </p:txBody>
      </p:sp>
    </p:spTree>
    <p:extLst>
      <p:ext uri="{BB962C8B-B14F-4D97-AF65-F5344CB8AC3E}">
        <p14:creationId xmlns:p14="http://schemas.microsoft.com/office/powerpoint/2010/main" val="757123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680544"/>
            <a:ext cx="7287172" cy="1079937"/>
          </a:xfrm>
          <a:prstGeom prst="rect">
            <a:avLst/>
          </a:prstGeom>
          <a:solidFill>
            <a:srgbClr val="D3BC87"/>
          </a:solidFill>
          <a:ln>
            <a:solidFill>
              <a:srgbClr val="D3BC87"/>
            </a:solidFill>
          </a:ln>
        </p:spPr>
        <p:txBody>
          <a:bodyPr anchor="ctr" anchorCtr="0">
            <a:noAutofit/>
          </a:bodyPr>
          <a:lstStyle>
            <a:lvl1pPr marL="182880" algn="l" defTabSz="457200" rtl="0" eaLnBrk="1" latinLnBrk="0" hangingPunct="1">
              <a:spcBef>
                <a:spcPct val="0"/>
              </a:spcBef>
              <a:buNone/>
              <a:defRPr sz="3600" kern="1200" cap="all" normalizeH="0">
                <a:solidFill>
                  <a:srgbClr val="A5B9B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is the county funded?</a:t>
            </a:r>
          </a:p>
        </p:txBody>
      </p:sp>
      <p:sp>
        <p:nvSpPr>
          <p:cNvPr id="5" name="Rectangle 4"/>
          <p:cNvSpPr/>
          <p:nvPr/>
        </p:nvSpPr>
        <p:spPr>
          <a:xfrm>
            <a:off x="7917793" y="0"/>
            <a:ext cx="1226207" cy="700690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LC logo white Lar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129" y="131380"/>
            <a:ext cx="875705" cy="4466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87172" y="700688"/>
            <a:ext cx="1856828" cy="1059793"/>
          </a:xfrm>
          <a:prstGeom prst="rect">
            <a:avLst/>
          </a:prstGeom>
          <a:solidFill>
            <a:srgbClr val="9E53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917793" cy="700690"/>
          </a:xfrm>
          <a:prstGeom prst="rect">
            <a:avLst/>
          </a:prstGeom>
          <a:solidFill>
            <a:srgbClr val="E5D7B9"/>
          </a:solidFill>
          <a:ln>
            <a:solidFill>
              <a:srgbClr val="E5D7B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171" y="254005"/>
            <a:ext cx="7222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all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Larimer county 101 – budget office overview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760483"/>
            <a:ext cx="173606" cy="5097517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308381" y="1881733"/>
            <a:ext cx="8229600" cy="4722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Clr>
                <a:srgbClr val="9E5330"/>
              </a:buClr>
              <a:buNone/>
            </a:pPr>
            <a:endParaRPr lang="en-US" dirty="0">
              <a:solidFill>
                <a:srgbClr val="9E53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Content Placeholder 3">
            <a:extLst>
              <a:ext uri="{FF2B5EF4-FFF2-40B4-BE49-F238E27FC236}">
                <a16:creationId xmlns:a16="http://schemas.microsoft.com/office/drawing/2014/main" id="{CE034C0E-9BC9-4796-AC4C-4119034BB8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2927929"/>
              </p:ext>
            </p:extLst>
          </p:nvPr>
        </p:nvGraphicFramePr>
        <p:xfrm>
          <a:off x="308381" y="2042512"/>
          <a:ext cx="8527239" cy="41148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842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2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2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669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Budget Year</a:t>
                      </a:r>
                    </a:p>
                  </a:txBody>
                  <a:tcPr anchor="ctr">
                    <a:solidFill>
                      <a:srgbClr val="9E53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RAR</a:t>
                      </a:r>
                    </a:p>
                  </a:txBody>
                  <a:tcPr anchor="ctr">
                    <a:solidFill>
                      <a:srgbClr val="9E53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County Mill Levy</a:t>
                      </a:r>
                    </a:p>
                  </a:txBody>
                  <a:tcPr anchor="ctr">
                    <a:solidFill>
                      <a:srgbClr val="9E53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69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15.0%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18.974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69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10.4%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21.571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69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9.7%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21.571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69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8.0%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21.571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69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8.0%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21.571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69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8.0%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21.571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69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7.2%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21.571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69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6.95%*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21.571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40C3E9E6-FC11-4800-A45B-5D051FB77EEA}"/>
              </a:ext>
            </a:extLst>
          </p:cNvPr>
          <p:cNvSpPr txBox="1"/>
          <p:nvPr/>
        </p:nvSpPr>
        <p:spPr>
          <a:xfrm>
            <a:off x="308381" y="6355915"/>
            <a:ext cx="56473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9E5330"/>
                </a:solidFill>
              </a:rPr>
              <a:t>* = State estimate as of January; final rate proposed by April 2019</a:t>
            </a:r>
          </a:p>
        </p:txBody>
      </p:sp>
    </p:spTree>
    <p:extLst>
      <p:ext uri="{BB962C8B-B14F-4D97-AF65-F5344CB8AC3E}">
        <p14:creationId xmlns:p14="http://schemas.microsoft.com/office/powerpoint/2010/main" val="53529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680544"/>
            <a:ext cx="7287172" cy="1079937"/>
          </a:xfrm>
          <a:prstGeom prst="rect">
            <a:avLst/>
          </a:prstGeom>
          <a:solidFill>
            <a:srgbClr val="D3BC87"/>
          </a:solidFill>
          <a:ln>
            <a:solidFill>
              <a:srgbClr val="D3BC87"/>
            </a:solidFill>
          </a:ln>
        </p:spPr>
        <p:txBody>
          <a:bodyPr anchor="ctr" anchorCtr="0">
            <a:noAutofit/>
          </a:bodyPr>
          <a:lstStyle>
            <a:lvl1pPr marL="182880" algn="l" defTabSz="457200" rtl="0" eaLnBrk="1" latinLnBrk="0" hangingPunct="1">
              <a:spcBef>
                <a:spcPct val="0"/>
              </a:spcBef>
              <a:buNone/>
              <a:defRPr sz="3600" kern="1200" cap="all" normalizeH="0">
                <a:solidFill>
                  <a:srgbClr val="A5B9B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7917793" y="0"/>
            <a:ext cx="1226207" cy="700690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LC logo white Lar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129" y="131380"/>
            <a:ext cx="875705" cy="4466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87172" y="700688"/>
            <a:ext cx="1856828" cy="1059793"/>
          </a:xfrm>
          <a:prstGeom prst="rect">
            <a:avLst/>
          </a:prstGeom>
          <a:solidFill>
            <a:srgbClr val="9E53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917793" cy="700690"/>
          </a:xfrm>
          <a:prstGeom prst="rect">
            <a:avLst/>
          </a:prstGeom>
          <a:solidFill>
            <a:srgbClr val="E5D7B9"/>
          </a:solidFill>
          <a:ln>
            <a:solidFill>
              <a:srgbClr val="E5D7B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171" y="254005"/>
            <a:ext cx="7222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all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Larimer county 101 – budget office overview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760483"/>
            <a:ext cx="173606" cy="5097517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308381" y="1881733"/>
            <a:ext cx="8229600" cy="4722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1200"/>
              </a:spcAft>
              <a:buClr>
                <a:srgbClr val="9E5330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9E53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the Budget Office do?</a:t>
            </a:r>
          </a:p>
          <a:p>
            <a:pPr marL="342900" indent="-342900">
              <a:spcAft>
                <a:spcPts val="1200"/>
              </a:spcAft>
              <a:buClr>
                <a:srgbClr val="9E5330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9E53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Budget?</a:t>
            </a:r>
          </a:p>
          <a:p>
            <a:pPr marL="342900" indent="-342900">
              <a:spcAft>
                <a:spcPts val="1200"/>
              </a:spcAft>
              <a:buClr>
                <a:srgbClr val="9E5330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9E53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is the Budget developed?</a:t>
            </a:r>
          </a:p>
          <a:p>
            <a:pPr marL="342900" indent="-342900">
              <a:spcAft>
                <a:spcPts val="1200"/>
              </a:spcAft>
              <a:buClr>
                <a:srgbClr val="9E5330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9E53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is the County funded?</a:t>
            </a:r>
          </a:p>
          <a:p>
            <a:pPr marL="342900" indent="-342900">
              <a:spcAft>
                <a:spcPts val="1200"/>
              </a:spcAft>
              <a:buClr>
                <a:srgbClr val="9E5330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9E53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does your tax money go?</a:t>
            </a:r>
          </a:p>
          <a:p>
            <a:pPr marL="342900" indent="-342900">
              <a:spcAft>
                <a:spcPts val="1200"/>
              </a:spcAft>
              <a:buClr>
                <a:srgbClr val="9E5330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9E53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You Think the County Budget should fund?</a:t>
            </a:r>
          </a:p>
          <a:p>
            <a:pPr marL="342900" indent="-342900">
              <a:spcAft>
                <a:spcPts val="1200"/>
              </a:spcAft>
              <a:buClr>
                <a:srgbClr val="9E5330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9E53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the County Budget actually fund?</a:t>
            </a:r>
          </a:p>
          <a:p>
            <a:pPr marL="342900" indent="-342900">
              <a:spcAft>
                <a:spcPts val="1200"/>
              </a:spcAft>
              <a:buClr>
                <a:srgbClr val="9E5330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9E53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933579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680544"/>
            <a:ext cx="7287172" cy="1079937"/>
          </a:xfrm>
          <a:prstGeom prst="rect">
            <a:avLst/>
          </a:prstGeom>
          <a:solidFill>
            <a:srgbClr val="D3BC87"/>
          </a:solidFill>
          <a:ln>
            <a:solidFill>
              <a:srgbClr val="D3BC87"/>
            </a:solidFill>
          </a:ln>
        </p:spPr>
        <p:txBody>
          <a:bodyPr anchor="ctr" anchorCtr="0">
            <a:noAutofit/>
          </a:bodyPr>
          <a:lstStyle>
            <a:lvl1pPr marL="182880" algn="l" defTabSz="457200" rtl="0" eaLnBrk="1" latinLnBrk="0" hangingPunct="1">
              <a:spcBef>
                <a:spcPct val="0"/>
              </a:spcBef>
              <a:buNone/>
              <a:defRPr sz="3600" kern="1200" cap="all" normalizeH="0">
                <a:solidFill>
                  <a:srgbClr val="A5B9B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is the county funded?</a:t>
            </a:r>
          </a:p>
        </p:txBody>
      </p:sp>
      <p:sp>
        <p:nvSpPr>
          <p:cNvPr id="5" name="Rectangle 4"/>
          <p:cNvSpPr/>
          <p:nvPr/>
        </p:nvSpPr>
        <p:spPr>
          <a:xfrm>
            <a:off x="7917793" y="0"/>
            <a:ext cx="1226207" cy="700690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LC logo white Lar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129" y="131380"/>
            <a:ext cx="875705" cy="4466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87172" y="700688"/>
            <a:ext cx="1856828" cy="1059793"/>
          </a:xfrm>
          <a:prstGeom prst="rect">
            <a:avLst/>
          </a:prstGeom>
          <a:solidFill>
            <a:srgbClr val="9E53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917793" cy="700690"/>
          </a:xfrm>
          <a:prstGeom prst="rect">
            <a:avLst/>
          </a:prstGeom>
          <a:solidFill>
            <a:srgbClr val="E5D7B9"/>
          </a:solidFill>
          <a:ln>
            <a:solidFill>
              <a:srgbClr val="E5D7B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171" y="254005"/>
            <a:ext cx="7222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all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Larimer county 101 – budget office overview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760483"/>
            <a:ext cx="173606" cy="5097517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308381" y="1881733"/>
            <a:ext cx="8229600" cy="4722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Clr>
                <a:srgbClr val="9E5330"/>
              </a:buClr>
              <a:buNone/>
            </a:pPr>
            <a:endParaRPr lang="en-US" dirty="0">
              <a:solidFill>
                <a:srgbClr val="9E53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60BB46E4-147E-4BC1-9FD3-EA41BC8959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2847195"/>
              </p:ext>
            </p:extLst>
          </p:nvPr>
        </p:nvGraphicFramePr>
        <p:xfrm>
          <a:off x="164592" y="1881732"/>
          <a:ext cx="8811242" cy="4798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30543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680544"/>
            <a:ext cx="7287172" cy="1079937"/>
          </a:xfrm>
          <a:prstGeom prst="rect">
            <a:avLst/>
          </a:prstGeom>
          <a:solidFill>
            <a:srgbClr val="D3BC87"/>
          </a:solidFill>
          <a:ln>
            <a:solidFill>
              <a:srgbClr val="D3BC87"/>
            </a:solidFill>
          </a:ln>
        </p:spPr>
        <p:txBody>
          <a:bodyPr anchor="ctr" anchorCtr="0">
            <a:noAutofit/>
          </a:bodyPr>
          <a:lstStyle>
            <a:lvl1pPr marL="182880" algn="l" defTabSz="457200" rtl="0" eaLnBrk="1" latinLnBrk="0" hangingPunct="1">
              <a:spcBef>
                <a:spcPct val="0"/>
              </a:spcBef>
              <a:buNone/>
              <a:defRPr sz="3600" kern="1200" cap="all" normalizeH="0">
                <a:solidFill>
                  <a:srgbClr val="A5B9B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is the county funded?</a:t>
            </a:r>
          </a:p>
        </p:txBody>
      </p:sp>
      <p:sp>
        <p:nvSpPr>
          <p:cNvPr id="5" name="Rectangle 4"/>
          <p:cNvSpPr/>
          <p:nvPr/>
        </p:nvSpPr>
        <p:spPr>
          <a:xfrm>
            <a:off x="7917793" y="0"/>
            <a:ext cx="1226207" cy="700690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LC logo white Lar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129" y="131380"/>
            <a:ext cx="875705" cy="4466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87172" y="700688"/>
            <a:ext cx="1856828" cy="1059793"/>
          </a:xfrm>
          <a:prstGeom prst="rect">
            <a:avLst/>
          </a:prstGeom>
          <a:solidFill>
            <a:srgbClr val="9E53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917793" cy="700690"/>
          </a:xfrm>
          <a:prstGeom prst="rect">
            <a:avLst/>
          </a:prstGeom>
          <a:solidFill>
            <a:srgbClr val="E5D7B9"/>
          </a:solidFill>
          <a:ln>
            <a:solidFill>
              <a:srgbClr val="E5D7B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171" y="254005"/>
            <a:ext cx="7222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all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Larimer county 101 – budget office overview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760483"/>
            <a:ext cx="173606" cy="5097517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308381" y="1881733"/>
            <a:ext cx="8229600" cy="4722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Clr>
                <a:srgbClr val="9E5330"/>
              </a:buClr>
              <a:buNone/>
            </a:pPr>
            <a:endParaRPr lang="en-US" dirty="0">
              <a:solidFill>
                <a:srgbClr val="9E53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D6C40-BB4A-4536-BE38-2F07E58B4A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8381" y="1826118"/>
            <a:ext cx="3886200" cy="435133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9E5330"/>
                </a:solidFill>
              </a:rPr>
              <a:t>Larimer County receives about 25%* of your Property Taxes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A095D5-F511-4BB8-B13A-DEA0E4164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81733"/>
            <a:ext cx="3886200" cy="435133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9E5330"/>
                </a:solidFill>
              </a:rPr>
              <a:t>Larimer County receives about 11*% of your Sales Taxes</a:t>
            </a:r>
          </a:p>
        </p:txBody>
      </p:sp>
      <p:graphicFrame>
        <p:nvGraphicFramePr>
          <p:cNvPr id="14" name="Content Placeholder 7">
            <a:extLst>
              <a:ext uri="{FF2B5EF4-FFF2-40B4-BE49-F238E27FC236}">
                <a16:creationId xmlns:a16="http://schemas.microsoft.com/office/drawing/2014/main" id="{F58C0D24-A517-449D-855F-8E89D66EC6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86483"/>
              </p:ext>
            </p:extLst>
          </p:nvPr>
        </p:nvGraphicFramePr>
        <p:xfrm>
          <a:off x="308380" y="2986481"/>
          <a:ext cx="4020975" cy="3443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C3E5126D-9BD6-4D0D-90D8-B0FFB2F24D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213619"/>
              </p:ext>
            </p:extLst>
          </p:nvPr>
        </p:nvGraphicFramePr>
        <p:xfrm>
          <a:off x="4620873" y="3009863"/>
          <a:ext cx="4586217" cy="324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B98F517-613B-45C9-81AB-B007C2C65892}"/>
              </a:ext>
            </a:extLst>
          </p:cNvPr>
          <p:cNvSpPr txBox="1"/>
          <p:nvPr/>
        </p:nvSpPr>
        <p:spPr>
          <a:xfrm>
            <a:off x="308379" y="6417470"/>
            <a:ext cx="3521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9E5330"/>
                </a:solidFill>
              </a:rPr>
              <a:t>* = City of Loveland, Thompson School District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9E8D22-8414-4583-9DF7-09A2C559D1FB}"/>
              </a:ext>
            </a:extLst>
          </p:cNvPr>
          <p:cNvSpPr txBox="1"/>
          <p:nvPr/>
        </p:nvSpPr>
        <p:spPr>
          <a:xfrm>
            <a:off x="6091894" y="6417469"/>
            <a:ext cx="1754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9E5330"/>
                </a:solidFill>
              </a:rPr>
              <a:t>* = City of Fort Collins</a:t>
            </a:r>
          </a:p>
        </p:txBody>
      </p:sp>
    </p:spTree>
    <p:extLst>
      <p:ext uri="{BB962C8B-B14F-4D97-AF65-F5344CB8AC3E}">
        <p14:creationId xmlns:p14="http://schemas.microsoft.com/office/powerpoint/2010/main" val="1131434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680544"/>
            <a:ext cx="7287172" cy="1079937"/>
          </a:xfrm>
          <a:prstGeom prst="rect">
            <a:avLst/>
          </a:prstGeom>
          <a:solidFill>
            <a:srgbClr val="D3BC87"/>
          </a:solidFill>
          <a:ln>
            <a:solidFill>
              <a:srgbClr val="D3BC87"/>
            </a:solidFill>
          </a:ln>
        </p:spPr>
        <p:txBody>
          <a:bodyPr anchor="ctr" anchorCtr="0">
            <a:noAutofit/>
          </a:bodyPr>
          <a:lstStyle>
            <a:lvl1pPr marL="182880" algn="l" defTabSz="457200" rtl="0" eaLnBrk="1" latinLnBrk="0" hangingPunct="1">
              <a:spcBef>
                <a:spcPct val="0"/>
              </a:spcBef>
              <a:buNone/>
              <a:defRPr sz="3600" kern="1200" cap="all" normalizeH="0">
                <a:solidFill>
                  <a:srgbClr val="A5B9B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you think the budget should fund?</a:t>
            </a:r>
          </a:p>
        </p:txBody>
      </p:sp>
      <p:sp>
        <p:nvSpPr>
          <p:cNvPr id="5" name="Rectangle 4"/>
          <p:cNvSpPr/>
          <p:nvPr/>
        </p:nvSpPr>
        <p:spPr>
          <a:xfrm>
            <a:off x="7917793" y="0"/>
            <a:ext cx="1226207" cy="700690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LC logo white Lar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129" y="131380"/>
            <a:ext cx="875705" cy="4466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87172" y="700688"/>
            <a:ext cx="1856828" cy="1059793"/>
          </a:xfrm>
          <a:prstGeom prst="rect">
            <a:avLst/>
          </a:prstGeom>
          <a:solidFill>
            <a:srgbClr val="9E53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917793" cy="700690"/>
          </a:xfrm>
          <a:prstGeom prst="rect">
            <a:avLst/>
          </a:prstGeom>
          <a:solidFill>
            <a:srgbClr val="E5D7B9"/>
          </a:solidFill>
          <a:ln>
            <a:solidFill>
              <a:srgbClr val="E5D7B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171" y="254005"/>
            <a:ext cx="7222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all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Larimer county 101 – budget office overview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760483"/>
            <a:ext cx="173606" cy="5097517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308381" y="1881733"/>
            <a:ext cx="8229600" cy="4722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Clr>
                <a:srgbClr val="9E5330"/>
              </a:buClr>
              <a:buNone/>
            </a:pPr>
            <a:endParaRPr lang="en-US" dirty="0">
              <a:solidFill>
                <a:srgbClr val="9E53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Content Placeholder 3">
            <a:extLst>
              <a:ext uri="{FF2B5EF4-FFF2-40B4-BE49-F238E27FC236}">
                <a16:creationId xmlns:a16="http://schemas.microsoft.com/office/drawing/2014/main" id="{98D3FEFD-A647-4529-854F-3F5E74586A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523717"/>
              </p:ext>
            </p:extLst>
          </p:nvPr>
        </p:nvGraphicFramePr>
        <p:xfrm>
          <a:off x="380696" y="1881734"/>
          <a:ext cx="8382608" cy="4937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97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4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49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49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7667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Service 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Group      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Group     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Group Average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Public Safety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Community Planning, Resources &amp; Infrastructure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Human &amp; Economic Health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Public Records &amp; Information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Support Services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66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680544"/>
            <a:ext cx="7287172" cy="1079937"/>
          </a:xfrm>
          <a:prstGeom prst="rect">
            <a:avLst/>
          </a:prstGeom>
          <a:solidFill>
            <a:srgbClr val="D3BC87"/>
          </a:solidFill>
          <a:ln>
            <a:solidFill>
              <a:srgbClr val="D3BC87"/>
            </a:solidFill>
          </a:ln>
        </p:spPr>
        <p:txBody>
          <a:bodyPr anchor="ctr" anchorCtr="0">
            <a:noAutofit/>
          </a:bodyPr>
          <a:lstStyle>
            <a:lvl1pPr marL="182880" algn="l" defTabSz="457200" rtl="0" eaLnBrk="1" latinLnBrk="0" hangingPunct="1">
              <a:spcBef>
                <a:spcPct val="0"/>
              </a:spcBef>
              <a:buNone/>
              <a:defRPr sz="3600" kern="1200" cap="all" normalizeH="0">
                <a:solidFill>
                  <a:srgbClr val="A5B9B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the county budget actually fund?</a:t>
            </a:r>
          </a:p>
        </p:txBody>
      </p:sp>
      <p:sp>
        <p:nvSpPr>
          <p:cNvPr id="5" name="Rectangle 4"/>
          <p:cNvSpPr/>
          <p:nvPr/>
        </p:nvSpPr>
        <p:spPr>
          <a:xfrm>
            <a:off x="7917793" y="0"/>
            <a:ext cx="1226207" cy="700690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LC logo white Lar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129" y="131380"/>
            <a:ext cx="875705" cy="4466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87172" y="700688"/>
            <a:ext cx="1856828" cy="1059793"/>
          </a:xfrm>
          <a:prstGeom prst="rect">
            <a:avLst/>
          </a:prstGeom>
          <a:solidFill>
            <a:srgbClr val="9E53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917793" cy="700690"/>
          </a:xfrm>
          <a:prstGeom prst="rect">
            <a:avLst/>
          </a:prstGeom>
          <a:solidFill>
            <a:srgbClr val="E5D7B9"/>
          </a:solidFill>
          <a:ln>
            <a:solidFill>
              <a:srgbClr val="E5D7B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171" y="254005"/>
            <a:ext cx="7222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all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Larimer county 101 – budget office overview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760483"/>
            <a:ext cx="173606" cy="5097517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308381" y="1881733"/>
            <a:ext cx="8229600" cy="4722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Clr>
                <a:srgbClr val="9E5330"/>
              </a:buClr>
              <a:buNone/>
            </a:pPr>
            <a:endParaRPr lang="en-US" dirty="0">
              <a:solidFill>
                <a:srgbClr val="9E53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Content Placeholder 3">
            <a:extLst>
              <a:ext uri="{FF2B5EF4-FFF2-40B4-BE49-F238E27FC236}">
                <a16:creationId xmlns:a16="http://schemas.microsoft.com/office/drawing/2014/main" id="{98D3FEFD-A647-4529-854F-3F5E74586A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7803208"/>
              </p:ext>
            </p:extLst>
          </p:nvPr>
        </p:nvGraphicFramePr>
        <p:xfrm>
          <a:off x="380696" y="1881734"/>
          <a:ext cx="8292060" cy="488259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69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98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98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7667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Service Category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Group 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Real 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169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Public Safety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9169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Community Planning, Resources &amp; Infrastructure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9169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Human &amp; Economic Health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$28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9169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Public Records &amp; Information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9169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Support Services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604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680544"/>
            <a:ext cx="7287172" cy="1079937"/>
          </a:xfrm>
          <a:prstGeom prst="rect">
            <a:avLst/>
          </a:prstGeom>
          <a:solidFill>
            <a:srgbClr val="D3BC87"/>
          </a:solidFill>
          <a:ln>
            <a:solidFill>
              <a:srgbClr val="D3BC87"/>
            </a:solidFill>
          </a:ln>
        </p:spPr>
        <p:txBody>
          <a:bodyPr anchor="ctr" anchorCtr="0">
            <a:noAutofit/>
          </a:bodyPr>
          <a:lstStyle>
            <a:lvl1pPr marL="182880" algn="l" defTabSz="457200" rtl="0" eaLnBrk="1" latinLnBrk="0" hangingPunct="1">
              <a:spcBef>
                <a:spcPct val="0"/>
              </a:spcBef>
              <a:buNone/>
              <a:defRPr sz="3600" kern="1200" cap="all" normalizeH="0">
                <a:solidFill>
                  <a:srgbClr val="A5B9B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the county budget actually fund</a:t>
            </a:r>
          </a:p>
        </p:txBody>
      </p:sp>
      <p:sp>
        <p:nvSpPr>
          <p:cNvPr id="5" name="Rectangle 4"/>
          <p:cNvSpPr/>
          <p:nvPr/>
        </p:nvSpPr>
        <p:spPr>
          <a:xfrm>
            <a:off x="7917793" y="0"/>
            <a:ext cx="1226207" cy="700690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LC logo white Lar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129" y="131380"/>
            <a:ext cx="875705" cy="4466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87172" y="700688"/>
            <a:ext cx="1856828" cy="1059793"/>
          </a:xfrm>
          <a:prstGeom prst="rect">
            <a:avLst/>
          </a:prstGeom>
          <a:solidFill>
            <a:srgbClr val="9E53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917793" cy="700690"/>
          </a:xfrm>
          <a:prstGeom prst="rect">
            <a:avLst/>
          </a:prstGeom>
          <a:solidFill>
            <a:srgbClr val="E5D7B9"/>
          </a:solidFill>
          <a:ln>
            <a:solidFill>
              <a:srgbClr val="E5D7B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171" y="254005"/>
            <a:ext cx="7222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all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Larimer county 101 – budget office overview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760483"/>
            <a:ext cx="173606" cy="5097517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308381" y="1881733"/>
            <a:ext cx="8229600" cy="4722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Clr>
                <a:srgbClr val="9E5330"/>
              </a:buClr>
              <a:buNone/>
            </a:pPr>
            <a:endParaRPr lang="en-US" dirty="0">
              <a:solidFill>
                <a:srgbClr val="9E53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4B9954-0CBE-42F9-A84A-BCE1482D34D8}"/>
              </a:ext>
            </a:extLst>
          </p:cNvPr>
          <p:cNvSpPr txBox="1"/>
          <p:nvPr/>
        </p:nvSpPr>
        <p:spPr>
          <a:xfrm>
            <a:off x="308381" y="1739613"/>
            <a:ext cx="7127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rgbClr val="9E5330"/>
                </a:solidFill>
              </a:rPr>
              <a:t>2019 Expenditures by Service Category (in millions):</a:t>
            </a:r>
          </a:p>
        </p:txBody>
      </p:sp>
      <p:graphicFrame>
        <p:nvGraphicFramePr>
          <p:cNvPr id="14" name="Content Placeholder 5">
            <a:extLst>
              <a:ext uri="{FF2B5EF4-FFF2-40B4-BE49-F238E27FC236}">
                <a16:creationId xmlns:a16="http://schemas.microsoft.com/office/drawing/2014/main" id="{4FA9EEF5-B137-4AFA-AA11-1C3A5EBB0E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3843099"/>
              </p:ext>
            </p:extLst>
          </p:nvPr>
        </p:nvGraphicFramePr>
        <p:xfrm>
          <a:off x="164592" y="2441025"/>
          <a:ext cx="8811242" cy="4224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616187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680544"/>
            <a:ext cx="7287172" cy="1079937"/>
          </a:xfrm>
          <a:prstGeom prst="rect">
            <a:avLst/>
          </a:prstGeom>
          <a:solidFill>
            <a:srgbClr val="D3BC87"/>
          </a:solidFill>
          <a:ln>
            <a:solidFill>
              <a:srgbClr val="D3BC87"/>
            </a:solidFill>
          </a:ln>
        </p:spPr>
        <p:txBody>
          <a:bodyPr anchor="ctr" anchorCtr="0">
            <a:noAutofit/>
          </a:bodyPr>
          <a:lstStyle>
            <a:lvl1pPr marL="182880" algn="l" defTabSz="457200" rtl="0" eaLnBrk="1" latinLnBrk="0" hangingPunct="1">
              <a:spcBef>
                <a:spcPct val="0"/>
              </a:spcBef>
              <a:buNone/>
              <a:defRPr sz="3600" kern="1200" cap="all" normalizeH="0">
                <a:solidFill>
                  <a:srgbClr val="A5B9B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the county budget actually fund</a:t>
            </a:r>
          </a:p>
        </p:txBody>
      </p:sp>
      <p:sp>
        <p:nvSpPr>
          <p:cNvPr id="5" name="Rectangle 4"/>
          <p:cNvSpPr/>
          <p:nvPr/>
        </p:nvSpPr>
        <p:spPr>
          <a:xfrm>
            <a:off x="7917793" y="0"/>
            <a:ext cx="1226207" cy="700690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LC logo white Lar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129" y="131380"/>
            <a:ext cx="875705" cy="4466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87172" y="700688"/>
            <a:ext cx="1856828" cy="1059793"/>
          </a:xfrm>
          <a:prstGeom prst="rect">
            <a:avLst/>
          </a:prstGeom>
          <a:solidFill>
            <a:srgbClr val="9E53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917793" cy="700690"/>
          </a:xfrm>
          <a:prstGeom prst="rect">
            <a:avLst/>
          </a:prstGeom>
          <a:solidFill>
            <a:srgbClr val="E5D7B9"/>
          </a:solidFill>
          <a:ln>
            <a:solidFill>
              <a:srgbClr val="E5D7B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171" y="254005"/>
            <a:ext cx="7222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all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Larimer county 101 – budget office overview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760483"/>
            <a:ext cx="173606" cy="5097517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308381" y="1881733"/>
            <a:ext cx="8229600" cy="4722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Clr>
                <a:srgbClr val="9E5330"/>
              </a:buClr>
              <a:buNone/>
            </a:pPr>
            <a:endParaRPr lang="en-US" dirty="0">
              <a:solidFill>
                <a:srgbClr val="9E53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4B9954-0CBE-42F9-A84A-BCE1482D34D8}"/>
              </a:ext>
            </a:extLst>
          </p:cNvPr>
          <p:cNvSpPr txBox="1"/>
          <p:nvPr/>
        </p:nvSpPr>
        <p:spPr>
          <a:xfrm>
            <a:off x="308381" y="1739613"/>
            <a:ext cx="5699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rgbClr val="9E5330"/>
                </a:solidFill>
              </a:rPr>
              <a:t>2019 Expenditures by Type as % of Total:</a:t>
            </a:r>
          </a:p>
        </p:txBody>
      </p:sp>
      <p:graphicFrame>
        <p:nvGraphicFramePr>
          <p:cNvPr id="13" name="Content Placeholder 4">
            <a:extLst>
              <a:ext uri="{FF2B5EF4-FFF2-40B4-BE49-F238E27FC236}">
                <a16:creationId xmlns:a16="http://schemas.microsoft.com/office/drawing/2014/main" id="{13496CA5-971A-4FF9-BB3E-C540D8EAEF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894999"/>
              </p:ext>
            </p:extLst>
          </p:nvPr>
        </p:nvGraphicFramePr>
        <p:xfrm>
          <a:off x="-2400116" y="2124843"/>
          <a:ext cx="11375950" cy="5233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959729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680544"/>
            <a:ext cx="7287172" cy="1079937"/>
          </a:xfrm>
          <a:prstGeom prst="rect">
            <a:avLst/>
          </a:prstGeom>
          <a:solidFill>
            <a:srgbClr val="D3BC87"/>
          </a:solidFill>
          <a:ln>
            <a:solidFill>
              <a:srgbClr val="D3BC87"/>
            </a:solidFill>
          </a:ln>
        </p:spPr>
        <p:txBody>
          <a:bodyPr anchor="ctr" anchorCtr="0">
            <a:noAutofit/>
          </a:bodyPr>
          <a:lstStyle>
            <a:lvl1pPr marL="182880" algn="l" defTabSz="457200" rtl="0" eaLnBrk="1" latinLnBrk="0" hangingPunct="1">
              <a:spcBef>
                <a:spcPct val="0"/>
              </a:spcBef>
              <a:buNone/>
              <a:defRPr sz="3600" kern="1200" cap="all" normalizeH="0">
                <a:solidFill>
                  <a:srgbClr val="A5B9B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5" name="Rectangle 4"/>
          <p:cNvSpPr/>
          <p:nvPr/>
        </p:nvSpPr>
        <p:spPr>
          <a:xfrm>
            <a:off x="7917793" y="0"/>
            <a:ext cx="1226207" cy="700690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LC logo white Lar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129" y="131380"/>
            <a:ext cx="875705" cy="4466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87172" y="700688"/>
            <a:ext cx="1856828" cy="1059793"/>
          </a:xfrm>
          <a:prstGeom prst="rect">
            <a:avLst/>
          </a:prstGeom>
          <a:solidFill>
            <a:srgbClr val="9E53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917793" cy="700690"/>
          </a:xfrm>
          <a:prstGeom prst="rect">
            <a:avLst/>
          </a:prstGeom>
          <a:solidFill>
            <a:srgbClr val="E5D7B9"/>
          </a:solidFill>
          <a:ln>
            <a:solidFill>
              <a:srgbClr val="E5D7B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171" y="254005"/>
            <a:ext cx="7222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all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Larimer county 101 – budget office overview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760483"/>
            <a:ext cx="173606" cy="5097517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308381" y="1881733"/>
            <a:ext cx="8229600" cy="4722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Clr>
                <a:srgbClr val="9E5330"/>
              </a:buClr>
              <a:buNone/>
            </a:pPr>
            <a:endParaRPr lang="en-US" dirty="0">
              <a:solidFill>
                <a:srgbClr val="9E53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4B9954-0CBE-42F9-A84A-BCE1482D34D8}"/>
              </a:ext>
            </a:extLst>
          </p:cNvPr>
          <p:cNvSpPr txBox="1"/>
          <p:nvPr/>
        </p:nvSpPr>
        <p:spPr>
          <a:xfrm>
            <a:off x="3786374" y="3429000"/>
            <a:ext cx="1690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9E5330"/>
                </a:solidFill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3944170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680544"/>
            <a:ext cx="7287172" cy="1079937"/>
          </a:xfrm>
          <a:prstGeom prst="rect">
            <a:avLst/>
          </a:prstGeom>
          <a:solidFill>
            <a:srgbClr val="D3BC87"/>
          </a:solidFill>
          <a:ln>
            <a:solidFill>
              <a:srgbClr val="D3BC87"/>
            </a:solidFill>
          </a:ln>
        </p:spPr>
        <p:txBody>
          <a:bodyPr anchor="ctr" anchorCtr="0">
            <a:noAutofit/>
          </a:bodyPr>
          <a:lstStyle>
            <a:lvl1pPr marL="182880" algn="l" defTabSz="457200" rtl="0" eaLnBrk="1" latinLnBrk="0" hangingPunct="1">
              <a:spcBef>
                <a:spcPct val="0"/>
              </a:spcBef>
              <a:buNone/>
              <a:defRPr sz="3600" kern="1200" cap="all" normalizeH="0">
                <a:solidFill>
                  <a:srgbClr val="A5B9B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the budget office do?</a:t>
            </a:r>
          </a:p>
        </p:txBody>
      </p:sp>
      <p:sp>
        <p:nvSpPr>
          <p:cNvPr id="5" name="Rectangle 4"/>
          <p:cNvSpPr/>
          <p:nvPr/>
        </p:nvSpPr>
        <p:spPr>
          <a:xfrm>
            <a:off x="7917793" y="0"/>
            <a:ext cx="1226207" cy="700690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LC logo white Lar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129" y="131380"/>
            <a:ext cx="875705" cy="4466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87172" y="700688"/>
            <a:ext cx="1856828" cy="1059793"/>
          </a:xfrm>
          <a:prstGeom prst="rect">
            <a:avLst/>
          </a:prstGeom>
          <a:solidFill>
            <a:srgbClr val="9E53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917793" cy="700690"/>
          </a:xfrm>
          <a:prstGeom prst="rect">
            <a:avLst/>
          </a:prstGeom>
          <a:solidFill>
            <a:srgbClr val="E5D7B9"/>
          </a:solidFill>
          <a:ln>
            <a:solidFill>
              <a:srgbClr val="E5D7B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171" y="254005"/>
            <a:ext cx="7222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all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Larimer county 101 – budget office overview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760483"/>
            <a:ext cx="173606" cy="5097517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308381" y="1881733"/>
            <a:ext cx="8229600" cy="4722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Clr>
                <a:srgbClr val="9E5330"/>
              </a:buClr>
            </a:pPr>
            <a:r>
              <a:rPr lang="en-US" sz="2400" b="1" u="sng" dirty="0">
                <a:solidFill>
                  <a:srgbClr val="9E53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the Future</a:t>
            </a:r>
          </a:p>
          <a:p>
            <a:pPr lvl="1">
              <a:spcAft>
                <a:spcPts val="1200"/>
              </a:spcAft>
              <a:buClr>
                <a:srgbClr val="9E5330"/>
              </a:buClr>
            </a:pPr>
            <a:r>
              <a:rPr lang="en-US" sz="2000" dirty="0">
                <a:solidFill>
                  <a:srgbClr val="9E53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economy doing? What will it do?</a:t>
            </a:r>
          </a:p>
          <a:p>
            <a:pPr lvl="1">
              <a:spcAft>
                <a:spcPts val="1200"/>
              </a:spcAft>
              <a:buClr>
                <a:srgbClr val="9E5330"/>
              </a:buClr>
            </a:pPr>
            <a:r>
              <a:rPr lang="en-US" sz="2000" dirty="0">
                <a:solidFill>
                  <a:srgbClr val="9E53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County’s long-term needs for service and assets?</a:t>
            </a:r>
          </a:p>
          <a:p>
            <a:pPr lvl="1">
              <a:spcAft>
                <a:spcPts val="1200"/>
              </a:spcAft>
              <a:buClr>
                <a:srgbClr val="9E5330"/>
              </a:buClr>
            </a:pPr>
            <a:r>
              <a:rPr lang="en-US" sz="2000" dirty="0">
                <a:solidFill>
                  <a:srgbClr val="9E53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County sustainable?</a:t>
            </a:r>
          </a:p>
          <a:p>
            <a:pPr lvl="1">
              <a:spcAft>
                <a:spcPts val="1200"/>
              </a:spcAft>
              <a:buClr>
                <a:srgbClr val="9E5330"/>
              </a:buClr>
            </a:pPr>
            <a:r>
              <a:rPr lang="en-US" sz="2000" dirty="0">
                <a:solidFill>
                  <a:srgbClr val="9E53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will the State and Federal governments do to us?</a:t>
            </a:r>
          </a:p>
        </p:txBody>
      </p:sp>
      <p:pic>
        <p:nvPicPr>
          <p:cNvPr id="1026" name="Picture 2" descr="https://cdn.newsapi.com.au/image/v1/685ffc71ebbb02dd6636a8a1724378b6">
            <a:extLst>
              <a:ext uri="{FF2B5EF4-FFF2-40B4-BE49-F238E27FC236}">
                <a16:creationId xmlns:a16="http://schemas.microsoft.com/office/drawing/2014/main" id="{71EC1299-F5D7-4A70-BFAC-1C8056193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375" y="4309241"/>
            <a:ext cx="3887249" cy="233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616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680544"/>
            <a:ext cx="7287172" cy="1079937"/>
          </a:xfrm>
          <a:prstGeom prst="rect">
            <a:avLst/>
          </a:prstGeom>
          <a:solidFill>
            <a:srgbClr val="D3BC87"/>
          </a:solidFill>
          <a:ln>
            <a:solidFill>
              <a:srgbClr val="D3BC87"/>
            </a:solidFill>
          </a:ln>
        </p:spPr>
        <p:txBody>
          <a:bodyPr anchor="ctr" anchorCtr="0">
            <a:noAutofit/>
          </a:bodyPr>
          <a:lstStyle>
            <a:lvl1pPr marL="182880" algn="l" defTabSz="457200" rtl="0" eaLnBrk="1" latinLnBrk="0" hangingPunct="1">
              <a:spcBef>
                <a:spcPct val="0"/>
              </a:spcBef>
              <a:buNone/>
              <a:defRPr sz="3600" kern="1200" cap="all" normalizeH="0">
                <a:solidFill>
                  <a:srgbClr val="A5B9B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the budget office do?</a:t>
            </a:r>
          </a:p>
        </p:txBody>
      </p:sp>
      <p:sp>
        <p:nvSpPr>
          <p:cNvPr id="5" name="Rectangle 4"/>
          <p:cNvSpPr/>
          <p:nvPr/>
        </p:nvSpPr>
        <p:spPr>
          <a:xfrm>
            <a:off x="7917793" y="0"/>
            <a:ext cx="1226207" cy="700690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LC logo white Lar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129" y="131380"/>
            <a:ext cx="875705" cy="4466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87172" y="700688"/>
            <a:ext cx="1856828" cy="1059793"/>
          </a:xfrm>
          <a:prstGeom prst="rect">
            <a:avLst/>
          </a:prstGeom>
          <a:solidFill>
            <a:srgbClr val="9E53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917793" cy="700690"/>
          </a:xfrm>
          <a:prstGeom prst="rect">
            <a:avLst/>
          </a:prstGeom>
          <a:solidFill>
            <a:srgbClr val="E5D7B9"/>
          </a:solidFill>
          <a:ln>
            <a:solidFill>
              <a:srgbClr val="E5D7B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171" y="254005"/>
            <a:ext cx="7222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all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Larimer county 101 – budget office overview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760483"/>
            <a:ext cx="173606" cy="5097517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308381" y="1881732"/>
            <a:ext cx="8229600" cy="4976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Clr>
                <a:srgbClr val="9E5330"/>
              </a:buClr>
            </a:pPr>
            <a:r>
              <a:rPr lang="en-US" sz="2400" b="1" u="sng" dirty="0">
                <a:solidFill>
                  <a:srgbClr val="9E53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the Future - What’s out there?</a:t>
            </a:r>
          </a:p>
          <a:p>
            <a:pPr lvl="1">
              <a:spcAft>
                <a:spcPts val="1200"/>
              </a:spcAft>
              <a:buClr>
                <a:srgbClr val="9E5330"/>
              </a:buClr>
            </a:pPr>
            <a:r>
              <a:rPr lang="en-US" sz="2000" dirty="0">
                <a:solidFill>
                  <a:srgbClr val="9E53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 asset needs to provide services: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Clr>
                <a:srgbClr val="9E5330"/>
              </a:buClr>
            </a:pPr>
            <a:r>
              <a:rPr lang="en-US" sz="1600" dirty="0">
                <a:solidFill>
                  <a:srgbClr val="9E53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Transportation Network &amp; Maintenance Capabilities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Clr>
                <a:srgbClr val="9E5330"/>
              </a:buClr>
            </a:pPr>
            <a:r>
              <a:rPr lang="en-US" sz="1600" dirty="0">
                <a:solidFill>
                  <a:srgbClr val="9E53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Jail Expansion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Clr>
                <a:srgbClr val="9E5330"/>
              </a:buClr>
            </a:pPr>
            <a:r>
              <a:rPr lang="en-US" sz="1600" dirty="0">
                <a:solidFill>
                  <a:srgbClr val="9E53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Justice Center Expansion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Clr>
                <a:srgbClr val="9E5330"/>
              </a:buClr>
            </a:pPr>
            <a:r>
              <a:rPr lang="en-US" sz="1600" dirty="0">
                <a:solidFill>
                  <a:srgbClr val="9E53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Services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Clr>
                <a:srgbClr val="9E5330"/>
              </a:buClr>
            </a:pPr>
            <a:r>
              <a:rPr lang="en-US" sz="1600" dirty="0">
                <a:solidFill>
                  <a:srgbClr val="9E53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Corrections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Clr>
                <a:srgbClr val="9E5330"/>
              </a:buClr>
            </a:pPr>
            <a:r>
              <a:rPr lang="en-US" sz="1600" dirty="0">
                <a:solidFill>
                  <a:srgbClr val="9E53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Ranch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9E5330"/>
              </a:buClr>
            </a:pPr>
            <a:r>
              <a:rPr lang="en-US" sz="2000" dirty="0">
                <a:solidFill>
                  <a:srgbClr val="9E53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Continued Population Growth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9E5330"/>
              </a:buClr>
            </a:pPr>
            <a:r>
              <a:rPr lang="en-US" sz="2000" dirty="0">
                <a:solidFill>
                  <a:srgbClr val="9E53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Recession?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9E5330"/>
              </a:buClr>
            </a:pPr>
            <a:r>
              <a:rPr lang="en-US" sz="2000" dirty="0">
                <a:solidFill>
                  <a:srgbClr val="9E53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State/Federal Mandates &amp; Funding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9E5330"/>
              </a:buClr>
            </a:pPr>
            <a:r>
              <a:rPr lang="en-US" sz="2000" dirty="0">
                <a:solidFill>
                  <a:srgbClr val="9E53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Disasters</a:t>
            </a:r>
          </a:p>
        </p:txBody>
      </p:sp>
    </p:spTree>
    <p:extLst>
      <p:ext uri="{BB962C8B-B14F-4D97-AF65-F5344CB8AC3E}">
        <p14:creationId xmlns:p14="http://schemas.microsoft.com/office/powerpoint/2010/main" val="619501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680544"/>
            <a:ext cx="7287172" cy="1079937"/>
          </a:xfrm>
          <a:prstGeom prst="rect">
            <a:avLst/>
          </a:prstGeom>
          <a:solidFill>
            <a:srgbClr val="D3BC87"/>
          </a:solidFill>
          <a:ln>
            <a:solidFill>
              <a:srgbClr val="D3BC87"/>
            </a:solidFill>
          </a:ln>
        </p:spPr>
        <p:txBody>
          <a:bodyPr anchor="ctr" anchorCtr="0">
            <a:noAutofit/>
          </a:bodyPr>
          <a:lstStyle>
            <a:lvl1pPr marL="182880" algn="l" defTabSz="457200" rtl="0" eaLnBrk="1" latinLnBrk="0" hangingPunct="1">
              <a:spcBef>
                <a:spcPct val="0"/>
              </a:spcBef>
              <a:buNone/>
              <a:defRPr sz="3600" kern="1200" cap="all" normalizeH="0">
                <a:solidFill>
                  <a:srgbClr val="A5B9B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the budget office do?</a:t>
            </a:r>
          </a:p>
        </p:txBody>
      </p:sp>
      <p:sp>
        <p:nvSpPr>
          <p:cNvPr id="5" name="Rectangle 4"/>
          <p:cNvSpPr/>
          <p:nvPr/>
        </p:nvSpPr>
        <p:spPr>
          <a:xfrm>
            <a:off x="7917793" y="0"/>
            <a:ext cx="1226207" cy="700690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LC logo white Lar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129" y="131380"/>
            <a:ext cx="875705" cy="4466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87172" y="700688"/>
            <a:ext cx="1856828" cy="1059793"/>
          </a:xfrm>
          <a:prstGeom prst="rect">
            <a:avLst/>
          </a:prstGeom>
          <a:solidFill>
            <a:srgbClr val="9E53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917793" cy="700690"/>
          </a:xfrm>
          <a:prstGeom prst="rect">
            <a:avLst/>
          </a:prstGeom>
          <a:solidFill>
            <a:srgbClr val="E5D7B9"/>
          </a:solidFill>
          <a:ln>
            <a:solidFill>
              <a:srgbClr val="E5D7B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171" y="254005"/>
            <a:ext cx="7222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all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Larimer county 101 – budget office overview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760483"/>
            <a:ext cx="173606" cy="5097517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308381" y="1881733"/>
            <a:ext cx="8229600" cy="4722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Clr>
                <a:srgbClr val="9E5330"/>
              </a:buClr>
            </a:pPr>
            <a:r>
              <a:rPr lang="en-US" sz="2400" b="1" u="sng" dirty="0">
                <a:solidFill>
                  <a:srgbClr val="9E53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the Annual Budget</a:t>
            </a:r>
          </a:p>
          <a:p>
            <a:pPr lvl="1">
              <a:spcAft>
                <a:spcPts val="1200"/>
              </a:spcAft>
              <a:buClr>
                <a:srgbClr val="9E5330"/>
              </a:buClr>
            </a:pPr>
            <a:r>
              <a:rPr lang="en-US" sz="2000" dirty="0">
                <a:solidFill>
                  <a:srgbClr val="9E53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Advise County Manager and BOCC on Budget Targets</a:t>
            </a:r>
          </a:p>
          <a:p>
            <a:pPr lvl="1">
              <a:spcAft>
                <a:spcPts val="1200"/>
              </a:spcAft>
              <a:buClr>
                <a:srgbClr val="9E5330"/>
              </a:buClr>
            </a:pPr>
            <a:r>
              <a:rPr lang="en-US" sz="2000" dirty="0">
                <a:solidFill>
                  <a:srgbClr val="9E53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Budget Requests</a:t>
            </a:r>
          </a:p>
          <a:p>
            <a:pPr lvl="1">
              <a:spcAft>
                <a:spcPts val="1200"/>
              </a:spcAft>
              <a:buClr>
                <a:srgbClr val="9E5330"/>
              </a:buClr>
            </a:pPr>
            <a:r>
              <a:rPr lang="en-US" sz="2000" dirty="0">
                <a:solidFill>
                  <a:srgbClr val="9E53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 County Manager in developing a Proposed Budget</a:t>
            </a:r>
          </a:p>
          <a:p>
            <a:pPr lvl="1">
              <a:spcAft>
                <a:spcPts val="1200"/>
              </a:spcAft>
              <a:buClr>
                <a:srgbClr val="9E5330"/>
              </a:buClr>
            </a:pPr>
            <a:r>
              <a:rPr lang="en-US" sz="2000" dirty="0">
                <a:solidFill>
                  <a:srgbClr val="9E53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 BOCC in Adopting a Budget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C142B7F-AAA8-4F69-B1E6-C6BB9AA74F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1" y="4309241"/>
            <a:ext cx="8317307" cy="242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904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680544"/>
            <a:ext cx="7287172" cy="1079937"/>
          </a:xfrm>
          <a:prstGeom prst="rect">
            <a:avLst/>
          </a:prstGeom>
          <a:solidFill>
            <a:srgbClr val="D3BC87"/>
          </a:solidFill>
          <a:ln>
            <a:solidFill>
              <a:srgbClr val="D3BC87"/>
            </a:solidFill>
          </a:ln>
        </p:spPr>
        <p:txBody>
          <a:bodyPr anchor="ctr" anchorCtr="0">
            <a:noAutofit/>
          </a:bodyPr>
          <a:lstStyle>
            <a:lvl1pPr marL="182880" algn="l" defTabSz="457200" rtl="0" eaLnBrk="1" latinLnBrk="0" hangingPunct="1">
              <a:spcBef>
                <a:spcPct val="0"/>
              </a:spcBef>
              <a:buNone/>
              <a:defRPr sz="3600" kern="1200" cap="all" normalizeH="0">
                <a:solidFill>
                  <a:srgbClr val="A5B9B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the budget office do?</a:t>
            </a:r>
          </a:p>
        </p:txBody>
      </p:sp>
      <p:sp>
        <p:nvSpPr>
          <p:cNvPr id="5" name="Rectangle 4"/>
          <p:cNvSpPr/>
          <p:nvPr/>
        </p:nvSpPr>
        <p:spPr>
          <a:xfrm>
            <a:off x="7917793" y="0"/>
            <a:ext cx="1226207" cy="700690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LC logo white Lar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129" y="131380"/>
            <a:ext cx="875705" cy="4466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87172" y="700688"/>
            <a:ext cx="1856828" cy="1059793"/>
          </a:xfrm>
          <a:prstGeom prst="rect">
            <a:avLst/>
          </a:prstGeom>
          <a:solidFill>
            <a:srgbClr val="9E53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917793" cy="700690"/>
          </a:xfrm>
          <a:prstGeom prst="rect">
            <a:avLst/>
          </a:prstGeom>
          <a:solidFill>
            <a:srgbClr val="E5D7B9"/>
          </a:solidFill>
          <a:ln>
            <a:solidFill>
              <a:srgbClr val="E5D7B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171" y="254005"/>
            <a:ext cx="7222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all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Larimer county 101 – budget office overview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760483"/>
            <a:ext cx="173606" cy="5097517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308381" y="1881733"/>
            <a:ext cx="8229600" cy="4722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Clr>
                <a:srgbClr val="9E5330"/>
              </a:buClr>
            </a:pPr>
            <a:r>
              <a:rPr lang="en-US" sz="2400" b="1" u="sng" dirty="0">
                <a:solidFill>
                  <a:srgbClr val="9E53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 the County’s Finances</a:t>
            </a:r>
          </a:p>
          <a:p>
            <a:pPr lvl="1">
              <a:spcAft>
                <a:spcPts val="1200"/>
              </a:spcAft>
              <a:buClr>
                <a:srgbClr val="9E5330"/>
              </a:buClr>
            </a:pPr>
            <a:r>
              <a:rPr lang="en-US" sz="2000" dirty="0">
                <a:solidFill>
                  <a:srgbClr val="9E53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last year</a:t>
            </a:r>
          </a:p>
          <a:p>
            <a:pPr lvl="1">
              <a:spcAft>
                <a:spcPts val="1200"/>
              </a:spcAft>
              <a:buClr>
                <a:srgbClr val="9E5330"/>
              </a:buClr>
            </a:pPr>
            <a:r>
              <a:rPr lang="en-US" sz="2000" dirty="0">
                <a:solidFill>
                  <a:srgbClr val="9E53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Monitor, amend, and project the Current Year</a:t>
            </a:r>
          </a:p>
        </p:txBody>
      </p:sp>
      <p:pic>
        <p:nvPicPr>
          <p:cNvPr id="13" name="Picture 2" descr="Image result for zach galifianakis the hangover gif">
            <a:extLst>
              <a:ext uri="{FF2B5EF4-FFF2-40B4-BE49-F238E27FC236}">
                <a16:creationId xmlns:a16="http://schemas.microsoft.com/office/drawing/2014/main" id="{1A85A0B4-CB7D-4D12-9F2E-6352C0322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013" y="3774896"/>
            <a:ext cx="5605973" cy="240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464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680544"/>
            <a:ext cx="7287172" cy="1079937"/>
          </a:xfrm>
          <a:prstGeom prst="rect">
            <a:avLst/>
          </a:prstGeom>
          <a:solidFill>
            <a:srgbClr val="D3BC87"/>
          </a:solidFill>
          <a:ln>
            <a:solidFill>
              <a:srgbClr val="D3BC87"/>
            </a:solidFill>
          </a:ln>
        </p:spPr>
        <p:txBody>
          <a:bodyPr anchor="ctr" anchorCtr="0">
            <a:noAutofit/>
          </a:bodyPr>
          <a:lstStyle>
            <a:lvl1pPr marL="182880" algn="l" defTabSz="457200" rtl="0" eaLnBrk="1" latinLnBrk="0" hangingPunct="1">
              <a:spcBef>
                <a:spcPct val="0"/>
              </a:spcBef>
              <a:buNone/>
              <a:defRPr sz="3600" kern="1200" cap="all" normalizeH="0">
                <a:solidFill>
                  <a:srgbClr val="A5B9B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budget?</a:t>
            </a:r>
          </a:p>
        </p:txBody>
      </p:sp>
      <p:sp>
        <p:nvSpPr>
          <p:cNvPr id="5" name="Rectangle 4"/>
          <p:cNvSpPr/>
          <p:nvPr/>
        </p:nvSpPr>
        <p:spPr>
          <a:xfrm>
            <a:off x="7917793" y="0"/>
            <a:ext cx="1226207" cy="700690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LC logo white Lar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129" y="131380"/>
            <a:ext cx="875705" cy="4466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87172" y="700688"/>
            <a:ext cx="1856828" cy="1059793"/>
          </a:xfrm>
          <a:prstGeom prst="rect">
            <a:avLst/>
          </a:prstGeom>
          <a:solidFill>
            <a:srgbClr val="9E53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917793" cy="700690"/>
          </a:xfrm>
          <a:prstGeom prst="rect">
            <a:avLst/>
          </a:prstGeom>
          <a:solidFill>
            <a:srgbClr val="E5D7B9"/>
          </a:solidFill>
          <a:ln>
            <a:solidFill>
              <a:srgbClr val="E5D7B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171" y="254005"/>
            <a:ext cx="7222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all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Larimer county 101 – budget office overview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760483"/>
            <a:ext cx="173606" cy="5097517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308381" y="1881733"/>
            <a:ext cx="8229600" cy="4722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Clr>
                <a:srgbClr val="9E5330"/>
              </a:buClr>
            </a:pPr>
            <a:r>
              <a:rPr lang="en-US" sz="2400" dirty="0">
                <a:solidFill>
                  <a:srgbClr val="9E53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a big table of numbers, sure…</a:t>
            </a:r>
          </a:p>
        </p:txBody>
      </p:sp>
      <p:pic>
        <p:nvPicPr>
          <p:cNvPr id="1026" name="Picture 2" descr="Image result for budget">
            <a:extLst>
              <a:ext uri="{FF2B5EF4-FFF2-40B4-BE49-F238E27FC236}">
                <a16:creationId xmlns:a16="http://schemas.microsoft.com/office/drawing/2014/main" id="{C418BF21-8DB2-4ED5-B71A-8689E6624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786" y="2461169"/>
            <a:ext cx="5992427" cy="399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284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680544"/>
            <a:ext cx="7287172" cy="1079937"/>
          </a:xfrm>
          <a:prstGeom prst="rect">
            <a:avLst/>
          </a:prstGeom>
          <a:solidFill>
            <a:srgbClr val="D3BC87"/>
          </a:solidFill>
          <a:ln>
            <a:solidFill>
              <a:srgbClr val="D3BC87"/>
            </a:solidFill>
          </a:ln>
        </p:spPr>
        <p:txBody>
          <a:bodyPr anchor="ctr" anchorCtr="0">
            <a:noAutofit/>
          </a:bodyPr>
          <a:lstStyle>
            <a:lvl1pPr marL="182880" algn="l" defTabSz="457200" rtl="0" eaLnBrk="1" latinLnBrk="0" hangingPunct="1">
              <a:spcBef>
                <a:spcPct val="0"/>
              </a:spcBef>
              <a:buNone/>
              <a:defRPr sz="3600" kern="1200" cap="all" normalizeH="0">
                <a:solidFill>
                  <a:srgbClr val="A5B9B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budget?</a:t>
            </a:r>
          </a:p>
        </p:txBody>
      </p:sp>
      <p:sp>
        <p:nvSpPr>
          <p:cNvPr id="5" name="Rectangle 4"/>
          <p:cNvSpPr/>
          <p:nvPr/>
        </p:nvSpPr>
        <p:spPr>
          <a:xfrm>
            <a:off x="7917793" y="0"/>
            <a:ext cx="1226207" cy="700690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LC logo white Lar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129" y="131380"/>
            <a:ext cx="875705" cy="4466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87172" y="700688"/>
            <a:ext cx="1856828" cy="1059793"/>
          </a:xfrm>
          <a:prstGeom prst="rect">
            <a:avLst/>
          </a:prstGeom>
          <a:solidFill>
            <a:srgbClr val="9E53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917793" cy="700690"/>
          </a:xfrm>
          <a:prstGeom prst="rect">
            <a:avLst/>
          </a:prstGeom>
          <a:solidFill>
            <a:srgbClr val="E5D7B9"/>
          </a:solidFill>
          <a:ln>
            <a:solidFill>
              <a:srgbClr val="E5D7B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171" y="254005"/>
            <a:ext cx="7222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all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Larimer county 101 – budget office overview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760483"/>
            <a:ext cx="173606" cy="5097517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308381" y="1881733"/>
            <a:ext cx="8229600" cy="4722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Clr>
                <a:srgbClr val="9E5330"/>
              </a:buClr>
            </a:pPr>
            <a:r>
              <a:rPr lang="en-US" sz="2400" b="1" u="sng" dirty="0">
                <a:solidFill>
                  <a:srgbClr val="9E53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Those numbers:</a:t>
            </a:r>
          </a:p>
          <a:p>
            <a:pPr lvl="1">
              <a:spcAft>
                <a:spcPts val="1200"/>
              </a:spcAft>
              <a:buClr>
                <a:srgbClr val="9E5330"/>
              </a:buClr>
            </a:pPr>
            <a:r>
              <a:rPr lang="en-US" sz="2000" dirty="0">
                <a:solidFill>
                  <a:srgbClr val="9E53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 how much money is available to spend</a:t>
            </a:r>
          </a:p>
          <a:p>
            <a:pPr lvl="1">
              <a:spcAft>
                <a:spcPts val="1200"/>
              </a:spcAft>
              <a:buClr>
                <a:srgbClr val="9E5330"/>
              </a:buClr>
            </a:pPr>
            <a:r>
              <a:rPr lang="en-US" sz="2000" dirty="0">
                <a:solidFill>
                  <a:srgbClr val="9E53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Sets limits on how much money may be spent</a:t>
            </a:r>
          </a:p>
          <a:p>
            <a:pPr lvl="1">
              <a:spcAft>
                <a:spcPts val="1200"/>
              </a:spcAft>
              <a:buClr>
                <a:srgbClr val="9E5330"/>
              </a:buClr>
            </a:pPr>
            <a:r>
              <a:rPr lang="en-US" sz="2000" dirty="0">
                <a:solidFill>
                  <a:srgbClr val="9E53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Allows for employees to be hired</a:t>
            </a:r>
          </a:p>
          <a:p>
            <a:pPr lvl="1">
              <a:spcAft>
                <a:spcPts val="1200"/>
              </a:spcAft>
              <a:buClr>
                <a:srgbClr val="9E5330"/>
              </a:buClr>
            </a:pPr>
            <a:r>
              <a:rPr lang="en-US" sz="2000" dirty="0">
                <a:solidFill>
                  <a:srgbClr val="9E53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Shows how much a service or program costs</a:t>
            </a:r>
          </a:p>
          <a:p>
            <a:pPr lvl="1">
              <a:spcAft>
                <a:spcPts val="1200"/>
              </a:spcAft>
              <a:buClr>
                <a:srgbClr val="9E5330"/>
              </a:buClr>
            </a:pPr>
            <a:r>
              <a:rPr lang="en-US" sz="2000" dirty="0">
                <a:solidFill>
                  <a:srgbClr val="9E53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Covers a calendar year</a:t>
            </a:r>
          </a:p>
          <a:p>
            <a:pPr lvl="1">
              <a:spcAft>
                <a:spcPts val="1200"/>
              </a:spcAft>
              <a:buClr>
                <a:srgbClr val="9E5330"/>
              </a:buClr>
            </a:pPr>
            <a:r>
              <a:rPr lang="en-US" sz="2000" dirty="0">
                <a:solidFill>
                  <a:srgbClr val="9E53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County should receive about $526.5 million in 2019</a:t>
            </a:r>
          </a:p>
          <a:p>
            <a:pPr lvl="1">
              <a:spcAft>
                <a:spcPts val="1200"/>
              </a:spcAft>
              <a:buClr>
                <a:srgbClr val="9E5330"/>
              </a:buClr>
            </a:pPr>
            <a:r>
              <a:rPr lang="en-US" sz="2000" dirty="0">
                <a:solidFill>
                  <a:srgbClr val="9E53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County should spend about $495.5 million in 2019</a:t>
            </a:r>
          </a:p>
          <a:p>
            <a:pPr lvl="1">
              <a:spcAft>
                <a:spcPts val="1200"/>
              </a:spcAft>
              <a:buClr>
                <a:srgbClr val="9E5330"/>
              </a:buClr>
            </a:pPr>
            <a:endParaRPr lang="en-US" sz="2000" dirty="0">
              <a:solidFill>
                <a:srgbClr val="9E53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903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680544"/>
            <a:ext cx="7287172" cy="1079937"/>
          </a:xfrm>
          <a:prstGeom prst="rect">
            <a:avLst/>
          </a:prstGeom>
          <a:solidFill>
            <a:srgbClr val="D3BC87"/>
          </a:solidFill>
          <a:ln>
            <a:solidFill>
              <a:srgbClr val="D3BC87"/>
            </a:solidFill>
          </a:ln>
        </p:spPr>
        <p:txBody>
          <a:bodyPr anchor="ctr" anchorCtr="0">
            <a:noAutofit/>
          </a:bodyPr>
          <a:lstStyle>
            <a:lvl1pPr marL="182880" algn="l" defTabSz="457200" rtl="0" eaLnBrk="1" latinLnBrk="0" hangingPunct="1">
              <a:spcBef>
                <a:spcPct val="0"/>
              </a:spcBef>
              <a:buNone/>
              <a:defRPr sz="3600" kern="1200" cap="all" normalizeH="0">
                <a:solidFill>
                  <a:srgbClr val="A5B9B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budget?</a:t>
            </a:r>
          </a:p>
        </p:txBody>
      </p:sp>
      <p:sp>
        <p:nvSpPr>
          <p:cNvPr id="5" name="Rectangle 4"/>
          <p:cNvSpPr/>
          <p:nvPr/>
        </p:nvSpPr>
        <p:spPr>
          <a:xfrm>
            <a:off x="7917793" y="0"/>
            <a:ext cx="1226207" cy="700690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LC logo white Lar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129" y="131380"/>
            <a:ext cx="875705" cy="4466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87172" y="700688"/>
            <a:ext cx="1856828" cy="1059793"/>
          </a:xfrm>
          <a:prstGeom prst="rect">
            <a:avLst/>
          </a:prstGeom>
          <a:solidFill>
            <a:srgbClr val="9E53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917793" cy="700690"/>
          </a:xfrm>
          <a:prstGeom prst="rect">
            <a:avLst/>
          </a:prstGeom>
          <a:solidFill>
            <a:srgbClr val="E5D7B9"/>
          </a:solidFill>
          <a:ln>
            <a:solidFill>
              <a:srgbClr val="E5D7B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171" y="254005"/>
            <a:ext cx="7222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all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Larimer county 101 – budget office overview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760483"/>
            <a:ext cx="173606" cy="5097517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308381" y="1881733"/>
            <a:ext cx="8229600" cy="4722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Clr>
                <a:srgbClr val="9E5330"/>
              </a:buClr>
              <a:buNone/>
            </a:pPr>
            <a:endParaRPr lang="en-US" dirty="0">
              <a:solidFill>
                <a:srgbClr val="9E53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91FB4-5348-4B91-99C6-073A36705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429" y="1826117"/>
            <a:ext cx="8699752" cy="490050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b="1" u="sng" dirty="0">
                <a:solidFill>
                  <a:srgbClr val="9E5330"/>
                </a:solidFill>
              </a:rPr>
              <a:t>The Larimer County Budget includes two parts: </a:t>
            </a:r>
          </a:p>
          <a:p>
            <a:pPr lvl="1"/>
            <a:r>
              <a:rPr lang="en-US" dirty="0">
                <a:solidFill>
                  <a:srgbClr val="9E5330"/>
                </a:solidFill>
              </a:rPr>
              <a:t>Operating – Annual Budget with 5-Year Forecast</a:t>
            </a:r>
          </a:p>
          <a:p>
            <a:pPr lvl="2">
              <a:spcAft>
                <a:spcPts val="600"/>
              </a:spcAft>
            </a:pPr>
            <a:r>
              <a:rPr lang="en-US" dirty="0">
                <a:solidFill>
                  <a:srgbClr val="9E5330"/>
                </a:solidFill>
              </a:rPr>
              <a:t>Employees that provide service to the public</a:t>
            </a:r>
          </a:p>
          <a:p>
            <a:pPr lvl="2">
              <a:spcAft>
                <a:spcPts val="600"/>
              </a:spcAft>
            </a:pPr>
            <a:r>
              <a:rPr lang="en-US" dirty="0">
                <a:solidFill>
                  <a:srgbClr val="9E5330"/>
                </a:solidFill>
              </a:rPr>
              <a:t>Contractors that provide service to the public or the County</a:t>
            </a:r>
          </a:p>
          <a:p>
            <a:pPr lvl="2">
              <a:spcAft>
                <a:spcPts val="600"/>
              </a:spcAft>
            </a:pPr>
            <a:r>
              <a:rPr lang="en-US" dirty="0">
                <a:solidFill>
                  <a:srgbClr val="9E5330"/>
                </a:solidFill>
              </a:rPr>
              <a:t>Supplies used to provide service</a:t>
            </a:r>
          </a:p>
          <a:p>
            <a:pPr lvl="2">
              <a:spcAft>
                <a:spcPts val="600"/>
              </a:spcAft>
            </a:pPr>
            <a:r>
              <a:rPr lang="en-US" dirty="0">
                <a:solidFill>
                  <a:srgbClr val="9E5330"/>
                </a:solidFill>
              </a:rPr>
              <a:t>Maintenance of assets</a:t>
            </a:r>
          </a:p>
          <a:p>
            <a:pPr lvl="1"/>
            <a:r>
              <a:rPr lang="en-US" dirty="0">
                <a:solidFill>
                  <a:srgbClr val="9E5330"/>
                </a:solidFill>
              </a:rPr>
              <a:t>Capital – Annual Budget with 5-Year Plan</a:t>
            </a:r>
          </a:p>
          <a:p>
            <a:pPr lvl="2"/>
            <a:r>
              <a:rPr lang="en-US" dirty="0">
                <a:solidFill>
                  <a:srgbClr val="9E5330"/>
                </a:solidFill>
              </a:rPr>
              <a:t>Generally, physical assets used to provide services</a:t>
            </a:r>
          </a:p>
          <a:p>
            <a:pPr lvl="3">
              <a:spcAft>
                <a:spcPts val="600"/>
              </a:spcAft>
            </a:pPr>
            <a:r>
              <a:rPr lang="en-US" dirty="0">
                <a:solidFill>
                  <a:srgbClr val="9E5330"/>
                </a:solidFill>
              </a:rPr>
              <a:t>Buildings and land</a:t>
            </a:r>
          </a:p>
          <a:p>
            <a:pPr lvl="3">
              <a:spcAft>
                <a:spcPts val="600"/>
              </a:spcAft>
            </a:pPr>
            <a:r>
              <a:rPr lang="en-US" dirty="0">
                <a:solidFill>
                  <a:srgbClr val="9E5330"/>
                </a:solidFill>
              </a:rPr>
              <a:t>Large software programs</a:t>
            </a:r>
          </a:p>
          <a:p>
            <a:pPr lvl="3">
              <a:spcAft>
                <a:spcPts val="600"/>
              </a:spcAft>
            </a:pPr>
            <a:r>
              <a:rPr lang="en-US" dirty="0">
                <a:solidFill>
                  <a:srgbClr val="9E5330"/>
                </a:solidFill>
              </a:rPr>
              <a:t>Vehicles</a:t>
            </a:r>
          </a:p>
          <a:p>
            <a:pPr lvl="3">
              <a:spcAft>
                <a:spcPts val="600"/>
              </a:spcAft>
            </a:pPr>
            <a:r>
              <a:rPr lang="en-US" dirty="0">
                <a:solidFill>
                  <a:srgbClr val="9E5330"/>
                </a:solidFill>
              </a:rPr>
              <a:t>Equipment</a:t>
            </a:r>
          </a:p>
        </p:txBody>
      </p:sp>
    </p:spTree>
    <p:extLst>
      <p:ext uri="{BB962C8B-B14F-4D97-AF65-F5344CB8AC3E}">
        <p14:creationId xmlns:p14="http://schemas.microsoft.com/office/powerpoint/2010/main" val="2080785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1910</TotalTime>
  <Words>1294</Words>
  <Application>Microsoft Office PowerPoint</Application>
  <PresentationFormat>On-screen Show (4:3)</PresentationFormat>
  <Paragraphs>279</Paragraphs>
  <Slides>26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BIrd</dc:creator>
  <cp:lastModifiedBy>Joshua M Fudge</cp:lastModifiedBy>
  <cp:revision>43</cp:revision>
  <dcterms:created xsi:type="dcterms:W3CDTF">2017-11-20T21:24:03Z</dcterms:created>
  <dcterms:modified xsi:type="dcterms:W3CDTF">2019-03-29T01:19:10Z</dcterms:modified>
</cp:coreProperties>
</file>