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0"/>
  </p:notesMasterIdLst>
  <p:handoutMasterIdLst>
    <p:handoutMasterId r:id="rId21"/>
  </p:handoutMasterIdLst>
  <p:sldIdLst>
    <p:sldId id="275" r:id="rId2"/>
    <p:sldId id="333" r:id="rId3"/>
    <p:sldId id="343" r:id="rId4"/>
    <p:sldId id="336" r:id="rId5"/>
    <p:sldId id="337" r:id="rId6"/>
    <p:sldId id="278" r:id="rId7"/>
    <p:sldId id="338" r:id="rId8"/>
    <p:sldId id="334" r:id="rId9"/>
    <p:sldId id="335" r:id="rId10"/>
    <p:sldId id="259" r:id="rId11"/>
    <p:sldId id="339" r:id="rId12"/>
    <p:sldId id="340" r:id="rId13"/>
    <p:sldId id="329" r:id="rId14"/>
    <p:sldId id="342" r:id="rId15"/>
    <p:sldId id="326" r:id="rId16"/>
    <p:sldId id="327" r:id="rId17"/>
    <p:sldId id="331" r:id="rId18"/>
    <p:sldId id="341" r:id="rId1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4/19/2017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4F2B05F-2D39-4A60-ACB0-37EAD72BA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673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r>
              <a:rPr lang="en-US"/>
              <a:t>4/19/2017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DA3537C-9E70-41C7-B7E2-90B888A09E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51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D482B-C998-4A3B-842E-34409F6B23F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4/19/2017</a:t>
            </a:r>
          </a:p>
        </p:txBody>
      </p:sp>
    </p:spTree>
    <p:extLst>
      <p:ext uri="{BB962C8B-B14F-4D97-AF65-F5344CB8AC3E}">
        <p14:creationId xmlns:p14="http://schemas.microsoft.com/office/powerpoint/2010/main" val="169951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927828-5D48-4A34-B8AD-38AA9BC461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4/19/2017</a:t>
            </a:r>
          </a:p>
        </p:txBody>
      </p:sp>
    </p:spTree>
    <p:extLst>
      <p:ext uri="{BB962C8B-B14F-4D97-AF65-F5344CB8AC3E}">
        <p14:creationId xmlns:p14="http://schemas.microsoft.com/office/powerpoint/2010/main" val="183455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2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3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75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89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8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8465B-9742-4F35-A8CE-72D2A93C3D43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0F12E1-5918-4B53-8375-5DA1D81880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2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larimer.org/corone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29029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LARIMER COUNTY 101</a:t>
            </a:r>
            <a:br>
              <a:rPr lang="en-US" sz="6000" b="1" dirty="0"/>
            </a:b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/>
              <a:t>THE CORONER/ MEDICAL EXAMINER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7391400" cy="1828800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28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4343400"/>
            <a:ext cx="7315200" cy="1616075"/>
          </a:xfrm>
          <a:prstGeom prst="rect">
            <a:avLst/>
          </a:prstGeom>
        </p:spPr>
        <p:txBody>
          <a:bodyPr vert="horz" lIns="100584" t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>
                  <a:lumMod val="75000"/>
                </a:schemeClr>
              </a:buClr>
              <a:buSzPct val="85000"/>
              <a:buFont typeface="Wingdings 2" pitchFamily="18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itchFamily="2" charset="2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>
                  <a:lumMod val="40000"/>
                  <a:lumOff val="60000"/>
                </a:schemeClr>
              </a:buClr>
              <a:buSzPct val="65000"/>
              <a:buFont typeface="Wingdings 2" pitchFamily="18" charset="2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lumMod val="20000"/>
                  <a:lumOff val="80000"/>
                </a:schemeClr>
              </a:buClr>
              <a:buSzPct val="100000"/>
              <a:buFont typeface="Aria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50000"/>
              <a:buFont typeface="Wingdings" pitchFamily="2" charset="2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bg2"/>
            </a:gs>
            <a:gs pos="71000">
              <a:schemeClr val="bg2">
                <a:tint val="100000"/>
                <a:shade val="40000"/>
                <a:satMod val="100000"/>
              </a:schemeClr>
            </a:gs>
            <a:gs pos="100000">
              <a:schemeClr val="bg2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355" y="228600"/>
            <a:ext cx="8763000" cy="762001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en-US" sz="3100" dirty="0"/>
            </a:br>
            <a:r>
              <a:rPr lang="en-US" sz="3100" dirty="0"/>
              <a:t>Death investigation (coroner)</a:t>
            </a:r>
            <a:br>
              <a:rPr lang="en-US" sz="3100" dirty="0"/>
            </a:br>
            <a:br>
              <a:rPr lang="en-US" sz="3200" b="1" dirty="0"/>
            </a:br>
            <a:r>
              <a:rPr lang="en-US" sz="2700" b="1" dirty="0"/>
              <a:t>Coroner’s Statutory Responsibilities</a:t>
            </a:r>
            <a:br>
              <a:rPr lang="en-US" sz="3200" b="1" dirty="0"/>
            </a:br>
            <a:r>
              <a:rPr lang="en-US" sz="2000" b="1" dirty="0"/>
              <a:t>CRS 30-10-606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71628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We are a neutral, separate law enforcement agency, set up by Colorado Statute, and required to investigate: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Any death that occurs under non-natural circumstances, including:</a:t>
            </a:r>
          </a:p>
          <a:p>
            <a:pPr lvl="2"/>
            <a:r>
              <a:rPr lang="en-US" sz="2100" dirty="0"/>
              <a:t>All suspected homicides</a:t>
            </a:r>
          </a:p>
          <a:p>
            <a:pPr lvl="2"/>
            <a:r>
              <a:rPr lang="en-US" sz="2100" dirty="0"/>
              <a:t>All suspected suicides</a:t>
            </a:r>
          </a:p>
          <a:p>
            <a:pPr lvl="2"/>
            <a:r>
              <a:rPr lang="en-US" sz="2100" dirty="0"/>
              <a:t>All suspected accidents</a:t>
            </a:r>
          </a:p>
          <a:p>
            <a:pPr lvl="2"/>
            <a:r>
              <a:rPr lang="en-US" sz="2100" dirty="0"/>
              <a:t>Any death occurring in law enforcement custody</a:t>
            </a:r>
          </a:p>
          <a:p>
            <a:pPr lvl="2"/>
            <a:r>
              <a:rPr lang="en-US" sz="2100" dirty="0"/>
              <a:t>Skeletal remains</a:t>
            </a:r>
          </a:p>
          <a:p>
            <a:pPr lvl="2"/>
            <a:r>
              <a:rPr lang="en-US" sz="2100" dirty="0"/>
              <a:t>Any child death</a:t>
            </a:r>
          </a:p>
          <a:p>
            <a:pPr lvl="2"/>
            <a:r>
              <a:rPr lang="en-US" sz="2100" dirty="0"/>
              <a:t>Any person who dies within 24 hours of hospital or nursing home admission</a:t>
            </a: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9373874"/>
              </p:ext>
            </p:extLst>
          </p:nvPr>
        </p:nvGraphicFramePr>
        <p:xfrm>
          <a:off x="5370867" y="2590800"/>
          <a:ext cx="36703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Clip" r:id="rId3" imgW="3670200" imgH="2490480" progId="">
                  <p:embed/>
                </p:oleObj>
              </mc:Choice>
              <mc:Fallback>
                <p:oleObj name="Clip" r:id="rId3" imgW="3670200" imgH="24904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867" y="2590800"/>
                        <a:ext cx="36703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15400" cy="1169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400" dirty="0"/>
              <a:t>Education for Medico-legal Death Investigators in Larimer County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000" dirty="0"/>
              <a:t>(currently 7 investigators covering Larimer county 24/ 7 / 365)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5029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Colorado P.O.S.T. (Police Officer Standards Training) Certification</a:t>
            </a:r>
          </a:p>
          <a:p>
            <a:pPr lvl="1"/>
            <a:r>
              <a:rPr lang="en-US" sz="2400" dirty="0"/>
              <a:t>College degree in Forensics, Criminal Justice, or Medical </a:t>
            </a:r>
          </a:p>
          <a:p>
            <a:pPr lvl="1"/>
            <a:r>
              <a:rPr lang="en-US" sz="2400" dirty="0"/>
              <a:t>Medical training </a:t>
            </a:r>
          </a:p>
          <a:p>
            <a:pPr lvl="1">
              <a:buNone/>
            </a:pPr>
            <a:r>
              <a:rPr lang="en-US" sz="2400" dirty="0"/>
              <a:t>      (A &amp; P, EMT, Pre- Med, Nursing)</a:t>
            </a:r>
          </a:p>
          <a:p>
            <a:pPr lvl="1"/>
            <a:r>
              <a:rPr lang="en-US" sz="2400" dirty="0"/>
              <a:t>State and National Death Investigator Certification</a:t>
            </a:r>
          </a:p>
          <a:p>
            <a:pPr lvl="1"/>
            <a:r>
              <a:rPr lang="en-US" sz="2400" dirty="0"/>
              <a:t>Continuing education in medical and legal courses.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361537" cy="320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06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826500" cy="6381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/>
              <a:t>investigators MUST HAVE CONTINUING EDUCATION in………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191000" cy="5334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Forensic Photography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Blood Spatter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Pattern Injuries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Ballistics/ Gunshot wounds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Grief Counseling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Anatomy, Physiology &amp; Medical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Toxicology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Motor Vehicle Accident Reconstruction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Forensic Report Writing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Evidence Collection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Forensic Anthropology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Forensic Entomology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Interviewing Techniques/ Body Language</a:t>
            </a:r>
          </a:p>
        </p:txBody>
      </p:sp>
      <p:pic>
        <p:nvPicPr>
          <p:cNvPr id="20484" name="Picture 4" descr="carto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084031"/>
            <a:ext cx="4191000" cy="5657128"/>
          </a:xfrm>
        </p:spPr>
      </p:pic>
    </p:spTree>
    <p:extLst>
      <p:ext uri="{BB962C8B-B14F-4D97-AF65-F5344CB8AC3E}">
        <p14:creationId xmlns:p14="http://schemas.microsoft.com/office/powerpoint/2010/main" val="708203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486"/>
            <a:ext cx="8001000" cy="5588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What determines if an autopsy is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91600" cy="5283201"/>
          </a:xfrm>
        </p:spPr>
        <p:txBody>
          <a:bodyPr>
            <a:normAutofit/>
          </a:bodyPr>
          <a:lstStyle/>
          <a:p>
            <a:r>
              <a:rPr lang="en-US" sz="2400" dirty="0"/>
              <a:t>Natural deaths with no extenuating circumstances, (choking, falls, suicidal threats, etc.) AND the person has a documented medical history that corresponds to the circumstances of the death will usually NOT warrant the need for an autopsy.</a:t>
            </a:r>
          </a:p>
          <a:p>
            <a:r>
              <a:rPr lang="en-US" sz="2400" dirty="0"/>
              <a:t>HOWEVER, if there are any “red flags” on scene or in the history that the death may not be due to disease alone, an autopsy will be done to answer those questions.</a:t>
            </a:r>
          </a:p>
          <a:p>
            <a:r>
              <a:rPr lang="en-US" sz="2400" dirty="0"/>
              <a:t>Since our autopsies are paid for by taxpayer dollars, we are very conservative and will not do unnecessary  or “medical curiosity” autopsies.</a:t>
            </a:r>
          </a:p>
          <a:p>
            <a:r>
              <a:rPr lang="en-US" sz="2400" dirty="0"/>
              <a:t>At the same time, we must legally answer questions and document non-natural deaths, so we WILL do autopsies if there is a need.</a:t>
            </a:r>
          </a:p>
          <a:p>
            <a:endParaRPr lang="en-US" dirty="0"/>
          </a:p>
        </p:txBody>
      </p:sp>
      <p:pic>
        <p:nvPicPr>
          <p:cNvPr id="4" name="Picture 3" descr="The Scales of Justice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170447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r>
              <a:rPr lang="en-US" sz="3200" dirty="0"/>
              <a:t>In Larimer County in 2017, nearly 2,800 deaths were reported to us;  we performed around 250 full and partial autopsies.</a:t>
            </a:r>
          </a:p>
          <a:p>
            <a:r>
              <a:rPr lang="en-US" sz="3200" dirty="0"/>
              <a:t>Drug overdoses and suicides are both on the rise in Larimer and across the country.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Following is one example of informed decisions we make and how we can aid law enforcement…………………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36459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7702"/>
              </p:ext>
            </p:extLst>
          </p:nvPr>
        </p:nvGraphicFramePr>
        <p:xfrm>
          <a:off x="0" y="-25400"/>
          <a:ext cx="9169400" cy="688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Photo Editor Photo" r:id="rId4" imgW="9169200" imgH="6883200" progId="MSPhotoEd.3">
                  <p:embed/>
                </p:oleObj>
              </mc:Choice>
              <mc:Fallback>
                <p:oleObj name="Photo Editor Photo" r:id="rId4" imgW="9169200" imgH="6883200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5400"/>
                        <a:ext cx="9169400" cy="688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60606"/>
                </a:solidFill>
                <a:latin typeface="Calibri" pitchFamily="34" charset="0"/>
              </a:rPr>
              <a:t>91 YO MALE W/ TERMINAL CANCER DX, DIED AT HOME.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567914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60606"/>
                </a:solidFill>
                <a:latin typeface="Calibri" pitchFamily="34" charset="0"/>
              </a:rPr>
              <a:t>We were told that he fell at a local gas station 1 one week prior and sustained some minor cracked ribs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2133600"/>
            <a:ext cx="457200" cy="1143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28118"/>
              </p:ext>
            </p:extLst>
          </p:nvPr>
        </p:nvGraphicFramePr>
        <p:xfrm>
          <a:off x="204216" y="1371600"/>
          <a:ext cx="8863584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Photo Editor Photo" r:id="rId4" imgW="9169200" imgH="6883200" progId="MSPhotoEd.3">
                  <p:embed/>
                </p:oleObj>
              </mc:Choice>
              <mc:Fallback>
                <p:oleObj name="Photo Editor Photo" r:id="rId4" imgW="9169200" imgH="6883200" progId="MSPhotoEd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6" y="1371600"/>
                        <a:ext cx="8863584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33900" y="1383437"/>
            <a:ext cx="2996184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Autopsy showed fingerprint bruises and a fractured hyoid bone </a:t>
            </a:r>
            <a:br>
              <a:rPr lang="en-US" sz="2800" dirty="0"/>
            </a:br>
            <a:r>
              <a:rPr lang="en-US" sz="2800" dirty="0"/>
              <a:t>(manual strangulation)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9100" y="3048000"/>
            <a:ext cx="685800" cy="15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740401"/>
          </a:xfrm>
        </p:spPr>
        <p:txBody>
          <a:bodyPr>
            <a:normAutofit/>
          </a:bodyPr>
          <a:lstStyle/>
          <a:p>
            <a:r>
              <a:rPr lang="en-US" sz="2800" dirty="0"/>
              <a:t>Due to the information about cracked ribs, and the possibility of a lawsuit against the convenience store, we elected to do an autopsy.</a:t>
            </a:r>
          </a:p>
          <a:p>
            <a:endParaRPr lang="en-US" sz="2800" dirty="0"/>
          </a:p>
          <a:p>
            <a:r>
              <a:rPr lang="en-US" sz="2800" dirty="0"/>
              <a:t>At autopsy, this case quickly went from a terminal cancer case………..</a:t>
            </a:r>
          </a:p>
          <a:p>
            <a:endParaRPr lang="en-US" sz="2800" dirty="0"/>
          </a:p>
          <a:p>
            <a:r>
              <a:rPr lang="en-US" sz="2800" dirty="0"/>
              <a:t>To a possible accident from a fall…………….</a:t>
            </a:r>
          </a:p>
          <a:p>
            <a:endParaRPr lang="en-US" sz="2800" dirty="0"/>
          </a:p>
          <a:p>
            <a:r>
              <a:rPr lang="en-US" sz="2800" dirty="0"/>
              <a:t>To a confirmed homicide.</a:t>
            </a:r>
          </a:p>
        </p:txBody>
      </p:sp>
    </p:spTree>
    <p:extLst>
      <p:ext uri="{BB962C8B-B14F-4D97-AF65-F5344CB8AC3E}">
        <p14:creationId xmlns:p14="http://schemas.microsoft.com/office/powerpoint/2010/main" val="25949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8839200" cy="16430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Dianne Fairman</a:t>
            </a:r>
          </a:p>
          <a:p>
            <a:pPr algn="ctr"/>
            <a:r>
              <a:rPr lang="en-US" sz="2000" b="1" dirty="0"/>
              <a:t>Chief Deputy Coroner/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Chief Investigator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For more information:   </a:t>
            </a:r>
            <a:r>
              <a:rPr lang="en-US" sz="2000" b="1" dirty="0">
                <a:solidFill>
                  <a:schemeClr val="tx1"/>
                </a:solidFill>
                <a:hlinkClick r:id="rId2"/>
              </a:rPr>
              <a:t>www.Larimer.org/coroner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89031" y="228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6" name="Picture 5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E175E71F-250E-4F6F-BF60-C10BF6643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28925"/>
            <a:ext cx="6629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34400" cy="635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“CORONER” VS. “MEDICAL EXAMINER”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sz="3200" dirty="0"/>
              <a:t>In Colorado, each county must have an elected Coroner. The requirements for Coroner are:</a:t>
            </a:r>
          </a:p>
          <a:p>
            <a:pPr lvl="1"/>
            <a:r>
              <a:rPr lang="en-US" sz="3200" dirty="0"/>
              <a:t>Must live in the County</a:t>
            </a:r>
          </a:p>
          <a:p>
            <a:pPr lvl="1"/>
            <a:r>
              <a:rPr lang="en-US" sz="3200" dirty="0"/>
              <a:t>Must be 18 years old or older</a:t>
            </a:r>
          </a:p>
          <a:p>
            <a:pPr lvl="1"/>
            <a:r>
              <a:rPr lang="en-US" sz="3200" dirty="0"/>
              <a:t>Not a felon</a:t>
            </a:r>
          </a:p>
          <a:p>
            <a:pPr lvl="1"/>
            <a:r>
              <a:rPr lang="en-US" sz="3200" dirty="0"/>
              <a:t>Anyone fulfilling the </a:t>
            </a:r>
            <a:r>
              <a:rPr lang="en-US" sz="3200"/>
              <a:t>above 3 </a:t>
            </a:r>
            <a:r>
              <a:rPr lang="en-US" sz="3200" dirty="0"/>
              <a:t>requirements may be elected Coroner. Coroners need almost no training; (although this is beginning to change).</a:t>
            </a:r>
          </a:p>
        </p:txBody>
      </p:sp>
    </p:spTree>
    <p:extLst>
      <p:ext uri="{BB962C8B-B14F-4D97-AF65-F5344CB8AC3E}">
        <p14:creationId xmlns:p14="http://schemas.microsoft.com/office/powerpoint/2010/main" val="3392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4" y="685800"/>
            <a:ext cx="8970885" cy="5943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When a Forensic Pathologist is elected or appointed as the Coroner, that jurisdiction is considered a MEDICAL EXAMINER system.</a:t>
            </a:r>
          </a:p>
          <a:p>
            <a:pPr marL="0" indent="0" algn="ctr">
              <a:buNone/>
            </a:pPr>
            <a:endParaRPr lang="en-US" sz="2400" b="1" dirty="0"/>
          </a:p>
          <a:p>
            <a:pPr lvl="1"/>
            <a:r>
              <a:rPr lang="en-US" sz="2400" dirty="0"/>
              <a:t>Larimer County is considered a Medical Examiner county, as our elected Coroner is a medical doctor/ forensic pathologist.</a:t>
            </a:r>
          </a:p>
          <a:p>
            <a:pPr lvl="1"/>
            <a:r>
              <a:rPr lang="en-US" sz="2400" dirty="0"/>
              <a:t>Larimer County is one of only 4 Counties in Colorado to be recognized as a certified Medical Examiner system, and is the smallest in the US! We have held this certification since 2002, but would lose it if we did not have a Pathologist in charge of the office.</a:t>
            </a:r>
          </a:p>
          <a:p>
            <a:pPr lvl="1"/>
            <a:r>
              <a:rPr lang="en-US" sz="2400" dirty="0"/>
              <a:t> Since the 1930’s, large jurisdictions across the US have recognized the benefit of having a medical doctor to oversee death investigation practices. This office should be medical, not political.</a:t>
            </a:r>
          </a:p>
          <a:p>
            <a:pPr lvl="1"/>
            <a:r>
              <a:rPr lang="en-US" sz="2400" dirty="0"/>
              <a:t>Efforts are being made to make Colorado a Medical Examiner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8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04" y="152400"/>
            <a:ext cx="8534400" cy="787400"/>
          </a:xfrm>
        </p:spPr>
        <p:txBody>
          <a:bodyPr>
            <a:noAutofit/>
          </a:bodyPr>
          <a:lstStyle/>
          <a:p>
            <a:r>
              <a:rPr lang="en-US" sz="3200" b="1" dirty="0"/>
              <a:t>Forensic pathologists in Colorado</a:t>
            </a:r>
            <a:r>
              <a:rPr lang="en-US" sz="36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066800"/>
            <a:ext cx="5985164" cy="563187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Approximately 400 in United States (&amp; declining)</a:t>
            </a:r>
          </a:p>
          <a:p>
            <a:r>
              <a:rPr lang="en-US" sz="3200" dirty="0"/>
              <a:t>Approximately 14 currently in Colorado</a:t>
            </a:r>
          </a:p>
          <a:p>
            <a:r>
              <a:rPr lang="en-US" sz="3200" dirty="0"/>
              <a:t>Larimer County has access to Dr. Wilkerson’s partnership, which includes 4 experienced forensic pathologists!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2" y="1600200"/>
            <a:ext cx="2868722" cy="43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to become a Forensic Pathologist/ Medical Examiner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5960645" cy="517207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Approximately 12-13 years of schooling </a:t>
            </a:r>
            <a:r>
              <a:rPr lang="en-US" sz="2800" b="1" i="1" u="sng" dirty="0"/>
              <a:t>after</a:t>
            </a:r>
            <a:r>
              <a:rPr lang="en-US" sz="2800" dirty="0"/>
              <a:t> high school!</a:t>
            </a:r>
          </a:p>
          <a:p>
            <a:pPr lvl="1"/>
            <a:r>
              <a:rPr lang="en-US" sz="2800" dirty="0"/>
              <a:t>College, specializing in medical fields (4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Medical school (4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Specialized training in Pathology, including Clinical and Anatomical (2-3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Specialized training in Forensic Pathology with Forensic Fellowship and Boards (1-2 </a:t>
            </a:r>
            <a:r>
              <a:rPr lang="en-US" sz="2800" dirty="0" err="1"/>
              <a:t>yrs</a:t>
            </a:r>
            <a:r>
              <a:rPr lang="en-US" sz="2800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5" name="Picture 4" descr="Dopo aver finalmente raggiunto il traguardo della laurea ho cominciat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4598"/>
            <a:ext cx="28384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Credentials OF OUR ELECTED CORONER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029200" cy="54864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BCB49E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Due to the extreme amount time and cost of schooling, numbers of forensic pathologists across the US are decreasing, in spite of the demand.</a:t>
            </a:r>
          </a:p>
          <a:p>
            <a:pPr lvl="0">
              <a:buClr>
                <a:srgbClr val="BCB49E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white"/>
              </a:solidFill>
            </a:endParaRPr>
          </a:p>
          <a:p>
            <a:pPr marL="0" lvl="0" indent="0">
              <a:buClr>
                <a:srgbClr val="BCB49E"/>
              </a:buClr>
              <a:buNone/>
            </a:pPr>
            <a:r>
              <a:rPr lang="en-US" sz="2400" u="sng" dirty="0">
                <a:solidFill>
                  <a:prstClr val="white"/>
                </a:solidFill>
              </a:rPr>
              <a:t>Dr. James Wilkerson, IV, MD, Forensic Pathologist</a:t>
            </a:r>
            <a:r>
              <a:rPr lang="en-US" sz="2400" dirty="0">
                <a:solidFill>
                  <a:prstClr val="white"/>
                </a:solidFill>
              </a:rPr>
              <a:t>: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Nearly 30 years experience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Partner in Pathology group of       northern Colorado since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Elected Larimer County Coroner/ Chief Medical Examiner in 2014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4" descr="j0422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828800"/>
            <a:ext cx="3832850" cy="348456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9274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>
            <a:normAutofit/>
          </a:bodyPr>
          <a:lstStyle/>
          <a:p>
            <a:r>
              <a:rPr lang="en-US" sz="4000" dirty="0"/>
              <a:t>Forensic Autopsies include: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447800"/>
            <a:ext cx="8534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External exam w/ clothing in place</a:t>
            </a:r>
          </a:p>
          <a:p>
            <a:pPr lvl="1"/>
            <a:r>
              <a:rPr lang="en-US" sz="2000" dirty="0"/>
              <a:t>Documentation of clothing, jewelry, personal items, and traumatic patterns on clothing</a:t>
            </a:r>
          </a:p>
          <a:p>
            <a:r>
              <a:rPr lang="en-US" sz="2000" dirty="0"/>
              <a:t>External exam w/ clothing removed</a:t>
            </a:r>
          </a:p>
          <a:p>
            <a:pPr lvl="1"/>
            <a:r>
              <a:rPr lang="en-US" sz="2000" dirty="0"/>
              <a:t>Documentation of scars, tattoos, injuries</a:t>
            </a:r>
          </a:p>
          <a:p>
            <a:r>
              <a:rPr lang="en-US" sz="2000" dirty="0"/>
              <a:t>Evidence collection from clothing and body</a:t>
            </a:r>
          </a:p>
          <a:p>
            <a:r>
              <a:rPr lang="en-US" sz="2000" dirty="0"/>
              <a:t>Internal exam (surgical procedure)</a:t>
            </a:r>
          </a:p>
          <a:p>
            <a:pPr lvl="1"/>
            <a:r>
              <a:rPr lang="en-US" sz="2000" dirty="0"/>
              <a:t>Documentation of any internal injury </a:t>
            </a:r>
          </a:p>
          <a:p>
            <a:pPr marL="457200" lvl="1" indent="0">
              <a:buNone/>
            </a:pPr>
            <a:r>
              <a:rPr lang="en-US" sz="2000" dirty="0"/>
              <a:t> or disease </a:t>
            </a:r>
          </a:p>
          <a:p>
            <a:r>
              <a:rPr lang="en-US" sz="2200" dirty="0"/>
              <a:t>Toxicology</a:t>
            </a:r>
          </a:p>
          <a:p>
            <a:r>
              <a:rPr lang="en-US" sz="2000" dirty="0"/>
              <a:t>Histology</a:t>
            </a:r>
          </a:p>
          <a:p>
            <a:r>
              <a:rPr lang="en-US" sz="2000" dirty="0"/>
              <a:t>Microbiology</a:t>
            </a:r>
          </a:p>
          <a:p>
            <a:r>
              <a:rPr lang="en-US" sz="2000" dirty="0"/>
              <a:t>Radiology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Powerpoint 07-1 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6648" y="3429000"/>
            <a:ext cx="4340352" cy="325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dirty="0"/>
              <a:t>WHAT HAPPENS WHEN A DEATH OCCURS?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Typically, 911 is called;</a:t>
            </a:r>
          </a:p>
          <a:p>
            <a:r>
              <a:rPr lang="en-US" sz="2600" dirty="0"/>
              <a:t>Once death is verified by responding EMS and police, the Coroner’s Medical Investigator is paged.</a:t>
            </a:r>
          </a:p>
          <a:p>
            <a:r>
              <a:rPr lang="en-US" sz="2600" dirty="0"/>
              <a:t>Two Investigators are always on call, 24/7/ 365. One is primary and one is back-up, in case something else occurs somewhere else at the same time.</a:t>
            </a:r>
          </a:p>
          <a:p>
            <a:r>
              <a:rPr lang="en-US" sz="2600" dirty="0"/>
              <a:t>The investigator responds to the scene immediately.</a:t>
            </a:r>
          </a:p>
          <a:p>
            <a:r>
              <a:rPr lang="en-US" sz="2600" dirty="0"/>
              <a:t>The Investigator takes photographs, conducts interviews, and collects evidence pertaining to the death, that will help determine:</a:t>
            </a:r>
          </a:p>
          <a:p>
            <a:pPr lvl="1"/>
            <a:r>
              <a:rPr lang="en-US" sz="2600" dirty="0"/>
              <a:t>What medically shut down the body (Cause of death)</a:t>
            </a:r>
          </a:p>
          <a:p>
            <a:pPr lvl="1"/>
            <a:r>
              <a:rPr lang="en-US" sz="2600" dirty="0"/>
              <a:t>Manner of death (Homicide, Suicide, Accident, Natural, and Undetermined)</a:t>
            </a:r>
          </a:p>
          <a:p>
            <a:pPr lvl="1"/>
            <a:r>
              <a:rPr lang="en-US" sz="2600" dirty="0"/>
              <a:t>Date and Time of Death, as closely as possible</a:t>
            </a:r>
          </a:p>
          <a:p>
            <a:pPr lvl="1"/>
            <a:r>
              <a:rPr lang="en-US" sz="2600" dirty="0"/>
              <a:t>Evidence to Positively Identify Victim</a:t>
            </a:r>
          </a:p>
          <a:p>
            <a:r>
              <a:rPr lang="en-US" sz="2600" dirty="0"/>
              <a:t>Investigators also must find the Next-of-Kin and ensure proper and timely notification</a:t>
            </a:r>
          </a:p>
          <a:p>
            <a:pPr marL="20579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87" y="1028701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Criminal Investigation for Law Enforcement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28956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Prove a crime was committed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Identify the person(s) responsible for the crime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Locate and charge the suspect with the crime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Successful prosecution</a:t>
            </a:r>
          </a:p>
        </p:txBody>
      </p:sp>
      <p:pic>
        <p:nvPicPr>
          <p:cNvPr id="7" name="Picture 2" descr="C:\Users\Fairman\Desktop\My Documents\My Pictures\Cute wallpaper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8256" y="1981200"/>
            <a:ext cx="588093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586" y="160771"/>
            <a:ext cx="879101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DIFFERENCE BETWEEN POLICE AND CORONER INVESTIGATIONS:</a:t>
            </a:r>
          </a:p>
        </p:txBody>
      </p:sp>
    </p:spTree>
    <p:extLst>
      <p:ext uri="{BB962C8B-B14F-4D97-AF65-F5344CB8AC3E}">
        <p14:creationId xmlns:p14="http://schemas.microsoft.com/office/powerpoint/2010/main" val="19606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473</TotalTime>
  <Words>1105</Words>
  <Application>Microsoft Office PowerPoint</Application>
  <PresentationFormat>On-screen Show (4:3)</PresentationFormat>
  <Paragraphs>126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Wingdings 2</vt:lpstr>
      <vt:lpstr>Celestial</vt:lpstr>
      <vt:lpstr>Clip</vt:lpstr>
      <vt:lpstr>Photo Editor Photo</vt:lpstr>
      <vt:lpstr>LARIMER COUNTY 101   THE CORONER/ MEDICAL EXAMINER</vt:lpstr>
      <vt:lpstr>“CORONER” VS. “MEDICAL EXAMINER”</vt:lpstr>
      <vt:lpstr>PowerPoint Presentation</vt:lpstr>
      <vt:lpstr>Forensic pathologists in Colorado </vt:lpstr>
      <vt:lpstr>Training to become a Forensic Pathologist/ Medical Examiner</vt:lpstr>
      <vt:lpstr>Credentials OF OUR ELECTED CORONER</vt:lpstr>
      <vt:lpstr>Forensic Autopsies include:</vt:lpstr>
      <vt:lpstr>WHAT HAPPENS WHEN A DEATH OCCURS?</vt:lpstr>
      <vt:lpstr>Criminal Investigation for Law Enforcement</vt:lpstr>
      <vt:lpstr> Death investigation (coroner)  Coroner’s Statutory Responsibilities CRS 30-10-606</vt:lpstr>
      <vt:lpstr>Education for Medico-legal Death Investigators in Larimer County   (currently 7 investigators covering Larimer county 24/ 7 / 365)</vt:lpstr>
      <vt:lpstr>investigators MUST HAVE CONTINUING EDUCATION in………</vt:lpstr>
      <vt:lpstr>What determines if an autopsy is necessary?</vt:lpstr>
      <vt:lpstr>PowerPoint Presentation</vt:lpstr>
      <vt:lpstr>PowerPoint Presentation</vt:lpstr>
      <vt:lpstr>Autopsy showed fingerprint bruises and a fractured hyoid bone  (manual strangulation)</vt:lpstr>
      <vt:lpstr>PowerPoint Presentation</vt:lpstr>
      <vt:lpstr>PowerPoint Presentation</vt:lpstr>
    </vt:vector>
  </TitlesOfParts>
  <Company>Larimer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Overview</dc:title>
  <dc:creator>FITD</dc:creator>
  <cp:lastModifiedBy>Greg and Dianne Fairman</cp:lastModifiedBy>
  <cp:revision>70</cp:revision>
  <cp:lastPrinted>2018-04-09T20:25:54Z</cp:lastPrinted>
  <dcterms:created xsi:type="dcterms:W3CDTF">2012-01-11T21:33:15Z</dcterms:created>
  <dcterms:modified xsi:type="dcterms:W3CDTF">2018-04-09T20:26:23Z</dcterms:modified>
</cp:coreProperties>
</file>