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2">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F6497A-1AC0-49FC-8EFC-993119F13C6A}">
  <a:tblStyle styleId="{ABF6497A-1AC0-49FC-8EFC-993119F13C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014" y="54"/>
      </p:cViewPr>
      <p:guideLst>
        <p:guide orient="horz" pos="25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589e8db0e_1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5589e8db0e_1_2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4fc83ccfc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54fc83ccf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4fc83ccf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54fc83ccfc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573f5e5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5573f5e59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573f5e595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5573f5e595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573f5e595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5573f5e595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573f5e595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5573f5e595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5573f5e595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g5573f5e595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57607628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g557607628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4f06412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54f06412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573f5e595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5573f5e595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4af83a96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54af83a96e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4af83a96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g54af83a96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f0641208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54f0641208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4eede29d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54eede29d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fc83ccfc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54fc83ccfc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589e8db0e_1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5589e8db0e_1_2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Google Shape;26;p4"/>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larimer.org/humanservices/recovery-fraud"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atelaws.findlaw.com/colorado-law/colorado-child-support-guidelin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0"/>
            <a:ext cx="9144000" cy="6858000"/>
          </a:xfrm>
          <a:prstGeom prst="rect">
            <a:avLst/>
          </a:prstGeom>
          <a:solidFill>
            <a:srgbClr val="A5B9B3">
              <a:alpha val="49803"/>
            </a:srgbClr>
          </a:solidFill>
          <a:ln w="12700" cap="flat" cmpd="sng">
            <a:solidFill>
              <a:srgbClr val="A5B9B3">
                <a:alpha val="4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5" name="Google Shape;85;p13"/>
          <p:cNvSpPr/>
          <p:nvPr/>
        </p:nvSpPr>
        <p:spPr>
          <a:xfrm>
            <a:off x="0" y="2224216"/>
            <a:ext cx="9144000" cy="799070"/>
          </a:xfrm>
          <a:prstGeom prst="rect">
            <a:avLst/>
          </a:prstGeom>
          <a:solidFill>
            <a:srgbClr val="D3BC87"/>
          </a:solidFill>
          <a:ln w="12700" cap="flat" cmpd="sng">
            <a:solidFill>
              <a:srgbClr val="D3BC8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3"/>
          <p:cNvSpPr txBox="1"/>
          <p:nvPr/>
        </p:nvSpPr>
        <p:spPr>
          <a:xfrm>
            <a:off x="0" y="3023286"/>
            <a:ext cx="9144000" cy="1100083"/>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Calibri"/>
              <a:buNone/>
            </a:pPr>
            <a:endParaRPr sz="3000" b="0" i="0" u="none" strike="noStrike" cap="none">
              <a:solidFill>
                <a:srgbClr val="A5B9B3"/>
              </a:solidFill>
              <a:latin typeface="Arial"/>
              <a:ea typeface="Arial"/>
              <a:cs typeface="Arial"/>
              <a:sym typeface="Arial"/>
            </a:endParaRPr>
          </a:p>
        </p:txBody>
      </p:sp>
      <p:sp>
        <p:nvSpPr>
          <p:cNvPr id="87" name="Google Shape;87;p13"/>
          <p:cNvSpPr txBox="1"/>
          <p:nvPr/>
        </p:nvSpPr>
        <p:spPr>
          <a:xfrm>
            <a:off x="0" y="4123368"/>
            <a:ext cx="6166070" cy="599641"/>
          </a:xfrm>
          <a:prstGeom prst="rect">
            <a:avLst/>
          </a:prstGeom>
          <a:solidFill>
            <a:srgbClr val="A5B9B3"/>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Calibri"/>
              <a:buNone/>
            </a:pPr>
            <a:endParaRPr sz="3000" b="0" i="0" u="none" strike="noStrike" cap="none">
              <a:solidFill>
                <a:srgbClr val="09483B"/>
              </a:solidFill>
              <a:latin typeface="Arial"/>
              <a:ea typeface="Arial"/>
              <a:cs typeface="Arial"/>
              <a:sym typeface="Arial"/>
            </a:endParaRPr>
          </a:p>
        </p:txBody>
      </p:sp>
      <p:sp>
        <p:nvSpPr>
          <p:cNvPr id="88" name="Google Shape;88;p13"/>
          <p:cNvSpPr/>
          <p:nvPr/>
        </p:nvSpPr>
        <p:spPr>
          <a:xfrm>
            <a:off x="0" y="0"/>
            <a:ext cx="222422" cy="6858000"/>
          </a:xfrm>
          <a:prstGeom prst="rect">
            <a:avLst/>
          </a:prstGeom>
          <a:solidFill>
            <a:srgbClr val="9E5330"/>
          </a:solidFill>
          <a:ln w="12700" cap="flat" cmpd="sng">
            <a:solidFill>
              <a:srgbClr val="9E53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13"/>
          <p:cNvSpPr/>
          <p:nvPr/>
        </p:nvSpPr>
        <p:spPr>
          <a:xfrm>
            <a:off x="7444827" y="2216475"/>
            <a:ext cx="1699173" cy="814552"/>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p13" descr="LC logo white Large.png"/>
          <p:cNvPicPr preferRelativeResize="0"/>
          <p:nvPr/>
        </p:nvPicPr>
        <p:blipFill rotWithShape="1">
          <a:blip r:embed="rId3">
            <a:alphaModFix/>
          </a:blip>
          <a:srcRect/>
          <a:stretch/>
        </p:blipFill>
        <p:spPr>
          <a:xfrm>
            <a:off x="7726629" y="2296362"/>
            <a:ext cx="1184780" cy="604346"/>
          </a:xfrm>
          <a:prstGeom prst="rect">
            <a:avLst/>
          </a:prstGeom>
          <a:noFill/>
          <a:ln>
            <a:noFill/>
          </a:ln>
        </p:spPr>
      </p:pic>
      <p:pic>
        <p:nvPicPr>
          <p:cNvPr id="91" name="Google Shape;91;p13" descr="LD0045.jpg"/>
          <p:cNvPicPr preferRelativeResize="0"/>
          <p:nvPr/>
        </p:nvPicPr>
        <p:blipFill rotWithShape="1">
          <a:blip r:embed="rId4">
            <a:alphaModFix/>
          </a:blip>
          <a:srcRect t="13801" r="20026" b="58981"/>
          <a:stretch/>
        </p:blipFill>
        <p:spPr>
          <a:xfrm>
            <a:off x="5907415" y="4140927"/>
            <a:ext cx="3236588" cy="582083"/>
          </a:xfrm>
          <a:prstGeom prst="rect">
            <a:avLst/>
          </a:prstGeom>
          <a:noFill/>
          <a:ln>
            <a:noFill/>
          </a:ln>
        </p:spPr>
      </p:pic>
      <p:sp>
        <p:nvSpPr>
          <p:cNvPr id="92" name="Google Shape;92;p13"/>
          <p:cNvSpPr txBox="1"/>
          <p:nvPr/>
        </p:nvSpPr>
        <p:spPr>
          <a:xfrm>
            <a:off x="380466" y="2402735"/>
            <a:ext cx="694407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rgbClr val="09483B"/>
                </a:solidFill>
                <a:latin typeface="Arial"/>
                <a:ea typeface="Arial"/>
                <a:cs typeface="Arial"/>
                <a:sym typeface="Arial"/>
              </a:rPr>
              <a:t>LARIMER COUNTY: </a:t>
            </a:r>
            <a:r>
              <a:rPr lang="en-US" sz="2400">
                <a:solidFill>
                  <a:srgbClr val="09483B"/>
                </a:solidFill>
              </a:rPr>
              <a:t>Human Services</a:t>
            </a:r>
            <a:endParaRPr sz="2400" cap="none">
              <a:solidFill>
                <a:srgbClr val="09483B"/>
              </a:solidFill>
              <a:latin typeface="Arial"/>
              <a:ea typeface="Arial"/>
              <a:cs typeface="Arial"/>
              <a:sym typeface="Arial"/>
            </a:endParaRPr>
          </a:p>
        </p:txBody>
      </p:sp>
      <p:sp>
        <p:nvSpPr>
          <p:cNvPr id="93" name="Google Shape;93;p13"/>
          <p:cNvSpPr txBox="1"/>
          <p:nvPr/>
        </p:nvSpPr>
        <p:spPr>
          <a:xfrm>
            <a:off x="218967" y="3040844"/>
            <a:ext cx="8925035" cy="1100083"/>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Larimer 101 Department of Human Services</a:t>
            </a:r>
            <a:endParaRPr sz="3000" b="0" u="none" cap="none">
              <a:solidFill>
                <a:srgbClr val="A5B9B3"/>
              </a:solidFill>
              <a:latin typeface="Arial"/>
              <a:ea typeface="Arial"/>
              <a:cs typeface="Arial"/>
              <a:sym typeface="Arial"/>
            </a:endParaRPr>
          </a:p>
        </p:txBody>
      </p:sp>
      <p:sp>
        <p:nvSpPr>
          <p:cNvPr id="94" name="Google Shape;94;p13"/>
          <p:cNvSpPr txBox="1"/>
          <p:nvPr/>
        </p:nvSpPr>
        <p:spPr>
          <a:xfrm>
            <a:off x="401707" y="4237405"/>
            <a:ext cx="616607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9483B"/>
                </a:solidFill>
              </a:rPr>
              <a:t>April 11, 2019</a:t>
            </a:r>
            <a:endParaRPr sz="1800" cap="none">
              <a:solidFill>
                <a:srgbClr val="09483B"/>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5" name="Google Shape;205;p22"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06" name="Google Shape;206;p22"/>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7" name="Google Shape;207;p22"/>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2"/>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09" name="Google Shape;209;p22"/>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Benefits and Community Support Division</a:t>
            </a:r>
            <a:endParaRPr sz="3000" cap="none">
              <a:solidFill>
                <a:srgbClr val="A5B9B3"/>
              </a:solidFill>
              <a:latin typeface="Arial"/>
              <a:ea typeface="Arial"/>
              <a:cs typeface="Arial"/>
              <a:sym typeface="Arial"/>
            </a:endParaRPr>
          </a:p>
        </p:txBody>
      </p:sp>
      <p:sp>
        <p:nvSpPr>
          <p:cNvPr id="210" name="Google Shape;210;p22"/>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22"/>
          <p:cNvSpPr txBox="1"/>
          <p:nvPr/>
        </p:nvSpPr>
        <p:spPr>
          <a:xfrm>
            <a:off x="175175" y="4309200"/>
            <a:ext cx="8968800" cy="25488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400" b="1">
                <a:solidFill>
                  <a:srgbClr val="231F20"/>
                </a:solidFill>
                <a:highlight>
                  <a:srgbClr val="E5D7B9"/>
                </a:highlight>
                <a:latin typeface="Calibri"/>
                <a:ea typeface="Calibri"/>
                <a:cs typeface="Calibri"/>
                <a:sym typeface="Calibri"/>
              </a:rPr>
              <a:t>Office on Aging </a:t>
            </a:r>
            <a:endParaRPr sz="2400" b="1">
              <a:solidFill>
                <a:srgbClr val="231F20"/>
              </a:solidFill>
              <a:highlight>
                <a:srgbClr val="E5D7B9"/>
              </a:highlight>
              <a:latin typeface="Calibri"/>
              <a:ea typeface="Calibri"/>
              <a:cs typeface="Calibri"/>
              <a:sym typeface="Calibri"/>
            </a:endParaRPr>
          </a:p>
          <a:p>
            <a:pPr marL="0" lvl="0" indent="0" algn="l" rtl="0">
              <a:lnSpc>
                <a:spcPct val="10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One of sixteen Areas on Aging in Colorado.</a:t>
            </a:r>
            <a:endParaRPr sz="1000">
              <a:solidFill>
                <a:srgbClr val="231F20"/>
              </a:solidFill>
              <a:highlight>
                <a:srgbClr val="E5D7B9"/>
              </a:highlight>
              <a:latin typeface="Calibri"/>
              <a:ea typeface="Calibri"/>
              <a:cs typeface="Calibri"/>
              <a:sym typeface="Calibri"/>
            </a:endParaRPr>
          </a:p>
          <a:p>
            <a:pPr marL="0" lvl="0" indent="0" algn="l" rtl="0">
              <a:lnSpc>
                <a:spcPct val="10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Receive funding from the Federal Older Americans Act and the Older Coloradans Fund to provide services to Larimer County residents who are 60 and older, and to serve as the lead agency for planning and coordinating those services.</a:t>
            </a:r>
            <a:endParaRPr sz="1000">
              <a:solidFill>
                <a:srgbClr val="231F20"/>
              </a:solidFill>
              <a:highlight>
                <a:srgbClr val="E5D7B9"/>
              </a:highlight>
              <a:latin typeface="Calibri"/>
              <a:ea typeface="Calibri"/>
              <a:cs typeface="Calibri"/>
              <a:sym typeface="Calibri"/>
            </a:endParaRPr>
          </a:p>
          <a:p>
            <a:pPr marL="0" lvl="0" indent="0" algn="l" rtl="0">
              <a:lnSpc>
                <a:spcPct val="10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Included in the Office on Aging service area are the communities of Berthoud, Estes Park, Fort Collins, LaPorte, Loveland and Wellington, as well as the rural areas of the county.</a:t>
            </a:r>
            <a:endParaRPr sz="1000">
              <a:solidFill>
                <a:srgbClr val="231F20"/>
              </a:solidFill>
              <a:highlight>
                <a:srgbClr val="E5D7B9"/>
              </a:highlight>
              <a:latin typeface="Calibri"/>
              <a:ea typeface="Calibri"/>
              <a:cs typeface="Calibri"/>
              <a:sym typeface="Calibri"/>
            </a:endParaRPr>
          </a:p>
          <a:p>
            <a:pPr marL="0" lvl="0" indent="0" algn="l" rtl="0">
              <a:lnSpc>
                <a:spcPct val="10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The Office on Aging provides funding to agencies that provide services for seniors in Larimer County, including congregate meals, transportation, legal assistance, caregiver support and many more. These agencies are referred to as our funded community partners. In addition, the Office on Aging staff provides direct services and programs to older adults.</a:t>
            </a:r>
            <a:endParaRPr sz="1800">
              <a:solidFill>
                <a:schemeClr val="dk1"/>
              </a:solidFill>
              <a:highlight>
                <a:srgbClr val="E5D7B9"/>
              </a:highlight>
              <a:latin typeface="Calibri"/>
              <a:ea typeface="Calibri"/>
              <a:cs typeface="Calibri"/>
              <a:sym typeface="Calibri"/>
            </a:endParaRPr>
          </a:p>
          <a:p>
            <a:pPr marL="0" lvl="0" indent="0" algn="ctr" rtl="0">
              <a:lnSpc>
                <a:spcPct val="150000"/>
              </a:lnSpc>
              <a:spcBef>
                <a:spcPts val="1100"/>
              </a:spcBef>
              <a:spcAft>
                <a:spcPts val="1200"/>
              </a:spcAft>
              <a:buNone/>
            </a:pPr>
            <a:endParaRPr sz="2400" b="1">
              <a:solidFill>
                <a:srgbClr val="231F20"/>
              </a:solidFill>
              <a:highlight>
                <a:srgbClr val="E5D7B9"/>
              </a:highlight>
              <a:latin typeface="Calibri"/>
              <a:ea typeface="Calibri"/>
              <a:cs typeface="Calibri"/>
              <a:sym typeface="Calibri"/>
            </a:endParaRPr>
          </a:p>
        </p:txBody>
      </p:sp>
      <p:sp>
        <p:nvSpPr>
          <p:cNvPr id="212" name="Google Shape;212;p22"/>
          <p:cNvSpPr txBox="1"/>
          <p:nvPr/>
        </p:nvSpPr>
        <p:spPr>
          <a:xfrm>
            <a:off x="4474500" y="1770550"/>
            <a:ext cx="4669500" cy="25488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a:solidFill>
                  <a:srgbClr val="231F20"/>
                </a:solidFill>
                <a:highlight>
                  <a:srgbClr val="E5D7B9"/>
                </a:highlight>
                <a:latin typeface="Calibri"/>
                <a:ea typeface="Calibri"/>
                <a:cs typeface="Calibri"/>
                <a:sym typeface="Calibri"/>
              </a:rPr>
              <a:t>Options for Long Term Care (OLTC)</a:t>
            </a:r>
            <a:endParaRPr sz="2400" b="1">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Options for Long Term Care (OLTC) provides access to publicly funded programs, providing support to people with disabling functional conditions and limited finances. These programs are designed to help people continue to live in their own homes or in other community settings, as alternatives to nursing home care.</a:t>
            </a:r>
            <a:endParaRPr sz="1000">
              <a:solidFill>
                <a:srgbClr val="231F20"/>
              </a:solidFill>
              <a:highlight>
                <a:srgbClr val="E5D7B9"/>
              </a:highlight>
              <a:latin typeface="Calibri"/>
              <a:ea typeface="Calibri"/>
              <a:cs typeface="Calibri"/>
              <a:sym typeface="Calibri"/>
            </a:endParaRPr>
          </a:p>
          <a:p>
            <a:pPr marL="457200" lvl="0" indent="0" algn="l" rtl="0">
              <a:lnSpc>
                <a:spcPct val="150000"/>
              </a:lnSpc>
              <a:spcBef>
                <a:spcPts val="1200"/>
              </a:spcBef>
              <a:spcAft>
                <a:spcPts val="0"/>
              </a:spcAft>
              <a:buNone/>
            </a:pPr>
            <a:endParaRPr sz="2400">
              <a:solidFill>
                <a:schemeClr val="dk1"/>
              </a:solidFill>
              <a:latin typeface="Calibri"/>
              <a:ea typeface="Calibri"/>
              <a:cs typeface="Calibri"/>
              <a:sym typeface="Calibri"/>
            </a:endParaRPr>
          </a:p>
          <a:p>
            <a:pPr marL="457200" lvl="0" indent="0" algn="l" rtl="0">
              <a:lnSpc>
                <a:spcPct val="150000"/>
              </a:lnSpc>
              <a:spcBef>
                <a:spcPts val="1200"/>
              </a:spcBef>
              <a:spcAft>
                <a:spcPts val="1200"/>
              </a:spcAft>
              <a:buNone/>
            </a:pPr>
            <a:endParaRPr sz="2400">
              <a:solidFill>
                <a:schemeClr val="dk1"/>
              </a:solidFill>
              <a:latin typeface="Calibri"/>
              <a:ea typeface="Calibri"/>
              <a:cs typeface="Calibri"/>
              <a:sym typeface="Calibri"/>
            </a:endParaRPr>
          </a:p>
        </p:txBody>
      </p:sp>
      <p:sp>
        <p:nvSpPr>
          <p:cNvPr id="213" name="Google Shape;213;p22"/>
          <p:cNvSpPr txBox="1"/>
          <p:nvPr/>
        </p:nvSpPr>
        <p:spPr>
          <a:xfrm>
            <a:off x="175175" y="1770550"/>
            <a:ext cx="4365000" cy="25488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a:solidFill>
                  <a:srgbClr val="231F20"/>
                </a:solidFill>
                <a:highlight>
                  <a:srgbClr val="E5D7B9"/>
                </a:highlight>
                <a:latin typeface="Calibri"/>
                <a:ea typeface="Calibri"/>
                <a:cs typeface="Calibri"/>
                <a:sym typeface="Calibri"/>
              </a:rPr>
              <a:t>Long Term Care</a:t>
            </a:r>
            <a:endParaRPr sz="2400" b="1">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Eligibility for all programs is based on financial need as well as functional disability criteria.  </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Applicants must apply for Medicaid/Health First Colorado.</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A case manager must assess the applicant's functional eligibility.</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Applicants under age 65 must meet federal disability requirements. </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endParaRPr sz="2400">
              <a:solidFill>
                <a:schemeClr val="dk1"/>
              </a:solidFill>
              <a:latin typeface="Calibri"/>
              <a:ea typeface="Calibri"/>
              <a:cs typeface="Calibri"/>
              <a:sym typeface="Calibri"/>
            </a:endParaRPr>
          </a:p>
          <a:p>
            <a:pPr marL="0" marR="0" lvl="0" indent="0" algn="l" rtl="0">
              <a:lnSpc>
                <a:spcPct val="150000"/>
              </a:lnSpc>
              <a:spcBef>
                <a:spcPts val="1100"/>
              </a:spcBef>
              <a:spcAft>
                <a:spcPts val="0"/>
              </a:spcAft>
              <a:buNone/>
            </a:pPr>
            <a:endParaRPr sz="1000">
              <a:solidFill>
                <a:srgbClr val="231F20"/>
              </a:solidFill>
              <a:highlight>
                <a:schemeClr val="lt1"/>
              </a:highlight>
              <a:latin typeface="Calibri"/>
              <a:ea typeface="Calibri"/>
              <a:cs typeface="Calibri"/>
              <a:sym typeface="Calibri"/>
            </a:endParaRPr>
          </a:p>
          <a:p>
            <a:pPr marL="0" lvl="0" indent="0" algn="l" rtl="0">
              <a:lnSpc>
                <a:spcPct val="150000"/>
              </a:lnSpc>
              <a:spcBef>
                <a:spcPts val="1200"/>
              </a:spcBef>
              <a:spcAft>
                <a:spcPts val="120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3"/>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9" name="Google Shape;219;p23"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20" name="Google Shape;220;p23"/>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23"/>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23"/>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23" name="Google Shape;223;p23"/>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endParaRPr sz="3000" cap="none">
              <a:solidFill>
                <a:srgbClr val="A5B9B3"/>
              </a:solidFill>
              <a:latin typeface="Arial"/>
              <a:ea typeface="Arial"/>
              <a:cs typeface="Arial"/>
              <a:sym typeface="Arial"/>
            </a:endParaRPr>
          </a:p>
        </p:txBody>
      </p:sp>
      <p:sp>
        <p:nvSpPr>
          <p:cNvPr id="224" name="Google Shape;224;p23"/>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5" name="Google Shape;225;p23"/>
          <p:cNvPicPr preferRelativeResize="0"/>
          <p:nvPr/>
        </p:nvPicPr>
        <p:blipFill rotWithShape="1">
          <a:blip r:embed="rId4">
            <a:alphaModFix/>
          </a:blip>
          <a:srcRect l="30489" t="16829" r="30974" b="30182"/>
          <a:stretch/>
        </p:blipFill>
        <p:spPr>
          <a:xfrm>
            <a:off x="175175" y="818757"/>
            <a:ext cx="8968824" cy="60392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1" name="Google Shape;231;p24"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32" name="Google Shape;232;p24"/>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24"/>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4" name="Google Shape;234;p24"/>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35" name="Google Shape;235;p24"/>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Funding Sources for Human Services</a:t>
            </a:r>
            <a:endParaRPr sz="3000" cap="none">
              <a:solidFill>
                <a:srgbClr val="A5B9B3"/>
              </a:solidFill>
              <a:latin typeface="Arial"/>
              <a:ea typeface="Arial"/>
              <a:cs typeface="Arial"/>
              <a:sym typeface="Arial"/>
            </a:endParaRPr>
          </a:p>
        </p:txBody>
      </p:sp>
      <p:sp>
        <p:nvSpPr>
          <p:cNvPr id="236" name="Google Shape;236;p24"/>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7" name="Google Shape;237;p24"/>
          <p:cNvPicPr preferRelativeResize="0"/>
          <p:nvPr/>
        </p:nvPicPr>
        <p:blipFill>
          <a:blip r:embed="rId4">
            <a:alphaModFix/>
          </a:blip>
          <a:stretch>
            <a:fillRect/>
          </a:stretch>
        </p:blipFill>
        <p:spPr>
          <a:xfrm>
            <a:off x="326100" y="1933044"/>
            <a:ext cx="4676625" cy="4772555"/>
          </a:xfrm>
          <a:prstGeom prst="rect">
            <a:avLst/>
          </a:prstGeom>
          <a:noFill/>
          <a:ln>
            <a:noFill/>
          </a:ln>
        </p:spPr>
      </p:pic>
      <p:sp>
        <p:nvSpPr>
          <p:cNvPr id="238" name="Google Shape;238;p24"/>
          <p:cNvSpPr txBox="1"/>
          <p:nvPr/>
        </p:nvSpPr>
        <p:spPr>
          <a:xfrm>
            <a:off x="5379650" y="2120200"/>
            <a:ext cx="3193500" cy="3851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Funding for the Department of Human Services is complex and made up of many different funding sources. </a:t>
            </a:r>
            <a:endParaRPr sz="1800">
              <a:latin typeface="Calibri"/>
              <a:ea typeface="Calibri"/>
              <a:cs typeface="Calibri"/>
              <a:sym typeface="Calibri"/>
            </a:endParaRPr>
          </a:p>
          <a:p>
            <a:pPr marL="45720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sz="1800">
                <a:latin typeface="Calibri"/>
                <a:ea typeface="Calibri"/>
                <a:cs typeface="Calibri"/>
                <a:sym typeface="Calibri"/>
              </a:rPr>
              <a:t>Our overall budget is approximately $49 million; with approximately 80% of our funding coming from State and Federal dollars and 20% from local funding.</a:t>
            </a: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4" name="Google Shape;244;p25"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45" name="Google Shape;245;p25"/>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25"/>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25"/>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48" name="Google Shape;248;p25"/>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Investigations Unit (Program Integrity)</a:t>
            </a:r>
            <a:endParaRPr sz="3000" cap="none">
              <a:solidFill>
                <a:srgbClr val="A5B9B3"/>
              </a:solidFill>
              <a:latin typeface="Arial"/>
              <a:ea typeface="Arial"/>
              <a:cs typeface="Arial"/>
              <a:sym typeface="Arial"/>
            </a:endParaRPr>
          </a:p>
        </p:txBody>
      </p:sp>
      <p:sp>
        <p:nvSpPr>
          <p:cNvPr id="249" name="Google Shape;249;p25"/>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25"/>
          <p:cNvSpPr txBox="1"/>
          <p:nvPr/>
        </p:nvSpPr>
        <p:spPr>
          <a:xfrm>
            <a:off x="1129500" y="2631500"/>
            <a:ext cx="7566300" cy="3404100"/>
          </a:xfrm>
          <a:prstGeom prst="rect">
            <a:avLst/>
          </a:prstGeom>
          <a:noFill/>
          <a:ln>
            <a:noFill/>
          </a:ln>
        </p:spPr>
        <p:txBody>
          <a:bodyPr spcFirstLastPara="1" wrap="square" lIns="91425" tIns="91425" rIns="91425" bIns="91425" anchor="t" anchorCtr="0">
            <a:noAutofit/>
          </a:bodyPr>
          <a:lstStyle/>
          <a:p>
            <a:pPr marL="0" marR="139700" lvl="0" indent="0" algn="l" rtl="0">
              <a:lnSpc>
                <a:spcPct val="150000"/>
              </a:lnSpc>
              <a:spcBef>
                <a:spcPts val="0"/>
              </a:spcBef>
              <a:spcAft>
                <a:spcPts val="1500"/>
              </a:spcAft>
              <a:buNone/>
            </a:pPr>
            <a:endParaRPr sz="3150" b="1">
              <a:latin typeface="Montserrat"/>
              <a:ea typeface="Montserrat"/>
              <a:cs typeface="Montserrat"/>
              <a:sym typeface="Montserrat"/>
            </a:endParaRPr>
          </a:p>
        </p:txBody>
      </p:sp>
      <p:pic>
        <p:nvPicPr>
          <p:cNvPr id="251" name="Google Shape;251;p25"/>
          <p:cNvPicPr preferRelativeResize="0"/>
          <p:nvPr/>
        </p:nvPicPr>
        <p:blipFill rotWithShape="1">
          <a:blip r:embed="rId4">
            <a:alphaModFix/>
          </a:blip>
          <a:srcRect t="22094"/>
          <a:stretch/>
        </p:blipFill>
        <p:spPr>
          <a:xfrm>
            <a:off x="173700" y="2163525"/>
            <a:ext cx="8829726" cy="3667725"/>
          </a:xfrm>
          <a:prstGeom prst="rect">
            <a:avLst/>
          </a:prstGeom>
          <a:noFill/>
          <a:ln>
            <a:noFill/>
          </a:ln>
        </p:spPr>
      </p:pic>
      <p:sp>
        <p:nvSpPr>
          <p:cNvPr id="252" name="Google Shape;252;p25"/>
          <p:cNvSpPr txBox="1"/>
          <p:nvPr/>
        </p:nvSpPr>
        <p:spPr>
          <a:xfrm>
            <a:off x="1129500" y="6214125"/>
            <a:ext cx="7353300" cy="38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Montserrat"/>
                <a:ea typeface="Montserrat"/>
                <a:cs typeface="Montserrat"/>
                <a:sym typeface="Montserrat"/>
              </a:rPr>
              <a:t>Online form available at </a:t>
            </a:r>
            <a:r>
              <a:rPr lang="en-US" u="sng">
                <a:latin typeface="Montserrat"/>
                <a:ea typeface="Montserrat"/>
                <a:cs typeface="Montserrat"/>
                <a:sym typeface="Montserrat"/>
                <a:hlinkClick r:id="rId5"/>
              </a:rPr>
              <a:t>https://www.larimer.org/humanservices/recovery-fraud</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8" name="Google Shape;258;p26"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59" name="Google Shape;259;p26"/>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0" name="Google Shape;260;p26"/>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26"/>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62" name="Google Shape;262;p26"/>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3000">
                <a:solidFill>
                  <a:srgbClr val="A5B9B3"/>
                </a:solidFill>
              </a:rPr>
              <a:t>Methods of Committing Fraud</a:t>
            </a:r>
            <a:endParaRPr sz="3000" cap="none">
              <a:solidFill>
                <a:schemeClr val="lt1"/>
              </a:solidFill>
              <a:latin typeface="Arial"/>
              <a:ea typeface="Arial"/>
              <a:cs typeface="Arial"/>
              <a:sym typeface="Arial"/>
            </a:endParaRPr>
          </a:p>
        </p:txBody>
      </p:sp>
      <p:sp>
        <p:nvSpPr>
          <p:cNvPr id="263" name="Google Shape;263;p26"/>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 name="Google Shape;264;p26"/>
          <p:cNvSpPr/>
          <p:nvPr/>
        </p:nvSpPr>
        <p:spPr>
          <a:xfrm>
            <a:off x="2071769" y="2920745"/>
            <a:ext cx="1652400" cy="1736100"/>
          </a:xfrm>
          <a:prstGeom prst="donut">
            <a:avLst>
              <a:gd name="adj" fmla="val 12255"/>
            </a:avLst>
          </a:prstGeom>
          <a:solidFill>
            <a:srgbClr val="7B7B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6"/>
          <p:cNvSpPr/>
          <p:nvPr/>
        </p:nvSpPr>
        <p:spPr>
          <a:xfrm>
            <a:off x="3523935" y="2920745"/>
            <a:ext cx="1620300" cy="1746300"/>
          </a:xfrm>
          <a:prstGeom prst="donut">
            <a:avLst>
              <a:gd name="adj" fmla="val 12255"/>
            </a:avLst>
          </a:prstGeom>
          <a:solidFill>
            <a:srgbClr val="BF900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26"/>
          <p:cNvSpPr/>
          <p:nvPr/>
        </p:nvSpPr>
        <p:spPr>
          <a:xfrm>
            <a:off x="4950780" y="2894493"/>
            <a:ext cx="1635300" cy="1762200"/>
          </a:xfrm>
          <a:prstGeom prst="donut">
            <a:avLst>
              <a:gd name="adj" fmla="val 12255"/>
            </a:avLst>
          </a:prstGeom>
          <a:solidFill>
            <a:srgbClr val="7B7B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26"/>
          <p:cNvSpPr/>
          <p:nvPr/>
        </p:nvSpPr>
        <p:spPr>
          <a:xfrm>
            <a:off x="2762064" y="4255456"/>
            <a:ext cx="1649100" cy="1752000"/>
          </a:xfrm>
          <a:prstGeom prst="donut">
            <a:avLst>
              <a:gd name="adj" fmla="val 12255"/>
            </a:avLst>
          </a:prstGeom>
          <a:solidFill>
            <a:srgbClr val="BF900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26"/>
          <p:cNvSpPr/>
          <p:nvPr/>
        </p:nvSpPr>
        <p:spPr>
          <a:xfrm>
            <a:off x="4223637" y="4240069"/>
            <a:ext cx="1641900" cy="1777200"/>
          </a:xfrm>
          <a:prstGeom prst="donut">
            <a:avLst>
              <a:gd name="adj" fmla="val 12255"/>
            </a:avLst>
          </a:prstGeom>
          <a:solidFill>
            <a:srgbClr val="7B7B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26"/>
          <p:cNvSpPr/>
          <p:nvPr/>
        </p:nvSpPr>
        <p:spPr>
          <a:xfrm>
            <a:off x="5684092" y="4207234"/>
            <a:ext cx="1688400" cy="1809900"/>
          </a:xfrm>
          <a:prstGeom prst="donut">
            <a:avLst>
              <a:gd name="adj" fmla="val 12255"/>
            </a:avLst>
          </a:prstGeom>
          <a:solidFill>
            <a:srgbClr val="BF900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26"/>
          <p:cNvSpPr/>
          <p:nvPr/>
        </p:nvSpPr>
        <p:spPr>
          <a:xfrm>
            <a:off x="2344184" y="3523005"/>
            <a:ext cx="1107600" cy="531600"/>
          </a:xfrm>
          <a:prstGeom prst="rect">
            <a:avLst/>
          </a:prstGeom>
          <a:noFill/>
          <a:ln>
            <a:noFill/>
          </a:ln>
        </p:spPr>
        <p:txBody>
          <a:bodyPr spcFirstLastPara="1" wrap="square" lIns="0" tIns="0" rIns="0" bIns="0" anchor="t"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Unreported or Misreported Income</a:t>
            </a:r>
            <a:endParaRPr/>
          </a:p>
        </p:txBody>
      </p:sp>
      <p:sp>
        <p:nvSpPr>
          <p:cNvPr id="271" name="Google Shape;271;p26"/>
          <p:cNvSpPr/>
          <p:nvPr/>
        </p:nvSpPr>
        <p:spPr>
          <a:xfrm>
            <a:off x="6059500" y="4819856"/>
            <a:ext cx="947100" cy="564000"/>
          </a:xfrm>
          <a:prstGeom prst="rect">
            <a:avLst/>
          </a:prstGeom>
          <a:noFill/>
          <a:ln>
            <a:noFill/>
          </a:ln>
        </p:spPr>
        <p:txBody>
          <a:bodyPr spcFirstLastPara="1" wrap="square" lIns="0" tIns="0" rIns="0" bIns="0" anchor="t"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Identity Theft*</a:t>
            </a:r>
            <a:endParaRPr/>
          </a:p>
        </p:txBody>
      </p:sp>
      <p:sp>
        <p:nvSpPr>
          <p:cNvPr id="272" name="Google Shape;272;p26"/>
          <p:cNvSpPr/>
          <p:nvPr/>
        </p:nvSpPr>
        <p:spPr>
          <a:xfrm>
            <a:off x="4351813" y="4656850"/>
            <a:ext cx="1354800" cy="994800"/>
          </a:xfrm>
          <a:prstGeom prst="rect">
            <a:avLst/>
          </a:prstGeom>
          <a:no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Dual </a:t>
            </a:r>
            <a:endParaRPr b="1">
              <a:solidFill>
                <a:schemeClr val="dk1"/>
              </a:solidFill>
              <a:latin typeface="Calibri"/>
              <a:ea typeface="Calibri"/>
              <a:cs typeface="Calibri"/>
              <a:sym typeface="Calibri"/>
            </a:endParaRPr>
          </a:p>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Participation</a:t>
            </a:r>
            <a:endParaRPr/>
          </a:p>
        </p:txBody>
      </p:sp>
      <p:sp>
        <p:nvSpPr>
          <p:cNvPr id="273" name="Google Shape;273;p26"/>
          <p:cNvSpPr/>
          <p:nvPr/>
        </p:nvSpPr>
        <p:spPr>
          <a:xfrm>
            <a:off x="3144875" y="4910096"/>
            <a:ext cx="891000" cy="531600"/>
          </a:xfrm>
          <a:prstGeom prst="rect">
            <a:avLst/>
          </a:prstGeom>
          <a:noFill/>
          <a:ln>
            <a:noFill/>
          </a:ln>
        </p:spPr>
        <p:txBody>
          <a:bodyPr spcFirstLastPara="1" wrap="square" lIns="0" tIns="0" rIns="0" bIns="0" anchor="t"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EBT Trafficking</a:t>
            </a:r>
            <a:endParaRPr/>
          </a:p>
        </p:txBody>
      </p:sp>
      <p:sp>
        <p:nvSpPr>
          <p:cNvPr id="274" name="Google Shape;274;p26"/>
          <p:cNvSpPr/>
          <p:nvPr/>
        </p:nvSpPr>
        <p:spPr>
          <a:xfrm>
            <a:off x="3892076" y="3366974"/>
            <a:ext cx="947100" cy="834900"/>
          </a:xfrm>
          <a:prstGeom prst="rect">
            <a:avLst/>
          </a:prstGeom>
          <a:noFill/>
          <a:ln>
            <a:noFill/>
          </a:ln>
        </p:spPr>
        <p:txBody>
          <a:bodyPr spcFirstLastPara="1" wrap="square" lIns="0" tIns="0" rIns="0" bIns="0" anchor="t"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Unreported or Misreported Resources</a:t>
            </a:r>
            <a:endParaRPr/>
          </a:p>
        </p:txBody>
      </p:sp>
      <p:sp>
        <p:nvSpPr>
          <p:cNvPr id="275" name="Google Shape;275;p26"/>
          <p:cNvSpPr/>
          <p:nvPr/>
        </p:nvSpPr>
        <p:spPr>
          <a:xfrm>
            <a:off x="5216374" y="3394050"/>
            <a:ext cx="1107600" cy="531600"/>
          </a:xfrm>
          <a:prstGeom prst="rect">
            <a:avLst/>
          </a:prstGeom>
          <a:noFill/>
          <a:ln>
            <a:noFill/>
          </a:ln>
        </p:spPr>
        <p:txBody>
          <a:bodyPr spcFirstLastPara="1" wrap="square" lIns="0" tIns="0" rIns="0" bIns="0" anchor="t" anchorCtr="0">
            <a:noAutofit/>
          </a:bodyPr>
          <a:lstStyle/>
          <a:p>
            <a:pPr marL="0" marR="0" lvl="0" indent="0" algn="ctr" rtl="0">
              <a:lnSpc>
                <a:spcPct val="105555"/>
              </a:lnSpc>
              <a:spcBef>
                <a:spcPts val="0"/>
              </a:spcBef>
              <a:spcAft>
                <a:spcPts val="0"/>
              </a:spcAft>
              <a:buNone/>
            </a:pPr>
            <a:r>
              <a:rPr lang="en-US" b="1">
                <a:solidFill>
                  <a:schemeClr val="dk1"/>
                </a:solidFill>
                <a:latin typeface="Calibri"/>
                <a:ea typeface="Calibri"/>
                <a:cs typeface="Calibri"/>
                <a:sym typeface="Calibri"/>
              </a:rPr>
              <a:t>Misreported Household Composition</a:t>
            </a:r>
            <a:endParaRPr/>
          </a:p>
        </p:txBody>
      </p:sp>
      <p:sp>
        <p:nvSpPr>
          <p:cNvPr id="276" name="Google Shape;276;p26"/>
          <p:cNvSpPr/>
          <p:nvPr/>
        </p:nvSpPr>
        <p:spPr>
          <a:xfrm>
            <a:off x="677490" y="6358104"/>
            <a:ext cx="4440900" cy="177000"/>
          </a:xfrm>
          <a:prstGeom prst="rect">
            <a:avLst/>
          </a:prstGeom>
          <a:noFill/>
          <a:ln>
            <a:noFill/>
          </a:ln>
        </p:spPr>
        <p:txBody>
          <a:bodyPr spcFirstLastPara="1" wrap="square" lIns="0" tIns="0" rIns="0" bIns="0" anchor="ctr" anchorCtr="0">
            <a:noAutofit/>
          </a:bodyPr>
          <a:lstStyle/>
          <a:p>
            <a:pPr marL="0" marR="0" lvl="0" indent="0" algn="ctr" rtl="0">
              <a:lnSpc>
                <a:spcPct val="135714"/>
              </a:lnSpc>
              <a:spcBef>
                <a:spcPts val="0"/>
              </a:spcBef>
              <a:spcAft>
                <a:spcPts val="0"/>
              </a:spcAft>
              <a:buNone/>
            </a:pPr>
            <a:r>
              <a:rPr lang="en-US" sz="1400" b="1">
                <a:solidFill>
                  <a:schemeClr val="dk1"/>
                </a:solidFill>
                <a:latin typeface="Calibri"/>
                <a:ea typeface="Calibri"/>
                <a:cs typeface="Calibri"/>
                <a:sym typeface="Calibri"/>
              </a:rPr>
              <a:t>*Identity Theft cases are forwarded to Law Enforcement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7"/>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2" name="Google Shape;282;p27"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283" name="Google Shape;283;p27"/>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27"/>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 name="Google Shape;285;p27"/>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286" name="Google Shape;286;p27"/>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3000">
                <a:solidFill>
                  <a:srgbClr val="A5B9B3"/>
                </a:solidFill>
              </a:rPr>
              <a:t>Investigative Process</a:t>
            </a:r>
            <a:endParaRPr sz="3000" cap="none">
              <a:solidFill>
                <a:schemeClr val="lt1"/>
              </a:solidFill>
              <a:latin typeface="Arial"/>
              <a:ea typeface="Arial"/>
              <a:cs typeface="Arial"/>
              <a:sym typeface="Arial"/>
            </a:endParaRPr>
          </a:p>
        </p:txBody>
      </p:sp>
      <p:sp>
        <p:nvSpPr>
          <p:cNvPr id="287" name="Google Shape;287;p27"/>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27"/>
          <p:cNvSpPr/>
          <p:nvPr/>
        </p:nvSpPr>
        <p:spPr>
          <a:xfrm>
            <a:off x="2096948" y="3303375"/>
            <a:ext cx="1192800" cy="1180800"/>
          </a:xfrm>
          <a:prstGeom prst="ellipse">
            <a:avLst/>
          </a:prstGeom>
          <a:solidFill>
            <a:srgbClr val="7B7B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289" name="Google Shape;289;p27"/>
          <p:cNvSpPr/>
          <p:nvPr/>
        </p:nvSpPr>
        <p:spPr>
          <a:xfrm>
            <a:off x="3638000" y="3305825"/>
            <a:ext cx="1192800" cy="1277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27"/>
          <p:cNvSpPr/>
          <p:nvPr/>
        </p:nvSpPr>
        <p:spPr>
          <a:xfrm>
            <a:off x="7740175" y="3734275"/>
            <a:ext cx="1192800" cy="120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27"/>
          <p:cNvSpPr/>
          <p:nvPr/>
        </p:nvSpPr>
        <p:spPr>
          <a:xfrm>
            <a:off x="7702850" y="2423050"/>
            <a:ext cx="1192800" cy="120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27"/>
          <p:cNvSpPr/>
          <p:nvPr/>
        </p:nvSpPr>
        <p:spPr>
          <a:xfrm>
            <a:off x="7702850" y="5199400"/>
            <a:ext cx="1192800" cy="120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93" name="Google Shape;293;p27"/>
          <p:cNvCxnSpPr>
            <a:endCxn id="294" idx="1"/>
          </p:cNvCxnSpPr>
          <p:nvPr/>
        </p:nvCxnSpPr>
        <p:spPr>
          <a:xfrm>
            <a:off x="4877673" y="3888632"/>
            <a:ext cx="561000" cy="26400"/>
          </a:xfrm>
          <a:prstGeom prst="straightConnector1">
            <a:avLst/>
          </a:prstGeom>
          <a:noFill/>
          <a:ln w="22225" cap="flat" cmpd="sng">
            <a:solidFill>
              <a:schemeClr val="dk2"/>
            </a:solidFill>
            <a:prstDash val="solid"/>
            <a:miter lim="800000"/>
            <a:headEnd type="none" w="sm" len="sm"/>
            <a:tailEnd type="stealth" w="med" len="med"/>
          </a:ln>
        </p:spPr>
      </p:cxnSp>
      <p:cxnSp>
        <p:nvCxnSpPr>
          <p:cNvPr id="295" name="Google Shape;295;p27"/>
          <p:cNvCxnSpPr/>
          <p:nvPr/>
        </p:nvCxnSpPr>
        <p:spPr>
          <a:xfrm>
            <a:off x="6374101" y="3979537"/>
            <a:ext cx="1053900" cy="0"/>
          </a:xfrm>
          <a:prstGeom prst="straightConnector1">
            <a:avLst/>
          </a:prstGeom>
          <a:noFill/>
          <a:ln w="22225" cap="flat" cmpd="sng">
            <a:solidFill>
              <a:schemeClr val="dk2"/>
            </a:solidFill>
            <a:prstDash val="solid"/>
            <a:miter lim="800000"/>
            <a:headEnd type="none" w="sm" len="sm"/>
            <a:tailEnd type="stealth" w="med" len="med"/>
          </a:ln>
        </p:spPr>
      </p:cxnSp>
      <p:cxnSp>
        <p:nvCxnSpPr>
          <p:cNvPr id="296" name="Google Shape;296;p27"/>
          <p:cNvCxnSpPr>
            <a:stCxn id="291" idx="2"/>
            <a:endCxn id="292" idx="2"/>
          </p:cNvCxnSpPr>
          <p:nvPr/>
        </p:nvCxnSpPr>
        <p:spPr>
          <a:xfrm>
            <a:off x="7702850" y="3023050"/>
            <a:ext cx="600" cy="2776500"/>
          </a:xfrm>
          <a:prstGeom prst="bentConnector3">
            <a:avLst>
              <a:gd name="adj1" fmla="val -39687500"/>
            </a:avLst>
          </a:prstGeom>
          <a:noFill/>
          <a:ln w="22225" cap="flat" cmpd="sng">
            <a:solidFill>
              <a:schemeClr val="dk2"/>
            </a:solidFill>
            <a:prstDash val="solid"/>
            <a:miter lim="800000"/>
            <a:headEnd type="stealth" w="med" len="med"/>
            <a:tailEnd type="stealth" w="med" len="med"/>
          </a:ln>
        </p:spPr>
      </p:cxnSp>
      <p:sp>
        <p:nvSpPr>
          <p:cNvPr id="297" name="Google Shape;297;p27"/>
          <p:cNvSpPr/>
          <p:nvPr/>
        </p:nvSpPr>
        <p:spPr>
          <a:xfrm>
            <a:off x="3717575" y="3305825"/>
            <a:ext cx="1029900" cy="1180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Investigation is conducted</a:t>
            </a:r>
            <a:endParaRPr/>
          </a:p>
        </p:txBody>
      </p:sp>
      <p:sp>
        <p:nvSpPr>
          <p:cNvPr id="298" name="Google Shape;298;p27"/>
          <p:cNvSpPr/>
          <p:nvPr/>
        </p:nvSpPr>
        <p:spPr>
          <a:xfrm>
            <a:off x="5209481" y="3908835"/>
            <a:ext cx="889800" cy="628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Case Staffed with PIU Manager</a:t>
            </a:r>
            <a:endParaRPr/>
          </a:p>
        </p:txBody>
      </p:sp>
      <p:sp>
        <p:nvSpPr>
          <p:cNvPr id="299" name="Google Shape;299;p27"/>
          <p:cNvSpPr/>
          <p:nvPr/>
        </p:nvSpPr>
        <p:spPr>
          <a:xfrm>
            <a:off x="7851117" y="3987157"/>
            <a:ext cx="889800" cy="69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Intentional Program Violation</a:t>
            </a:r>
            <a:endParaRPr/>
          </a:p>
        </p:txBody>
      </p:sp>
      <p:sp>
        <p:nvSpPr>
          <p:cNvPr id="300" name="Google Shape;300;p27"/>
          <p:cNvSpPr/>
          <p:nvPr/>
        </p:nvSpPr>
        <p:spPr>
          <a:xfrm>
            <a:off x="7851117" y="2608462"/>
            <a:ext cx="889800" cy="860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Unfounded </a:t>
            </a:r>
            <a:r>
              <a:rPr lang="en-US" b="1" u="sng">
                <a:solidFill>
                  <a:schemeClr val="lt1"/>
                </a:solidFill>
                <a:latin typeface="Calibri"/>
                <a:ea typeface="Calibri"/>
                <a:cs typeface="Calibri"/>
                <a:sym typeface="Calibri"/>
              </a:rPr>
              <a:t>or</a:t>
            </a:r>
            <a:endParaRPr/>
          </a:p>
          <a:p>
            <a:pPr marL="0" marR="0" lvl="0" indent="0" algn="ctr" rtl="0">
              <a:spcBef>
                <a:spcPts val="0"/>
              </a:spcBef>
              <a:spcAft>
                <a:spcPts val="0"/>
              </a:spcAft>
              <a:buNone/>
            </a:pPr>
            <a:r>
              <a:rPr lang="en-US" b="1">
                <a:solidFill>
                  <a:schemeClr val="lt1"/>
                </a:solidFill>
                <a:latin typeface="Calibri"/>
                <a:ea typeface="Calibri"/>
                <a:cs typeface="Calibri"/>
                <a:sym typeface="Calibri"/>
              </a:rPr>
              <a:t>Client Education</a:t>
            </a:r>
            <a:endParaRPr/>
          </a:p>
        </p:txBody>
      </p:sp>
      <p:sp>
        <p:nvSpPr>
          <p:cNvPr id="301" name="Google Shape;301;p27"/>
          <p:cNvSpPr/>
          <p:nvPr/>
        </p:nvSpPr>
        <p:spPr>
          <a:xfrm>
            <a:off x="7842526" y="5369340"/>
            <a:ext cx="889800" cy="837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Referred for State or Federal Prosecution</a:t>
            </a:r>
            <a:endParaRPr/>
          </a:p>
        </p:txBody>
      </p:sp>
      <p:sp>
        <p:nvSpPr>
          <p:cNvPr id="302" name="Google Shape;302;p27"/>
          <p:cNvSpPr/>
          <p:nvPr/>
        </p:nvSpPr>
        <p:spPr>
          <a:xfrm>
            <a:off x="5043425" y="4557200"/>
            <a:ext cx="2134500" cy="2062200"/>
          </a:xfrm>
          <a:prstGeom prst="rect">
            <a:avLst/>
          </a:prstGeom>
          <a:noFill/>
          <a:ln>
            <a:noFill/>
          </a:ln>
        </p:spPr>
        <p:txBody>
          <a:bodyPr spcFirstLastPara="1" wrap="square" lIns="0" tIns="0" rIns="0" bIns="0" anchor="ctr" anchorCtr="0">
            <a:noAutofit/>
          </a:bodyPr>
          <a:lstStyle/>
          <a:p>
            <a:pPr marL="0" marR="0" lvl="0" indent="0" algn="ctr" rtl="0">
              <a:lnSpc>
                <a:spcPct val="135714"/>
              </a:lnSpc>
              <a:spcBef>
                <a:spcPts val="0"/>
              </a:spcBef>
              <a:spcAft>
                <a:spcPts val="0"/>
              </a:spcAft>
              <a:buNone/>
            </a:pPr>
            <a:r>
              <a:rPr lang="en-US" sz="1400" b="1">
                <a:solidFill>
                  <a:schemeClr val="dk1"/>
                </a:solidFill>
                <a:latin typeface="Calibri"/>
                <a:ea typeface="Calibri"/>
                <a:cs typeface="Calibri"/>
                <a:sym typeface="Calibri"/>
              </a:rPr>
              <a:t>Impartial discussion which includes remainder of team in order to ensure appropriate outcome. This serves as a final Quality Assurance check to ensure nothing was missed. </a:t>
            </a:r>
            <a:endParaRPr/>
          </a:p>
        </p:txBody>
      </p:sp>
      <p:sp>
        <p:nvSpPr>
          <p:cNvPr id="303" name="Google Shape;303;p27"/>
          <p:cNvSpPr/>
          <p:nvPr/>
        </p:nvSpPr>
        <p:spPr>
          <a:xfrm>
            <a:off x="3473275" y="4742250"/>
            <a:ext cx="1377000" cy="1657500"/>
          </a:xfrm>
          <a:prstGeom prst="rect">
            <a:avLst/>
          </a:prstGeom>
          <a:noFill/>
          <a:ln>
            <a:noFill/>
          </a:ln>
        </p:spPr>
        <p:txBody>
          <a:bodyPr spcFirstLastPara="1" wrap="square" lIns="0" tIns="0" rIns="0" bIns="0" anchor="ctr" anchorCtr="0">
            <a:noAutofit/>
          </a:bodyPr>
          <a:lstStyle/>
          <a:p>
            <a:pPr marL="0" marR="0" lvl="0" indent="0" algn="ctr" rtl="0">
              <a:lnSpc>
                <a:spcPct val="135714"/>
              </a:lnSpc>
              <a:spcBef>
                <a:spcPts val="0"/>
              </a:spcBef>
              <a:spcAft>
                <a:spcPts val="0"/>
              </a:spcAft>
              <a:buNone/>
            </a:pPr>
            <a:r>
              <a:rPr lang="en-US" sz="1400" b="1">
                <a:solidFill>
                  <a:schemeClr val="dk1"/>
                </a:solidFill>
                <a:latin typeface="Calibri"/>
                <a:ea typeface="Calibri"/>
                <a:cs typeface="Calibri"/>
                <a:sym typeface="Calibri"/>
              </a:rPr>
              <a:t>Team goal is for all investigations to be complete within 3 months. Complex cases can take much longer.</a:t>
            </a:r>
            <a:endParaRPr/>
          </a:p>
        </p:txBody>
      </p:sp>
      <p:sp>
        <p:nvSpPr>
          <p:cNvPr id="304" name="Google Shape;304;p27"/>
          <p:cNvSpPr/>
          <p:nvPr/>
        </p:nvSpPr>
        <p:spPr>
          <a:xfrm>
            <a:off x="346975" y="3192150"/>
            <a:ext cx="1377000" cy="1277400"/>
          </a:xfrm>
          <a:prstGeom prst="ellipse">
            <a:avLst/>
          </a:prstGeom>
          <a:solidFill>
            <a:srgbClr val="5252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Referral accepted</a:t>
            </a:r>
            <a:endParaRPr/>
          </a:p>
        </p:txBody>
      </p:sp>
      <p:cxnSp>
        <p:nvCxnSpPr>
          <p:cNvPr id="305" name="Google Shape;305;p27"/>
          <p:cNvCxnSpPr/>
          <p:nvPr/>
        </p:nvCxnSpPr>
        <p:spPr>
          <a:xfrm>
            <a:off x="3305216" y="3893815"/>
            <a:ext cx="387000" cy="0"/>
          </a:xfrm>
          <a:prstGeom prst="straightConnector1">
            <a:avLst/>
          </a:prstGeom>
          <a:noFill/>
          <a:ln w="22225" cap="flat" cmpd="sng">
            <a:solidFill>
              <a:schemeClr val="dk2"/>
            </a:solidFill>
            <a:prstDash val="solid"/>
            <a:miter lim="800000"/>
            <a:headEnd type="none" w="sm" len="sm"/>
            <a:tailEnd type="stealth" w="med" len="med"/>
          </a:ln>
        </p:spPr>
      </p:cxnSp>
      <p:cxnSp>
        <p:nvCxnSpPr>
          <p:cNvPr id="306" name="Google Shape;306;p27"/>
          <p:cNvCxnSpPr/>
          <p:nvPr/>
        </p:nvCxnSpPr>
        <p:spPr>
          <a:xfrm>
            <a:off x="1733769" y="3903539"/>
            <a:ext cx="387000" cy="0"/>
          </a:xfrm>
          <a:prstGeom prst="straightConnector1">
            <a:avLst/>
          </a:prstGeom>
          <a:noFill/>
          <a:ln w="22225" cap="flat" cmpd="sng">
            <a:solidFill>
              <a:schemeClr val="dk2"/>
            </a:solidFill>
            <a:prstDash val="solid"/>
            <a:miter lim="800000"/>
            <a:headEnd type="none" w="sm" len="sm"/>
            <a:tailEnd type="stealth" w="med" len="med"/>
          </a:ln>
        </p:spPr>
      </p:cxnSp>
      <p:sp>
        <p:nvSpPr>
          <p:cNvPr id="307" name="Google Shape;307;p27"/>
          <p:cNvSpPr/>
          <p:nvPr/>
        </p:nvSpPr>
        <p:spPr>
          <a:xfrm>
            <a:off x="2234925" y="3485177"/>
            <a:ext cx="889800" cy="834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Case assigned to Investigator</a:t>
            </a:r>
            <a:endParaRPr/>
          </a:p>
        </p:txBody>
      </p:sp>
      <p:sp>
        <p:nvSpPr>
          <p:cNvPr id="308" name="Google Shape;308;p27"/>
          <p:cNvSpPr/>
          <p:nvPr/>
        </p:nvSpPr>
        <p:spPr>
          <a:xfrm>
            <a:off x="2047163" y="4675475"/>
            <a:ext cx="1192800" cy="1608300"/>
          </a:xfrm>
          <a:prstGeom prst="rect">
            <a:avLst/>
          </a:prstGeom>
          <a:noFill/>
          <a:ln>
            <a:noFill/>
          </a:ln>
        </p:spPr>
        <p:txBody>
          <a:bodyPr spcFirstLastPara="1" wrap="square" lIns="0" tIns="0" rIns="0" bIns="0" anchor="ctr" anchorCtr="0">
            <a:noAutofit/>
          </a:bodyPr>
          <a:lstStyle/>
          <a:p>
            <a:pPr marL="0" marR="0" lvl="0" indent="0" algn="ctr" rtl="0">
              <a:lnSpc>
                <a:spcPct val="135714"/>
              </a:lnSpc>
              <a:spcBef>
                <a:spcPts val="0"/>
              </a:spcBef>
              <a:spcAft>
                <a:spcPts val="0"/>
              </a:spcAft>
              <a:buNone/>
            </a:pPr>
            <a:r>
              <a:rPr lang="en-US" sz="1400" b="1">
                <a:solidFill>
                  <a:schemeClr val="dk1"/>
                </a:solidFill>
                <a:latin typeface="Calibri"/>
                <a:ea typeface="Calibri"/>
                <a:cs typeface="Calibri"/>
                <a:sym typeface="Calibri"/>
              </a:rPr>
              <a:t>Investigators have 25 assigned cases at any given time. </a:t>
            </a:r>
            <a:endParaRPr/>
          </a:p>
        </p:txBody>
      </p:sp>
      <p:sp>
        <p:nvSpPr>
          <p:cNvPr id="309" name="Google Shape;309;p27"/>
          <p:cNvSpPr/>
          <p:nvPr/>
        </p:nvSpPr>
        <p:spPr>
          <a:xfrm>
            <a:off x="508525" y="4739376"/>
            <a:ext cx="1053900" cy="1480500"/>
          </a:xfrm>
          <a:prstGeom prst="rect">
            <a:avLst/>
          </a:prstGeom>
          <a:noFill/>
          <a:ln>
            <a:noFill/>
          </a:ln>
        </p:spPr>
        <p:txBody>
          <a:bodyPr spcFirstLastPara="1" wrap="square" lIns="0" tIns="0" rIns="0" bIns="0" anchor="ctr" anchorCtr="0">
            <a:noAutofit/>
          </a:bodyPr>
          <a:lstStyle/>
          <a:p>
            <a:pPr marL="0" marR="0" lvl="0" indent="0" algn="ctr" rtl="0">
              <a:lnSpc>
                <a:spcPct val="135714"/>
              </a:lnSpc>
              <a:spcBef>
                <a:spcPts val="0"/>
              </a:spcBef>
              <a:spcAft>
                <a:spcPts val="0"/>
              </a:spcAft>
              <a:buNone/>
            </a:pPr>
            <a:r>
              <a:rPr lang="en-US" sz="1400" b="1">
                <a:solidFill>
                  <a:schemeClr val="dk1"/>
                </a:solidFill>
                <a:latin typeface="Calibri"/>
                <a:ea typeface="Calibri"/>
                <a:cs typeface="Calibri"/>
                <a:sym typeface="Calibri"/>
              </a:rPr>
              <a:t>Accepted referrals go into case queue based on priority.</a:t>
            </a:r>
            <a:endParaRPr/>
          </a:p>
        </p:txBody>
      </p:sp>
      <p:grpSp>
        <p:nvGrpSpPr>
          <p:cNvPr id="310" name="Google Shape;310;p27"/>
          <p:cNvGrpSpPr/>
          <p:nvPr/>
        </p:nvGrpSpPr>
        <p:grpSpPr>
          <a:xfrm>
            <a:off x="5394584" y="3292205"/>
            <a:ext cx="1218801" cy="1215784"/>
            <a:chOff x="5031857" y="2635239"/>
            <a:chExt cx="1190700" cy="1587600"/>
          </a:xfrm>
        </p:grpSpPr>
        <p:sp>
          <p:nvSpPr>
            <p:cNvPr id="311" name="Google Shape;311;p27"/>
            <p:cNvSpPr/>
            <p:nvPr/>
          </p:nvSpPr>
          <p:spPr>
            <a:xfrm>
              <a:off x="5031857" y="2635239"/>
              <a:ext cx="1190700" cy="1587600"/>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294" name="Google Shape;294;p27"/>
            <p:cNvSpPr/>
            <p:nvPr/>
          </p:nvSpPr>
          <p:spPr>
            <a:xfrm>
              <a:off x="5074929" y="3033041"/>
              <a:ext cx="1028700" cy="8310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Case Staffed with PIU Manager</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7" name="Google Shape;317;p28"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318" name="Google Shape;318;p28"/>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28"/>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28"/>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321" name="Google Shape;321;p28"/>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3000">
                <a:solidFill>
                  <a:srgbClr val="A5B9B3"/>
                </a:solidFill>
              </a:rPr>
              <a:t>Possible Case Outcomes</a:t>
            </a:r>
            <a:endParaRPr sz="3000">
              <a:solidFill>
                <a:srgbClr val="A5B9B3"/>
              </a:solidFill>
            </a:endParaRPr>
          </a:p>
        </p:txBody>
      </p:sp>
      <p:sp>
        <p:nvSpPr>
          <p:cNvPr id="322" name="Google Shape;322;p28"/>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28"/>
          <p:cNvSpPr/>
          <p:nvPr/>
        </p:nvSpPr>
        <p:spPr>
          <a:xfrm>
            <a:off x="7094700" y="1933050"/>
            <a:ext cx="1319100" cy="13923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28"/>
          <p:cNvSpPr/>
          <p:nvPr/>
        </p:nvSpPr>
        <p:spPr>
          <a:xfrm>
            <a:off x="4054025" y="2665812"/>
            <a:ext cx="925500" cy="6936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Intentional Program Violation</a:t>
            </a:r>
            <a:endParaRPr/>
          </a:p>
        </p:txBody>
      </p:sp>
      <p:sp>
        <p:nvSpPr>
          <p:cNvPr id="325" name="Google Shape;325;p28"/>
          <p:cNvSpPr/>
          <p:nvPr/>
        </p:nvSpPr>
        <p:spPr>
          <a:xfrm>
            <a:off x="1013342" y="2609890"/>
            <a:ext cx="925500" cy="8553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Unfounded </a:t>
            </a:r>
            <a:r>
              <a:rPr lang="en-US" sz="1400" b="1" u="sng">
                <a:solidFill>
                  <a:schemeClr val="lt1"/>
                </a:solidFill>
                <a:latin typeface="Calibri"/>
                <a:ea typeface="Calibri"/>
                <a:cs typeface="Calibri"/>
                <a:sym typeface="Calibri"/>
              </a:rPr>
              <a:t>or</a:t>
            </a:r>
            <a:endParaRPr/>
          </a:p>
          <a:p>
            <a:pPr marL="0" marR="0" lvl="0" indent="0" algn="ctr" rtl="0">
              <a:spcBef>
                <a:spcPts val="0"/>
              </a:spcBef>
              <a:spcAft>
                <a:spcPts val="0"/>
              </a:spcAft>
              <a:buNone/>
            </a:pPr>
            <a:r>
              <a:rPr lang="en-US" sz="2000" b="1">
                <a:solidFill>
                  <a:schemeClr val="lt1"/>
                </a:solidFill>
                <a:latin typeface="Calibri"/>
                <a:ea typeface="Calibri"/>
                <a:cs typeface="Calibri"/>
                <a:sym typeface="Calibri"/>
              </a:rPr>
              <a:t>Client Education</a:t>
            </a:r>
            <a:endParaRPr/>
          </a:p>
        </p:txBody>
      </p:sp>
      <p:sp>
        <p:nvSpPr>
          <p:cNvPr id="326" name="Google Shape;326;p28"/>
          <p:cNvSpPr/>
          <p:nvPr/>
        </p:nvSpPr>
        <p:spPr>
          <a:xfrm>
            <a:off x="7094700" y="2071650"/>
            <a:ext cx="1319100" cy="1059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Referred </a:t>
            </a:r>
            <a:endParaRPr b="1">
              <a:solidFill>
                <a:schemeClr val="lt1"/>
              </a:solidFill>
              <a:latin typeface="Calibri"/>
              <a:ea typeface="Calibri"/>
              <a:cs typeface="Calibri"/>
              <a:sym typeface="Calibri"/>
            </a:endParaRPr>
          </a:p>
          <a:p>
            <a:pPr marL="0" marR="0" lvl="0" indent="0" algn="ctr" rtl="0">
              <a:spcBef>
                <a:spcPts val="0"/>
              </a:spcBef>
              <a:spcAft>
                <a:spcPts val="0"/>
              </a:spcAft>
              <a:buNone/>
            </a:pPr>
            <a:r>
              <a:rPr lang="en-US" b="1">
                <a:solidFill>
                  <a:schemeClr val="lt1"/>
                </a:solidFill>
                <a:latin typeface="Calibri"/>
                <a:ea typeface="Calibri"/>
                <a:cs typeface="Calibri"/>
                <a:sym typeface="Calibri"/>
              </a:rPr>
              <a:t>to DA Prosecution</a:t>
            </a:r>
            <a:endParaRPr/>
          </a:p>
        </p:txBody>
      </p:sp>
      <p:sp>
        <p:nvSpPr>
          <p:cNvPr id="327" name="Google Shape;327;p28"/>
          <p:cNvSpPr/>
          <p:nvPr/>
        </p:nvSpPr>
        <p:spPr>
          <a:xfrm>
            <a:off x="314225" y="3290208"/>
            <a:ext cx="3132300" cy="3567900"/>
          </a:xfrm>
          <a:prstGeom prst="rect">
            <a:avLst/>
          </a:prstGeom>
          <a:noFill/>
          <a:ln>
            <a:noFill/>
          </a:ln>
        </p:spPr>
        <p:txBody>
          <a:bodyPr spcFirstLastPara="1" wrap="square" lIns="0" tIns="0" rIns="0" bIns="0" anchor="ctr" anchorCtr="0">
            <a:noAutofit/>
          </a:bodyPr>
          <a:lstStyle/>
          <a:p>
            <a:pPr marL="0" marR="0" lvl="0" indent="0" algn="l" rtl="0">
              <a:lnSpc>
                <a:spcPct val="135714"/>
              </a:lnSpc>
              <a:spcBef>
                <a:spcPts val="0"/>
              </a:spcBef>
              <a:spcAft>
                <a:spcPts val="0"/>
              </a:spcAft>
              <a:buNone/>
            </a:pPr>
            <a:r>
              <a:rPr lang="en-US" sz="1400" b="1" u="sng">
                <a:solidFill>
                  <a:schemeClr val="dk1"/>
                </a:solidFill>
                <a:latin typeface="Calibri"/>
                <a:ea typeface="Calibri"/>
                <a:cs typeface="Calibri"/>
                <a:sym typeface="Calibri"/>
              </a:rPr>
              <a:t>Unfounded</a:t>
            </a:r>
            <a:r>
              <a:rPr lang="en-US" sz="1400" b="1">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are cases</a:t>
            </a:r>
            <a:r>
              <a:rPr lang="en-US" sz="1400" b="1">
                <a:solidFill>
                  <a:schemeClr val="dk1"/>
                </a:solidFill>
                <a:latin typeface="Calibri"/>
                <a:ea typeface="Calibri"/>
                <a:cs typeface="Calibri"/>
                <a:sym typeface="Calibri"/>
              </a:rPr>
              <a:t> which were investigated but no in</a:t>
            </a:r>
            <a:r>
              <a:rPr lang="en-US" b="1">
                <a:solidFill>
                  <a:schemeClr val="dk1"/>
                </a:solidFill>
                <a:latin typeface="Calibri"/>
                <a:ea typeface="Calibri"/>
                <a:cs typeface="Calibri"/>
                <a:sym typeface="Calibri"/>
              </a:rPr>
              <a:t>d</a:t>
            </a:r>
            <a:r>
              <a:rPr lang="en-US" sz="1400" b="1">
                <a:solidFill>
                  <a:schemeClr val="dk1"/>
                </a:solidFill>
                <a:latin typeface="Calibri"/>
                <a:ea typeface="Calibri"/>
                <a:cs typeface="Calibri"/>
                <a:sym typeface="Calibri"/>
              </a:rPr>
              <a:t>ication that fraud had occurred</a:t>
            </a:r>
            <a:r>
              <a:rPr lang="en-US" b="1">
                <a:solidFill>
                  <a:schemeClr val="dk1"/>
                </a:solidFill>
                <a:latin typeface="Calibri"/>
                <a:ea typeface="Calibri"/>
                <a:cs typeface="Calibri"/>
                <a:sym typeface="Calibri"/>
              </a:rPr>
              <a:t> or is occuring.</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0" marR="0" lvl="0" indent="0" algn="l" rtl="0">
              <a:lnSpc>
                <a:spcPct val="135714"/>
              </a:lnSpc>
              <a:spcBef>
                <a:spcPts val="0"/>
              </a:spcBef>
              <a:spcAft>
                <a:spcPts val="0"/>
              </a:spcAft>
              <a:buNone/>
            </a:pPr>
            <a:r>
              <a:rPr lang="en-US" sz="1400" b="1" u="sng">
                <a:solidFill>
                  <a:schemeClr val="dk1"/>
                </a:solidFill>
                <a:latin typeface="Calibri"/>
                <a:ea typeface="Calibri"/>
                <a:cs typeface="Calibri"/>
                <a:sym typeface="Calibri"/>
              </a:rPr>
              <a:t>Client Education</a:t>
            </a:r>
            <a:r>
              <a:rPr lang="en-US" b="1">
                <a:solidFill>
                  <a:schemeClr val="dk1"/>
                </a:solidFill>
                <a:latin typeface="Calibri"/>
                <a:ea typeface="Calibri"/>
                <a:cs typeface="Calibri"/>
                <a:sym typeface="Calibri"/>
              </a:rPr>
              <a:t> are </a:t>
            </a:r>
            <a:r>
              <a:rPr lang="en-US" sz="1400" b="1">
                <a:solidFill>
                  <a:schemeClr val="dk1"/>
                </a:solidFill>
                <a:latin typeface="Calibri"/>
                <a:ea typeface="Calibri"/>
                <a:cs typeface="Calibri"/>
                <a:sym typeface="Calibri"/>
              </a:rPr>
              <a:t>cases</a:t>
            </a:r>
            <a:r>
              <a:rPr lang="en-US" b="1">
                <a:solidFill>
                  <a:schemeClr val="dk1"/>
                </a:solidFill>
                <a:latin typeface="Calibri"/>
                <a:ea typeface="Calibri"/>
                <a:cs typeface="Calibri"/>
                <a:sym typeface="Calibri"/>
              </a:rPr>
              <a:t> </a:t>
            </a:r>
            <a:r>
              <a:rPr lang="en-US" sz="1400" b="1">
                <a:solidFill>
                  <a:schemeClr val="dk1"/>
                </a:solidFill>
                <a:latin typeface="Calibri"/>
                <a:ea typeface="Calibri"/>
                <a:cs typeface="Calibri"/>
                <a:sym typeface="Calibri"/>
              </a:rPr>
              <a:t> where questionable activity </a:t>
            </a:r>
            <a:r>
              <a:rPr lang="en-US" sz="1400" b="1" u="sng">
                <a:solidFill>
                  <a:schemeClr val="dk1"/>
                </a:solidFill>
                <a:latin typeface="Calibri"/>
                <a:ea typeface="Calibri"/>
                <a:cs typeface="Calibri"/>
                <a:sym typeface="Calibri"/>
              </a:rPr>
              <a:t>may </a:t>
            </a:r>
            <a:r>
              <a:rPr lang="en-US" sz="1400" b="1">
                <a:solidFill>
                  <a:schemeClr val="dk1"/>
                </a:solidFill>
                <a:latin typeface="Calibri"/>
                <a:ea typeface="Calibri"/>
                <a:cs typeface="Calibri"/>
                <a:sym typeface="Calibri"/>
              </a:rPr>
              <a:t>have occurred, however the circumstances </a:t>
            </a:r>
            <a:r>
              <a:rPr lang="en-US" b="1">
                <a:solidFill>
                  <a:schemeClr val="dk1"/>
                </a:solidFill>
                <a:latin typeface="Calibri"/>
                <a:ea typeface="Calibri"/>
                <a:cs typeface="Calibri"/>
                <a:sym typeface="Calibri"/>
              </a:rPr>
              <a:t>did not rise to the level of  an </a:t>
            </a:r>
            <a:r>
              <a:rPr lang="en-US" sz="1400" b="1">
                <a:solidFill>
                  <a:schemeClr val="dk1"/>
                </a:solidFill>
                <a:latin typeface="Calibri"/>
                <a:ea typeface="Calibri"/>
                <a:cs typeface="Calibri"/>
                <a:sym typeface="Calibri"/>
              </a:rPr>
              <a:t> IPV or prosecution In these instances </a:t>
            </a:r>
            <a:r>
              <a:rPr lang="en-US" b="1">
                <a:solidFill>
                  <a:schemeClr val="dk1"/>
                </a:solidFill>
                <a:latin typeface="Calibri"/>
                <a:ea typeface="Calibri"/>
                <a:cs typeface="Calibri"/>
                <a:sym typeface="Calibri"/>
              </a:rPr>
              <a:t>Investigators </a:t>
            </a:r>
            <a:r>
              <a:rPr lang="en-US" sz="1400" b="1">
                <a:solidFill>
                  <a:schemeClr val="dk1"/>
                </a:solidFill>
                <a:latin typeface="Calibri"/>
                <a:ea typeface="Calibri"/>
                <a:cs typeface="Calibri"/>
                <a:sym typeface="Calibri"/>
              </a:rPr>
              <a:t>educate </a:t>
            </a:r>
            <a:r>
              <a:rPr lang="en-US" b="1">
                <a:solidFill>
                  <a:schemeClr val="dk1"/>
                </a:solidFill>
                <a:latin typeface="Calibri"/>
                <a:ea typeface="Calibri"/>
                <a:cs typeface="Calibri"/>
                <a:sym typeface="Calibri"/>
              </a:rPr>
              <a:t>the client reviewing </a:t>
            </a:r>
            <a:r>
              <a:rPr lang="en-US" sz="1400" b="1">
                <a:solidFill>
                  <a:schemeClr val="dk1"/>
                </a:solidFill>
                <a:latin typeface="Calibri"/>
                <a:ea typeface="Calibri"/>
                <a:cs typeface="Calibri"/>
                <a:sym typeface="Calibri"/>
              </a:rPr>
              <a:t>program rules and reporting requirement. This also lets them know that we are monitoring for compliance. </a:t>
            </a:r>
            <a:endParaRPr/>
          </a:p>
        </p:txBody>
      </p:sp>
      <p:sp>
        <p:nvSpPr>
          <p:cNvPr id="328" name="Google Shape;328;p28"/>
          <p:cNvSpPr/>
          <p:nvPr/>
        </p:nvSpPr>
        <p:spPr>
          <a:xfrm>
            <a:off x="3821850" y="3060050"/>
            <a:ext cx="2464800" cy="3724500"/>
          </a:xfrm>
          <a:prstGeom prst="rect">
            <a:avLst/>
          </a:prstGeom>
          <a:noFill/>
          <a:ln>
            <a:noFill/>
          </a:ln>
        </p:spPr>
        <p:txBody>
          <a:bodyPr spcFirstLastPara="1" wrap="square" lIns="0" tIns="0" rIns="0" bIns="0" anchor="ctr" anchorCtr="0">
            <a:noAutofit/>
          </a:bodyPr>
          <a:lstStyle/>
          <a:p>
            <a:pPr marL="0" marR="0" lvl="0" indent="0" algn="l" rtl="0">
              <a:lnSpc>
                <a:spcPct val="135714"/>
              </a:lnSpc>
              <a:spcBef>
                <a:spcPts val="0"/>
              </a:spcBef>
              <a:spcAft>
                <a:spcPts val="0"/>
              </a:spcAft>
              <a:buNone/>
            </a:pPr>
            <a:r>
              <a:rPr lang="en-US" sz="1400" b="1">
                <a:solidFill>
                  <a:schemeClr val="dk1"/>
                </a:solidFill>
                <a:latin typeface="Calibri"/>
                <a:ea typeface="Calibri"/>
                <a:cs typeface="Calibri"/>
                <a:sym typeface="Calibri"/>
              </a:rPr>
              <a:t>Intentional Program Violations can be issued one of two ways; </a:t>
            </a:r>
            <a:endParaRPr/>
          </a:p>
          <a:p>
            <a:pPr marL="342900" marR="0" lvl="0" indent="-342900" algn="l" rtl="0">
              <a:lnSpc>
                <a:spcPct val="135714"/>
              </a:lnSpc>
              <a:spcBef>
                <a:spcPts val="0"/>
              </a:spcBef>
              <a:spcAft>
                <a:spcPts val="0"/>
              </a:spcAft>
              <a:buClr>
                <a:schemeClr val="dk1"/>
              </a:buClr>
              <a:buSzPts val="1400"/>
              <a:buFont typeface="Calibri"/>
              <a:buAutoNum type="arabicParenR"/>
            </a:pPr>
            <a:r>
              <a:rPr lang="en-US" sz="1400" b="1">
                <a:solidFill>
                  <a:schemeClr val="dk1"/>
                </a:solidFill>
                <a:latin typeface="Calibri"/>
                <a:ea typeface="Calibri"/>
                <a:cs typeface="Calibri"/>
                <a:sym typeface="Calibri"/>
              </a:rPr>
              <a:t>Client opts to accept the IPV and waives their right to an Administrative Disqualification Hearing (ADH), subsequently accepting a disqualification period. </a:t>
            </a:r>
            <a:endParaRPr sz="1400" b="1">
              <a:solidFill>
                <a:schemeClr val="dk1"/>
              </a:solidFill>
              <a:latin typeface="Calibri"/>
              <a:ea typeface="Calibri"/>
              <a:cs typeface="Calibri"/>
              <a:sym typeface="Calibri"/>
            </a:endParaRPr>
          </a:p>
          <a:p>
            <a:pPr marL="342900" marR="0" lvl="0" indent="-342900" algn="l" rtl="0">
              <a:lnSpc>
                <a:spcPct val="135714"/>
              </a:lnSpc>
              <a:spcBef>
                <a:spcPts val="0"/>
              </a:spcBef>
              <a:spcAft>
                <a:spcPts val="0"/>
              </a:spcAft>
              <a:buClr>
                <a:schemeClr val="dk1"/>
              </a:buClr>
              <a:buSzPts val="1400"/>
              <a:buFont typeface="Calibri"/>
              <a:buAutoNum type="arabicParenR"/>
            </a:pPr>
            <a:r>
              <a:rPr lang="en-US" sz="1400" b="1">
                <a:solidFill>
                  <a:schemeClr val="dk1"/>
                </a:solidFill>
                <a:latin typeface="Calibri"/>
                <a:ea typeface="Calibri"/>
                <a:cs typeface="Calibri"/>
                <a:sym typeface="Calibri"/>
              </a:rPr>
              <a:t>As determined by an Administrative Law Judge during an ADH.</a:t>
            </a:r>
            <a:endParaRPr sz="800" b="1">
              <a:solidFill>
                <a:schemeClr val="dk1"/>
              </a:solidFill>
              <a:latin typeface="Calibri"/>
              <a:ea typeface="Calibri"/>
              <a:cs typeface="Calibri"/>
              <a:sym typeface="Calibri"/>
            </a:endParaRPr>
          </a:p>
        </p:txBody>
      </p:sp>
      <p:sp>
        <p:nvSpPr>
          <p:cNvPr id="329" name="Google Shape;329;p28"/>
          <p:cNvSpPr/>
          <p:nvPr/>
        </p:nvSpPr>
        <p:spPr>
          <a:xfrm>
            <a:off x="6814375" y="3290200"/>
            <a:ext cx="2329500" cy="3256800"/>
          </a:xfrm>
          <a:prstGeom prst="rect">
            <a:avLst/>
          </a:prstGeom>
          <a:noFill/>
          <a:ln>
            <a:noFill/>
          </a:ln>
        </p:spPr>
        <p:txBody>
          <a:bodyPr spcFirstLastPara="1" wrap="square" lIns="0" tIns="0" rIns="0" bIns="0" anchor="ctr" anchorCtr="0">
            <a:noAutofit/>
          </a:bodyPr>
          <a:lstStyle/>
          <a:p>
            <a:pPr marL="0" marR="0" lvl="0" indent="0" algn="l" rtl="0">
              <a:lnSpc>
                <a:spcPct val="135714"/>
              </a:lnSpc>
              <a:spcBef>
                <a:spcPts val="0"/>
              </a:spcBef>
              <a:spcAft>
                <a:spcPts val="0"/>
              </a:spcAft>
              <a:buNone/>
            </a:pPr>
            <a:r>
              <a:rPr lang="en-US" b="1">
                <a:solidFill>
                  <a:schemeClr val="dk1"/>
                </a:solidFill>
                <a:latin typeface="Calibri"/>
                <a:ea typeface="Calibri"/>
                <a:cs typeface="Calibri"/>
                <a:sym typeface="Calibri"/>
              </a:rPr>
              <a:t>Cases with egregious circumstances will be forwarded for screening and acceptance by either the District Attorney for prosecution.</a:t>
            </a:r>
            <a:endParaRPr/>
          </a:p>
          <a:p>
            <a:pPr marL="0" marR="0" lvl="0" indent="0" algn="l" rtl="0">
              <a:spcBef>
                <a:spcPts val="0"/>
              </a:spcBef>
              <a:spcAft>
                <a:spcPts val="0"/>
              </a:spcAft>
              <a:buNone/>
            </a:pPr>
            <a:endParaRPr b="1">
              <a:solidFill>
                <a:schemeClr val="dk1"/>
              </a:solidFill>
              <a:latin typeface="Calibri"/>
              <a:ea typeface="Calibri"/>
              <a:cs typeface="Calibri"/>
              <a:sym typeface="Calibri"/>
            </a:endParaRPr>
          </a:p>
          <a:p>
            <a:pPr marL="0" marR="0" lvl="0" indent="0" algn="l" rtl="0">
              <a:lnSpc>
                <a:spcPct val="135714"/>
              </a:lnSpc>
              <a:spcBef>
                <a:spcPts val="0"/>
              </a:spcBef>
              <a:spcAft>
                <a:spcPts val="0"/>
              </a:spcAft>
              <a:buNone/>
            </a:pPr>
            <a:r>
              <a:rPr lang="en-US" b="1">
                <a:solidFill>
                  <a:schemeClr val="dk1"/>
                </a:solidFill>
                <a:latin typeface="Calibri"/>
                <a:ea typeface="Calibri"/>
                <a:cs typeface="Calibri"/>
                <a:sym typeface="Calibri"/>
              </a:rPr>
              <a:t> If the case is not accepted by the DA  it will be reduced to an Intentional Program Violation. </a:t>
            </a:r>
            <a:endParaRPr/>
          </a:p>
        </p:txBody>
      </p:sp>
      <p:sp>
        <p:nvSpPr>
          <p:cNvPr id="330" name="Google Shape;330;p28"/>
          <p:cNvSpPr/>
          <p:nvPr/>
        </p:nvSpPr>
        <p:spPr>
          <a:xfrm>
            <a:off x="4458900" y="1902349"/>
            <a:ext cx="1190700" cy="12555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8"/>
          <p:cNvSpPr/>
          <p:nvPr/>
        </p:nvSpPr>
        <p:spPr>
          <a:xfrm>
            <a:off x="4539912" y="2068388"/>
            <a:ext cx="1028700" cy="923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Intentional Program Violation</a:t>
            </a:r>
            <a:endParaRPr/>
          </a:p>
        </p:txBody>
      </p:sp>
      <p:sp>
        <p:nvSpPr>
          <p:cNvPr id="332" name="Google Shape;332;p28"/>
          <p:cNvSpPr txBox="1"/>
          <p:nvPr/>
        </p:nvSpPr>
        <p:spPr>
          <a:xfrm>
            <a:off x="6530450" y="1780650"/>
            <a:ext cx="2681100" cy="507750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33" name="Google Shape;333;p28"/>
          <p:cNvSpPr txBox="1"/>
          <p:nvPr/>
        </p:nvSpPr>
        <p:spPr>
          <a:xfrm>
            <a:off x="3573650" y="1789750"/>
            <a:ext cx="2824800" cy="5066400"/>
          </a:xfrm>
          <a:prstGeom prst="rect">
            <a:avLst/>
          </a:prstGeom>
          <a:no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34" name="Google Shape;334;p28"/>
          <p:cNvSpPr/>
          <p:nvPr/>
        </p:nvSpPr>
        <p:spPr>
          <a:xfrm>
            <a:off x="1089550" y="1973850"/>
            <a:ext cx="1190700" cy="1255500"/>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8"/>
          <p:cNvSpPr/>
          <p:nvPr/>
        </p:nvSpPr>
        <p:spPr>
          <a:xfrm>
            <a:off x="1150034" y="2059800"/>
            <a:ext cx="1074000" cy="1138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b="1">
                <a:solidFill>
                  <a:schemeClr val="lt1"/>
                </a:solidFill>
                <a:latin typeface="Calibri"/>
                <a:ea typeface="Calibri"/>
                <a:cs typeface="Calibri"/>
                <a:sym typeface="Calibri"/>
              </a:rPr>
              <a:t>Unfounded </a:t>
            </a:r>
            <a:r>
              <a:rPr lang="en-US" b="1" u="sng">
                <a:solidFill>
                  <a:schemeClr val="lt1"/>
                </a:solidFill>
                <a:latin typeface="Calibri"/>
                <a:ea typeface="Calibri"/>
                <a:cs typeface="Calibri"/>
                <a:sym typeface="Calibri"/>
              </a:rPr>
              <a:t>or</a:t>
            </a:r>
            <a:endParaRPr/>
          </a:p>
          <a:p>
            <a:pPr marL="0" marR="0" lvl="0" indent="0" algn="ctr" rtl="0">
              <a:spcBef>
                <a:spcPts val="0"/>
              </a:spcBef>
              <a:spcAft>
                <a:spcPts val="0"/>
              </a:spcAft>
              <a:buNone/>
            </a:pPr>
            <a:r>
              <a:rPr lang="en-US" b="1">
                <a:solidFill>
                  <a:schemeClr val="lt1"/>
                </a:solidFill>
                <a:latin typeface="Calibri"/>
                <a:ea typeface="Calibri"/>
                <a:cs typeface="Calibri"/>
                <a:sym typeface="Calibri"/>
              </a:rPr>
              <a:t>Client Education</a:t>
            </a:r>
            <a:endParaRPr/>
          </a:p>
        </p:txBody>
      </p:sp>
      <p:sp>
        <p:nvSpPr>
          <p:cNvPr id="336" name="Google Shape;336;p28"/>
          <p:cNvSpPr txBox="1"/>
          <p:nvPr/>
        </p:nvSpPr>
        <p:spPr>
          <a:xfrm>
            <a:off x="204725" y="1810375"/>
            <a:ext cx="3237000" cy="506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9"/>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 name="Google Shape;342;p29"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343" name="Google Shape;343;p29"/>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29"/>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29"/>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346" name="Google Shape;346;p29"/>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Calibri"/>
              <a:buNone/>
            </a:pPr>
            <a:r>
              <a:rPr lang="en-US" sz="3000">
                <a:solidFill>
                  <a:srgbClr val="A5B9B3"/>
                </a:solidFill>
              </a:rPr>
              <a:t>Investigation Data</a:t>
            </a:r>
            <a:endParaRPr sz="3000" cap="none">
              <a:solidFill>
                <a:schemeClr val="lt1"/>
              </a:solidFill>
              <a:latin typeface="Arial"/>
              <a:ea typeface="Arial"/>
              <a:cs typeface="Arial"/>
              <a:sym typeface="Arial"/>
            </a:endParaRPr>
          </a:p>
        </p:txBody>
      </p:sp>
      <p:sp>
        <p:nvSpPr>
          <p:cNvPr id="347" name="Google Shape;347;p29"/>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8" name="Google Shape;348;p29" title="Chart"/>
          <p:cNvPicPr preferRelativeResize="0"/>
          <p:nvPr/>
        </p:nvPicPr>
        <p:blipFill>
          <a:blip r:embed="rId4">
            <a:alphaModFix/>
          </a:blip>
          <a:stretch>
            <a:fillRect/>
          </a:stretch>
        </p:blipFill>
        <p:spPr>
          <a:xfrm>
            <a:off x="326100" y="2013030"/>
            <a:ext cx="3383565" cy="2092175"/>
          </a:xfrm>
          <a:prstGeom prst="rect">
            <a:avLst/>
          </a:prstGeom>
          <a:noFill/>
          <a:ln>
            <a:noFill/>
          </a:ln>
        </p:spPr>
      </p:pic>
      <p:graphicFrame>
        <p:nvGraphicFramePr>
          <p:cNvPr id="349" name="Google Shape;349;p29"/>
          <p:cNvGraphicFramePr/>
          <p:nvPr/>
        </p:nvGraphicFramePr>
        <p:xfrm>
          <a:off x="4024525" y="2013025"/>
          <a:ext cx="3000000" cy="3000000"/>
        </p:xfrm>
        <a:graphic>
          <a:graphicData uri="http://schemas.openxmlformats.org/drawingml/2006/table">
            <a:tbl>
              <a:tblPr>
                <a:noFill/>
                <a:tableStyleId>{ABF6497A-1AC0-49FC-8EFC-993119F13C6A}</a:tableStyleId>
              </a:tblPr>
              <a:tblGrid>
                <a:gridCol w="102870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440450">
                <a:tc gridSpan="2">
                  <a:txBody>
                    <a:bodyPr/>
                    <a:lstStyle/>
                    <a:p>
                      <a:pPr marL="0" lvl="0" indent="0" algn="ctr" rtl="0">
                        <a:lnSpc>
                          <a:spcPct val="115000"/>
                        </a:lnSpc>
                        <a:spcBef>
                          <a:spcPts val="0"/>
                        </a:spcBef>
                        <a:spcAft>
                          <a:spcPts val="0"/>
                        </a:spcAft>
                        <a:buNone/>
                      </a:pPr>
                      <a:r>
                        <a:rPr lang="en-US" sz="1000"/>
                        <a:t>Referral Sources </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42250">
                <a:tc>
                  <a:txBody>
                    <a:bodyPr/>
                    <a:lstStyle/>
                    <a:p>
                      <a:pPr marL="0" lvl="0" indent="0" algn="l" rtl="0">
                        <a:lnSpc>
                          <a:spcPct val="115000"/>
                        </a:lnSpc>
                        <a:spcBef>
                          <a:spcPts val="0"/>
                        </a:spcBef>
                        <a:spcAft>
                          <a:spcPts val="0"/>
                        </a:spcAft>
                        <a:buNone/>
                      </a:pPr>
                      <a:r>
                        <a:rPr lang="en-US" sz="1000"/>
                        <a:t>DHS Staff</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59</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2250">
                <a:tc>
                  <a:txBody>
                    <a:bodyPr/>
                    <a:lstStyle/>
                    <a:p>
                      <a:pPr marL="0" lvl="0" indent="0" algn="l" rtl="0">
                        <a:lnSpc>
                          <a:spcPct val="115000"/>
                        </a:lnSpc>
                        <a:spcBef>
                          <a:spcPts val="0"/>
                        </a:spcBef>
                        <a:spcAft>
                          <a:spcPts val="0"/>
                        </a:spcAft>
                        <a:buNone/>
                      </a:pPr>
                      <a:r>
                        <a:rPr lang="en-US" sz="1000"/>
                        <a:t>Other States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48</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2250">
                <a:tc>
                  <a:txBody>
                    <a:bodyPr/>
                    <a:lstStyle/>
                    <a:p>
                      <a:pPr marL="0" lvl="0" indent="0" algn="l" rtl="0">
                        <a:lnSpc>
                          <a:spcPct val="115000"/>
                        </a:lnSpc>
                        <a:spcBef>
                          <a:spcPts val="0"/>
                        </a:spcBef>
                        <a:spcAft>
                          <a:spcPts val="0"/>
                        </a:spcAft>
                        <a:buNone/>
                      </a:pPr>
                      <a:r>
                        <a:rPr lang="en-US" sz="1000"/>
                        <a:t>Community</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16</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40450">
                <a:tc>
                  <a:txBody>
                    <a:bodyPr/>
                    <a:lstStyle/>
                    <a:p>
                      <a:pPr marL="0" lvl="0" indent="0" algn="l" rtl="0">
                        <a:lnSpc>
                          <a:spcPct val="115000"/>
                        </a:lnSpc>
                        <a:spcBef>
                          <a:spcPts val="0"/>
                        </a:spcBef>
                        <a:spcAft>
                          <a:spcPts val="0"/>
                        </a:spcAft>
                        <a:buNone/>
                      </a:pPr>
                      <a:r>
                        <a:rPr lang="en-US" sz="1000"/>
                        <a:t>State of Colorado</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2250">
                <a:tc>
                  <a:txBody>
                    <a:bodyPr/>
                    <a:lstStyle/>
                    <a:p>
                      <a:pPr marL="0" lvl="0" indent="0" algn="l" rtl="0">
                        <a:lnSpc>
                          <a:spcPct val="115000"/>
                        </a:lnSpc>
                        <a:spcBef>
                          <a:spcPts val="0"/>
                        </a:spcBef>
                        <a:spcAft>
                          <a:spcPts val="0"/>
                        </a:spcAft>
                        <a:buNone/>
                      </a:pPr>
                      <a:r>
                        <a:rPr lang="en-US" sz="1000"/>
                        <a:t>Federal</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4</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2250">
                <a:tc>
                  <a:txBody>
                    <a:bodyPr/>
                    <a:lstStyle/>
                    <a:p>
                      <a:pPr marL="0" lvl="0" indent="0" algn="l" rtl="0">
                        <a:lnSpc>
                          <a:spcPct val="115000"/>
                        </a:lnSpc>
                        <a:spcBef>
                          <a:spcPts val="0"/>
                        </a:spcBef>
                        <a:spcAft>
                          <a:spcPts val="0"/>
                        </a:spcAft>
                        <a:buNone/>
                      </a:pPr>
                      <a:r>
                        <a:rPr lang="en-US" sz="1000"/>
                        <a:t>Other County</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2</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350" name="Google Shape;350;p29"/>
          <p:cNvSpPr txBox="1"/>
          <p:nvPr/>
        </p:nvSpPr>
        <p:spPr>
          <a:xfrm>
            <a:off x="5750925" y="2553463"/>
            <a:ext cx="3120000" cy="10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Calibri"/>
                <a:ea typeface="Calibri"/>
                <a:cs typeface="Calibri"/>
                <a:sym typeface="Calibri"/>
              </a:rPr>
              <a:t>11/1/2018 - 3/31/19 Data</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Total Referred Cases: </a:t>
            </a:r>
            <a:r>
              <a:rPr lang="en-US" b="1">
                <a:latin typeface="Calibri"/>
                <a:ea typeface="Calibri"/>
                <a:cs typeface="Calibri"/>
                <a:sym typeface="Calibri"/>
              </a:rPr>
              <a:t>136</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Total Cases Accepted for Inv.: </a:t>
            </a:r>
            <a:r>
              <a:rPr lang="en-US" b="1">
                <a:latin typeface="Calibri"/>
                <a:ea typeface="Calibri"/>
                <a:cs typeface="Calibri"/>
                <a:sym typeface="Calibri"/>
              </a:rPr>
              <a:t>100</a:t>
            </a:r>
            <a:endParaRPr b="1">
              <a:latin typeface="Calibri"/>
              <a:ea typeface="Calibri"/>
              <a:cs typeface="Calibri"/>
              <a:sym typeface="Calibri"/>
            </a:endParaRPr>
          </a:p>
        </p:txBody>
      </p:sp>
      <p:pic>
        <p:nvPicPr>
          <p:cNvPr id="351" name="Google Shape;351;p29" title="Chart"/>
          <p:cNvPicPr preferRelativeResize="0"/>
          <p:nvPr/>
        </p:nvPicPr>
        <p:blipFill>
          <a:blip r:embed="rId5">
            <a:alphaModFix/>
          </a:blip>
          <a:stretch>
            <a:fillRect/>
          </a:stretch>
        </p:blipFill>
        <p:spPr>
          <a:xfrm>
            <a:off x="4843665" y="4386163"/>
            <a:ext cx="3441591" cy="2128050"/>
          </a:xfrm>
          <a:prstGeom prst="rect">
            <a:avLst/>
          </a:prstGeom>
          <a:noFill/>
          <a:ln>
            <a:noFill/>
          </a:ln>
        </p:spPr>
      </p:pic>
      <p:graphicFrame>
        <p:nvGraphicFramePr>
          <p:cNvPr id="352" name="Google Shape;352;p29"/>
          <p:cNvGraphicFramePr/>
          <p:nvPr/>
        </p:nvGraphicFramePr>
        <p:xfrm>
          <a:off x="2919750" y="4778675"/>
          <a:ext cx="3000000" cy="3000000"/>
        </p:xfrm>
        <a:graphic>
          <a:graphicData uri="http://schemas.openxmlformats.org/drawingml/2006/table">
            <a:tbl>
              <a:tblPr>
                <a:noFill/>
                <a:tableStyleId>{ABF6497A-1AC0-49FC-8EFC-993119F13C6A}</a:tableStyleId>
              </a:tblPr>
              <a:tblGrid>
                <a:gridCol w="1247775">
                  <a:extLst>
                    <a:ext uri="{9D8B030D-6E8A-4147-A177-3AD203B41FA5}">
                      <a16:colId xmlns:a16="http://schemas.microsoft.com/office/drawing/2014/main" val="20000"/>
                    </a:ext>
                  </a:extLst>
                </a:gridCol>
                <a:gridCol w="200025">
                  <a:extLst>
                    <a:ext uri="{9D8B030D-6E8A-4147-A177-3AD203B41FA5}">
                      <a16:colId xmlns:a16="http://schemas.microsoft.com/office/drawing/2014/main" val="20001"/>
                    </a:ext>
                  </a:extLst>
                </a:gridCol>
              </a:tblGrid>
              <a:tr h="333375">
                <a:tc gridSpan="2">
                  <a:txBody>
                    <a:bodyPr/>
                    <a:lstStyle/>
                    <a:p>
                      <a:pPr marL="0" lvl="0" indent="0" algn="ctr" rtl="0">
                        <a:lnSpc>
                          <a:spcPct val="115000"/>
                        </a:lnSpc>
                        <a:spcBef>
                          <a:spcPts val="0"/>
                        </a:spcBef>
                        <a:spcAft>
                          <a:spcPts val="0"/>
                        </a:spcAft>
                        <a:buNone/>
                      </a:pPr>
                      <a:r>
                        <a:rPr lang="en-US" sz="1000"/>
                        <a:t>Case Outcome Data </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33375">
                <a:tc>
                  <a:txBody>
                    <a:bodyPr/>
                    <a:lstStyle/>
                    <a:p>
                      <a:pPr marL="0" lvl="0" indent="0" algn="l" rtl="0">
                        <a:lnSpc>
                          <a:spcPct val="115000"/>
                        </a:lnSpc>
                        <a:spcBef>
                          <a:spcPts val="0"/>
                        </a:spcBef>
                        <a:spcAft>
                          <a:spcPts val="0"/>
                        </a:spcAft>
                        <a:buNone/>
                      </a:pPr>
                      <a:r>
                        <a:rPr lang="en-US" sz="1000"/>
                        <a:t>Allegation Unfounded</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38</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US" sz="1000"/>
                        <a:t>Client Education</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18</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US" sz="1000"/>
                        <a:t>IPV</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5</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US" sz="1000"/>
                        <a:t>DA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000"/>
                        <a:t>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0"/>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58" name="Google Shape;358;p30"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359" name="Google Shape;359;p30"/>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30"/>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1" name="Google Shape;361;p30"/>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362" name="Google Shape;362;p30"/>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Contact Information</a:t>
            </a:r>
            <a:endParaRPr sz="3000" cap="none">
              <a:solidFill>
                <a:srgbClr val="A5B9B3"/>
              </a:solidFill>
              <a:latin typeface="Arial"/>
              <a:ea typeface="Arial"/>
              <a:cs typeface="Arial"/>
              <a:sym typeface="Arial"/>
            </a:endParaRPr>
          </a:p>
        </p:txBody>
      </p:sp>
      <p:sp>
        <p:nvSpPr>
          <p:cNvPr id="363" name="Google Shape;363;p30"/>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30"/>
          <p:cNvSpPr txBox="1"/>
          <p:nvPr/>
        </p:nvSpPr>
        <p:spPr>
          <a:xfrm>
            <a:off x="175175" y="1883225"/>
            <a:ext cx="8800500" cy="479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highlight>
                  <a:srgbClr val="FFFFFF"/>
                </a:highlight>
                <a:latin typeface="Calibri"/>
                <a:ea typeface="Calibri"/>
                <a:cs typeface="Calibri"/>
                <a:sym typeface="Calibri"/>
              </a:rPr>
              <a:t>Katie Heckman heckmaa@co.larimer.co.us</a:t>
            </a: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400">
                <a:highlight>
                  <a:srgbClr val="FFFFFF"/>
                </a:highlight>
                <a:latin typeface="Calibri"/>
                <a:ea typeface="Calibri"/>
                <a:cs typeface="Calibri"/>
                <a:sym typeface="Calibri"/>
              </a:rPr>
              <a:t>Sue Statz statzxsr@co.larimer.co.us</a:t>
            </a: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400">
                <a:highlight>
                  <a:srgbClr val="FFFFFF"/>
                </a:highlight>
                <a:latin typeface="Calibri"/>
                <a:ea typeface="Calibri"/>
                <a:cs typeface="Calibri"/>
                <a:sym typeface="Calibri"/>
              </a:rPr>
              <a:t>Milissa Carlson carlsomj@co.larimer.co.us</a:t>
            </a: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400">
              <a:highlight>
                <a:srgbClr val="FFFFFF"/>
              </a:highlight>
              <a:latin typeface="Calibri"/>
              <a:ea typeface="Calibri"/>
              <a:cs typeface="Calibri"/>
              <a:sym typeface="Calibri"/>
            </a:endParaRPr>
          </a:p>
          <a:p>
            <a:pPr marL="0" lvl="0" indent="0" algn="ctr" rtl="0">
              <a:spcBef>
                <a:spcPts val="0"/>
              </a:spcBef>
              <a:spcAft>
                <a:spcPts val="0"/>
              </a:spcAft>
              <a:buNone/>
            </a:pPr>
            <a:r>
              <a:rPr lang="en-US" sz="2400">
                <a:highlight>
                  <a:srgbClr val="FFFFFF"/>
                </a:highlight>
                <a:latin typeface="Calibri"/>
                <a:ea typeface="Calibri"/>
                <a:cs typeface="Calibri"/>
                <a:sym typeface="Calibri"/>
              </a:rPr>
              <a:t>Carri Ratazzi  ratazzcj@co.larimer.co.us     </a:t>
            </a: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240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400">
                <a:highlight>
                  <a:srgbClr val="FFFFFF"/>
                </a:highlight>
                <a:latin typeface="Calibri"/>
                <a:ea typeface="Calibri"/>
                <a:cs typeface="Calibri"/>
                <a:sym typeface="Calibri"/>
              </a:rPr>
              <a:t>Liz Chippendale chippeea@co.larimer.co.us</a:t>
            </a:r>
            <a:endParaRPr sz="2400">
              <a:highlight>
                <a:srgbClr val="FFFFFF"/>
              </a:highlight>
              <a:latin typeface="Calibri"/>
              <a:ea typeface="Calibri"/>
              <a:cs typeface="Calibri"/>
              <a:sym typeface="Calibri"/>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0" name="Google Shape;100;p14"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01" name="Google Shape;101;p14"/>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14"/>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14"/>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04" name="Google Shape;104;p14"/>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Mission Statement</a:t>
            </a:r>
            <a:endParaRPr sz="3000" cap="none">
              <a:solidFill>
                <a:srgbClr val="A5B9B3"/>
              </a:solidFill>
              <a:latin typeface="Arial"/>
              <a:ea typeface="Arial"/>
              <a:cs typeface="Arial"/>
              <a:sym typeface="Arial"/>
            </a:endParaRPr>
          </a:p>
        </p:txBody>
      </p:sp>
      <p:sp>
        <p:nvSpPr>
          <p:cNvPr id="105" name="Google Shape;105;p14"/>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 name="Google Shape;106;p14"/>
          <p:cNvSpPr txBox="1"/>
          <p:nvPr/>
        </p:nvSpPr>
        <p:spPr>
          <a:xfrm>
            <a:off x="1129500" y="2631500"/>
            <a:ext cx="7566300" cy="3404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700"/>
              </a:spcBef>
              <a:spcAft>
                <a:spcPts val="0"/>
              </a:spcAft>
              <a:buNone/>
            </a:pPr>
            <a:r>
              <a:rPr lang="en-US" sz="3150" b="1">
                <a:solidFill>
                  <a:srgbClr val="9F481B"/>
                </a:solidFill>
                <a:latin typeface="Calibri"/>
                <a:ea typeface="Calibri"/>
                <a:cs typeface="Calibri"/>
                <a:sym typeface="Calibri"/>
              </a:rPr>
              <a:t>Department of Human Services</a:t>
            </a:r>
            <a:endParaRPr sz="3150" b="1">
              <a:solidFill>
                <a:srgbClr val="9F481B"/>
              </a:solidFill>
              <a:latin typeface="Calibri"/>
              <a:ea typeface="Calibri"/>
              <a:cs typeface="Calibri"/>
              <a:sym typeface="Calibri"/>
            </a:endParaRPr>
          </a:p>
          <a:p>
            <a:pPr marL="1143000" marR="139700" lvl="0" indent="0" algn="l" rtl="0">
              <a:lnSpc>
                <a:spcPct val="115000"/>
              </a:lnSpc>
              <a:spcBef>
                <a:spcPts val="1500"/>
              </a:spcBef>
              <a:spcAft>
                <a:spcPts val="0"/>
              </a:spcAft>
              <a:buNone/>
            </a:pPr>
            <a:r>
              <a:rPr lang="en-US" sz="3000">
                <a:solidFill>
                  <a:srgbClr val="E1EBEA"/>
                </a:solidFill>
                <a:latin typeface="Calibri"/>
                <a:ea typeface="Calibri"/>
                <a:cs typeface="Calibri"/>
                <a:sym typeface="Calibri"/>
              </a:rPr>
              <a:t> </a:t>
            </a:r>
            <a:r>
              <a:rPr lang="en-US" sz="3000" b="1">
                <a:solidFill>
                  <a:srgbClr val="231F20"/>
                </a:solidFill>
                <a:latin typeface="Calibri"/>
                <a:ea typeface="Calibri"/>
                <a:cs typeface="Calibri"/>
                <a:sym typeface="Calibri"/>
              </a:rPr>
              <a:t>Mission Statement:</a:t>
            </a:r>
            <a:endParaRPr sz="3000" b="1">
              <a:solidFill>
                <a:srgbClr val="231F20"/>
              </a:solidFill>
              <a:latin typeface="Calibri"/>
              <a:ea typeface="Calibri"/>
              <a:cs typeface="Calibri"/>
              <a:sym typeface="Calibri"/>
            </a:endParaRPr>
          </a:p>
          <a:p>
            <a:pPr marL="1143000" marR="139700" lvl="0" indent="0" algn="l" rtl="0">
              <a:lnSpc>
                <a:spcPct val="150000"/>
              </a:lnSpc>
              <a:spcBef>
                <a:spcPts val="1500"/>
              </a:spcBef>
              <a:spcAft>
                <a:spcPts val="1500"/>
              </a:spcAft>
              <a:buNone/>
            </a:pPr>
            <a:r>
              <a:rPr lang="en-US" sz="2400">
                <a:solidFill>
                  <a:srgbClr val="231F20"/>
                </a:solidFill>
                <a:latin typeface="Calibri"/>
                <a:ea typeface="Calibri"/>
                <a:cs typeface="Calibri"/>
                <a:sym typeface="Calibri"/>
              </a:rPr>
              <a:t>To provide safety and support for children and vulnerable citizens.</a:t>
            </a:r>
            <a:endParaRPr sz="2400">
              <a:solidFill>
                <a:srgbClr val="231F20"/>
              </a:solidFill>
              <a:latin typeface="Calibri"/>
              <a:ea typeface="Calibri"/>
              <a:cs typeface="Calibri"/>
              <a:sym typeface="Calibri"/>
            </a:endParaRPr>
          </a:p>
        </p:txBody>
      </p:sp>
      <p:sp>
        <p:nvSpPr>
          <p:cNvPr id="107" name="Google Shape;107;p14"/>
          <p:cNvSpPr txBox="1"/>
          <p:nvPr/>
        </p:nvSpPr>
        <p:spPr>
          <a:xfrm>
            <a:off x="7763875" y="4557200"/>
            <a:ext cx="7156200" cy="8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3" name="Google Shape;113;p15"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14" name="Google Shape;114;p15"/>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15"/>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15"/>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17" name="Google Shape;117;p15"/>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Agenda</a:t>
            </a:r>
            <a:endParaRPr sz="3000" cap="none">
              <a:solidFill>
                <a:srgbClr val="A5B9B3"/>
              </a:solidFill>
              <a:latin typeface="Arial"/>
              <a:ea typeface="Arial"/>
              <a:cs typeface="Arial"/>
              <a:sym typeface="Arial"/>
            </a:endParaRPr>
          </a:p>
        </p:txBody>
      </p:sp>
      <p:sp>
        <p:nvSpPr>
          <p:cNvPr id="118" name="Google Shape;118;p15"/>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9" name="Google Shape;119;p15"/>
          <p:cNvSpPr txBox="1"/>
          <p:nvPr/>
        </p:nvSpPr>
        <p:spPr>
          <a:xfrm>
            <a:off x="39475" y="2631500"/>
            <a:ext cx="8989500" cy="3404100"/>
          </a:xfrm>
          <a:prstGeom prst="rect">
            <a:avLst/>
          </a:prstGeom>
          <a:noFill/>
          <a:ln>
            <a:noFill/>
          </a:ln>
        </p:spPr>
        <p:txBody>
          <a:bodyPr spcFirstLastPara="1" wrap="square" lIns="91425" tIns="91425" rIns="91425" bIns="91425" anchor="t" anchorCtr="0">
            <a:noAutofit/>
          </a:bodyPr>
          <a:lstStyle/>
          <a:p>
            <a:pPr marL="1143000" marR="139700" lvl="0" indent="0" algn="l" rtl="0">
              <a:lnSpc>
                <a:spcPct val="115000"/>
              </a:lnSpc>
              <a:spcBef>
                <a:spcPts val="0"/>
              </a:spcBef>
              <a:spcAft>
                <a:spcPts val="0"/>
              </a:spcAft>
              <a:buNone/>
            </a:pPr>
            <a:r>
              <a:rPr lang="en-US" sz="2400" b="1">
                <a:solidFill>
                  <a:srgbClr val="231F20"/>
                </a:solidFill>
                <a:latin typeface="Calibri"/>
                <a:ea typeface="Calibri"/>
                <a:cs typeface="Calibri"/>
                <a:sym typeface="Calibri"/>
              </a:rPr>
              <a:t>Opening Statement: Laura Walker </a:t>
            </a:r>
            <a:endParaRPr sz="600" b="1">
              <a:solidFill>
                <a:srgbClr val="231F20"/>
              </a:solidFill>
              <a:latin typeface="Calibri"/>
              <a:ea typeface="Calibri"/>
              <a:cs typeface="Calibri"/>
              <a:sym typeface="Calibri"/>
            </a:endParaRPr>
          </a:p>
          <a:p>
            <a:pPr marL="1143000" marR="139700" lvl="0" indent="0" algn="l" rtl="0">
              <a:lnSpc>
                <a:spcPct val="115000"/>
              </a:lnSpc>
              <a:spcBef>
                <a:spcPts val="1500"/>
              </a:spcBef>
              <a:spcAft>
                <a:spcPts val="0"/>
              </a:spcAft>
              <a:buNone/>
            </a:pPr>
            <a:r>
              <a:rPr lang="en-US" sz="2400" b="1">
                <a:solidFill>
                  <a:srgbClr val="231F20"/>
                </a:solidFill>
                <a:latin typeface="Calibri"/>
                <a:ea typeface="Calibri"/>
                <a:cs typeface="Calibri"/>
                <a:sym typeface="Calibri"/>
              </a:rPr>
              <a:t>Child, Youth and Family Division</a:t>
            </a:r>
            <a:endParaRPr sz="600" b="1">
              <a:solidFill>
                <a:srgbClr val="231F20"/>
              </a:solidFill>
              <a:latin typeface="Calibri"/>
              <a:ea typeface="Calibri"/>
              <a:cs typeface="Calibri"/>
              <a:sym typeface="Calibri"/>
            </a:endParaRPr>
          </a:p>
          <a:p>
            <a:pPr marL="1143000" marR="139700" lvl="0" indent="0" algn="l" rtl="0">
              <a:lnSpc>
                <a:spcPct val="115000"/>
              </a:lnSpc>
              <a:spcBef>
                <a:spcPts val="1500"/>
              </a:spcBef>
              <a:spcAft>
                <a:spcPts val="0"/>
              </a:spcAft>
              <a:buNone/>
            </a:pPr>
            <a:r>
              <a:rPr lang="en-US" sz="2400" b="1">
                <a:solidFill>
                  <a:srgbClr val="231F20"/>
                </a:solidFill>
                <a:latin typeface="Calibri"/>
                <a:ea typeface="Calibri"/>
                <a:cs typeface="Calibri"/>
                <a:sym typeface="Calibri"/>
              </a:rPr>
              <a:t>Benefits and Community Support Division </a:t>
            </a:r>
            <a:r>
              <a:rPr lang="en-US" sz="600" b="1">
                <a:solidFill>
                  <a:srgbClr val="231F20"/>
                </a:solidFill>
                <a:latin typeface="Calibri"/>
                <a:ea typeface="Calibri"/>
                <a:cs typeface="Calibri"/>
                <a:sym typeface="Calibri"/>
              </a:rPr>
              <a:t> </a:t>
            </a:r>
            <a:endParaRPr sz="600" b="1">
              <a:solidFill>
                <a:srgbClr val="231F20"/>
              </a:solidFill>
              <a:latin typeface="Calibri"/>
              <a:ea typeface="Calibri"/>
              <a:cs typeface="Calibri"/>
              <a:sym typeface="Calibri"/>
            </a:endParaRPr>
          </a:p>
          <a:p>
            <a:pPr marL="1143000" marR="139700" lvl="0" indent="0" algn="l" rtl="0">
              <a:lnSpc>
                <a:spcPct val="115000"/>
              </a:lnSpc>
              <a:spcBef>
                <a:spcPts val="1500"/>
              </a:spcBef>
              <a:spcAft>
                <a:spcPts val="0"/>
              </a:spcAft>
              <a:buNone/>
            </a:pPr>
            <a:r>
              <a:rPr lang="en-US" sz="2400" b="1">
                <a:solidFill>
                  <a:srgbClr val="231F20"/>
                </a:solidFill>
                <a:latin typeface="Calibri"/>
                <a:ea typeface="Calibri"/>
                <a:cs typeface="Calibri"/>
                <a:sym typeface="Calibri"/>
              </a:rPr>
              <a:t>Program Integrity and Investigations</a:t>
            </a:r>
            <a:endParaRPr sz="600" b="1">
              <a:solidFill>
                <a:srgbClr val="231F20"/>
              </a:solidFill>
              <a:latin typeface="Calibri"/>
              <a:ea typeface="Calibri"/>
              <a:cs typeface="Calibri"/>
              <a:sym typeface="Calibri"/>
            </a:endParaRPr>
          </a:p>
          <a:p>
            <a:pPr marL="1143000" marR="139700" lvl="0" indent="0" algn="l" rtl="0">
              <a:lnSpc>
                <a:spcPct val="115000"/>
              </a:lnSpc>
              <a:spcBef>
                <a:spcPts val="1500"/>
              </a:spcBef>
              <a:spcAft>
                <a:spcPts val="1500"/>
              </a:spcAft>
              <a:buNone/>
            </a:pPr>
            <a:r>
              <a:rPr lang="en-US" sz="2400" b="1">
                <a:solidFill>
                  <a:srgbClr val="231F20"/>
                </a:solidFill>
                <a:latin typeface="Calibri"/>
                <a:ea typeface="Calibri"/>
                <a:cs typeface="Calibri"/>
                <a:sym typeface="Calibri"/>
              </a:rPr>
              <a:t>Accounting</a:t>
            </a:r>
            <a:endParaRPr sz="600" b="1">
              <a:solidFill>
                <a:srgbClr val="231F2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5" name="Google Shape;125;p16"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26" name="Google Shape;126;p16"/>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16"/>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16"/>
          <p:cNvSpPr txBox="1"/>
          <p:nvPr/>
        </p:nvSpPr>
        <p:spPr>
          <a:xfrm>
            <a:off x="175171" y="1778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29" name="Google Shape;129;p16"/>
          <p:cNvSpPr txBox="1"/>
          <p:nvPr/>
        </p:nvSpPr>
        <p:spPr>
          <a:xfrm>
            <a:off x="-125" y="700712"/>
            <a:ext cx="7287300" cy="10599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What is Abuse and Neglect?</a:t>
            </a:r>
            <a:endParaRPr sz="3000" cap="none">
              <a:solidFill>
                <a:srgbClr val="A5B9B3"/>
              </a:solidFill>
              <a:latin typeface="Arial"/>
              <a:ea typeface="Arial"/>
              <a:cs typeface="Arial"/>
              <a:sym typeface="Arial"/>
            </a:endParaRPr>
          </a:p>
        </p:txBody>
      </p:sp>
      <p:sp>
        <p:nvSpPr>
          <p:cNvPr id="130" name="Google Shape;130;p16"/>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6"/>
          <p:cNvSpPr txBox="1"/>
          <p:nvPr/>
        </p:nvSpPr>
        <p:spPr>
          <a:xfrm>
            <a:off x="585000" y="2573200"/>
            <a:ext cx="7332900" cy="28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32" name="Google Shape;132;p16"/>
          <p:cNvPicPr preferRelativeResize="0"/>
          <p:nvPr/>
        </p:nvPicPr>
        <p:blipFill rotWithShape="1">
          <a:blip r:embed="rId4">
            <a:alphaModFix/>
          </a:blip>
          <a:srcRect t="16616" r="1835" b="5701"/>
          <a:stretch/>
        </p:blipFill>
        <p:spPr>
          <a:xfrm>
            <a:off x="175175" y="1716975"/>
            <a:ext cx="8974674" cy="514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8" name="Google Shape;138;p17"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39" name="Google Shape;139;p17"/>
          <p:cNvSpPr/>
          <p:nvPr/>
        </p:nvSpPr>
        <p:spPr>
          <a:xfrm>
            <a:off x="7287297" y="715375"/>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 name="Google Shape;140;p17"/>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7"/>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42" name="Google Shape;142;p17"/>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4000" b="1">
                <a:solidFill>
                  <a:srgbClr val="A5B9B3"/>
                </a:solidFill>
              </a:rPr>
              <a:t>Child Protective Services</a:t>
            </a:r>
            <a:r>
              <a:rPr lang="en-US" sz="4000" b="1">
                <a:solidFill>
                  <a:srgbClr val="FFFFFF"/>
                </a:solidFill>
              </a:rPr>
              <a:t> </a:t>
            </a:r>
            <a:r>
              <a:rPr lang="en-US" sz="4000" b="1">
                <a:solidFill>
                  <a:srgbClr val="404040"/>
                </a:solidFill>
              </a:rPr>
              <a:t>                                                                                                                                                                                                                                                                                                                                                                                                                                                                                                                                                                                                                                                                                                  </a:t>
            </a:r>
            <a:endParaRPr sz="3000" cap="none">
              <a:solidFill>
                <a:srgbClr val="A5B9B3"/>
              </a:solidFill>
              <a:latin typeface="Arial"/>
              <a:ea typeface="Arial"/>
              <a:cs typeface="Arial"/>
              <a:sym typeface="Arial"/>
            </a:endParaRPr>
          </a:p>
        </p:txBody>
      </p:sp>
      <p:sp>
        <p:nvSpPr>
          <p:cNvPr id="143" name="Google Shape;143;p17"/>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17"/>
          <p:cNvSpPr txBox="1"/>
          <p:nvPr/>
        </p:nvSpPr>
        <p:spPr>
          <a:xfrm>
            <a:off x="584900" y="2479500"/>
            <a:ext cx="7332900" cy="281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5" name="Google Shape;145;p17"/>
          <p:cNvPicPr preferRelativeResize="0"/>
          <p:nvPr/>
        </p:nvPicPr>
        <p:blipFill rotWithShape="1">
          <a:blip r:embed="rId4">
            <a:alphaModFix/>
          </a:blip>
          <a:srcRect l="5179" t="17358" r="1831" b="6241"/>
          <a:stretch/>
        </p:blipFill>
        <p:spPr>
          <a:xfrm>
            <a:off x="173700" y="1789875"/>
            <a:ext cx="9002326" cy="503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1" name="Google Shape;151;p18"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52" name="Google Shape;152;p18"/>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18"/>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a:solidFill>
                <a:schemeClr val="lt1"/>
              </a:solidFill>
              <a:latin typeface="Arial"/>
              <a:ea typeface="Arial"/>
              <a:cs typeface="Arial"/>
              <a:sym typeface="Arial"/>
            </a:endParaRPr>
          </a:p>
        </p:txBody>
      </p:sp>
      <p:sp>
        <p:nvSpPr>
          <p:cNvPr id="154" name="Google Shape;154;p18"/>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9483B"/>
                </a:solidFill>
              </a:rPr>
              <a:t>Larimer 101 Department of Human Services </a:t>
            </a:r>
            <a:endParaRPr sz="1800" cap="none">
              <a:solidFill>
                <a:srgbClr val="09483B"/>
              </a:solidFill>
              <a:latin typeface="Arial"/>
              <a:ea typeface="Arial"/>
              <a:cs typeface="Arial"/>
              <a:sym typeface="Arial"/>
            </a:endParaRPr>
          </a:p>
        </p:txBody>
      </p:sp>
      <p:sp>
        <p:nvSpPr>
          <p:cNvPr id="155" name="Google Shape;155;p18"/>
          <p:cNvSpPr txBox="1"/>
          <p:nvPr/>
        </p:nvSpPr>
        <p:spPr>
          <a:xfrm>
            <a:off x="0" y="623296"/>
            <a:ext cx="7287300" cy="11574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endParaRPr sz="4000" b="1">
              <a:solidFill>
                <a:schemeClr val="lt1"/>
              </a:solidFill>
            </a:endParaRPr>
          </a:p>
          <a:p>
            <a:pPr marL="182880" marR="0" lvl="0" indent="0" algn="l" rtl="0">
              <a:spcBef>
                <a:spcPts val="0"/>
              </a:spcBef>
              <a:spcAft>
                <a:spcPts val="0"/>
              </a:spcAft>
              <a:buClr>
                <a:srgbClr val="A5B9B3"/>
              </a:buClr>
              <a:buSzPts val="3000"/>
              <a:buFont typeface="Arial"/>
              <a:buNone/>
            </a:pPr>
            <a:r>
              <a:rPr lang="en-US" sz="4000" b="1">
                <a:solidFill>
                  <a:srgbClr val="EA9999"/>
                </a:solidFill>
              </a:rPr>
              <a:t>RED</a:t>
            </a:r>
            <a:r>
              <a:rPr lang="en-US" sz="4000" b="1">
                <a:solidFill>
                  <a:schemeClr val="lt1"/>
                </a:solidFill>
              </a:rPr>
              <a:t> Team: </a:t>
            </a:r>
            <a:r>
              <a:rPr lang="en-US" sz="2400" b="1" i="1">
                <a:solidFill>
                  <a:srgbClr val="E6B8AF"/>
                </a:solidFill>
              </a:rPr>
              <a:t>R</a:t>
            </a:r>
            <a:r>
              <a:rPr lang="en-US" sz="2400" b="1" i="1">
                <a:solidFill>
                  <a:schemeClr val="lt1"/>
                </a:solidFill>
              </a:rPr>
              <a:t>eview, </a:t>
            </a:r>
            <a:r>
              <a:rPr lang="en-US" sz="2400" b="1" i="1">
                <a:solidFill>
                  <a:srgbClr val="E6B8AF"/>
                </a:solidFill>
              </a:rPr>
              <a:t>E</a:t>
            </a:r>
            <a:r>
              <a:rPr lang="en-US" sz="2400" b="1" i="1">
                <a:solidFill>
                  <a:schemeClr val="lt1"/>
                </a:solidFill>
              </a:rPr>
              <a:t>valuate and </a:t>
            </a:r>
            <a:r>
              <a:rPr lang="en-US" sz="2400" b="1" i="1">
                <a:solidFill>
                  <a:srgbClr val="E6B8AF"/>
                </a:solidFill>
              </a:rPr>
              <a:t>D</a:t>
            </a:r>
            <a:r>
              <a:rPr lang="en-US" sz="2400" b="1" i="1">
                <a:solidFill>
                  <a:schemeClr val="lt1"/>
                </a:solidFill>
              </a:rPr>
              <a:t>irect</a:t>
            </a:r>
            <a:endParaRPr sz="2400" b="1" i="1">
              <a:solidFill>
                <a:schemeClr val="lt1"/>
              </a:solidFill>
            </a:endParaRPr>
          </a:p>
          <a:p>
            <a:pPr marL="182880" marR="0" lvl="0" indent="0" algn="l" rtl="0">
              <a:spcBef>
                <a:spcPts val="0"/>
              </a:spcBef>
              <a:spcAft>
                <a:spcPts val="0"/>
              </a:spcAft>
              <a:buClr>
                <a:srgbClr val="A5B9B3"/>
              </a:buClr>
              <a:buSzPts val="3000"/>
              <a:buFont typeface="Arial"/>
              <a:buNone/>
            </a:pPr>
            <a:endParaRPr sz="4000" b="1">
              <a:solidFill>
                <a:srgbClr val="393634"/>
              </a:solidFill>
            </a:endParaRPr>
          </a:p>
        </p:txBody>
      </p:sp>
      <p:sp>
        <p:nvSpPr>
          <p:cNvPr id="156" name="Google Shape;156;p18"/>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18"/>
          <p:cNvSpPr txBox="1"/>
          <p:nvPr/>
        </p:nvSpPr>
        <p:spPr>
          <a:xfrm>
            <a:off x="1129500" y="2631500"/>
            <a:ext cx="7566300" cy="3404100"/>
          </a:xfrm>
          <a:prstGeom prst="rect">
            <a:avLst/>
          </a:prstGeom>
          <a:noFill/>
          <a:ln>
            <a:noFill/>
          </a:ln>
        </p:spPr>
        <p:txBody>
          <a:bodyPr spcFirstLastPara="1" wrap="square" lIns="91425" tIns="91425" rIns="91425" bIns="91425" anchor="t" anchorCtr="0">
            <a:noAutofit/>
          </a:bodyPr>
          <a:lstStyle/>
          <a:p>
            <a:pPr marL="1143000" marR="139700" lvl="0" indent="0" algn="l" rtl="0">
              <a:lnSpc>
                <a:spcPct val="150000"/>
              </a:lnSpc>
              <a:spcBef>
                <a:spcPts val="0"/>
              </a:spcBef>
              <a:spcAft>
                <a:spcPts val="1500"/>
              </a:spcAft>
              <a:buNone/>
            </a:pPr>
            <a:endParaRPr sz="2400">
              <a:solidFill>
                <a:srgbClr val="231F20"/>
              </a:solidFill>
              <a:highlight>
                <a:srgbClr val="E1EBEA"/>
              </a:highlight>
              <a:latin typeface="Montserrat"/>
              <a:ea typeface="Montserrat"/>
              <a:cs typeface="Montserrat"/>
              <a:sym typeface="Montserrat"/>
            </a:endParaRPr>
          </a:p>
        </p:txBody>
      </p:sp>
      <p:sp>
        <p:nvSpPr>
          <p:cNvPr id="158" name="Google Shape;158;p18"/>
          <p:cNvSpPr txBox="1"/>
          <p:nvPr/>
        </p:nvSpPr>
        <p:spPr>
          <a:xfrm>
            <a:off x="388050" y="1956425"/>
            <a:ext cx="8367900" cy="448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i="1" u="sng">
                <a:solidFill>
                  <a:srgbClr val="393634"/>
                </a:solidFill>
                <a:latin typeface="Calibri"/>
                <a:ea typeface="Calibri"/>
                <a:cs typeface="Calibri"/>
                <a:sym typeface="Calibri"/>
              </a:rPr>
              <a:t>RED Team is:</a:t>
            </a:r>
            <a:endParaRPr sz="2400" b="1" i="1" u="sng">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b="1">
                <a:solidFill>
                  <a:srgbClr val="393634"/>
                </a:solidFill>
                <a:latin typeface="Calibri"/>
                <a:ea typeface="Calibri"/>
                <a:cs typeface="Calibri"/>
                <a:sym typeface="Calibri"/>
              </a:rPr>
              <a:t>Group process </a:t>
            </a:r>
            <a:r>
              <a:rPr lang="en-US" sz="1800">
                <a:solidFill>
                  <a:srgbClr val="393634"/>
                </a:solidFill>
                <a:latin typeface="Calibri"/>
                <a:ea typeface="Calibri"/>
                <a:cs typeface="Calibri"/>
                <a:sym typeface="Calibri"/>
              </a:rPr>
              <a:t>for decision making using an applied framework that starts us in the direction of a balanced assessment</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b="1">
                <a:solidFill>
                  <a:srgbClr val="393634"/>
                </a:solidFill>
                <a:latin typeface="Calibri"/>
                <a:ea typeface="Calibri"/>
                <a:cs typeface="Calibri"/>
                <a:sym typeface="Calibri"/>
              </a:rPr>
              <a:t>Evaluation</a:t>
            </a:r>
            <a:r>
              <a:rPr lang="en-US" sz="1800">
                <a:solidFill>
                  <a:srgbClr val="393634"/>
                </a:solidFill>
                <a:latin typeface="Calibri"/>
                <a:ea typeface="Calibri"/>
                <a:cs typeface="Calibri"/>
                <a:sym typeface="Calibri"/>
              </a:rPr>
              <a:t> of available information</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b="1">
                <a:solidFill>
                  <a:srgbClr val="393634"/>
                </a:solidFill>
                <a:latin typeface="Calibri"/>
                <a:ea typeface="Calibri"/>
                <a:cs typeface="Calibri"/>
                <a:sym typeface="Calibri"/>
              </a:rPr>
              <a:t>Critical Thinking </a:t>
            </a:r>
            <a:r>
              <a:rPr lang="en-US" sz="1800">
                <a:solidFill>
                  <a:srgbClr val="393634"/>
                </a:solidFill>
                <a:latin typeface="Calibri"/>
                <a:ea typeface="Calibri"/>
                <a:cs typeface="Calibri"/>
                <a:sym typeface="Calibri"/>
              </a:rPr>
              <a:t>in Action</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b="1">
                <a:solidFill>
                  <a:srgbClr val="393634"/>
                </a:solidFill>
                <a:latin typeface="Calibri"/>
                <a:ea typeface="Calibri"/>
                <a:cs typeface="Calibri"/>
                <a:sym typeface="Calibri"/>
              </a:rPr>
              <a:t>Direction</a:t>
            </a:r>
            <a:r>
              <a:rPr lang="en-US" sz="1800">
                <a:solidFill>
                  <a:srgbClr val="393634"/>
                </a:solidFill>
                <a:latin typeface="Calibri"/>
                <a:ea typeface="Calibri"/>
                <a:cs typeface="Calibri"/>
                <a:sym typeface="Calibri"/>
              </a:rPr>
              <a:t> regarding agency response</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b="1">
                <a:solidFill>
                  <a:srgbClr val="393634"/>
                </a:solidFill>
                <a:latin typeface="Calibri"/>
                <a:ea typeface="Calibri"/>
                <a:cs typeface="Calibri"/>
                <a:sym typeface="Calibri"/>
              </a:rPr>
              <a:t>Addresses the following</a:t>
            </a:r>
            <a:r>
              <a:rPr lang="en-US" sz="1800">
                <a:solidFill>
                  <a:srgbClr val="393634"/>
                </a:solidFill>
                <a:latin typeface="Calibri"/>
                <a:ea typeface="Calibri"/>
                <a:cs typeface="Calibri"/>
                <a:sym typeface="Calibri"/>
              </a:rPr>
              <a:t>…</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a:solidFill>
                  <a:srgbClr val="393634"/>
                </a:solidFill>
                <a:latin typeface="Calibri"/>
                <a:ea typeface="Calibri"/>
                <a:cs typeface="Calibri"/>
                <a:sym typeface="Calibri"/>
              </a:rPr>
              <a:t>Does reported information meet the threshold for intervention?</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a:solidFill>
                  <a:srgbClr val="393634"/>
                </a:solidFill>
                <a:latin typeface="Calibri"/>
                <a:ea typeface="Calibri"/>
                <a:cs typeface="Calibri"/>
                <a:sym typeface="Calibri"/>
              </a:rPr>
              <a:t>If situation doesn’t require a response, should it be referred for Family Visitor Program?</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a:solidFill>
                  <a:srgbClr val="393634"/>
                </a:solidFill>
                <a:latin typeface="Calibri"/>
                <a:ea typeface="Calibri"/>
                <a:cs typeface="Calibri"/>
                <a:sym typeface="Calibri"/>
              </a:rPr>
              <a:t>Does accepted report require traditional forensic assessment?</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a:t>
            </a:r>
            <a:r>
              <a:rPr lang="en-US" sz="1800">
                <a:solidFill>
                  <a:srgbClr val="393634"/>
                </a:solidFill>
                <a:latin typeface="Calibri"/>
                <a:ea typeface="Calibri"/>
                <a:cs typeface="Calibri"/>
                <a:sym typeface="Calibri"/>
              </a:rPr>
              <a:t>Does report present a child concern that can be addressed through a FAR?</a:t>
            </a:r>
            <a:endParaRPr sz="1800">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endParaRPr b="1" i="1">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endParaRPr b="1" i="1">
              <a:solidFill>
                <a:srgbClr val="393634"/>
              </a:solidFill>
              <a:latin typeface="Calibri"/>
              <a:ea typeface="Calibri"/>
              <a:cs typeface="Calibri"/>
              <a:sym typeface="Calibri"/>
            </a:endParaRPr>
          </a:p>
          <a:p>
            <a:pPr marL="0" lvl="0" indent="0" algn="l" rtl="0">
              <a:lnSpc>
                <a:spcPct val="115000"/>
              </a:lnSpc>
              <a:spcBef>
                <a:spcPts val="0"/>
              </a:spcBef>
              <a:spcAft>
                <a:spcPts val="0"/>
              </a:spcAft>
              <a:buNone/>
            </a:pPr>
            <a:r>
              <a:rPr lang="en-US" b="1" i="1">
                <a:solidFill>
                  <a:srgbClr val="393634"/>
                </a:solidFill>
                <a:latin typeface="Calibri"/>
                <a:ea typeface="Calibri"/>
                <a:cs typeface="Calibri"/>
                <a:sym typeface="Calibri"/>
              </a:rPr>
              <a:t>Established in Olmstead County, Minnesota – 1999</a:t>
            </a:r>
            <a:endParaRPr b="1" i="1">
              <a:solidFill>
                <a:srgbClr val="393634"/>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4" name="Google Shape;164;p19"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65" name="Google Shape;165;p19"/>
          <p:cNvSpPr/>
          <p:nvPr/>
        </p:nvSpPr>
        <p:spPr>
          <a:xfrm>
            <a:off x="7287175" y="700701"/>
            <a:ext cx="1856700" cy="11001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19"/>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19"/>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68" name="Google Shape;168;p19"/>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2400">
                <a:solidFill>
                  <a:srgbClr val="A5B9B3"/>
                </a:solidFill>
              </a:rPr>
              <a:t>Larimer County Child Welfare Numbers 2018</a:t>
            </a:r>
            <a:endParaRPr sz="2400" cap="none">
              <a:solidFill>
                <a:srgbClr val="A5B9B3"/>
              </a:solidFill>
              <a:latin typeface="Arial"/>
              <a:ea typeface="Arial"/>
              <a:cs typeface="Arial"/>
              <a:sym typeface="Arial"/>
            </a:endParaRPr>
          </a:p>
        </p:txBody>
      </p:sp>
      <p:sp>
        <p:nvSpPr>
          <p:cNvPr id="169" name="Google Shape;169;p19"/>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0" name="Google Shape;170;p19"/>
          <p:cNvPicPr preferRelativeResize="0"/>
          <p:nvPr/>
        </p:nvPicPr>
        <p:blipFill rotWithShape="1">
          <a:blip r:embed="rId4">
            <a:alphaModFix/>
          </a:blip>
          <a:srcRect l="564" t="17231" r="2102" b="6322"/>
          <a:stretch/>
        </p:blipFill>
        <p:spPr>
          <a:xfrm>
            <a:off x="175175" y="1780650"/>
            <a:ext cx="8970174" cy="509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6" name="Google Shape;176;p20"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77" name="Google Shape;177;p20"/>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20"/>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p20"/>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80" name="Google Shape;180;p20"/>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Benefits and Community Support Division</a:t>
            </a:r>
            <a:endParaRPr sz="3000" cap="none">
              <a:solidFill>
                <a:srgbClr val="A5B9B3"/>
              </a:solidFill>
              <a:latin typeface="Arial"/>
              <a:ea typeface="Arial"/>
              <a:cs typeface="Arial"/>
              <a:sym typeface="Arial"/>
            </a:endParaRPr>
          </a:p>
        </p:txBody>
      </p:sp>
      <p:sp>
        <p:nvSpPr>
          <p:cNvPr id="181" name="Google Shape;181;p20"/>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20"/>
          <p:cNvSpPr txBox="1"/>
          <p:nvPr/>
        </p:nvSpPr>
        <p:spPr>
          <a:xfrm>
            <a:off x="4540175" y="4179675"/>
            <a:ext cx="4591200" cy="26784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Child Care Assistance Program (CCAP)</a:t>
            </a:r>
            <a:endParaRPr sz="20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US" sz="1000">
                <a:solidFill>
                  <a:schemeClr val="dk1"/>
                </a:solidFill>
                <a:latin typeface="Calibri"/>
                <a:ea typeface="Calibri"/>
                <a:cs typeface="Calibri"/>
                <a:sym typeface="Calibri"/>
              </a:rPr>
              <a:t>(Open cases 448 serving 423 children. Enrollment freeze in place with 227 children on the waitlist)</a:t>
            </a:r>
            <a:endParaRPr sz="10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US" sz="1000">
                <a:solidFill>
                  <a:srgbClr val="231F20"/>
                </a:solidFill>
                <a:highlight>
                  <a:srgbClr val="E5D7B9"/>
                </a:highlight>
                <a:latin typeface="Calibri"/>
                <a:ea typeface="Calibri"/>
                <a:cs typeface="Calibri"/>
                <a:sym typeface="Calibri"/>
              </a:rPr>
              <a:t>The Colorado Child Care Assistance Program (CCCAP) provides child care assistance to families who meet the income guidelines and are working, searching for employment, or are in training, teen parents, and families who are enrolled in the Colorado Works program and need child care services to support their efforts towards self-sufficiency. </a:t>
            </a:r>
            <a:endParaRPr sz="1000">
              <a:solidFill>
                <a:srgbClr val="231F20"/>
              </a:solidFill>
              <a:highlight>
                <a:srgbClr val="E5D7B9"/>
              </a:highlight>
              <a:latin typeface="Calibri"/>
              <a:ea typeface="Calibri"/>
              <a:cs typeface="Calibri"/>
              <a:sym typeface="Calibri"/>
            </a:endParaRPr>
          </a:p>
          <a:p>
            <a:pPr marL="0" lvl="0" indent="0" algn="l" rtl="0">
              <a:lnSpc>
                <a:spcPct val="115000"/>
              </a:lnSpc>
              <a:spcBef>
                <a:spcPts val="1600"/>
              </a:spcBef>
              <a:spcAft>
                <a:spcPts val="0"/>
              </a:spcAft>
              <a:buNone/>
            </a:pPr>
            <a:r>
              <a:rPr lang="en-US" sz="1000">
                <a:solidFill>
                  <a:srgbClr val="231F20"/>
                </a:solidFill>
                <a:highlight>
                  <a:srgbClr val="E5D7B9"/>
                </a:highlight>
                <a:latin typeface="Calibri"/>
                <a:ea typeface="Calibri"/>
                <a:cs typeface="Calibri"/>
                <a:sym typeface="Calibri"/>
              </a:rPr>
              <a:t>CCAP provides access to reduced cost child care at licensed child care facilities or qualified  (unlicensed) providers.  </a:t>
            </a:r>
            <a:endParaRPr sz="1200">
              <a:solidFill>
                <a:schemeClr val="dk1"/>
              </a:solidFill>
              <a:highlight>
                <a:srgbClr val="E5D7B9"/>
              </a:highlight>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p:txBody>
      </p:sp>
      <p:sp>
        <p:nvSpPr>
          <p:cNvPr id="183" name="Google Shape;183;p20"/>
          <p:cNvSpPr txBox="1"/>
          <p:nvPr/>
        </p:nvSpPr>
        <p:spPr>
          <a:xfrm>
            <a:off x="173700" y="4114800"/>
            <a:ext cx="4365000" cy="27432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Colorado Works (TANF) </a:t>
            </a:r>
            <a:r>
              <a:rPr lang="en-US" sz="1000">
                <a:solidFill>
                  <a:schemeClr val="dk1"/>
                </a:solidFill>
                <a:latin typeface="Calibri"/>
                <a:ea typeface="Calibri"/>
                <a:cs typeface="Calibri"/>
                <a:sym typeface="Calibri"/>
              </a:rPr>
              <a:t>(869 households)</a:t>
            </a:r>
            <a:endParaRPr sz="2400">
              <a:solidFill>
                <a:schemeClr val="dk1"/>
              </a:solidFill>
              <a:latin typeface="Calibri"/>
              <a:ea typeface="Calibri"/>
              <a:cs typeface="Calibri"/>
              <a:sym typeface="Calibri"/>
            </a:endParaRPr>
          </a:p>
          <a:p>
            <a:pPr marL="0" lvl="0" indent="0" algn="l" rtl="0">
              <a:lnSpc>
                <a:spcPct val="150000"/>
              </a:lnSpc>
              <a:spcBef>
                <a:spcPts val="1600"/>
              </a:spcBef>
              <a:spcAft>
                <a:spcPts val="0"/>
              </a:spcAft>
              <a:buNone/>
            </a:pPr>
            <a:r>
              <a:rPr lang="en-US" sz="1000">
                <a:solidFill>
                  <a:srgbClr val="231F20"/>
                </a:solidFill>
                <a:highlight>
                  <a:srgbClr val="E5D7B9"/>
                </a:highlight>
                <a:latin typeface="Calibri"/>
                <a:ea typeface="Calibri"/>
                <a:cs typeface="Calibri"/>
                <a:sym typeface="Calibri"/>
              </a:rPr>
              <a:t>Colorado Works/Temporary Assistance to Needy Families (TANF) is a federal program that provides cash assistance to qualifying families of at least one parent and one child while they are preparing for, looking for and/or maintaining employment.</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1200"/>
              </a:spcAft>
              <a:buNone/>
            </a:pPr>
            <a:r>
              <a:rPr lang="en-US" sz="1000">
                <a:solidFill>
                  <a:srgbClr val="231F20"/>
                </a:solidFill>
                <a:highlight>
                  <a:srgbClr val="E5D7B9"/>
                </a:highlight>
                <a:latin typeface="Calibri"/>
                <a:ea typeface="Calibri"/>
                <a:cs typeface="Calibri"/>
                <a:sym typeface="Calibri"/>
              </a:rPr>
              <a:t>Grandparents or other relatives may qualify to receive TANF cash assistance for children under their care.</a:t>
            </a:r>
            <a:endParaRPr sz="1200">
              <a:solidFill>
                <a:schemeClr val="dk1"/>
              </a:solidFill>
              <a:highlight>
                <a:srgbClr val="E5D7B9"/>
              </a:highlight>
              <a:latin typeface="Calibri"/>
              <a:ea typeface="Calibri"/>
              <a:cs typeface="Calibri"/>
              <a:sym typeface="Calibri"/>
            </a:endParaRPr>
          </a:p>
        </p:txBody>
      </p:sp>
      <p:sp>
        <p:nvSpPr>
          <p:cNvPr id="184" name="Google Shape;184;p20"/>
          <p:cNvSpPr txBox="1"/>
          <p:nvPr/>
        </p:nvSpPr>
        <p:spPr>
          <a:xfrm>
            <a:off x="4477600" y="1760600"/>
            <a:ext cx="4669500" cy="24693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Health First Colorado </a:t>
            </a:r>
            <a:endParaRPr sz="24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US" sz="1000">
                <a:solidFill>
                  <a:schemeClr val="dk1"/>
                </a:solidFill>
                <a:latin typeface="Calibri"/>
                <a:ea typeface="Calibri"/>
                <a:cs typeface="Calibri"/>
                <a:sym typeface="Calibri"/>
              </a:rPr>
              <a:t>(Family Medicaid 38, 293 , Adult Medicaid 6,161 participants Medicare Savings programs 3, 544)</a:t>
            </a:r>
            <a:endParaRPr sz="1000">
              <a:solidFill>
                <a:schemeClr val="dk1"/>
              </a:solidFill>
              <a:latin typeface="Calibri"/>
              <a:ea typeface="Calibri"/>
              <a:cs typeface="Calibri"/>
              <a:sym typeface="Calibri"/>
            </a:endParaRPr>
          </a:p>
          <a:p>
            <a:pPr marL="914400" lvl="1" indent="-292100" algn="l" rtl="0">
              <a:lnSpc>
                <a:spcPct val="150000"/>
              </a:lnSpc>
              <a:spcBef>
                <a:spcPts val="1600"/>
              </a:spcBef>
              <a:spcAft>
                <a:spcPts val="0"/>
              </a:spcAft>
              <a:buClr>
                <a:srgbClr val="231F20"/>
              </a:buClr>
              <a:buSzPts val="1000"/>
              <a:buFont typeface="Calibri"/>
              <a:buChar char="○"/>
            </a:pPr>
            <a:r>
              <a:rPr lang="en-US" sz="1000">
                <a:solidFill>
                  <a:srgbClr val="231F20"/>
                </a:solidFill>
                <a:latin typeface="Calibri"/>
                <a:ea typeface="Calibri"/>
                <a:cs typeface="Calibri"/>
                <a:sym typeface="Calibri"/>
              </a:rPr>
              <a:t>3 types of health plans: Physical health plan (which includes vision and prescription drugs), Dental health plan, Behavioral health plan</a:t>
            </a:r>
            <a:endParaRPr sz="1000">
              <a:solidFill>
                <a:srgbClr val="231F20"/>
              </a:solidFill>
              <a:latin typeface="Calibri"/>
              <a:ea typeface="Calibri"/>
              <a:cs typeface="Calibri"/>
              <a:sym typeface="Calibri"/>
            </a:endParaRPr>
          </a:p>
          <a:p>
            <a:pPr marL="914400" lvl="1" indent="-292100" algn="l" rtl="0">
              <a:lnSpc>
                <a:spcPct val="150000"/>
              </a:lnSpc>
              <a:spcBef>
                <a:spcPts val="0"/>
              </a:spcBef>
              <a:spcAft>
                <a:spcPts val="0"/>
              </a:spcAft>
              <a:buClr>
                <a:srgbClr val="231F20"/>
              </a:buClr>
              <a:buSzPts val="1000"/>
              <a:buFont typeface="Calibri"/>
              <a:buChar char="○"/>
            </a:pPr>
            <a:r>
              <a:rPr lang="en-US" sz="1000">
                <a:solidFill>
                  <a:srgbClr val="231F20"/>
                </a:solidFill>
                <a:latin typeface="Calibri"/>
                <a:ea typeface="Calibri"/>
                <a:cs typeface="Calibri"/>
                <a:sym typeface="Calibri"/>
              </a:rPr>
              <a:t>Medicare Savings Program (MSP) </a:t>
            </a:r>
            <a:r>
              <a:rPr lang="en-US" sz="1000">
                <a:solidFill>
                  <a:srgbClr val="231F20"/>
                </a:solidFill>
                <a:highlight>
                  <a:srgbClr val="E5D7B9"/>
                </a:highlight>
                <a:latin typeface="Calibri"/>
                <a:ea typeface="Calibri"/>
                <a:cs typeface="Calibri"/>
                <a:sym typeface="Calibri"/>
              </a:rPr>
              <a:t>Programs that may pay for your Medicare A &amp; B premiums and/or co-pays and deductibles</a:t>
            </a:r>
            <a:endParaRPr sz="1000">
              <a:solidFill>
                <a:srgbClr val="231F20"/>
              </a:solidFill>
              <a:highlight>
                <a:srgbClr val="E5D7B9"/>
              </a:highlight>
              <a:latin typeface="Calibri"/>
              <a:ea typeface="Calibri"/>
              <a:cs typeface="Calibri"/>
              <a:sym typeface="Calibri"/>
            </a:endParaRPr>
          </a:p>
        </p:txBody>
      </p:sp>
      <p:sp>
        <p:nvSpPr>
          <p:cNvPr id="185" name="Google Shape;185;p20"/>
          <p:cNvSpPr txBox="1"/>
          <p:nvPr/>
        </p:nvSpPr>
        <p:spPr>
          <a:xfrm>
            <a:off x="175175" y="1770550"/>
            <a:ext cx="4365000" cy="24693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a:solidFill>
                  <a:schemeClr val="dk1"/>
                </a:solidFill>
                <a:latin typeface="Calibri"/>
                <a:ea typeface="Calibri"/>
                <a:cs typeface="Calibri"/>
                <a:sym typeface="Calibri"/>
              </a:rPr>
              <a:t>Food Assistance (SNAP) </a:t>
            </a:r>
            <a:endParaRPr sz="2400">
              <a:solidFill>
                <a:schemeClr val="dk1"/>
              </a:solidFill>
              <a:latin typeface="Calibri"/>
              <a:ea typeface="Calibri"/>
              <a:cs typeface="Calibri"/>
              <a:sym typeface="Calibri"/>
            </a:endParaRPr>
          </a:p>
          <a:p>
            <a:pPr marL="0" lvl="0" indent="0" algn="l" rtl="0">
              <a:lnSpc>
                <a:spcPct val="115000"/>
              </a:lnSpc>
              <a:spcBef>
                <a:spcPts val="1600"/>
              </a:spcBef>
              <a:spcAft>
                <a:spcPts val="0"/>
              </a:spcAft>
              <a:buNone/>
            </a:pPr>
            <a:r>
              <a:rPr lang="en-US" sz="1000">
                <a:solidFill>
                  <a:schemeClr val="dk1"/>
                </a:solidFill>
                <a:latin typeface="Calibri"/>
                <a:ea typeface="Calibri"/>
                <a:cs typeface="Calibri"/>
                <a:sym typeface="Calibri"/>
              </a:rPr>
              <a:t>(11, 582 cases.  Average benefits per person $119, per household $231)</a:t>
            </a:r>
            <a:endParaRPr sz="1000">
              <a:solidFill>
                <a:schemeClr val="dk1"/>
              </a:solidFill>
              <a:latin typeface="Calibri"/>
              <a:ea typeface="Calibri"/>
              <a:cs typeface="Calibri"/>
              <a:sym typeface="Calibri"/>
            </a:endParaRPr>
          </a:p>
          <a:p>
            <a:pPr marL="914400" lvl="1" indent="-292100" algn="l" rtl="0">
              <a:lnSpc>
                <a:spcPct val="150000"/>
              </a:lnSpc>
              <a:spcBef>
                <a:spcPts val="1600"/>
              </a:spcBef>
              <a:spcAft>
                <a:spcPts val="0"/>
              </a:spcAft>
              <a:buClr>
                <a:srgbClr val="231F20"/>
              </a:buClr>
              <a:buSzPts val="1000"/>
              <a:buFont typeface="Calibri"/>
              <a:buChar char="○"/>
            </a:pPr>
            <a:r>
              <a:rPr lang="en-US" sz="1000">
                <a:solidFill>
                  <a:srgbClr val="231F20"/>
                </a:solidFill>
                <a:highlight>
                  <a:srgbClr val="E5D7B9"/>
                </a:highlight>
                <a:latin typeface="Calibri"/>
                <a:ea typeface="Calibri"/>
                <a:cs typeface="Calibri"/>
                <a:sym typeface="Calibri"/>
              </a:rPr>
              <a:t>Eligibility for food assistance, or the Supplemental Nutrition Assistance Program (SNAP), is determined by income limits set by the Federal Government. The assistance funds vary depending upon the household.</a:t>
            </a:r>
            <a:endParaRPr sz="1200">
              <a:solidFill>
                <a:schemeClr val="dk1"/>
              </a:solidFill>
              <a:highlight>
                <a:srgbClr val="E5D7B9"/>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1"/>
          <p:cNvSpPr/>
          <p:nvPr/>
        </p:nvSpPr>
        <p:spPr>
          <a:xfrm>
            <a:off x="7917793" y="0"/>
            <a:ext cx="1226100" cy="7008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1" name="Google Shape;191;p21" descr="LC logo white Large.png"/>
          <p:cNvPicPr preferRelativeResize="0"/>
          <p:nvPr/>
        </p:nvPicPr>
        <p:blipFill rotWithShape="1">
          <a:blip r:embed="rId3">
            <a:alphaModFix/>
          </a:blip>
          <a:srcRect/>
          <a:stretch/>
        </p:blipFill>
        <p:spPr>
          <a:xfrm>
            <a:off x="8100129" y="131380"/>
            <a:ext cx="875705" cy="446690"/>
          </a:xfrm>
          <a:prstGeom prst="rect">
            <a:avLst/>
          </a:prstGeom>
          <a:noFill/>
          <a:ln>
            <a:noFill/>
          </a:ln>
        </p:spPr>
      </p:pic>
      <p:sp>
        <p:nvSpPr>
          <p:cNvPr id="192" name="Google Shape;192;p21"/>
          <p:cNvSpPr/>
          <p:nvPr/>
        </p:nvSpPr>
        <p:spPr>
          <a:xfrm>
            <a:off x="7287172" y="700688"/>
            <a:ext cx="1856700" cy="1059900"/>
          </a:xfrm>
          <a:prstGeom prst="rect">
            <a:avLst/>
          </a:prstGeom>
          <a:solidFill>
            <a:srgbClr val="E5D7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21"/>
          <p:cNvSpPr/>
          <p:nvPr/>
        </p:nvSpPr>
        <p:spPr>
          <a:xfrm>
            <a:off x="0" y="0"/>
            <a:ext cx="7917900" cy="700800"/>
          </a:xfrm>
          <a:prstGeom prst="rect">
            <a:avLst/>
          </a:prstGeom>
          <a:solidFill>
            <a:srgbClr val="A5B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1"/>
          <p:cNvSpPr txBox="1"/>
          <p:nvPr/>
        </p:nvSpPr>
        <p:spPr>
          <a:xfrm>
            <a:off x="175171" y="254005"/>
            <a:ext cx="72225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solidFill>
                  <a:srgbClr val="09483B"/>
                </a:solidFill>
              </a:rPr>
              <a:t>Larimer 101 Department of Human Services </a:t>
            </a:r>
            <a:endParaRPr sz="1800">
              <a:solidFill>
                <a:srgbClr val="09483B"/>
              </a:solidFill>
            </a:endParaRPr>
          </a:p>
          <a:p>
            <a:pPr marL="0" marR="0" lvl="0" indent="0" algn="l" rtl="0">
              <a:spcBef>
                <a:spcPts val="0"/>
              </a:spcBef>
              <a:spcAft>
                <a:spcPts val="0"/>
              </a:spcAft>
              <a:buNone/>
            </a:pPr>
            <a:endParaRPr sz="1800">
              <a:solidFill>
                <a:srgbClr val="09483B"/>
              </a:solidFill>
            </a:endParaRPr>
          </a:p>
        </p:txBody>
      </p:sp>
      <p:sp>
        <p:nvSpPr>
          <p:cNvPr id="195" name="Google Shape;195;p21"/>
          <p:cNvSpPr txBox="1"/>
          <p:nvPr/>
        </p:nvSpPr>
        <p:spPr>
          <a:xfrm>
            <a:off x="0" y="680544"/>
            <a:ext cx="7287300" cy="1100100"/>
          </a:xfrm>
          <a:prstGeom prst="rect">
            <a:avLst/>
          </a:prstGeom>
          <a:solidFill>
            <a:srgbClr val="09483B"/>
          </a:solidFill>
          <a:ln>
            <a:noFill/>
          </a:ln>
        </p:spPr>
        <p:txBody>
          <a:bodyPr spcFirstLastPara="1" wrap="square" lIns="91425" tIns="45700" rIns="91425" bIns="45700" anchor="ctr" anchorCtr="0">
            <a:noAutofit/>
          </a:bodyPr>
          <a:lstStyle/>
          <a:p>
            <a:pPr marL="182880" marR="0" lvl="0" indent="0" algn="l" rtl="0">
              <a:spcBef>
                <a:spcPts val="0"/>
              </a:spcBef>
              <a:spcAft>
                <a:spcPts val="0"/>
              </a:spcAft>
              <a:buClr>
                <a:srgbClr val="A5B9B3"/>
              </a:buClr>
              <a:buSzPts val="3000"/>
              <a:buFont typeface="Arial"/>
              <a:buNone/>
            </a:pPr>
            <a:r>
              <a:rPr lang="en-US" sz="3000">
                <a:solidFill>
                  <a:srgbClr val="A5B9B3"/>
                </a:solidFill>
              </a:rPr>
              <a:t>Benefits and Community Support Division</a:t>
            </a:r>
            <a:endParaRPr sz="3000" cap="none">
              <a:solidFill>
                <a:srgbClr val="A5B9B3"/>
              </a:solidFill>
              <a:latin typeface="Arial"/>
              <a:ea typeface="Arial"/>
              <a:cs typeface="Arial"/>
              <a:sym typeface="Arial"/>
            </a:endParaRPr>
          </a:p>
        </p:txBody>
      </p:sp>
      <p:sp>
        <p:nvSpPr>
          <p:cNvPr id="196" name="Google Shape;196;p21"/>
          <p:cNvSpPr/>
          <p:nvPr/>
        </p:nvSpPr>
        <p:spPr>
          <a:xfrm>
            <a:off x="0" y="1760483"/>
            <a:ext cx="173700" cy="5097600"/>
          </a:xfrm>
          <a:prstGeom prst="rect">
            <a:avLst/>
          </a:prstGeom>
          <a:solidFill>
            <a:srgbClr val="8B37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21"/>
          <p:cNvSpPr txBox="1"/>
          <p:nvPr/>
        </p:nvSpPr>
        <p:spPr>
          <a:xfrm>
            <a:off x="175175" y="4319350"/>
            <a:ext cx="8968800" cy="24681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400" b="1">
                <a:solidFill>
                  <a:srgbClr val="231F20"/>
                </a:solidFill>
                <a:highlight>
                  <a:srgbClr val="E5D7B9"/>
                </a:highlight>
                <a:latin typeface="Calibri"/>
                <a:ea typeface="Calibri"/>
                <a:cs typeface="Calibri"/>
                <a:sym typeface="Calibri"/>
              </a:rPr>
              <a:t>No Wrong Door </a:t>
            </a:r>
            <a:endParaRPr sz="2400" b="1">
              <a:solidFill>
                <a:srgbClr val="231F20"/>
              </a:solidFill>
              <a:highlight>
                <a:srgbClr val="E5D7B9"/>
              </a:highlight>
              <a:latin typeface="Calibri"/>
              <a:ea typeface="Calibri"/>
              <a:cs typeface="Calibri"/>
              <a:sym typeface="Calibri"/>
            </a:endParaRPr>
          </a:p>
          <a:p>
            <a:pPr marL="0" lvl="0" indent="0" algn="ctr" rtl="0">
              <a:lnSpc>
                <a:spcPct val="150000"/>
              </a:lnSpc>
              <a:spcBef>
                <a:spcPts val="1200"/>
              </a:spcBef>
              <a:spcAft>
                <a:spcPts val="1200"/>
              </a:spcAft>
              <a:buNone/>
            </a:pPr>
            <a:r>
              <a:rPr lang="en-US" sz="1000">
                <a:solidFill>
                  <a:srgbClr val="231F20"/>
                </a:solidFill>
                <a:highlight>
                  <a:srgbClr val="E5D7B9"/>
                </a:highlight>
                <a:latin typeface="Calibri"/>
                <a:ea typeface="Calibri"/>
                <a:cs typeface="Calibri"/>
                <a:sym typeface="Calibri"/>
              </a:rPr>
              <a:t>No Wrong Door is a team of agencies in Larimer County working to develop a way to help the​ ​individuals in need of supportive services to remain in a community setting. They are focusing on barriers people must​ ​navigate when someone needing help  figuring out how to move around the system to find the​ ​specific service they need.  </a:t>
            </a:r>
            <a:endParaRPr sz="1000">
              <a:solidFill>
                <a:srgbClr val="231F20"/>
              </a:solidFill>
              <a:highlight>
                <a:srgbClr val="E5D7B9"/>
              </a:highlight>
              <a:latin typeface="Calibri"/>
              <a:ea typeface="Calibri"/>
              <a:cs typeface="Calibri"/>
              <a:sym typeface="Calibri"/>
            </a:endParaRPr>
          </a:p>
        </p:txBody>
      </p:sp>
      <p:sp>
        <p:nvSpPr>
          <p:cNvPr id="198" name="Google Shape;198;p21"/>
          <p:cNvSpPr txBox="1"/>
          <p:nvPr/>
        </p:nvSpPr>
        <p:spPr>
          <a:xfrm>
            <a:off x="4474500" y="1770550"/>
            <a:ext cx="4669500" cy="25488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Adult Financial Services </a:t>
            </a:r>
            <a:r>
              <a:rPr lang="en-US" sz="1000">
                <a:solidFill>
                  <a:schemeClr val="dk1"/>
                </a:solidFill>
                <a:latin typeface="Calibri"/>
                <a:ea typeface="Calibri"/>
                <a:cs typeface="Calibri"/>
                <a:sym typeface="Calibri"/>
              </a:rPr>
              <a:t>(189 cases)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000" b="1">
                <a:solidFill>
                  <a:srgbClr val="231F20"/>
                </a:solidFill>
                <a:highlight>
                  <a:srgbClr val="E5D7B9"/>
                </a:highlight>
                <a:latin typeface="Montserrat"/>
                <a:ea typeface="Montserrat"/>
                <a:cs typeface="Montserrat"/>
                <a:sym typeface="Montserrat"/>
              </a:rPr>
              <a:t>Aid to the Needy Disabled (AND) </a:t>
            </a:r>
            <a:endParaRPr sz="1000" b="1">
              <a:solidFill>
                <a:srgbClr val="231F20"/>
              </a:solidFill>
              <a:highlight>
                <a:srgbClr val="E5D7B9"/>
              </a:highlight>
              <a:latin typeface="Montserrat"/>
              <a:ea typeface="Montserrat"/>
              <a:cs typeface="Montserrat"/>
              <a:sym typeface="Montserrat"/>
            </a:endParaRPr>
          </a:p>
          <a:p>
            <a:pPr marL="457200" lvl="0" indent="0" algn="l" rtl="0">
              <a:lnSpc>
                <a:spcPct val="15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Cash assistance for individuals under age 60, living with a disability lasting six months or longer that prevents them from working.</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200"/>
              </a:spcBef>
              <a:spcAft>
                <a:spcPts val="0"/>
              </a:spcAft>
              <a:buNone/>
            </a:pPr>
            <a:r>
              <a:rPr lang="en-US" sz="1000" b="1">
                <a:solidFill>
                  <a:srgbClr val="231F20"/>
                </a:solidFill>
                <a:highlight>
                  <a:srgbClr val="E5D7B9"/>
                </a:highlight>
                <a:latin typeface="Calibri"/>
                <a:ea typeface="Calibri"/>
                <a:cs typeface="Calibri"/>
                <a:sym typeface="Calibri"/>
              </a:rPr>
              <a:t>Old Age Pension (OAP) </a:t>
            </a:r>
            <a:endParaRPr sz="1000" b="1">
              <a:solidFill>
                <a:srgbClr val="231F20"/>
              </a:solidFill>
              <a:highlight>
                <a:srgbClr val="E5D7B9"/>
              </a:highlight>
              <a:latin typeface="Calibri"/>
              <a:ea typeface="Calibri"/>
              <a:cs typeface="Calibri"/>
              <a:sym typeface="Calibri"/>
            </a:endParaRPr>
          </a:p>
          <a:p>
            <a:pPr marL="457200" lvl="0" indent="0" algn="l" rtl="0">
              <a:lnSpc>
                <a:spcPct val="150000"/>
              </a:lnSpc>
              <a:spcBef>
                <a:spcPts val="1200"/>
              </a:spcBef>
              <a:spcAft>
                <a:spcPts val="0"/>
              </a:spcAft>
              <a:buNone/>
            </a:pPr>
            <a:r>
              <a:rPr lang="en-US" sz="1000">
                <a:solidFill>
                  <a:srgbClr val="231F20"/>
                </a:solidFill>
                <a:highlight>
                  <a:srgbClr val="E5D7B9"/>
                </a:highlight>
                <a:latin typeface="Calibri"/>
                <a:ea typeface="Calibri"/>
                <a:cs typeface="Calibri"/>
                <a:sym typeface="Calibri"/>
              </a:rPr>
              <a:t>Provides assistance and health care benefits for low-income individuals age 60 and over.</a:t>
            </a:r>
            <a:endParaRPr sz="1000">
              <a:solidFill>
                <a:srgbClr val="231F20"/>
              </a:solidFill>
              <a:highlight>
                <a:srgbClr val="E5D7B9"/>
              </a:highlight>
              <a:latin typeface="Calibri"/>
              <a:ea typeface="Calibri"/>
              <a:cs typeface="Calibri"/>
              <a:sym typeface="Calibri"/>
            </a:endParaRPr>
          </a:p>
          <a:p>
            <a:pPr marL="457200" lvl="0" indent="0" algn="l" rtl="0">
              <a:lnSpc>
                <a:spcPct val="150000"/>
              </a:lnSpc>
              <a:spcBef>
                <a:spcPts val="1200"/>
              </a:spcBef>
              <a:spcAft>
                <a:spcPts val="1200"/>
              </a:spcAft>
              <a:buNone/>
            </a:pPr>
            <a:endParaRPr sz="2400">
              <a:solidFill>
                <a:schemeClr val="dk1"/>
              </a:solidFill>
              <a:latin typeface="Calibri"/>
              <a:ea typeface="Calibri"/>
              <a:cs typeface="Calibri"/>
              <a:sym typeface="Calibri"/>
            </a:endParaRPr>
          </a:p>
        </p:txBody>
      </p:sp>
      <p:sp>
        <p:nvSpPr>
          <p:cNvPr id="199" name="Google Shape;199;p21"/>
          <p:cNvSpPr txBox="1"/>
          <p:nvPr/>
        </p:nvSpPr>
        <p:spPr>
          <a:xfrm>
            <a:off x="175175" y="1770550"/>
            <a:ext cx="4365000" cy="2548800"/>
          </a:xfrm>
          <a:prstGeom prst="rect">
            <a:avLst/>
          </a:prstGeom>
          <a:solidFill>
            <a:srgbClr val="E5D7B9"/>
          </a:solidFill>
          <a:ln w="9525" cap="flat" cmpd="sng">
            <a:solidFill>
              <a:srgbClr val="BF9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Child Support</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(Collected in 2018= $19 Million, January 2019  = 1,482,2381.48)</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r>
              <a:rPr lang="en-US" sz="1000">
                <a:solidFill>
                  <a:srgbClr val="231F20"/>
                </a:solidFill>
                <a:highlight>
                  <a:srgbClr val="E5D7B9"/>
                </a:highlight>
                <a:latin typeface="Calibri"/>
                <a:ea typeface="Calibri"/>
                <a:cs typeface="Calibri"/>
                <a:sym typeface="Calibri"/>
              </a:rPr>
              <a:t>Child Support assists in establishing legal paternity and initiating or modifying child support orders using the </a:t>
            </a:r>
            <a:r>
              <a:rPr lang="en-US" sz="1000">
                <a:solidFill>
                  <a:srgbClr val="231F20"/>
                </a:solidFill>
                <a:highlight>
                  <a:srgbClr val="E5D7B9"/>
                </a:highlight>
                <a:uFill>
                  <a:noFill/>
                </a:uFill>
                <a:latin typeface="Calibri"/>
                <a:ea typeface="Calibri"/>
                <a:cs typeface="Calibri"/>
                <a:sym typeface="Calibri"/>
                <a:hlinkClick r:id="rId4"/>
              </a:rPr>
              <a:t>Colorado Child Support guidelines</a:t>
            </a:r>
            <a:r>
              <a:rPr lang="en-US" sz="1000">
                <a:solidFill>
                  <a:srgbClr val="231F20"/>
                </a:solidFill>
                <a:highlight>
                  <a:srgbClr val="E5D7B9"/>
                </a:highlight>
                <a:latin typeface="Calibri"/>
                <a:ea typeface="Calibri"/>
                <a:cs typeface="Calibri"/>
                <a:sym typeface="Calibri"/>
              </a:rPr>
              <a:t>.</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Child support enforces orders by locating non-custodial parents and obtaining financial support for their children.</a:t>
            </a:r>
            <a:endParaRPr sz="1000">
              <a:solidFill>
                <a:srgbClr val="231F20"/>
              </a:solidFill>
              <a:highlight>
                <a:srgbClr val="E5D7B9"/>
              </a:highlight>
              <a:latin typeface="Calibri"/>
              <a:ea typeface="Calibri"/>
              <a:cs typeface="Calibri"/>
              <a:sym typeface="Calibri"/>
            </a:endParaRPr>
          </a:p>
          <a:p>
            <a:pPr marL="0" lvl="0" indent="0" algn="l" rtl="0">
              <a:lnSpc>
                <a:spcPct val="150000"/>
              </a:lnSpc>
              <a:spcBef>
                <a:spcPts val="1100"/>
              </a:spcBef>
              <a:spcAft>
                <a:spcPts val="0"/>
              </a:spcAft>
              <a:buNone/>
            </a:pPr>
            <a:r>
              <a:rPr lang="en-US" sz="1000">
                <a:solidFill>
                  <a:srgbClr val="231F20"/>
                </a:solidFill>
                <a:highlight>
                  <a:srgbClr val="E5D7B9"/>
                </a:highlight>
                <a:latin typeface="Calibri"/>
                <a:ea typeface="Calibri"/>
                <a:cs typeface="Calibri"/>
                <a:sym typeface="Calibri"/>
              </a:rPr>
              <a:t>Paternity test scheduling, collection and payment process is available through our program at a minimal cost</a:t>
            </a:r>
            <a:endParaRPr sz="1000">
              <a:solidFill>
                <a:schemeClr val="dk1"/>
              </a:solidFill>
              <a:highlight>
                <a:srgbClr val="E5D7B9"/>
              </a:highlight>
              <a:latin typeface="Calibri"/>
              <a:ea typeface="Calibri"/>
              <a:cs typeface="Calibri"/>
              <a:sym typeface="Calibri"/>
            </a:endParaRPr>
          </a:p>
          <a:p>
            <a:pPr marL="0" marR="0" lvl="0" indent="0" algn="l" rtl="0">
              <a:lnSpc>
                <a:spcPct val="150000"/>
              </a:lnSpc>
              <a:spcBef>
                <a:spcPts val="1100"/>
              </a:spcBef>
              <a:spcAft>
                <a:spcPts val="0"/>
              </a:spcAft>
              <a:buNone/>
            </a:pPr>
            <a:endParaRPr sz="1000">
              <a:solidFill>
                <a:srgbClr val="231F20"/>
              </a:solidFill>
              <a:highlight>
                <a:schemeClr val="lt1"/>
              </a:highlight>
              <a:latin typeface="Calibri"/>
              <a:ea typeface="Calibri"/>
              <a:cs typeface="Calibri"/>
              <a:sym typeface="Calibri"/>
            </a:endParaRPr>
          </a:p>
          <a:p>
            <a:pPr marL="0" lvl="0" indent="0" algn="l" rtl="0">
              <a:lnSpc>
                <a:spcPct val="150000"/>
              </a:lnSpc>
              <a:spcBef>
                <a:spcPts val="1200"/>
              </a:spcBef>
              <a:spcAft>
                <a:spcPts val="1200"/>
              </a:spcAft>
              <a:buNone/>
            </a:pP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1544</Words>
  <Application>Microsoft Office PowerPoint</Application>
  <PresentationFormat>On-screen Show (4:3)</PresentationFormat>
  <Paragraphs>175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 Statz</dc:creator>
  <cp:lastModifiedBy>Susan R Statz</cp:lastModifiedBy>
  <cp:revision>1</cp:revision>
  <dcterms:modified xsi:type="dcterms:W3CDTF">2019-04-05T22:03:20Z</dcterms:modified>
</cp:coreProperties>
</file>