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80"/>
  </p:notesMasterIdLst>
  <p:handoutMasterIdLst>
    <p:handoutMasterId r:id="rId81"/>
  </p:handoutMasterIdLst>
  <p:sldIdLst>
    <p:sldId id="349" r:id="rId2"/>
    <p:sldId id="468" r:id="rId3"/>
    <p:sldId id="449" r:id="rId4"/>
    <p:sldId id="485" r:id="rId5"/>
    <p:sldId id="285" r:id="rId6"/>
    <p:sldId id="283" r:id="rId7"/>
    <p:sldId id="364" r:id="rId8"/>
    <p:sldId id="350" r:id="rId9"/>
    <p:sldId id="488" r:id="rId10"/>
    <p:sldId id="290" r:id="rId11"/>
    <p:sldId id="491" r:id="rId12"/>
    <p:sldId id="363" r:id="rId13"/>
    <p:sldId id="492" r:id="rId14"/>
    <p:sldId id="351" r:id="rId15"/>
    <p:sldId id="494" r:id="rId16"/>
    <p:sldId id="489" r:id="rId17"/>
    <p:sldId id="495" r:id="rId18"/>
    <p:sldId id="467" r:id="rId19"/>
    <p:sldId id="498" r:id="rId20"/>
    <p:sldId id="450" r:id="rId21"/>
    <p:sldId id="375" r:id="rId22"/>
    <p:sldId id="286" r:id="rId23"/>
    <p:sldId id="441" r:id="rId24"/>
    <p:sldId id="434" r:id="rId25"/>
    <p:sldId id="435" r:id="rId26"/>
    <p:sldId id="436" r:id="rId27"/>
    <p:sldId id="472" r:id="rId28"/>
    <p:sldId id="473" r:id="rId29"/>
    <p:sldId id="474" r:id="rId30"/>
    <p:sldId id="437" r:id="rId31"/>
    <p:sldId id="379" r:id="rId32"/>
    <p:sldId id="380" r:id="rId33"/>
    <p:sldId id="481" r:id="rId34"/>
    <p:sldId id="442" r:id="rId35"/>
    <p:sldId id="365" r:id="rId36"/>
    <p:sldId id="366" r:id="rId37"/>
    <p:sldId id="367" r:id="rId38"/>
    <p:sldId id="479" r:id="rId39"/>
    <p:sldId id="281" r:id="rId40"/>
    <p:sldId id="347" r:id="rId41"/>
    <p:sldId id="477" r:id="rId42"/>
    <p:sldId id="368" r:id="rId43"/>
    <p:sldId id="430" r:id="rId44"/>
    <p:sldId id="269" r:id="rId45"/>
    <p:sldId id="373" r:id="rId46"/>
    <p:sldId id="345" r:id="rId47"/>
    <p:sldId id="300" r:id="rId48"/>
    <p:sldId id="304" r:id="rId49"/>
    <p:sldId id="306" r:id="rId50"/>
    <p:sldId id="311" r:id="rId51"/>
    <p:sldId id="313" r:id="rId52"/>
    <p:sldId id="319" r:id="rId53"/>
    <p:sldId id="322" r:id="rId54"/>
    <p:sldId id="326" r:id="rId55"/>
    <p:sldId id="334" r:id="rId56"/>
    <p:sldId id="343" r:id="rId57"/>
    <p:sldId id="298" r:id="rId58"/>
    <p:sldId id="299" r:id="rId59"/>
    <p:sldId id="346" r:id="rId60"/>
    <p:sldId id="356" r:id="rId61"/>
    <p:sldId id="272" r:id="rId62"/>
    <p:sldId id="381" r:id="rId63"/>
    <p:sldId id="382" r:id="rId64"/>
    <p:sldId id="383" r:id="rId65"/>
    <p:sldId id="428" r:id="rId66"/>
    <p:sldId id="387" r:id="rId67"/>
    <p:sldId id="388" r:id="rId68"/>
    <p:sldId id="385" r:id="rId69"/>
    <p:sldId id="446" r:id="rId70"/>
    <p:sldId id="287" r:id="rId71"/>
    <p:sldId id="386" r:id="rId72"/>
    <p:sldId id="496" r:id="rId73"/>
    <p:sldId id="418" r:id="rId74"/>
    <p:sldId id="423" r:id="rId75"/>
    <p:sldId id="424" r:id="rId76"/>
    <p:sldId id="478" r:id="rId77"/>
    <p:sldId id="497" r:id="rId78"/>
    <p:sldId id="357" r:id="rId79"/>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2808"/>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1203" autoAdjust="0"/>
  </p:normalViewPr>
  <p:slideViewPr>
    <p:cSldViewPr>
      <p:cViewPr varScale="1">
        <p:scale>
          <a:sx n="72" d="100"/>
          <a:sy n="72" d="100"/>
        </p:scale>
        <p:origin x="41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1926" y="60"/>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B8522326-A4B7-4BC1-8483-A792F4E48FA9}" type="datetimeFigureOut">
              <a:rPr lang="en-US" smtClean="0"/>
              <a:pPr/>
              <a:t>4/18/2019</a:t>
            </a:fld>
            <a:endParaRPr lang="en-US" dirty="0"/>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D845D638-C4B4-4028-B5F3-D1ECD344DF13}" type="slidenum">
              <a:rPr lang="en-US" smtClean="0"/>
              <a:pPr/>
              <a:t>‹#›</a:t>
            </a:fld>
            <a:endParaRPr lang="en-US" dirty="0"/>
          </a:p>
        </p:txBody>
      </p:sp>
    </p:spTree>
    <p:extLst>
      <p:ext uri="{BB962C8B-B14F-4D97-AF65-F5344CB8AC3E}">
        <p14:creationId xmlns:p14="http://schemas.microsoft.com/office/powerpoint/2010/main" val="695145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fontAlgn="auto">
              <a:spcBef>
                <a:spcPts val="0"/>
              </a:spcBef>
              <a:spcAft>
                <a:spcPts val="0"/>
              </a:spcAft>
              <a:defRPr sz="1200" smtClean="0">
                <a:latin typeface="+mn-lt"/>
              </a:defRPr>
            </a:lvl1pPr>
          </a:lstStyle>
          <a:p>
            <a:pPr>
              <a:defRPr/>
            </a:pPr>
            <a:endParaRPr lang="en-US" dirty="0"/>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654BEBCF-DC25-4964-B096-2969AC1CD4C3}" type="datetimeFigureOut">
              <a:rPr lang="en-US"/>
              <a:pPr>
                <a:defRPr/>
              </a:pPr>
              <a:t>4/18/2019</a:t>
            </a:fld>
            <a:endParaRPr lang="en-US" dirty="0"/>
          </a:p>
        </p:txBody>
      </p:sp>
      <p:sp>
        <p:nvSpPr>
          <p:cNvPr id="4" name="Slide Image Placeholder 3"/>
          <p:cNvSpPr>
            <a:spLocks noGrp="1" noRot="1" noChangeAspect="1"/>
          </p:cNvSpPr>
          <p:nvPr>
            <p:ph type="sldImg" idx="2"/>
          </p:nvPr>
        </p:nvSpPr>
        <p:spPr>
          <a:xfrm>
            <a:off x="1371600" y="614018"/>
            <a:ext cx="3505200" cy="262890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fontAlgn="auto">
              <a:spcBef>
                <a:spcPts val="0"/>
              </a:spcBef>
              <a:spcAft>
                <a:spcPts val="0"/>
              </a:spcAft>
              <a:defRPr sz="1200" smtClean="0">
                <a:latin typeface="+mn-lt"/>
              </a:defRPr>
            </a:lvl1pPr>
          </a:lstStyle>
          <a:p>
            <a:pPr>
              <a:defRPr/>
            </a:pPr>
            <a:endParaRPr lang="en-US" dirty="0"/>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600AB649-E42F-4287-AE56-9CD326B28E7E}" type="slidenum">
              <a:rPr lang="en-US"/>
              <a:pPr>
                <a:defRPr/>
              </a:pPr>
              <a:t>‹#›</a:t>
            </a:fld>
            <a:endParaRPr lang="en-US" dirty="0"/>
          </a:p>
        </p:txBody>
      </p:sp>
    </p:spTree>
    <p:extLst>
      <p:ext uri="{BB962C8B-B14F-4D97-AF65-F5344CB8AC3E}">
        <p14:creationId xmlns:p14="http://schemas.microsoft.com/office/powerpoint/2010/main" val="59330333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14363"/>
            <a:ext cx="3505200" cy="2628900"/>
          </a:xfrm>
        </p:spPr>
      </p:sp>
      <p:sp>
        <p:nvSpPr>
          <p:cNvPr id="3" name="Notes Placeholder 2"/>
          <p:cNvSpPr>
            <a:spLocks noGrp="1"/>
          </p:cNvSpPr>
          <p:nvPr>
            <p:ph type="body" idx="1"/>
          </p:nvPr>
        </p:nvSpPr>
        <p:spPr/>
        <p:txBody>
          <a:bodyPr/>
          <a:lstStyle/>
          <a:p>
            <a:pPr algn="just">
              <a:defRPr/>
            </a:pPr>
            <a:r>
              <a:rPr lang="en-US" sz="1200" b="1" dirty="0">
                <a:solidFill>
                  <a:schemeClr val="bg2">
                    <a:lumMod val="60000"/>
                    <a:lumOff val="40000"/>
                  </a:schemeClr>
                </a:solidFill>
                <a:latin typeface="Nyala" pitchFamily="2" charset="0"/>
              </a:rPr>
              <a:t>Corporal Jackie Knudsen &amp; K-9 “Grendel”</a:t>
            </a:r>
          </a:p>
          <a:p>
            <a:pPr algn="just">
              <a:defRPr/>
            </a:pPr>
            <a:r>
              <a:rPr lang="en-US" sz="1200" b="1" dirty="0">
                <a:solidFill>
                  <a:schemeClr val="bg2">
                    <a:lumMod val="60000"/>
                    <a:lumOff val="40000"/>
                  </a:schemeClr>
                </a:solidFill>
                <a:latin typeface="Nyala" pitchFamily="2" charset="0"/>
              </a:rPr>
              <a:t>Deputy Dave </a:t>
            </a:r>
            <a:r>
              <a:rPr lang="en-US" sz="1200" b="1" dirty="0" err="1">
                <a:solidFill>
                  <a:schemeClr val="bg2">
                    <a:lumMod val="60000"/>
                    <a:lumOff val="40000"/>
                  </a:schemeClr>
                </a:solidFill>
                <a:latin typeface="Nyala" pitchFamily="2" charset="0"/>
              </a:rPr>
              <a:t>Feyen</a:t>
            </a:r>
            <a:r>
              <a:rPr lang="en-US" sz="1200" b="1" dirty="0">
                <a:solidFill>
                  <a:schemeClr val="bg2">
                    <a:lumMod val="60000"/>
                    <a:lumOff val="40000"/>
                  </a:schemeClr>
                </a:solidFill>
                <a:latin typeface="Nyala" pitchFamily="2" charset="0"/>
              </a:rPr>
              <a:t> &amp; K-9 “</a:t>
            </a:r>
            <a:r>
              <a:rPr lang="en-US" sz="1200" b="1" dirty="0" err="1">
                <a:solidFill>
                  <a:schemeClr val="bg2">
                    <a:lumMod val="60000"/>
                    <a:lumOff val="40000"/>
                  </a:schemeClr>
                </a:solidFill>
                <a:latin typeface="Nyala" pitchFamily="2" charset="0"/>
              </a:rPr>
              <a:t>Tovan</a:t>
            </a:r>
            <a:r>
              <a:rPr lang="en-US" sz="1200" b="1" dirty="0">
                <a:solidFill>
                  <a:schemeClr val="bg2">
                    <a:lumMod val="60000"/>
                    <a:lumOff val="40000"/>
                  </a:schemeClr>
                </a:solidFill>
                <a:latin typeface="Nyala" pitchFamily="2" charset="0"/>
              </a:rPr>
              <a:t>”</a:t>
            </a:r>
          </a:p>
          <a:p>
            <a:pPr algn="just">
              <a:defRPr/>
            </a:pPr>
            <a:r>
              <a:rPr lang="en-US" sz="1200" b="1" dirty="0">
                <a:solidFill>
                  <a:schemeClr val="bg2">
                    <a:lumMod val="60000"/>
                    <a:lumOff val="40000"/>
                  </a:schemeClr>
                </a:solidFill>
                <a:latin typeface="Nyala" pitchFamily="2" charset="0"/>
              </a:rPr>
              <a:t>Deputy Aaron </a:t>
            </a:r>
            <a:r>
              <a:rPr lang="en-US" sz="1200" b="1" dirty="0" err="1">
                <a:solidFill>
                  <a:schemeClr val="bg2">
                    <a:lumMod val="60000"/>
                    <a:lumOff val="40000"/>
                  </a:schemeClr>
                </a:solidFill>
                <a:latin typeface="Nyala" pitchFamily="2" charset="0"/>
              </a:rPr>
              <a:t>Hulme</a:t>
            </a:r>
            <a:r>
              <a:rPr lang="en-US" sz="1200" b="1" dirty="0">
                <a:solidFill>
                  <a:schemeClr val="bg2">
                    <a:lumMod val="60000"/>
                    <a:lumOff val="40000"/>
                  </a:schemeClr>
                </a:solidFill>
                <a:latin typeface="Nyala" pitchFamily="2" charset="0"/>
              </a:rPr>
              <a:t> &amp; K-9 “Ryker”</a:t>
            </a:r>
          </a:p>
          <a:p>
            <a:pPr algn="just">
              <a:defRPr/>
            </a:pPr>
            <a:r>
              <a:rPr lang="en-US" sz="1200" b="1" dirty="0">
                <a:solidFill>
                  <a:schemeClr val="bg2">
                    <a:lumMod val="60000"/>
                    <a:lumOff val="40000"/>
                  </a:schemeClr>
                </a:solidFill>
                <a:latin typeface="Nyala" pitchFamily="2" charset="0"/>
              </a:rPr>
              <a:t>Deputy Jamie Smith &amp; K-9 “Cash”</a:t>
            </a:r>
          </a:p>
          <a:p>
            <a:endParaRPr lang="en-US" dirty="0"/>
          </a:p>
          <a:p>
            <a:r>
              <a:rPr lang="en-US" sz="1200" dirty="0">
                <a:solidFill>
                  <a:schemeClr val="tx2">
                    <a:lumMod val="10000"/>
                  </a:schemeClr>
                </a:solidFill>
                <a:latin typeface="High Tower Text" pitchFamily="18" charset="0"/>
              </a:rPr>
              <a:t>Larimer County Sheriff’s Office</a:t>
            </a:r>
            <a:br>
              <a:rPr lang="en-US" sz="1200" dirty="0">
                <a:solidFill>
                  <a:schemeClr val="tx2">
                    <a:lumMod val="10000"/>
                  </a:schemeClr>
                </a:solidFill>
                <a:latin typeface="High Tower Text" pitchFamily="18" charset="0"/>
              </a:rPr>
            </a:br>
            <a:r>
              <a:rPr lang="en-US" sz="1200" dirty="0">
                <a:solidFill>
                  <a:schemeClr val="tx2">
                    <a:lumMod val="10000"/>
                  </a:schemeClr>
                </a:solidFill>
                <a:latin typeface="High Tower Text" pitchFamily="18" charset="0"/>
              </a:rPr>
              <a:t>K-9 Unit</a:t>
            </a:r>
            <a:endParaRPr lang="en-US" dirty="0"/>
          </a:p>
        </p:txBody>
      </p:sp>
      <p:sp>
        <p:nvSpPr>
          <p:cNvPr id="4" name="Slide Number Placeholder 3"/>
          <p:cNvSpPr>
            <a:spLocks noGrp="1"/>
          </p:cNvSpPr>
          <p:nvPr>
            <p:ph type="sldNum" sz="quarter" idx="10"/>
          </p:nvPr>
        </p:nvSpPr>
        <p:spPr/>
        <p:txBody>
          <a:bodyPr/>
          <a:lstStyle/>
          <a:p>
            <a:pPr>
              <a:defRPr/>
            </a:pPr>
            <a:fld id="{600AB649-E42F-4287-AE56-9CD326B28E7E}" type="slidenum">
              <a:rPr lang="en-US" smtClean="0"/>
              <a:pPr>
                <a:defRPr/>
              </a:pPr>
              <a:t>1</a:t>
            </a:fld>
            <a:endParaRPr lang="en-US" dirty="0"/>
          </a:p>
        </p:txBody>
      </p:sp>
    </p:spTree>
    <p:extLst>
      <p:ext uri="{BB962C8B-B14F-4D97-AF65-F5344CB8AC3E}">
        <p14:creationId xmlns:p14="http://schemas.microsoft.com/office/powerpoint/2010/main" val="2779367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Slide Image Placeholder 1"/>
          <p:cNvSpPr>
            <a:spLocks noGrp="1" noRot="1" noChangeAspect="1" noTextEdit="1"/>
          </p:cNvSpPr>
          <p:nvPr>
            <p:ph type="sldImg"/>
          </p:nvPr>
        </p:nvSpPr>
        <p:spPr>
          <a:xfrm>
            <a:off x="1371600" y="614363"/>
            <a:ext cx="3505200" cy="2628900"/>
          </a:xfrm>
          <a:ln/>
        </p:spPr>
      </p:sp>
      <p:sp>
        <p:nvSpPr>
          <p:cNvPr id="585731" name="Notes Placeholder 2"/>
          <p:cNvSpPr>
            <a:spLocks noGrp="1"/>
          </p:cNvSpPr>
          <p:nvPr>
            <p:ph type="body" idx="1"/>
          </p:nvPr>
        </p:nvSpPr>
        <p:spPr>
          <a:noFill/>
          <a:ln/>
        </p:spPr>
        <p:txBody>
          <a:bodyPr/>
          <a:lstStyle/>
          <a:p>
            <a:endParaRPr lang="en-US" dirty="0"/>
          </a:p>
        </p:txBody>
      </p:sp>
      <p:sp>
        <p:nvSpPr>
          <p:cNvPr id="585732" name="Slide Number Placeholder 3"/>
          <p:cNvSpPr>
            <a:spLocks noGrp="1"/>
          </p:cNvSpPr>
          <p:nvPr>
            <p:ph type="sldNum" sz="quarter" idx="5"/>
          </p:nvPr>
        </p:nvSpPr>
        <p:spPr>
          <a:noFill/>
        </p:spPr>
        <p:txBody>
          <a:bodyPr/>
          <a:lstStyle/>
          <a:p>
            <a:fld id="{E8E37BD9-FE26-4D16-94BD-4BCDE8BA62B6}" type="slidenum">
              <a:rPr lang="en-US" smtClean="0"/>
              <a:pPr/>
              <a:t>50</a:t>
            </a:fld>
            <a:endParaRPr lang="en-US" dirty="0"/>
          </a:p>
        </p:txBody>
      </p:sp>
    </p:spTree>
    <p:extLst>
      <p:ext uri="{BB962C8B-B14F-4D97-AF65-F5344CB8AC3E}">
        <p14:creationId xmlns:p14="http://schemas.microsoft.com/office/powerpoint/2010/main" val="2690339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Slide Image Placeholder 1"/>
          <p:cNvSpPr>
            <a:spLocks noGrp="1" noRot="1" noChangeAspect="1" noTextEdit="1"/>
          </p:cNvSpPr>
          <p:nvPr>
            <p:ph type="sldImg"/>
          </p:nvPr>
        </p:nvSpPr>
        <p:spPr>
          <a:xfrm>
            <a:off x="1371600" y="614363"/>
            <a:ext cx="3505200" cy="2628900"/>
          </a:xfrm>
          <a:ln/>
        </p:spPr>
      </p:sp>
      <p:sp>
        <p:nvSpPr>
          <p:cNvPr id="587779" name="Notes Placeholder 2"/>
          <p:cNvSpPr>
            <a:spLocks noGrp="1"/>
          </p:cNvSpPr>
          <p:nvPr>
            <p:ph type="body" idx="1"/>
          </p:nvPr>
        </p:nvSpPr>
        <p:spPr>
          <a:noFill/>
          <a:ln/>
        </p:spPr>
        <p:txBody>
          <a:bodyPr/>
          <a:lstStyle/>
          <a:p>
            <a:endParaRPr lang="en-US" dirty="0"/>
          </a:p>
        </p:txBody>
      </p:sp>
      <p:sp>
        <p:nvSpPr>
          <p:cNvPr id="587780" name="Slide Number Placeholder 3"/>
          <p:cNvSpPr>
            <a:spLocks noGrp="1"/>
          </p:cNvSpPr>
          <p:nvPr>
            <p:ph type="sldNum" sz="quarter" idx="5"/>
          </p:nvPr>
        </p:nvSpPr>
        <p:spPr>
          <a:noFill/>
        </p:spPr>
        <p:txBody>
          <a:bodyPr/>
          <a:lstStyle/>
          <a:p>
            <a:fld id="{44655C5E-1ADF-419C-B198-2BC43D5D13F0}" type="slidenum">
              <a:rPr lang="en-US" smtClean="0"/>
              <a:pPr/>
              <a:t>51</a:t>
            </a:fld>
            <a:endParaRPr lang="en-US" dirty="0"/>
          </a:p>
        </p:txBody>
      </p:sp>
    </p:spTree>
    <p:extLst>
      <p:ext uri="{BB962C8B-B14F-4D97-AF65-F5344CB8AC3E}">
        <p14:creationId xmlns:p14="http://schemas.microsoft.com/office/powerpoint/2010/main" val="1433822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Slide Image Placeholder 1"/>
          <p:cNvSpPr>
            <a:spLocks noGrp="1" noRot="1" noChangeAspect="1" noTextEdit="1"/>
          </p:cNvSpPr>
          <p:nvPr>
            <p:ph type="sldImg"/>
          </p:nvPr>
        </p:nvSpPr>
        <p:spPr>
          <a:xfrm>
            <a:off x="1371600" y="614363"/>
            <a:ext cx="3505200" cy="2628900"/>
          </a:xfrm>
          <a:ln/>
        </p:spPr>
      </p:sp>
      <p:sp>
        <p:nvSpPr>
          <p:cNvPr id="603139" name="Notes Placeholder 2"/>
          <p:cNvSpPr>
            <a:spLocks noGrp="1"/>
          </p:cNvSpPr>
          <p:nvPr>
            <p:ph type="body" idx="1"/>
          </p:nvPr>
        </p:nvSpPr>
        <p:spPr>
          <a:noFill/>
          <a:ln/>
        </p:spPr>
        <p:txBody>
          <a:bodyPr/>
          <a:lstStyle/>
          <a:p>
            <a:endParaRPr lang="en-US" dirty="0"/>
          </a:p>
        </p:txBody>
      </p:sp>
      <p:sp>
        <p:nvSpPr>
          <p:cNvPr id="603140" name="Slide Number Placeholder 3"/>
          <p:cNvSpPr>
            <a:spLocks noGrp="1"/>
          </p:cNvSpPr>
          <p:nvPr>
            <p:ph type="sldNum" sz="quarter" idx="5"/>
          </p:nvPr>
        </p:nvSpPr>
        <p:spPr>
          <a:noFill/>
        </p:spPr>
        <p:txBody>
          <a:bodyPr/>
          <a:lstStyle/>
          <a:p>
            <a:fld id="{7F0713D0-F26A-4C5E-90A1-72CA537A731D}" type="slidenum">
              <a:rPr lang="en-US" smtClean="0"/>
              <a:pPr/>
              <a:t>53</a:t>
            </a:fld>
            <a:endParaRPr lang="en-US" dirty="0"/>
          </a:p>
        </p:txBody>
      </p:sp>
    </p:spTree>
    <p:extLst>
      <p:ext uri="{BB962C8B-B14F-4D97-AF65-F5344CB8AC3E}">
        <p14:creationId xmlns:p14="http://schemas.microsoft.com/office/powerpoint/2010/main" val="3882857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Slide Image Placeholder 1"/>
          <p:cNvSpPr>
            <a:spLocks noGrp="1" noRot="1" noChangeAspect="1" noTextEdit="1"/>
          </p:cNvSpPr>
          <p:nvPr>
            <p:ph type="sldImg"/>
          </p:nvPr>
        </p:nvSpPr>
        <p:spPr>
          <a:xfrm>
            <a:off x="1371600" y="614363"/>
            <a:ext cx="3505200" cy="2628900"/>
          </a:xfrm>
          <a:ln/>
        </p:spPr>
      </p:sp>
      <p:sp>
        <p:nvSpPr>
          <p:cNvPr id="607235" name="Notes Placeholder 2"/>
          <p:cNvSpPr>
            <a:spLocks noGrp="1"/>
          </p:cNvSpPr>
          <p:nvPr>
            <p:ph type="body" idx="1"/>
          </p:nvPr>
        </p:nvSpPr>
        <p:spPr>
          <a:noFill/>
          <a:ln/>
        </p:spPr>
        <p:txBody>
          <a:bodyPr/>
          <a:lstStyle/>
          <a:p>
            <a:endParaRPr lang="en-US" dirty="0"/>
          </a:p>
        </p:txBody>
      </p:sp>
      <p:sp>
        <p:nvSpPr>
          <p:cNvPr id="607236" name="Slide Number Placeholder 3"/>
          <p:cNvSpPr>
            <a:spLocks noGrp="1"/>
          </p:cNvSpPr>
          <p:nvPr>
            <p:ph type="sldNum" sz="quarter" idx="5"/>
          </p:nvPr>
        </p:nvSpPr>
        <p:spPr>
          <a:noFill/>
        </p:spPr>
        <p:txBody>
          <a:bodyPr/>
          <a:lstStyle/>
          <a:p>
            <a:fld id="{988E4176-40F6-4507-AFA5-51856D5B0F98}" type="slidenum">
              <a:rPr lang="en-US" smtClean="0"/>
              <a:pPr/>
              <a:t>54</a:t>
            </a:fld>
            <a:endParaRPr lang="en-US" dirty="0"/>
          </a:p>
        </p:txBody>
      </p:sp>
    </p:spTree>
    <p:extLst>
      <p:ext uri="{BB962C8B-B14F-4D97-AF65-F5344CB8AC3E}">
        <p14:creationId xmlns:p14="http://schemas.microsoft.com/office/powerpoint/2010/main" val="2010061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Slide Image Placeholder 1"/>
          <p:cNvSpPr>
            <a:spLocks noGrp="1" noRot="1" noChangeAspect="1" noTextEdit="1"/>
          </p:cNvSpPr>
          <p:nvPr>
            <p:ph type="sldImg"/>
          </p:nvPr>
        </p:nvSpPr>
        <p:spPr>
          <a:xfrm>
            <a:off x="1371600" y="614363"/>
            <a:ext cx="3505200" cy="2628900"/>
          </a:xfrm>
          <a:ln/>
        </p:spPr>
      </p:sp>
      <p:sp>
        <p:nvSpPr>
          <p:cNvPr id="619523" name="Notes Placeholder 2"/>
          <p:cNvSpPr>
            <a:spLocks noGrp="1"/>
          </p:cNvSpPr>
          <p:nvPr>
            <p:ph type="body" idx="1"/>
          </p:nvPr>
        </p:nvSpPr>
        <p:spPr>
          <a:noFill/>
          <a:ln/>
        </p:spPr>
        <p:txBody>
          <a:bodyPr/>
          <a:lstStyle/>
          <a:p>
            <a:endParaRPr lang="en-US" dirty="0"/>
          </a:p>
        </p:txBody>
      </p:sp>
      <p:sp>
        <p:nvSpPr>
          <p:cNvPr id="619524" name="Slide Number Placeholder 3"/>
          <p:cNvSpPr>
            <a:spLocks noGrp="1"/>
          </p:cNvSpPr>
          <p:nvPr>
            <p:ph type="sldNum" sz="quarter" idx="5"/>
          </p:nvPr>
        </p:nvSpPr>
        <p:spPr>
          <a:noFill/>
        </p:spPr>
        <p:txBody>
          <a:bodyPr/>
          <a:lstStyle/>
          <a:p>
            <a:fld id="{DA68D042-74A0-4415-90D4-28C890B728E8}" type="slidenum">
              <a:rPr lang="en-US" smtClean="0"/>
              <a:pPr/>
              <a:t>55</a:t>
            </a:fld>
            <a:endParaRPr lang="en-US" dirty="0"/>
          </a:p>
        </p:txBody>
      </p:sp>
    </p:spTree>
    <p:extLst>
      <p:ext uri="{BB962C8B-B14F-4D97-AF65-F5344CB8AC3E}">
        <p14:creationId xmlns:p14="http://schemas.microsoft.com/office/powerpoint/2010/main" val="2801003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Slide Image Placeholder 1"/>
          <p:cNvSpPr>
            <a:spLocks noGrp="1" noRot="1" noChangeAspect="1" noTextEdit="1"/>
          </p:cNvSpPr>
          <p:nvPr>
            <p:ph type="sldImg"/>
          </p:nvPr>
        </p:nvSpPr>
        <p:spPr>
          <a:xfrm>
            <a:off x="1371600" y="614363"/>
            <a:ext cx="3505200" cy="2628900"/>
          </a:xfrm>
          <a:ln/>
        </p:spPr>
      </p:sp>
      <p:sp>
        <p:nvSpPr>
          <p:cNvPr id="650243" name="Notes Placeholder 2"/>
          <p:cNvSpPr>
            <a:spLocks noGrp="1"/>
          </p:cNvSpPr>
          <p:nvPr>
            <p:ph type="body" idx="1"/>
          </p:nvPr>
        </p:nvSpPr>
        <p:spPr>
          <a:noFill/>
          <a:ln/>
        </p:spPr>
        <p:txBody>
          <a:bodyPr/>
          <a:lstStyle/>
          <a:p>
            <a:endParaRPr lang="en-US" dirty="0"/>
          </a:p>
        </p:txBody>
      </p:sp>
      <p:sp>
        <p:nvSpPr>
          <p:cNvPr id="650244" name="Slide Number Placeholder 3"/>
          <p:cNvSpPr>
            <a:spLocks noGrp="1"/>
          </p:cNvSpPr>
          <p:nvPr>
            <p:ph type="sldNum" sz="quarter" idx="5"/>
          </p:nvPr>
        </p:nvSpPr>
        <p:spPr>
          <a:noFill/>
        </p:spPr>
        <p:txBody>
          <a:bodyPr/>
          <a:lstStyle/>
          <a:p>
            <a:fld id="{A91757D0-9E79-430C-9E27-54817F8884D1}" type="slidenum">
              <a:rPr lang="en-US" smtClean="0"/>
              <a:pPr/>
              <a:t>56</a:t>
            </a:fld>
            <a:endParaRPr lang="en-US" dirty="0"/>
          </a:p>
        </p:txBody>
      </p:sp>
    </p:spTree>
    <p:extLst>
      <p:ext uri="{BB962C8B-B14F-4D97-AF65-F5344CB8AC3E}">
        <p14:creationId xmlns:p14="http://schemas.microsoft.com/office/powerpoint/2010/main" val="2279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Slide Image Placeholder 1"/>
          <p:cNvSpPr>
            <a:spLocks noGrp="1" noRot="1" noChangeAspect="1" noTextEdit="1"/>
          </p:cNvSpPr>
          <p:nvPr>
            <p:ph type="sldImg"/>
          </p:nvPr>
        </p:nvSpPr>
        <p:spPr>
          <a:xfrm>
            <a:off x="1371600" y="614363"/>
            <a:ext cx="3505200" cy="2628900"/>
          </a:xfrm>
          <a:ln/>
        </p:spPr>
      </p:sp>
      <p:sp>
        <p:nvSpPr>
          <p:cNvPr id="670723" name="Notes Placeholder 2"/>
          <p:cNvSpPr>
            <a:spLocks noGrp="1"/>
          </p:cNvSpPr>
          <p:nvPr>
            <p:ph type="body" idx="1"/>
          </p:nvPr>
        </p:nvSpPr>
        <p:spPr>
          <a:noFill/>
          <a:ln/>
        </p:spPr>
        <p:txBody>
          <a:bodyPr/>
          <a:lstStyle/>
          <a:p>
            <a:endParaRPr lang="en-US" dirty="0"/>
          </a:p>
        </p:txBody>
      </p:sp>
      <p:sp>
        <p:nvSpPr>
          <p:cNvPr id="670724" name="Slide Number Placeholder 3"/>
          <p:cNvSpPr>
            <a:spLocks noGrp="1"/>
          </p:cNvSpPr>
          <p:nvPr>
            <p:ph type="sldNum" sz="quarter" idx="5"/>
          </p:nvPr>
        </p:nvSpPr>
        <p:spPr>
          <a:noFill/>
        </p:spPr>
        <p:txBody>
          <a:bodyPr/>
          <a:lstStyle/>
          <a:p>
            <a:fld id="{9D20F2D1-1664-4CC4-8D07-2C36D6506C41}" type="slidenum">
              <a:rPr lang="en-US" smtClean="0"/>
              <a:pPr/>
              <a:t>57</a:t>
            </a:fld>
            <a:endParaRPr lang="en-US" dirty="0"/>
          </a:p>
        </p:txBody>
      </p:sp>
    </p:spTree>
    <p:extLst>
      <p:ext uri="{BB962C8B-B14F-4D97-AF65-F5344CB8AC3E}">
        <p14:creationId xmlns:p14="http://schemas.microsoft.com/office/powerpoint/2010/main" val="255435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Slide Image Placeholder 1"/>
          <p:cNvSpPr>
            <a:spLocks noGrp="1" noRot="1" noChangeAspect="1" noTextEdit="1"/>
          </p:cNvSpPr>
          <p:nvPr>
            <p:ph type="sldImg"/>
          </p:nvPr>
        </p:nvSpPr>
        <p:spPr>
          <a:xfrm>
            <a:off x="1371600" y="614363"/>
            <a:ext cx="3505200" cy="2628900"/>
          </a:xfrm>
          <a:ln/>
        </p:spPr>
      </p:sp>
      <p:sp>
        <p:nvSpPr>
          <p:cNvPr id="671747" name="Notes Placeholder 2"/>
          <p:cNvSpPr>
            <a:spLocks noGrp="1"/>
          </p:cNvSpPr>
          <p:nvPr>
            <p:ph type="body" idx="1"/>
          </p:nvPr>
        </p:nvSpPr>
        <p:spPr>
          <a:noFill/>
          <a:ln/>
        </p:spPr>
        <p:txBody>
          <a:bodyPr/>
          <a:lstStyle/>
          <a:p>
            <a:endParaRPr lang="en-US" dirty="0"/>
          </a:p>
        </p:txBody>
      </p:sp>
      <p:sp>
        <p:nvSpPr>
          <p:cNvPr id="671748" name="Slide Number Placeholder 3"/>
          <p:cNvSpPr>
            <a:spLocks noGrp="1"/>
          </p:cNvSpPr>
          <p:nvPr>
            <p:ph type="sldNum" sz="quarter" idx="5"/>
          </p:nvPr>
        </p:nvSpPr>
        <p:spPr>
          <a:noFill/>
        </p:spPr>
        <p:txBody>
          <a:bodyPr/>
          <a:lstStyle/>
          <a:p>
            <a:fld id="{4989FF81-F4FC-4F18-A2F7-22A5086FBCF3}" type="slidenum">
              <a:rPr lang="en-US" smtClean="0"/>
              <a:pPr/>
              <a:t>58</a:t>
            </a:fld>
            <a:endParaRPr lang="en-US" dirty="0"/>
          </a:p>
        </p:txBody>
      </p:sp>
    </p:spTree>
    <p:extLst>
      <p:ext uri="{BB962C8B-B14F-4D97-AF65-F5344CB8AC3E}">
        <p14:creationId xmlns:p14="http://schemas.microsoft.com/office/powerpoint/2010/main" val="3351211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143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00AB649-E42F-4287-AE56-9CD326B28E7E}" type="slidenum">
              <a:rPr lang="en-US" smtClean="0"/>
              <a:pPr>
                <a:defRPr/>
              </a:pPr>
              <a:t>2</a:t>
            </a:fld>
            <a:endParaRPr lang="en-US" dirty="0"/>
          </a:p>
        </p:txBody>
      </p:sp>
    </p:spTree>
    <p:extLst>
      <p:ext uri="{BB962C8B-B14F-4D97-AF65-F5344CB8AC3E}">
        <p14:creationId xmlns:p14="http://schemas.microsoft.com/office/powerpoint/2010/main" val="2311789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14363"/>
            <a:ext cx="3505200" cy="2628900"/>
          </a:xfrm>
        </p:spPr>
      </p:sp>
      <p:sp>
        <p:nvSpPr>
          <p:cNvPr id="3" name="Notes Placeholder 2"/>
          <p:cNvSpPr>
            <a:spLocks noGrp="1"/>
          </p:cNvSpPr>
          <p:nvPr>
            <p:ph type="body" idx="1"/>
          </p:nvPr>
        </p:nvSpPr>
        <p:spPr/>
        <p:txBody>
          <a:bodyPr/>
          <a:lstStyle/>
          <a:p>
            <a:pPr marL="136525" indent="0">
              <a:buNone/>
            </a:pPr>
            <a:r>
              <a:rPr lang="en-US" dirty="0">
                <a:latin typeface="High Tower Text" pitchFamily="18" charset="0"/>
              </a:rPr>
              <a:t>WHAT IS THE LCSO K9 UNIT?</a:t>
            </a:r>
            <a:endParaRPr lang="en-US" dirty="0"/>
          </a:p>
          <a:p>
            <a:pPr marL="650875" indent="-514350">
              <a:buAutoNum type="arabicPeriod"/>
            </a:pPr>
            <a:endParaRPr lang="en-US" dirty="0"/>
          </a:p>
          <a:p>
            <a:pPr marL="650875" indent="-514350">
              <a:buAutoNum type="arabicPeriod"/>
            </a:pPr>
            <a:r>
              <a:rPr lang="en-US" dirty="0"/>
              <a:t>We are a specialized division consisting of 4 dog-handler teams</a:t>
            </a:r>
          </a:p>
          <a:p>
            <a:pPr marL="650875" indent="-514350">
              <a:buAutoNum type="arabicPeriod" startAt="2"/>
            </a:pPr>
            <a:r>
              <a:rPr lang="en-US" dirty="0"/>
              <a:t>The focus of the LCSO K9 unit is to reduce the number of man hours spent on calls and increase the safety of officers involved on calls.</a:t>
            </a:r>
          </a:p>
          <a:p>
            <a:pPr marL="650875" indent="-514350">
              <a:buAutoNum type="arabicPeriod" startAt="2"/>
            </a:pPr>
            <a:r>
              <a:rPr lang="en-US" dirty="0"/>
              <a:t>Each K9 team can save between 800 and 1,00 man hours per year.</a:t>
            </a:r>
          </a:p>
          <a:p>
            <a:pPr marL="650875" indent="-514350">
              <a:buAutoNum type="arabicPeriod" startAt="4"/>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600AB649-E42F-4287-AE56-9CD326B28E7E}" type="slidenum">
              <a:rPr lang="en-US" smtClean="0"/>
              <a:pPr>
                <a:defRPr/>
              </a:pPr>
              <a:t>3</a:t>
            </a:fld>
            <a:endParaRPr lang="en-US" dirty="0"/>
          </a:p>
        </p:txBody>
      </p:sp>
    </p:spTree>
    <p:extLst>
      <p:ext uri="{BB962C8B-B14F-4D97-AF65-F5344CB8AC3E}">
        <p14:creationId xmlns:p14="http://schemas.microsoft.com/office/powerpoint/2010/main" val="4077697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14363"/>
            <a:ext cx="3505200" cy="2628900"/>
          </a:xfrm>
        </p:spPr>
      </p:sp>
      <p:sp>
        <p:nvSpPr>
          <p:cNvPr id="3" name="Notes Placeholder 2"/>
          <p:cNvSpPr>
            <a:spLocks noGrp="1"/>
          </p:cNvSpPr>
          <p:nvPr>
            <p:ph type="body" idx="1"/>
          </p:nvPr>
        </p:nvSpPr>
        <p:spPr/>
        <p:txBody>
          <a:bodyPr/>
          <a:lstStyle/>
          <a:p>
            <a:pPr marL="136525" indent="0">
              <a:buNone/>
            </a:pPr>
            <a:r>
              <a:rPr lang="en-US" dirty="0">
                <a:latin typeface="High Tower Text" pitchFamily="18" charset="0"/>
              </a:rPr>
              <a:t>WHAT IS THE LCSO K9 UNIT?</a:t>
            </a:r>
            <a:endParaRPr lang="en-US" dirty="0"/>
          </a:p>
          <a:p>
            <a:pPr marL="650875" indent="-514350">
              <a:buAutoNum type="arabicPeriod"/>
            </a:pPr>
            <a:endParaRPr lang="en-US" dirty="0"/>
          </a:p>
          <a:p>
            <a:pPr marL="650875" indent="-514350">
              <a:buAutoNum type="arabicPeriod"/>
            </a:pPr>
            <a:r>
              <a:rPr lang="en-US" dirty="0"/>
              <a:t>We are a specialized division consisting of 4 dog-handler teams</a:t>
            </a:r>
          </a:p>
          <a:p>
            <a:pPr marL="650875" indent="-514350">
              <a:buAutoNum type="arabicPeriod" startAt="2"/>
            </a:pPr>
            <a:r>
              <a:rPr lang="en-US" dirty="0"/>
              <a:t>The focus of the LCSO K9 unit is to reduce the number of man hours spent on calls and increase the safety of officers involved on calls.</a:t>
            </a:r>
          </a:p>
          <a:p>
            <a:pPr marL="650875" indent="-514350">
              <a:buAutoNum type="arabicPeriod" startAt="2"/>
            </a:pPr>
            <a:r>
              <a:rPr lang="en-US" dirty="0"/>
              <a:t>Each K9 team can save between 800 and 1,00 man hours per year.</a:t>
            </a:r>
          </a:p>
          <a:p>
            <a:pPr marL="650875" indent="-514350">
              <a:buAutoNum type="arabicPeriod" startAt="4"/>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600AB649-E42F-4287-AE56-9CD326B28E7E}" type="slidenum">
              <a:rPr lang="en-US" smtClean="0"/>
              <a:pPr>
                <a:defRPr/>
              </a:pPr>
              <a:t>4</a:t>
            </a:fld>
            <a:endParaRPr lang="en-US" dirty="0"/>
          </a:p>
        </p:txBody>
      </p:sp>
    </p:spTree>
    <p:extLst>
      <p:ext uri="{BB962C8B-B14F-4D97-AF65-F5344CB8AC3E}">
        <p14:creationId xmlns:p14="http://schemas.microsoft.com/office/powerpoint/2010/main" val="1398661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14363"/>
            <a:ext cx="35052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00AB649-E42F-4287-AE56-9CD326B28E7E}" type="slidenum">
              <a:rPr lang="en-US" smtClean="0"/>
              <a:pPr>
                <a:defRPr/>
              </a:pPr>
              <a:t>10</a:t>
            </a:fld>
            <a:endParaRPr lang="en-US" dirty="0"/>
          </a:p>
        </p:txBody>
      </p:sp>
    </p:spTree>
    <p:extLst>
      <p:ext uri="{BB962C8B-B14F-4D97-AF65-F5344CB8AC3E}">
        <p14:creationId xmlns:p14="http://schemas.microsoft.com/office/powerpoint/2010/main" val="830899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14363"/>
            <a:ext cx="35052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00AB649-E42F-4287-AE56-9CD326B28E7E}" type="slidenum">
              <a:rPr lang="en-US" smtClean="0"/>
              <a:pPr>
                <a:defRPr/>
              </a:pPr>
              <a:t>21</a:t>
            </a:fld>
            <a:endParaRPr lang="en-US" dirty="0"/>
          </a:p>
        </p:txBody>
      </p:sp>
    </p:spTree>
    <p:extLst>
      <p:ext uri="{BB962C8B-B14F-4D97-AF65-F5344CB8AC3E}">
        <p14:creationId xmlns:p14="http://schemas.microsoft.com/office/powerpoint/2010/main" val="3796807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14363"/>
            <a:ext cx="35052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00AB649-E42F-4287-AE56-9CD326B28E7E}" type="slidenum">
              <a:rPr lang="en-US" smtClean="0"/>
              <a:pPr>
                <a:defRPr/>
              </a:pPr>
              <a:t>23</a:t>
            </a:fld>
            <a:endParaRPr lang="en-US" dirty="0"/>
          </a:p>
        </p:txBody>
      </p:sp>
    </p:spTree>
    <p:extLst>
      <p:ext uri="{BB962C8B-B14F-4D97-AF65-F5344CB8AC3E}">
        <p14:creationId xmlns:p14="http://schemas.microsoft.com/office/powerpoint/2010/main" val="917146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14363"/>
            <a:ext cx="35052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00AB649-E42F-4287-AE56-9CD326B28E7E}" type="slidenum">
              <a:rPr lang="en-US" smtClean="0"/>
              <a:pPr>
                <a:defRPr/>
              </a:pPr>
              <a:t>31</a:t>
            </a:fld>
            <a:endParaRPr lang="en-US" dirty="0"/>
          </a:p>
        </p:txBody>
      </p:sp>
    </p:spTree>
    <p:extLst>
      <p:ext uri="{BB962C8B-B14F-4D97-AF65-F5344CB8AC3E}">
        <p14:creationId xmlns:p14="http://schemas.microsoft.com/office/powerpoint/2010/main" val="3046719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1371600" y="614363"/>
            <a:ext cx="3505200" cy="2628900"/>
          </a:xfrm>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D464DD-B612-4527-B1EF-DBAEDC02128F}" type="slidenum">
              <a:rPr lang="en-US"/>
              <a:pPr fontAlgn="base">
                <a:spcBef>
                  <a:spcPct val="0"/>
                </a:spcBef>
                <a:spcAft>
                  <a:spcPct val="0"/>
                </a:spcAft>
              </a:pPr>
              <a:t>44</a:t>
            </a:fld>
            <a:endParaRPr lang="en-US" dirty="0"/>
          </a:p>
        </p:txBody>
      </p:sp>
    </p:spTree>
    <p:extLst>
      <p:ext uri="{BB962C8B-B14F-4D97-AF65-F5344CB8AC3E}">
        <p14:creationId xmlns:p14="http://schemas.microsoft.com/office/powerpoint/2010/main" val="1202298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FC751102-2037-4CDB-8C04-64EAD7013021}" type="datetimeFigureOut">
              <a:rPr lang="en-US" smtClean="0"/>
              <a:pPr>
                <a:defRPr/>
              </a:pPr>
              <a:t>4/18/2019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1E27BFC-7E31-4C5C-BD20-82AF5BFE988E}" type="slidenum">
              <a:rPr lang="en-US" smtClean="0"/>
              <a:pPr>
                <a:defRPr/>
              </a:pPr>
              <a:t>‹#›</a:t>
            </a:fld>
            <a:endParaRPr lang="en-US" dirty="0"/>
          </a:p>
        </p:txBody>
      </p:sp>
    </p:spTree>
    <p:extLst>
      <p:ext uri="{BB962C8B-B14F-4D97-AF65-F5344CB8AC3E}">
        <p14:creationId xmlns:p14="http://schemas.microsoft.com/office/powerpoint/2010/main" val="447193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2E48301-9361-4547-9D6B-D72B5DC28E90}" type="datetimeFigureOut">
              <a:rPr lang="en-US" smtClean="0"/>
              <a:pPr>
                <a:defRPr/>
              </a:pPr>
              <a:t>4/18/2019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03BA35BA-E280-4C1A-AF27-616EE39BAD07}" type="slidenum">
              <a:rPr lang="en-US" smtClean="0"/>
              <a:pPr>
                <a:defRPr/>
              </a:pPr>
              <a:t>‹#›</a:t>
            </a:fld>
            <a:endParaRPr lang="en-US" dirty="0"/>
          </a:p>
        </p:txBody>
      </p:sp>
    </p:spTree>
    <p:extLst>
      <p:ext uri="{BB962C8B-B14F-4D97-AF65-F5344CB8AC3E}">
        <p14:creationId xmlns:p14="http://schemas.microsoft.com/office/powerpoint/2010/main" val="2106050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103C163-D9F1-4D6F-A228-4C5621286B06}" type="datetimeFigureOut">
              <a:rPr lang="en-US" smtClean="0"/>
              <a:pPr>
                <a:defRPr/>
              </a:pPr>
              <a:t>4/18/2019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D7BAE0C0-1685-4DEA-9E9E-708C90F7387D}" type="slidenum">
              <a:rPr lang="en-US" smtClean="0"/>
              <a:pPr>
                <a:defRPr/>
              </a:pPr>
              <a:t>‹#›</a:t>
            </a:fld>
            <a:endParaRPr lang="en-US" dirty="0"/>
          </a:p>
        </p:txBody>
      </p:sp>
    </p:spTree>
    <p:extLst>
      <p:ext uri="{BB962C8B-B14F-4D97-AF65-F5344CB8AC3E}">
        <p14:creationId xmlns:p14="http://schemas.microsoft.com/office/powerpoint/2010/main" val="2341702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D0F880D-87B5-4B67-98AB-36A7D575D7D4}" type="datetimeFigureOut">
              <a:rPr lang="en-US" smtClean="0"/>
              <a:pPr>
                <a:defRPr/>
              </a:pPr>
              <a:t>4/18/2019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98D2D17-4C86-4DC9-BDC7-FEDF241337B6}" type="slidenum">
              <a:rPr lang="en-US" smtClean="0"/>
              <a:pPr>
                <a:defRPr/>
              </a:pPr>
              <a:t>‹#›</a:t>
            </a:fld>
            <a:endParaRPr lang="en-US" dirty="0"/>
          </a:p>
        </p:txBody>
      </p:sp>
    </p:spTree>
    <p:extLst>
      <p:ext uri="{BB962C8B-B14F-4D97-AF65-F5344CB8AC3E}">
        <p14:creationId xmlns:p14="http://schemas.microsoft.com/office/powerpoint/2010/main" val="2813343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E3B9A224-9162-4C12-894D-41EF3E19B70F}" type="datetimeFigureOut">
              <a:rPr lang="en-US" smtClean="0"/>
              <a:pPr>
                <a:defRPr/>
              </a:pPr>
              <a:t>4/18/2019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AC91C49-3250-4963-9E19-50508A4123D6}" type="slidenum">
              <a:rPr lang="en-US" smtClean="0"/>
              <a:pPr>
                <a:defRPr/>
              </a:pPr>
              <a:t>‹#›</a:t>
            </a:fld>
            <a:endParaRPr lang="en-US" dirty="0"/>
          </a:p>
        </p:txBody>
      </p:sp>
    </p:spTree>
    <p:extLst>
      <p:ext uri="{BB962C8B-B14F-4D97-AF65-F5344CB8AC3E}">
        <p14:creationId xmlns:p14="http://schemas.microsoft.com/office/powerpoint/2010/main" val="951140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5EC39B8E-9373-4680-9A81-9B172BC139B1}" type="datetimeFigureOut">
              <a:rPr lang="en-US" smtClean="0"/>
              <a:pPr>
                <a:defRPr/>
              </a:pPr>
              <a:t>4/18/2019</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B290FF9D-E31D-403E-B5BB-FDCEE6EBE7A3}" type="slidenum">
              <a:rPr lang="en-US" smtClean="0"/>
              <a:pPr>
                <a:defRPr/>
              </a:pPr>
              <a:t>‹#›</a:t>
            </a:fld>
            <a:endParaRPr lang="en-US" dirty="0"/>
          </a:p>
        </p:txBody>
      </p:sp>
    </p:spTree>
    <p:extLst>
      <p:ext uri="{BB962C8B-B14F-4D97-AF65-F5344CB8AC3E}">
        <p14:creationId xmlns:p14="http://schemas.microsoft.com/office/powerpoint/2010/main" val="224295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5C8616EA-0E05-4F6A-9BF5-5AD943D6C598}" type="datetimeFigureOut">
              <a:rPr lang="en-US" smtClean="0"/>
              <a:pPr>
                <a:defRPr/>
              </a:pPr>
              <a:t>4/18/2019</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C90E51E8-C646-449B-87CC-1AE66EEBF52C}" type="slidenum">
              <a:rPr lang="en-US" smtClean="0"/>
              <a:pPr>
                <a:defRPr/>
              </a:pPr>
              <a:t>‹#›</a:t>
            </a:fld>
            <a:endParaRPr lang="en-US" dirty="0"/>
          </a:p>
        </p:txBody>
      </p:sp>
    </p:spTree>
    <p:extLst>
      <p:ext uri="{BB962C8B-B14F-4D97-AF65-F5344CB8AC3E}">
        <p14:creationId xmlns:p14="http://schemas.microsoft.com/office/powerpoint/2010/main" val="2496238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39562206-CB51-4444-B04A-BE218B3C8262}" type="datetimeFigureOut">
              <a:rPr lang="en-US" smtClean="0"/>
              <a:pPr>
                <a:defRPr/>
              </a:pPr>
              <a:t>4/18/2019</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0541764C-865A-44C6-A480-951BC061F3EA}" type="slidenum">
              <a:rPr lang="en-US" smtClean="0"/>
              <a:pPr>
                <a:defRPr/>
              </a:pPr>
              <a:t>‹#›</a:t>
            </a:fld>
            <a:endParaRPr lang="en-US" dirty="0"/>
          </a:p>
        </p:txBody>
      </p:sp>
    </p:spTree>
    <p:extLst>
      <p:ext uri="{BB962C8B-B14F-4D97-AF65-F5344CB8AC3E}">
        <p14:creationId xmlns:p14="http://schemas.microsoft.com/office/powerpoint/2010/main" val="2618236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FD0FACF-CBB7-461A-ABBE-883BBDA09EC0}" type="datetimeFigureOut">
              <a:rPr lang="en-US" smtClean="0"/>
              <a:pPr>
                <a:defRPr/>
              </a:pPr>
              <a:t>4/18/2019</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375E5C23-8A0F-4ED5-9278-B6F278DD9D7B}" type="slidenum">
              <a:rPr lang="en-US" smtClean="0"/>
              <a:pPr>
                <a:defRPr/>
              </a:pPr>
              <a:t>‹#›</a:t>
            </a:fld>
            <a:endParaRPr lang="en-US" dirty="0"/>
          </a:p>
        </p:txBody>
      </p:sp>
    </p:spTree>
    <p:extLst>
      <p:ext uri="{BB962C8B-B14F-4D97-AF65-F5344CB8AC3E}">
        <p14:creationId xmlns:p14="http://schemas.microsoft.com/office/powerpoint/2010/main" val="3898848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6BF2DD7-3317-4C32-9512-3E99F79BB6D8}" type="datetimeFigureOut">
              <a:rPr lang="en-US" smtClean="0"/>
              <a:pPr>
                <a:defRPr/>
              </a:pPr>
              <a:t>4/18/2019</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DED66CAE-B634-4D2E-9666-F2EAB6BBDA58}" type="slidenum">
              <a:rPr lang="en-US" smtClean="0"/>
              <a:pPr>
                <a:defRPr/>
              </a:pPr>
              <a:t>‹#›</a:t>
            </a:fld>
            <a:endParaRPr lang="en-US" dirty="0"/>
          </a:p>
        </p:txBody>
      </p:sp>
    </p:spTree>
    <p:extLst>
      <p:ext uri="{BB962C8B-B14F-4D97-AF65-F5344CB8AC3E}">
        <p14:creationId xmlns:p14="http://schemas.microsoft.com/office/powerpoint/2010/main" val="4163549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B5F103-C313-45C1-8C1B-0899C2C2828C}" type="datetimeFigureOut">
              <a:rPr lang="en-US" smtClean="0"/>
              <a:pPr>
                <a:defRPr/>
              </a:pPr>
              <a:t>4/18/2019</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085F46DD-25DB-4B23-8001-862668EB2C15}" type="slidenum">
              <a:rPr lang="en-US" smtClean="0"/>
              <a:pPr>
                <a:defRPr/>
              </a:pPr>
              <a:t>‹#›</a:t>
            </a:fld>
            <a:endParaRPr lang="en-US" dirty="0"/>
          </a:p>
        </p:txBody>
      </p:sp>
    </p:spTree>
    <p:extLst>
      <p:ext uri="{BB962C8B-B14F-4D97-AF65-F5344CB8AC3E}">
        <p14:creationId xmlns:p14="http://schemas.microsoft.com/office/powerpoint/2010/main" val="2837498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115C1BE3-4903-4B89-88BE-7F4B5153EDAB}" type="datetimeFigureOut">
              <a:rPr lang="en-US" smtClean="0"/>
              <a:pPr>
                <a:defRPr/>
              </a:pPr>
              <a:t>4/18/2019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DCFFB43A-207E-4A9A-8DD0-5A33A36E5071}" type="slidenum">
              <a:rPr lang="en-US" smtClean="0"/>
              <a:pPr>
                <a:defRPr/>
              </a:pPr>
              <a:t>‹#›</a:t>
            </a:fld>
            <a:endParaRPr lang="en-US" dirty="0"/>
          </a:p>
        </p:txBody>
      </p:sp>
      <p:sp>
        <p:nvSpPr>
          <p:cNvPr id="9" name="Rectangle 8"/>
          <p:cNvSpPr/>
          <p:nvPr userDrawn="1"/>
        </p:nvSpPr>
        <p:spPr>
          <a:xfrm>
            <a:off x="0" y="0"/>
            <a:ext cx="9144000" cy="6858000"/>
          </a:xfrm>
          <a:prstGeom prst="rect">
            <a:avLst/>
          </a:prstGeom>
          <a:gradFill flip="none" rotWithShape="1">
            <a:gsLst>
              <a:gs pos="30000">
                <a:schemeClr val="tx2">
                  <a:lumMod val="75000"/>
                  <a:alpha val="96000"/>
                </a:schemeClr>
              </a:gs>
              <a:gs pos="0">
                <a:schemeClr val="accent3">
                  <a:lumMod val="89000"/>
                </a:schemeClr>
              </a:gs>
              <a:gs pos="0">
                <a:schemeClr val="accent3">
                  <a:lumMod val="75000"/>
                </a:schemeClr>
              </a:gs>
              <a:gs pos="100000">
                <a:schemeClr val="accent3">
                  <a:lumMod val="60000"/>
                </a:schemeClr>
              </a:gs>
            </a:gsLst>
            <a:lin ang="2700000" scaled="1"/>
            <a:tileRect/>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p:cNvPicPr>
            <a:picLocks noChangeAspect="1"/>
          </p:cNvPicPr>
          <p:nvPr userDrawn="1"/>
        </p:nvPicPr>
        <p:blipFill rotWithShape="1">
          <a:blip r:embed="rId13" cstate="print">
            <a:extLst>
              <a:ext uri="{BEBA8EAE-BF5A-486C-A8C5-ECC9F3942E4B}">
                <a14:imgProps xmlns:a14="http://schemas.microsoft.com/office/drawing/2010/main">
                  <a14:imgLayer r:embed="rId14">
                    <a14:imgEffect>
                      <a14:backgroundRemoval t="439" b="99781" l="442" r="100000">
                        <a14:backgroundMark x1="5746" y1="8991" x2="5746" y2="8991"/>
                        <a14:backgroundMark x1="86851" y1="11075" x2="86851" y2="11075"/>
                        <a14:backgroundMark x1="94807" y1="89364" x2="94807" y2="89364"/>
                        <a14:backgroundMark x1="11934" y1="90680" x2="11934" y2="90680"/>
                        <a14:backgroundMark x1="20442" y1="56031" x2="20442" y2="56031"/>
                        <a14:backgroundMark x1="36906" y1="81250" x2="36906" y2="81250"/>
                        <a14:backgroundMark x1="67072" y1="78289" x2="67072" y2="78289"/>
                        <a14:backgroundMark x1="85414" y1="51645" x2="85414" y2="51645"/>
                        <a14:backgroundMark x1="78011" y1="30263" x2="78011" y2="30263"/>
                        <a14:backgroundMark x1="48840" y1="15461" x2="48840" y2="15461"/>
                        <a14:backgroundMark x1="99337" y1="42544" x2="99337" y2="42544"/>
                        <a14:backgroundMark x1="99227" y1="57785" x2="99227" y2="57785"/>
                      </a14:backgroundRemoval>
                    </a14:imgEffect>
                  </a14:imgLayer>
                </a14:imgProps>
              </a:ext>
              <a:ext uri="{28A0092B-C50C-407E-A947-70E740481C1C}">
                <a14:useLocalDpi xmlns:a14="http://schemas.microsoft.com/office/drawing/2010/main" val="0"/>
              </a:ext>
            </a:extLst>
          </a:blip>
          <a:srcRect t="1389"/>
          <a:stretch/>
        </p:blipFill>
        <p:spPr>
          <a:xfrm>
            <a:off x="8077200" y="5867400"/>
            <a:ext cx="921173" cy="901698"/>
          </a:xfrm>
          <a:prstGeom prst="ellipse">
            <a:avLst/>
          </a:prstGeom>
        </p:spPr>
      </p:pic>
    </p:spTree>
    <p:extLst>
      <p:ext uri="{BB962C8B-B14F-4D97-AF65-F5344CB8AC3E}">
        <p14:creationId xmlns:p14="http://schemas.microsoft.com/office/powerpoint/2010/main" val="135015734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3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video" Target="https://www.youtube.com/embed/oky3f2cbgZQ?autoplay=1"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gif"/><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3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4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4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4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0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4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4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5" Type="http://schemas.openxmlformats.org/officeDocument/2006/relationships/image" Target="../media/image120.jpeg"/><Relationship Id="rId4" Type="http://schemas.openxmlformats.org/officeDocument/2006/relationships/image" Target="../media/image119.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5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5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5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5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5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5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4.xml"/><Relationship Id="rId4" Type="http://schemas.openxmlformats.org/officeDocument/2006/relationships/image" Target="../media/image141.jpeg"/></Relationships>
</file>

<file path=ppt/slides/_rels/slide6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4.xml"/><Relationship Id="rId4" Type="http://schemas.openxmlformats.org/officeDocument/2006/relationships/image" Target="../media/image152.jpeg"/></Relationships>
</file>

<file path=ppt/slides/_rels/slide6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4.xml"/><Relationship Id="rId4" Type="http://schemas.openxmlformats.org/officeDocument/2006/relationships/image" Target="../media/image159.jpeg"/></Relationships>
</file>

<file path=ppt/slides/_rels/slide7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298" y="324158"/>
            <a:ext cx="8801404" cy="1352242"/>
          </a:xfrm>
          <a:noFill/>
          <a:ln/>
        </p:spPr>
        <p:style>
          <a:lnRef idx="0">
            <a:schemeClr val="dk1"/>
          </a:lnRef>
          <a:fillRef idx="3">
            <a:schemeClr val="dk1"/>
          </a:fillRef>
          <a:effectRef idx="3">
            <a:schemeClr val="dk1"/>
          </a:effectRef>
          <a:fontRef idx="minor">
            <a:schemeClr val="lt1"/>
          </a:fontRef>
        </p:style>
        <p:txBody>
          <a:bodyPr>
            <a:normAutofit fontScale="90000"/>
          </a:bodyPr>
          <a:lstStyle/>
          <a:p>
            <a:pPr algn="ctr" fontAlgn="auto">
              <a:spcAft>
                <a:spcPts val="0"/>
              </a:spcAft>
              <a:defRPr/>
            </a:pPr>
            <a:r>
              <a:rPr lang="en-US" sz="5400"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Larimer County Sheriff’s Office</a:t>
            </a:r>
            <a:br>
              <a:rPr lang="en-US" sz="5400"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br>
            <a:r>
              <a:rPr lang="en-US" sz="5400"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K-9 Unit</a:t>
            </a:r>
          </a:p>
        </p:txBody>
      </p:sp>
      <p:pic>
        <p:nvPicPr>
          <p:cNvPr id="5122" name="Picture 2" descr="C:\Documents and Settings\lcsouser\Local Settings\Temporary Internet Files\Content.IE5\J1CBO6YB\MC900053046[1].wmf"/>
          <p:cNvPicPr>
            <a:picLocks noChangeAspect="1" noChangeArrowheads="1"/>
          </p:cNvPicPr>
          <p:nvPr/>
        </p:nvPicPr>
        <p:blipFill>
          <a:blip r:embed="rId3" cstate="print"/>
          <a:srcRect/>
          <a:stretch>
            <a:fillRect/>
          </a:stretch>
        </p:blipFill>
        <p:spPr bwMode="auto">
          <a:xfrm flipH="1">
            <a:off x="5346356" y="3971544"/>
            <a:ext cx="2048256" cy="2048256"/>
          </a:xfrm>
          <a:prstGeom prst="rect">
            <a:avLst/>
          </a:prstGeom>
          <a:noFill/>
        </p:spPr>
      </p:pic>
      <p:pic>
        <p:nvPicPr>
          <p:cNvPr id="5123" name="Picture 3" descr="C:\Documents and Settings\lcsouser\Local Settings\Temporary Internet Files\Content.IE5\J1CBO6YB\MC900053046[1].wmf"/>
          <p:cNvPicPr>
            <a:picLocks noChangeAspect="1" noChangeArrowheads="1"/>
          </p:cNvPicPr>
          <p:nvPr/>
        </p:nvPicPr>
        <p:blipFill>
          <a:blip r:embed="rId3" cstate="print"/>
          <a:srcRect/>
          <a:stretch>
            <a:fillRect/>
          </a:stretch>
        </p:blipFill>
        <p:spPr bwMode="auto">
          <a:xfrm flipH="1">
            <a:off x="5334000" y="1744596"/>
            <a:ext cx="2051234" cy="2051234"/>
          </a:xfrm>
          <a:prstGeom prst="rect">
            <a:avLst/>
          </a:prstGeom>
          <a:noFill/>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203" y="1828800"/>
            <a:ext cx="3301025" cy="414525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457200"/>
            <a:ext cx="8915400" cy="1121664"/>
          </a:xfrm>
        </p:spPr>
        <p:txBody>
          <a:bodyPr>
            <a:noAutofit/>
          </a:bodyPr>
          <a:lstStyle/>
          <a:p>
            <a:pPr algn="ctr"/>
            <a:r>
              <a:rPr lang="en-US" sz="36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LARIMER COUNTY SHERIFF’S OFFICE</a:t>
            </a:r>
            <a:br>
              <a:rPr lang="en-US" sz="3600"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br>
            <a:r>
              <a:rPr lang="en-US" sz="3600"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K-9 Unit K-9s</a:t>
            </a:r>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1567" t="9960" b="7873"/>
          <a:stretch/>
        </p:blipFill>
        <p:spPr>
          <a:xfrm>
            <a:off x="353292" y="2438400"/>
            <a:ext cx="3685308" cy="2895600"/>
          </a:xfrm>
          <a:prstGeom prst="round2DiagRect">
            <a:avLst/>
          </a:prstGeom>
        </p:spPr>
      </p:pic>
      <p:sp>
        <p:nvSpPr>
          <p:cNvPr id="5" name="TextBox 4"/>
          <p:cNvSpPr txBox="1"/>
          <p:nvPr/>
        </p:nvSpPr>
        <p:spPr>
          <a:xfrm>
            <a:off x="4038600" y="1828799"/>
            <a:ext cx="4876800" cy="4401205"/>
          </a:xfrm>
          <a:prstGeom prst="rect">
            <a:avLst/>
          </a:prstGeom>
          <a:noFill/>
        </p:spPr>
        <p:txBody>
          <a:bodyPr wrap="square" rtlCol="0">
            <a:spAutoFit/>
          </a:bodyPr>
          <a:lstStyle/>
          <a:p>
            <a:pPr algn="ctr"/>
            <a:r>
              <a:rPr lang="en-US" sz="4000" u="sng" dirty="0">
                <a:solidFill>
                  <a:schemeClr val="tx2">
                    <a:lumMod val="40000"/>
                    <a:lumOff val="60000"/>
                  </a:schemeClr>
                </a:solidFill>
                <a:effectLst>
                  <a:outerShdw blurRad="38100" dist="38100" dir="2700000" algn="tl">
                    <a:srgbClr val="000000">
                      <a:alpha val="43137"/>
                    </a:srgbClr>
                  </a:outerShdw>
                </a:effectLst>
                <a:latin typeface="Blue Highway D Type" pitchFamily="2" charset="0"/>
              </a:rPr>
              <a:t>K-9 “GRENDEL”</a:t>
            </a:r>
          </a:p>
          <a:p>
            <a:pPr marL="342900" indent="-342900">
              <a:buClr>
                <a:schemeClr val="tx2">
                  <a:lumMod val="60000"/>
                  <a:lumOff val="40000"/>
                </a:schemeClr>
              </a:buClr>
              <a:buFont typeface="Arial" panose="020B0604020202020204" pitchFamily="34" charset="0"/>
              <a:buChar char="•"/>
            </a:pPr>
            <a:r>
              <a:rPr lang="en-US" sz="2400" dirty="0">
                <a:solidFill>
                  <a:schemeClr val="tx2">
                    <a:lumMod val="20000"/>
                    <a:lumOff val="80000"/>
                  </a:schemeClr>
                </a:solidFill>
                <a:latin typeface="High Tower Text" panose="02040502050506030303" pitchFamily="18" charset="0"/>
              </a:rPr>
              <a:t>Handled by Corporal Knudsen        since 2009</a:t>
            </a:r>
          </a:p>
          <a:p>
            <a:pPr marL="342900" indent="-342900">
              <a:buClr>
                <a:schemeClr val="tx2">
                  <a:lumMod val="60000"/>
                  <a:lumOff val="40000"/>
                </a:schemeClr>
              </a:buClr>
              <a:buFont typeface="Arial" panose="020B0604020202020204" pitchFamily="34" charset="0"/>
              <a:buChar char="•"/>
            </a:pPr>
            <a:r>
              <a:rPr lang="en-US" sz="2400" dirty="0">
                <a:solidFill>
                  <a:schemeClr val="tx2">
                    <a:lumMod val="20000"/>
                    <a:lumOff val="80000"/>
                  </a:schemeClr>
                </a:solidFill>
                <a:latin typeface="High Tower Text" panose="02040502050506030303" pitchFamily="18" charset="0"/>
              </a:rPr>
              <a:t>Ten-year old Belgian Malinois</a:t>
            </a:r>
          </a:p>
          <a:p>
            <a:pPr marL="342900" indent="-342900">
              <a:buClr>
                <a:schemeClr val="tx2">
                  <a:lumMod val="60000"/>
                  <a:lumOff val="40000"/>
                </a:schemeClr>
              </a:buClr>
              <a:buFont typeface="Arial" panose="020B0604020202020204" pitchFamily="34" charset="0"/>
              <a:buChar char="•"/>
            </a:pPr>
            <a:r>
              <a:rPr lang="en-US" sz="2400" dirty="0">
                <a:solidFill>
                  <a:schemeClr val="tx2">
                    <a:lumMod val="20000"/>
                    <a:lumOff val="80000"/>
                  </a:schemeClr>
                </a:solidFill>
                <a:latin typeface="High Tower Text" panose="02040502050506030303" pitchFamily="18" charset="0"/>
              </a:rPr>
              <a:t>Imported from Holland</a:t>
            </a:r>
          </a:p>
          <a:p>
            <a:pPr marL="342900" indent="-342900">
              <a:buClr>
                <a:schemeClr val="tx2">
                  <a:lumMod val="60000"/>
                  <a:lumOff val="40000"/>
                </a:schemeClr>
              </a:buClr>
              <a:buFont typeface="Arial" panose="020B0604020202020204" pitchFamily="34" charset="0"/>
              <a:buChar char="•"/>
            </a:pPr>
            <a:r>
              <a:rPr lang="en-US" sz="2400" dirty="0">
                <a:solidFill>
                  <a:schemeClr val="tx2">
                    <a:lumMod val="20000"/>
                    <a:lumOff val="80000"/>
                  </a:schemeClr>
                </a:solidFill>
                <a:latin typeface="High Tower Text" panose="02040502050506030303" pitchFamily="18" charset="0"/>
              </a:rPr>
              <a:t>Dutch commands</a:t>
            </a:r>
          </a:p>
          <a:p>
            <a:pPr marL="342900" indent="-342900">
              <a:buClr>
                <a:schemeClr val="tx2">
                  <a:lumMod val="60000"/>
                  <a:lumOff val="40000"/>
                </a:schemeClr>
              </a:buClr>
              <a:buFont typeface="Arial" panose="020B0604020202020204" pitchFamily="34" charset="0"/>
              <a:buChar char="•"/>
            </a:pPr>
            <a:r>
              <a:rPr lang="en-US" sz="2400" dirty="0">
                <a:solidFill>
                  <a:schemeClr val="tx2">
                    <a:lumMod val="20000"/>
                    <a:lumOff val="80000"/>
                  </a:schemeClr>
                </a:solidFill>
                <a:latin typeface="High Tower Text" panose="02040502050506030303" pitchFamily="18" charset="0"/>
              </a:rPr>
              <a:t>Dual purpose (patrol &amp; narcotics)</a:t>
            </a:r>
          </a:p>
          <a:p>
            <a:pPr marL="342900" indent="-342900">
              <a:buClr>
                <a:schemeClr val="tx2">
                  <a:lumMod val="60000"/>
                  <a:lumOff val="40000"/>
                </a:schemeClr>
              </a:buClr>
              <a:buFont typeface="Arial" panose="020B0604020202020204" pitchFamily="34" charset="0"/>
              <a:buChar char="•"/>
            </a:pPr>
            <a:r>
              <a:rPr lang="en-US" sz="2400" dirty="0">
                <a:solidFill>
                  <a:schemeClr val="tx2">
                    <a:lumMod val="20000"/>
                    <a:lumOff val="80000"/>
                  </a:schemeClr>
                </a:solidFill>
                <a:latin typeface="High Tower Text" panose="02040502050506030303" pitchFamily="18" charset="0"/>
              </a:rPr>
              <a:t>Aggressive indicator in narcotics</a:t>
            </a:r>
          </a:p>
          <a:p>
            <a:pPr marL="342900" indent="-342900">
              <a:buClr>
                <a:schemeClr val="tx2">
                  <a:lumMod val="60000"/>
                  <a:lumOff val="40000"/>
                </a:schemeClr>
              </a:buClr>
              <a:buFont typeface="Arial" panose="020B0604020202020204" pitchFamily="34" charset="0"/>
              <a:buChar char="•"/>
            </a:pPr>
            <a:r>
              <a:rPr lang="en-US" sz="2400" dirty="0">
                <a:solidFill>
                  <a:schemeClr val="tx2">
                    <a:lumMod val="20000"/>
                    <a:lumOff val="80000"/>
                  </a:schemeClr>
                </a:solidFill>
                <a:latin typeface="High Tower Text" panose="02040502050506030303" pitchFamily="18" charset="0"/>
              </a:rPr>
              <a:t>Certified yearly in narcotics and patrol</a:t>
            </a:r>
          </a:p>
          <a:p>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704" r="16666"/>
          <a:stretch/>
        </p:blipFill>
        <p:spPr>
          <a:xfrm rot="5400000">
            <a:off x="-396275" y="367701"/>
            <a:ext cx="2504732" cy="176933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3728" t="22963" r="36326"/>
          <a:stretch/>
        </p:blipFill>
        <p:spPr>
          <a:xfrm rot="5400000">
            <a:off x="398083" y="1891094"/>
            <a:ext cx="1878377" cy="2718136"/>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7065" t="13607" r="16331" b="21807"/>
          <a:stretch/>
        </p:blipFill>
        <p:spPr>
          <a:xfrm>
            <a:off x="1519572" y="0"/>
            <a:ext cx="3208215" cy="2333248"/>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6090" t="24257" r="33723"/>
          <a:stretch/>
        </p:blipFill>
        <p:spPr>
          <a:xfrm>
            <a:off x="21815" y="4133726"/>
            <a:ext cx="2651499" cy="3001242"/>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31823" t="16877" r="13281" b="14312"/>
          <a:stretch/>
        </p:blipFill>
        <p:spPr>
          <a:xfrm>
            <a:off x="6636363" y="0"/>
            <a:ext cx="2481846" cy="2333248"/>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18219" t="20000" r="31885" b="28889"/>
          <a:stretch/>
        </p:blipFill>
        <p:spPr>
          <a:xfrm rot="5400000">
            <a:off x="4427594" y="300191"/>
            <a:ext cx="2590799" cy="1990417"/>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11810" t="3997" r="13190"/>
          <a:stretch/>
        </p:blipFill>
        <p:spPr>
          <a:xfrm>
            <a:off x="6381357" y="4236695"/>
            <a:ext cx="2770207" cy="2659491"/>
          </a:xfrm>
          <a:prstGeom prst="rect">
            <a:avLst/>
          </a:prstGeom>
        </p:spPr>
      </p:pic>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l="11666" t="42733" r="37422"/>
          <a:stretch/>
        </p:blipFill>
        <p:spPr>
          <a:xfrm>
            <a:off x="6062822" y="2322865"/>
            <a:ext cx="3081178" cy="1949513"/>
          </a:xfrm>
          <a:prstGeom prst="rect">
            <a:avLst/>
          </a:prstGeom>
        </p:spPr>
      </p:pic>
      <p:pic>
        <p:nvPicPr>
          <p:cNvPr id="12" name="Picture 11"/>
          <p:cNvPicPr>
            <a:picLocks noChangeAspect="1"/>
          </p:cNvPicPr>
          <p:nvPr/>
        </p:nvPicPr>
        <p:blipFill rotWithShape="1">
          <a:blip r:embed="rId10" cstate="print">
            <a:extLst>
              <a:ext uri="{28A0092B-C50C-407E-A947-70E740481C1C}">
                <a14:useLocalDpi xmlns:a14="http://schemas.microsoft.com/office/drawing/2010/main" val="0"/>
              </a:ext>
            </a:extLst>
          </a:blip>
          <a:srcRect l="14377" b="11252"/>
          <a:stretch/>
        </p:blipFill>
        <p:spPr>
          <a:xfrm rot="5400000">
            <a:off x="2171957" y="2817941"/>
            <a:ext cx="4710757" cy="3661990"/>
          </a:xfrm>
          <a:prstGeom prst="rect">
            <a:avLst/>
          </a:prstGeom>
        </p:spPr>
      </p:pic>
    </p:spTree>
    <p:extLst>
      <p:ext uri="{BB962C8B-B14F-4D97-AF65-F5344CB8AC3E}">
        <p14:creationId xmlns:p14="http://schemas.microsoft.com/office/powerpoint/2010/main" val="1459629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143000"/>
          </a:xfrm>
        </p:spPr>
        <p:txBody>
          <a:bodyPr>
            <a:normAutofit/>
          </a:bodyPr>
          <a:lstStyle/>
          <a:p>
            <a:pPr algn="ctr"/>
            <a:r>
              <a:rPr lang="en-US" sz="36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LARIMER COUNTY SHERIFF’S OFFICE</a:t>
            </a:r>
            <a:br>
              <a:rPr lang="en-US" sz="3600"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br>
            <a:r>
              <a:rPr lang="en-US" sz="3600"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K-9 Unit K-9s</a:t>
            </a: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2288553"/>
            <a:ext cx="3348601" cy="3330336"/>
          </a:xfrm>
          <a:prstGeom prst="round2DiagRect">
            <a:avLst/>
          </a:prstGeom>
        </p:spPr>
      </p:pic>
      <p:sp>
        <p:nvSpPr>
          <p:cNvPr id="5" name="TextBox 4"/>
          <p:cNvSpPr txBox="1"/>
          <p:nvPr/>
        </p:nvSpPr>
        <p:spPr>
          <a:xfrm>
            <a:off x="4038600" y="1828800"/>
            <a:ext cx="4876800" cy="4770537"/>
          </a:xfrm>
          <a:prstGeom prst="rect">
            <a:avLst/>
          </a:prstGeom>
          <a:noFill/>
        </p:spPr>
        <p:txBody>
          <a:bodyPr wrap="square" rtlCol="0">
            <a:spAutoFit/>
          </a:bodyPr>
          <a:lstStyle/>
          <a:p>
            <a:pPr algn="ctr"/>
            <a:r>
              <a:rPr lang="en-US" sz="4000" u="sng" dirty="0">
                <a:solidFill>
                  <a:schemeClr val="tx2">
                    <a:lumMod val="40000"/>
                    <a:lumOff val="60000"/>
                  </a:schemeClr>
                </a:solidFill>
                <a:effectLst>
                  <a:outerShdw blurRad="38100" dist="38100" dir="2700000" algn="tl">
                    <a:srgbClr val="000000">
                      <a:alpha val="43137"/>
                    </a:srgbClr>
                  </a:outerShdw>
                </a:effectLst>
                <a:latin typeface="Blue Highway D Type" pitchFamily="2" charset="0"/>
              </a:rPr>
              <a:t>K-9 “RYKER”</a:t>
            </a:r>
          </a:p>
          <a:p>
            <a:pPr marL="342900" indent="-342900">
              <a:buClr>
                <a:schemeClr val="tx2">
                  <a:lumMod val="60000"/>
                  <a:lumOff val="40000"/>
                </a:schemeClr>
              </a:buClr>
              <a:buFont typeface="Arial" panose="020B0604020202020204" pitchFamily="34" charset="0"/>
              <a:buChar char="•"/>
            </a:pPr>
            <a:r>
              <a:rPr lang="en-US" sz="2400" dirty="0">
                <a:solidFill>
                  <a:schemeClr val="tx2">
                    <a:lumMod val="20000"/>
                    <a:lumOff val="80000"/>
                  </a:schemeClr>
                </a:solidFill>
                <a:latin typeface="High Tower Text" panose="02040502050506030303" pitchFamily="18" charset="0"/>
              </a:rPr>
              <a:t>Handled by Deputy Hulme since 2012</a:t>
            </a:r>
          </a:p>
          <a:p>
            <a:pPr marL="342900" indent="-342900">
              <a:buClr>
                <a:schemeClr val="tx2">
                  <a:lumMod val="60000"/>
                  <a:lumOff val="40000"/>
                </a:schemeClr>
              </a:buClr>
              <a:buFont typeface="Arial" panose="020B0604020202020204" pitchFamily="34" charset="0"/>
              <a:buChar char="•"/>
            </a:pPr>
            <a:r>
              <a:rPr lang="en-US" sz="2400" dirty="0">
                <a:solidFill>
                  <a:schemeClr val="tx2">
                    <a:lumMod val="20000"/>
                    <a:lumOff val="80000"/>
                  </a:schemeClr>
                </a:solidFill>
                <a:latin typeface="High Tower Text" panose="02040502050506030303" pitchFamily="18" charset="0"/>
              </a:rPr>
              <a:t>Six-year old German Shepherd</a:t>
            </a:r>
          </a:p>
          <a:p>
            <a:pPr marL="342900" indent="-342900">
              <a:buClr>
                <a:schemeClr val="tx2">
                  <a:lumMod val="60000"/>
                  <a:lumOff val="40000"/>
                </a:schemeClr>
              </a:buClr>
              <a:buFont typeface="Arial" panose="020B0604020202020204" pitchFamily="34" charset="0"/>
              <a:buChar char="•"/>
            </a:pPr>
            <a:r>
              <a:rPr lang="en-US" sz="2400" dirty="0">
                <a:solidFill>
                  <a:schemeClr val="tx2">
                    <a:lumMod val="20000"/>
                    <a:lumOff val="80000"/>
                  </a:schemeClr>
                </a:solidFill>
                <a:latin typeface="High Tower Text" panose="02040502050506030303" pitchFamily="18" charset="0"/>
              </a:rPr>
              <a:t>Imported from Holland</a:t>
            </a:r>
          </a:p>
          <a:p>
            <a:pPr marL="342900" indent="-342900">
              <a:buClr>
                <a:schemeClr val="tx2">
                  <a:lumMod val="60000"/>
                  <a:lumOff val="40000"/>
                </a:schemeClr>
              </a:buClr>
              <a:buFont typeface="Arial" panose="020B0604020202020204" pitchFamily="34" charset="0"/>
              <a:buChar char="•"/>
            </a:pPr>
            <a:r>
              <a:rPr lang="en-US" sz="2400" dirty="0">
                <a:solidFill>
                  <a:schemeClr val="tx2">
                    <a:lumMod val="20000"/>
                    <a:lumOff val="80000"/>
                  </a:schemeClr>
                </a:solidFill>
                <a:latin typeface="High Tower Text" panose="02040502050506030303" pitchFamily="18" charset="0"/>
              </a:rPr>
              <a:t>Dutch commands</a:t>
            </a:r>
          </a:p>
          <a:p>
            <a:pPr marL="342900" indent="-342900">
              <a:buClr>
                <a:schemeClr val="tx2">
                  <a:lumMod val="60000"/>
                  <a:lumOff val="40000"/>
                </a:schemeClr>
              </a:buClr>
              <a:buFont typeface="Arial" panose="020B0604020202020204" pitchFamily="34" charset="0"/>
              <a:buChar char="•"/>
            </a:pPr>
            <a:r>
              <a:rPr lang="en-US" sz="2400" dirty="0">
                <a:solidFill>
                  <a:schemeClr val="tx2">
                    <a:lumMod val="20000"/>
                    <a:lumOff val="80000"/>
                  </a:schemeClr>
                </a:solidFill>
                <a:latin typeface="High Tower Text" panose="02040502050506030303" pitchFamily="18" charset="0"/>
              </a:rPr>
              <a:t>Dual purpose (patrol and narcotics)</a:t>
            </a:r>
          </a:p>
          <a:p>
            <a:pPr marL="342900" indent="-342900">
              <a:buClr>
                <a:schemeClr val="tx2">
                  <a:lumMod val="60000"/>
                  <a:lumOff val="40000"/>
                </a:schemeClr>
              </a:buClr>
              <a:buFont typeface="Arial" panose="020B0604020202020204" pitchFamily="34" charset="0"/>
              <a:buChar char="•"/>
            </a:pPr>
            <a:r>
              <a:rPr lang="en-US" sz="2400" dirty="0">
                <a:solidFill>
                  <a:schemeClr val="tx2">
                    <a:lumMod val="20000"/>
                    <a:lumOff val="80000"/>
                  </a:schemeClr>
                </a:solidFill>
                <a:latin typeface="High Tower Text" panose="02040502050506030303" pitchFamily="18" charset="0"/>
              </a:rPr>
              <a:t>Aggressive indicator in narcotics</a:t>
            </a:r>
          </a:p>
          <a:p>
            <a:pPr marL="342900" indent="-342900">
              <a:buClr>
                <a:schemeClr val="tx2">
                  <a:lumMod val="60000"/>
                  <a:lumOff val="40000"/>
                </a:schemeClr>
              </a:buClr>
              <a:buFont typeface="Arial" panose="020B0604020202020204" pitchFamily="34" charset="0"/>
              <a:buChar char="•"/>
            </a:pPr>
            <a:r>
              <a:rPr lang="en-US" sz="2400" dirty="0">
                <a:solidFill>
                  <a:schemeClr val="tx2">
                    <a:lumMod val="20000"/>
                    <a:lumOff val="80000"/>
                  </a:schemeClr>
                </a:solidFill>
                <a:latin typeface="High Tower Text" panose="02040502050506030303" pitchFamily="18" charset="0"/>
              </a:rPr>
              <a:t>Certified yearly in narcotics and patrol</a:t>
            </a:r>
          </a:p>
          <a:p>
            <a:pPr marL="342900" indent="-342900">
              <a:buClr>
                <a:schemeClr val="tx2">
                  <a:lumMod val="60000"/>
                  <a:lumOff val="40000"/>
                </a:schemeClr>
              </a:buClr>
              <a:buFont typeface="Arial" panose="020B0604020202020204" pitchFamily="34" charset="0"/>
              <a:buChar char="•"/>
            </a:pPr>
            <a:endParaRPr lang="en-US" sz="2400" dirty="0">
              <a:solidFill>
                <a:schemeClr val="tx2">
                  <a:lumMod val="20000"/>
                  <a:lumOff val="80000"/>
                </a:schemeClr>
              </a:solidFill>
              <a:latin typeface="High Tower Text" panose="02040502050506030303"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 y="0"/>
            <a:ext cx="4052368" cy="3040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14" y="4412566"/>
            <a:ext cx="2286000" cy="24384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7403" y="-3546"/>
            <a:ext cx="2434794" cy="205740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2041446"/>
            <a:ext cx="4724400" cy="481655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4718" y="2393837"/>
            <a:ext cx="2138774" cy="2431256"/>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4400" y="-3066"/>
            <a:ext cx="2819400" cy="2508839"/>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338" y="2397354"/>
            <a:ext cx="3253842" cy="2169228"/>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26248" y="4462375"/>
            <a:ext cx="3273412" cy="2395625"/>
          </a:xfrm>
          <a:prstGeom prst="rect">
            <a:avLst/>
          </a:prstGeom>
        </p:spPr>
      </p:pic>
    </p:spTree>
    <p:extLst>
      <p:ext uri="{BB962C8B-B14F-4D97-AF65-F5344CB8AC3E}">
        <p14:creationId xmlns:p14="http://schemas.microsoft.com/office/powerpoint/2010/main" val="3803466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839200" cy="914400"/>
          </a:xfrm>
        </p:spPr>
        <p:txBody>
          <a:bodyPr>
            <a:noAutofit/>
          </a:bodyPr>
          <a:lstStyle/>
          <a:p>
            <a:pPr algn="ctr"/>
            <a:r>
              <a:rPr lang="en-US" sz="36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LARIMER COUNTY SHERIFF’S OFFICE</a:t>
            </a:r>
            <a:br>
              <a:rPr lang="en-US" sz="36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br>
            <a:r>
              <a:rPr lang="en-US" sz="36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K-9 Unit K9s</a:t>
            </a:r>
          </a:p>
        </p:txBody>
      </p:sp>
      <p:sp>
        <p:nvSpPr>
          <p:cNvPr id="3" name="Content Placeholder 2"/>
          <p:cNvSpPr>
            <a:spLocks noGrp="1"/>
          </p:cNvSpPr>
          <p:nvPr>
            <p:ph idx="1"/>
          </p:nvPr>
        </p:nvSpPr>
        <p:spPr>
          <a:xfrm>
            <a:off x="4191000" y="1676400"/>
            <a:ext cx="5029200" cy="4572000"/>
          </a:xfrm>
        </p:spPr>
        <p:txBody>
          <a:bodyPr>
            <a:normAutofit lnSpcReduction="10000"/>
          </a:bodyPr>
          <a:lstStyle/>
          <a:p>
            <a:pPr>
              <a:buNone/>
            </a:pPr>
            <a:r>
              <a:rPr lang="en-US" sz="4000" dirty="0">
                <a:solidFill>
                  <a:schemeClr val="tx2">
                    <a:lumMod val="40000"/>
                    <a:lumOff val="60000"/>
                  </a:schemeClr>
                </a:solidFill>
                <a:effectLst>
                  <a:outerShdw blurRad="38100" dist="38100" dir="2700000" algn="tl">
                    <a:srgbClr val="000000">
                      <a:alpha val="43137"/>
                    </a:srgbClr>
                  </a:outerShdw>
                </a:effectLst>
                <a:latin typeface="Blue Highway D Type" pitchFamily="2" charset="0"/>
              </a:rPr>
              <a:t>		</a:t>
            </a:r>
            <a:r>
              <a:rPr lang="en-US" sz="4000" u="sng" dirty="0">
                <a:solidFill>
                  <a:schemeClr val="tx2">
                    <a:lumMod val="40000"/>
                    <a:lumOff val="60000"/>
                  </a:schemeClr>
                </a:solidFill>
                <a:effectLst>
                  <a:outerShdw blurRad="38100" dist="38100" dir="2700000" algn="tl">
                    <a:srgbClr val="000000">
                      <a:alpha val="43137"/>
                    </a:srgbClr>
                  </a:outerShdw>
                </a:effectLst>
                <a:latin typeface="Blue Highway D Type" pitchFamily="2" charset="0"/>
              </a:rPr>
              <a:t>K-9 “Cash”</a:t>
            </a:r>
          </a:p>
          <a:p>
            <a:pPr>
              <a:buClr>
                <a:schemeClr val="tx2">
                  <a:lumMod val="60000"/>
                  <a:lumOff val="40000"/>
                </a:schemeClr>
              </a:buClr>
            </a:pPr>
            <a:r>
              <a:rPr lang="en-US" sz="2400" dirty="0">
                <a:solidFill>
                  <a:schemeClr val="tx2">
                    <a:lumMod val="20000"/>
                    <a:lumOff val="80000"/>
                  </a:schemeClr>
                </a:solidFill>
                <a:latin typeface="High Tower Text" panose="02040502050506030303" pitchFamily="18" charset="0"/>
              </a:rPr>
              <a:t> Handled by Deputy Smith         since 2015  </a:t>
            </a:r>
          </a:p>
          <a:p>
            <a:pPr>
              <a:buClr>
                <a:schemeClr val="tx2">
                  <a:lumMod val="60000"/>
                  <a:lumOff val="40000"/>
                </a:schemeClr>
              </a:buClr>
            </a:pPr>
            <a:r>
              <a:rPr lang="en-US" sz="2400" dirty="0">
                <a:solidFill>
                  <a:schemeClr val="tx2">
                    <a:lumMod val="20000"/>
                    <a:lumOff val="80000"/>
                  </a:schemeClr>
                </a:solidFill>
                <a:latin typeface="High Tower Text" panose="02040502050506030303" pitchFamily="18" charset="0"/>
              </a:rPr>
              <a:t> 3 year old Dutch Shepherd </a:t>
            </a:r>
          </a:p>
          <a:p>
            <a:pPr>
              <a:buClr>
                <a:schemeClr val="tx2">
                  <a:lumMod val="60000"/>
                  <a:lumOff val="40000"/>
                </a:schemeClr>
              </a:buClr>
            </a:pPr>
            <a:r>
              <a:rPr lang="en-US" sz="2400" dirty="0">
                <a:solidFill>
                  <a:schemeClr val="tx2">
                    <a:lumMod val="20000"/>
                    <a:lumOff val="80000"/>
                  </a:schemeClr>
                </a:solidFill>
                <a:latin typeface="High Tower Text" panose="02040502050506030303" pitchFamily="18" charset="0"/>
              </a:rPr>
              <a:t>  Imported from Holland</a:t>
            </a:r>
          </a:p>
          <a:p>
            <a:pPr>
              <a:buClr>
                <a:schemeClr val="tx2">
                  <a:lumMod val="60000"/>
                  <a:lumOff val="40000"/>
                </a:schemeClr>
              </a:buClr>
            </a:pPr>
            <a:r>
              <a:rPr lang="en-US" sz="2400" dirty="0">
                <a:solidFill>
                  <a:schemeClr val="tx2">
                    <a:lumMod val="20000"/>
                    <a:lumOff val="80000"/>
                  </a:schemeClr>
                </a:solidFill>
                <a:latin typeface="High Tower Text" panose="02040502050506030303" pitchFamily="18" charset="0"/>
              </a:rPr>
              <a:t>  Dutch commands</a:t>
            </a:r>
          </a:p>
          <a:p>
            <a:pPr>
              <a:buClr>
                <a:schemeClr val="tx2">
                  <a:lumMod val="60000"/>
                  <a:lumOff val="40000"/>
                </a:schemeClr>
              </a:buClr>
            </a:pPr>
            <a:r>
              <a:rPr lang="en-US" sz="2400" dirty="0">
                <a:solidFill>
                  <a:schemeClr val="tx2">
                    <a:lumMod val="20000"/>
                    <a:lumOff val="80000"/>
                  </a:schemeClr>
                </a:solidFill>
                <a:latin typeface="High Tower Text" panose="02040502050506030303" pitchFamily="18" charset="0"/>
              </a:rPr>
              <a:t>  Dual purpose (patrol &amp; narcotics)</a:t>
            </a:r>
          </a:p>
          <a:p>
            <a:pPr>
              <a:buClr>
                <a:schemeClr val="tx2">
                  <a:lumMod val="60000"/>
                  <a:lumOff val="40000"/>
                </a:schemeClr>
              </a:buClr>
            </a:pPr>
            <a:r>
              <a:rPr lang="en-US" sz="2400" dirty="0">
                <a:solidFill>
                  <a:schemeClr val="tx2">
                    <a:lumMod val="20000"/>
                    <a:lumOff val="80000"/>
                  </a:schemeClr>
                </a:solidFill>
                <a:latin typeface="High Tower Text" panose="02040502050506030303" pitchFamily="18" charset="0"/>
              </a:rPr>
              <a:t> Aggressive indicator in narcotics</a:t>
            </a:r>
          </a:p>
          <a:p>
            <a:pPr>
              <a:buClr>
                <a:schemeClr val="tx2">
                  <a:lumMod val="60000"/>
                  <a:lumOff val="40000"/>
                </a:schemeClr>
              </a:buClr>
            </a:pPr>
            <a:r>
              <a:rPr lang="en-US" sz="2400" dirty="0">
                <a:solidFill>
                  <a:schemeClr val="tx2">
                    <a:lumMod val="20000"/>
                    <a:lumOff val="80000"/>
                  </a:schemeClr>
                </a:solidFill>
                <a:latin typeface="High Tower Text" panose="02040502050506030303" pitchFamily="18" charset="0"/>
              </a:rPr>
              <a:t> Certified yearly in narcotics and patrol</a:t>
            </a:r>
          </a:p>
          <a:p>
            <a:pPr>
              <a:buClr>
                <a:schemeClr val="tx2">
                  <a:lumMod val="60000"/>
                  <a:lumOff val="40000"/>
                </a:schemeClr>
              </a:buClr>
            </a:pPr>
            <a:r>
              <a:rPr lang="en-US" sz="2400" dirty="0">
                <a:solidFill>
                  <a:schemeClr val="tx2">
                    <a:lumMod val="20000"/>
                    <a:lumOff val="80000"/>
                  </a:schemeClr>
                </a:solidFill>
                <a:latin typeface="High Tower Text" panose="02040502050506030303" pitchFamily="18" charset="0"/>
              </a:rPr>
              <a:t>SWAT Dog</a:t>
            </a:r>
          </a:p>
          <a:p>
            <a:pPr algn="ct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16527" y="2245358"/>
            <a:ext cx="3581400" cy="3544855"/>
          </a:xfrm>
          <a:prstGeom prst="round2Diag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3211335"/>
            <a:ext cx="2999642" cy="364590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2218" y="2907660"/>
            <a:ext cx="2307981" cy="406281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989860"/>
            <a:ext cx="4397619" cy="586738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2442" y="12747"/>
            <a:ext cx="2791558" cy="295003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5027" y="15075"/>
            <a:ext cx="1905000" cy="174675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0936" y="0"/>
            <a:ext cx="1968908" cy="1845114"/>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400" y="-19786"/>
            <a:ext cx="3069980" cy="3220040"/>
          </a:xfrm>
          <a:prstGeom prst="rect">
            <a:avLst/>
          </a:prstGeom>
        </p:spPr>
      </p:pic>
    </p:spTree>
    <p:extLst>
      <p:ext uri="{BB962C8B-B14F-4D97-AF65-F5344CB8AC3E}">
        <p14:creationId xmlns:p14="http://schemas.microsoft.com/office/powerpoint/2010/main" val="1470251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457200"/>
            <a:ext cx="8839200" cy="914400"/>
          </a:xfrm>
        </p:spPr>
        <p:txBody>
          <a:bodyPr>
            <a:noAutofit/>
          </a:bodyPr>
          <a:lstStyle/>
          <a:p>
            <a:pPr algn="ctr"/>
            <a:r>
              <a:rPr lang="en-US" sz="36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LARIMER COUNTY SHERIFF’S OFFICE</a:t>
            </a:r>
            <a:br>
              <a:rPr lang="en-US" sz="36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br>
            <a:r>
              <a:rPr lang="en-US" sz="36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K-9 Unit K9s</a:t>
            </a:r>
          </a:p>
        </p:txBody>
      </p:sp>
      <p:sp>
        <p:nvSpPr>
          <p:cNvPr id="5" name="Content Placeholder 2"/>
          <p:cNvSpPr>
            <a:spLocks noGrp="1"/>
          </p:cNvSpPr>
          <p:nvPr>
            <p:ph idx="1"/>
          </p:nvPr>
        </p:nvSpPr>
        <p:spPr>
          <a:xfrm>
            <a:off x="4191000" y="1676400"/>
            <a:ext cx="5029200" cy="4572000"/>
          </a:xfrm>
        </p:spPr>
        <p:txBody>
          <a:bodyPr>
            <a:normAutofit/>
          </a:bodyPr>
          <a:lstStyle/>
          <a:p>
            <a:pPr>
              <a:buNone/>
            </a:pPr>
            <a:r>
              <a:rPr lang="en-US" sz="4000" dirty="0">
                <a:solidFill>
                  <a:schemeClr val="tx2">
                    <a:lumMod val="40000"/>
                    <a:lumOff val="60000"/>
                  </a:schemeClr>
                </a:solidFill>
                <a:effectLst>
                  <a:outerShdw blurRad="38100" dist="38100" dir="2700000" algn="tl">
                    <a:srgbClr val="000000">
                      <a:alpha val="43137"/>
                    </a:srgbClr>
                  </a:outerShdw>
                </a:effectLst>
                <a:latin typeface="Blue Highway D Type" pitchFamily="2" charset="0"/>
              </a:rPr>
              <a:t>		</a:t>
            </a:r>
            <a:r>
              <a:rPr lang="en-US" sz="4000" u="sng" dirty="0">
                <a:solidFill>
                  <a:schemeClr val="tx2">
                    <a:lumMod val="40000"/>
                    <a:lumOff val="60000"/>
                  </a:schemeClr>
                </a:solidFill>
                <a:effectLst>
                  <a:outerShdw blurRad="38100" dist="38100" dir="2700000" algn="tl">
                    <a:srgbClr val="000000">
                      <a:alpha val="43137"/>
                    </a:srgbClr>
                  </a:outerShdw>
                </a:effectLst>
                <a:latin typeface="Blue Highway D Type" pitchFamily="2" charset="0"/>
              </a:rPr>
              <a:t>K-9 “</a:t>
            </a:r>
            <a:r>
              <a:rPr lang="en-US" sz="4000" u="sng" dirty="0" err="1">
                <a:solidFill>
                  <a:schemeClr val="tx2">
                    <a:lumMod val="40000"/>
                    <a:lumOff val="60000"/>
                  </a:schemeClr>
                </a:solidFill>
                <a:effectLst>
                  <a:outerShdw blurRad="38100" dist="38100" dir="2700000" algn="tl">
                    <a:srgbClr val="000000">
                      <a:alpha val="43137"/>
                    </a:srgbClr>
                  </a:outerShdw>
                </a:effectLst>
                <a:latin typeface="Blue Highway D Type" pitchFamily="2" charset="0"/>
              </a:rPr>
              <a:t>Taz</a:t>
            </a:r>
            <a:r>
              <a:rPr lang="en-US" sz="4000" u="sng" dirty="0">
                <a:solidFill>
                  <a:schemeClr val="tx2">
                    <a:lumMod val="40000"/>
                    <a:lumOff val="60000"/>
                  </a:schemeClr>
                </a:solidFill>
                <a:effectLst>
                  <a:outerShdw blurRad="38100" dist="38100" dir="2700000" algn="tl">
                    <a:srgbClr val="000000">
                      <a:alpha val="43137"/>
                    </a:srgbClr>
                  </a:outerShdw>
                </a:effectLst>
                <a:latin typeface="Blue Highway D Type" pitchFamily="2" charset="0"/>
              </a:rPr>
              <a:t>”</a:t>
            </a:r>
          </a:p>
          <a:p>
            <a:pPr>
              <a:buClr>
                <a:schemeClr val="tx2">
                  <a:lumMod val="60000"/>
                  <a:lumOff val="40000"/>
                </a:schemeClr>
              </a:buClr>
            </a:pPr>
            <a:r>
              <a:rPr lang="en-US" sz="2400" dirty="0">
                <a:solidFill>
                  <a:schemeClr val="tx2">
                    <a:lumMod val="20000"/>
                    <a:lumOff val="80000"/>
                  </a:schemeClr>
                </a:solidFill>
                <a:latin typeface="High Tower Text" panose="02040502050506030303" pitchFamily="18" charset="0"/>
              </a:rPr>
              <a:t> Handled by Deputy </a:t>
            </a:r>
            <a:r>
              <a:rPr lang="en-US" sz="2400" dirty="0" err="1">
                <a:solidFill>
                  <a:schemeClr val="tx2">
                    <a:lumMod val="20000"/>
                    <a:lumOff val="80000"/>
                  </a:schemeClr>
                </a:solidFill>
                <a:latin typeface="High Tower Text" panose="02040502050506030303" pitchFamily="18" charset="0"/>
              </a:rPr>
              <a:t>Gurwin</a:t>
            </a:r>
            <a:r>
              <a:rPr lang="en-US" sz="2400" dirty="0">
                <a:solidFill>
                  <a:schemeClr val="tx2">
                    <a:lumMod val="20000"/>
                    <a:lumOff val="80000"/>
                  </a:schemeClr>
                </a:solidFill>
                <a:latin typeface="High Tower Text" panose="02040502050506030303" pitchFamily="18" charset="0"/>
              </a:rPr>
              <a:t>         since 2016  </a:t>
            </a:r>
          </a:p>
          <a:p>
            <a:pPr>
              <a:buClr>
                <a:schemeClr val="tx2">
                  <a:lumMod val="60000"/>
                  <a:lumOff val="40000"/>
                </a:schemeClr>
              </a:buClr>
            </a:pPr>
            <a:r>
              <a:rPr lang="en-US" sz="2400" dirty="0">
                <a:solidFill>
                  <a:schemeClr val="tx2">
                    <a:lumMod val="20000"/>
                    <a:lumOff val="80000"/>
                  </a:schemeClr>
                </a:solidFill>
                <a:latin typeface="High Tower Text" panose="02040502050506030303" pitchFamily="18" charset="0"/>
              </a:rPr>
              <a:t> 2 year old Belgian </a:t>
            </a:r>
            <a:r>
              <a:rPr lang="en-US" sz="2400" dirty="0" err="1">
                <a:solidFill>
                  <a:schemeClr val="tx2">
                    <a:lumMod val="20000"/>
                    <a:lumOff val="80000"/>
                  </a:schemeClr>
                </a:solidFill>
                <a:latin typeface="High Tower Text" panose="02040502050506030303" pitchFamily="18" charset="0"/>
              </a:rPr>
              <a:t>Malinois</a:t>
            </a:r>
            <a:endParaRPr lang="en-US" sz="2400" dirty="0">
              <a:solidFill>
                <a:schemeClr val="tx2">
                  <a:lumMod val="20000"/>
                  <a:lumOff val="80000"/>
                </a:schemeClr>
              </a:solidFill>
              <a:latin typeface="High Tower Text" panose="02040502050506030303" pitchFamily="18" charset="0"/>
            </a:endParaRPr>
          </a:p>
          <a:p>
            <a:pPr>
              <a:buClr>
                <a:schemeClr val="tx2">
                  <a:lumMod val="60000"/>
                  <a:lumOff val="40000"/>
                </a:schemeClr>
              </a:buClr>
            </a:pPr>
            <a:r>
              <a:rPr lang="en-US" sz="2400" dirty="0">
                <a:solidFill>
                  <a:schemeClr val="tx2">
                    <a:lumMod val="20000"/>
                    <a:lumOff val="80000"/>
                  </a:schemeClr>
                </a:solidFill>
                <a:latin typeface="High Tower Text" panose="02040502050506030303" pitchFamily="18" charset="0"/>
              </a:rPr>
              <a:t>  Imported from Slovakia</a:t>
            </a:r>
          </a:p>
          <a:p>
            <a:pPr>
              <a:buClr>
                <a:schemeClr val="tx2">
                  <a:lumMod val="60000"/>
                  <a:lumOff val="40000"/>
                </a:schemeClr>
              </a:buClr>
            </a:pPr>
            <a:r>
              <a:rPr lang="en-US" sz="2400" dirty="0">
                <a:solidFill>
                  <a:schemeClr val="tx2">
                    <a:lumMod val="20000"/>
                    <a:lumOff val="80000"/>
                  </a:schemeClr>
                </a:solidFill>
                <a:latin typeface="High Tower Text" panose="02040502050506030303" pitchFamily="18" charset="0"/>
              </a:rPr>
              <a:t>  Dutch commands</a:t>
            </a:r>
          </a:p>
          <a:p>
            <a:pPr>
              <a:buClr>
                <a:schemeClr val="tx2">
                  <a:lumMod val="60000"/>
                  <a:lumOff val="40000"/>
                </a:schemeClr>
              </a:buClr>
            </a:pPr>
            <a:r>
              <a:rPr lang="en-US" sz="2400" dirty="0">
                <a:solidFill>
                  <a:schemeClr val="tx2">
                    <a:lumMod val="20000"/>
                    <a:lumOff val="80000"/>
                  </a:schemeClr>
                </a:solidFill>
                <a:latin typeface="High Tower Text" panose="02040502050506030303" pitchFamily="18" charset="0"/>
              </a:rPr>
              <a:t>  Dual purpose (patrol &amp; narcotics)</a:t>
            </a:r>
          </a:p>
          <a:p>
            <a:pPr>
              <a:buClr>
                <a:schemeClr val="tx2">
                  <a:lumMod val="60000"/>
                  <a:lumOff val="40000"/>
                </a:schemeClr>
              </a:buClr>
            </a:pPr>
            <a:r>
              <a:rPr lang="en-US" sz="2400" dirty="0">
                <a:solidFill>
                  <a:schemeClr val="tx2">
                    <a:lumMod val="20000"/>
                    <a:lumOff val="80000"/>
                  </a:schemeClr>
                </a:solidFill>
                <a:latin typeface="High Tower Text" panose="02040502050506030303" pitchFamily="18" charset="0"/>
              </a:rPr>
              <a:t> Passive indicator in narcotics</a:t>
            </a:r>
          </a:p>
          <a:p>
            <a:pPr>
              <a:buClr>
                <a:schemeClr val="tx2">
                  <a:lumMod val="60000"/>
                  <a:lumOff val="40000"/>
                </a:schemeClr>
              </a:buClr>
            </a:pPr>
            <a:r>
              <a:rPr lang="en-US" sz="2400" dirty="0">
                <a:solidFill>
                  <a:schemeClr val="tx2">
                    <a:lumMod val="20000"/>
                    <a:lumOff val="80000"/>
                  </a:schemeClr>
                </a:solidFill>
                <a:latin typeface="High Tower Text" panose="02040502050506030303" pitchFamily="18" charset="0"/>
              </a:rPr>
              <a:t> Certified yearly in narcotics and patrol</a:t>
            </a:r>
          </a:p>
          <a:p>
            <a:pPr algn="ct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78" y="2096104"/>
            <a:ext cx="3775286" cy="3732592"/>
          </a:xfrm>
          <a:prstGeom prst="round2DiagRect">
            <a:avLst/>
          </a:prstGeom>
        </p:spPr>
      </p:pic>
    </p:spTree>
    <p:extLst>
      <p:ext uri="{BB962C8B-B14F-4D97-AF65-F5344CB8AC3E}">
        <p14:creationId xmlns:p14="http://schemas.microsoft.com/office/powerpoint/2010/main" val="1174451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 y="0"/>
            <a:ext cx="2437772" cy="2517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9816" y="2901212"/>
            <a:ext cx="5273685" cy="395678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0411" y="3954194"/>
            <a:ext cx="2712720" cy="2895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00314"/>
            <a:ext cx="2667000" cy="255739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8400" y="-26465"/>
            <a:ext cx="4971076" cy="2924161"/>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3407" y="1611986"/>
            <a:ext cx="2910593" cy="2336928"/>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135040"/>
            <a:ext cx="3169138" cy="2163546"/>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0388" y="-23861"/>
            <a:ext cx="2443612" cy="1635847"/>
          </a:xfrm>
          <a:prstGeom prst="rect">
            <a:avLst/>
          </a:prstGeom>
        </p:spPr>
      </p:pic>
    </p:spTree>
    <p:extLst>
      <p:ext uri="{BB962C8B-B14F-4D97-AF65-F5344CB8AC3E}">
        <p14:creationId xmlns:p14="http://schemas.microsoft.com/office/powerpoint/2010/main" val="3718454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112" y="1549400"/>
            <a:ext cx="8915400" cy="914400"/>
          </a:xfrm>
        </p:spPr>
        <p:txBody>
          <a:bodyPr>
            <a:normAutofit fontScale="90000"/>
          </a:bodyPr>
          <a:lstStyle/>
          <a:p>
            <a:pPr algn="ctr"/>
            <a:r>
              <a:rPr lang="en-US" b="1" dirty="0">
                <a:solidFill>
                  <a:schemeClr val="tx2">
                    <a:lumMod val="20000"/>
                    <a:lumOff val="80000"/>
                  </a:schemeClr>
                </a:solidFill>
                <a:latin typeface="High Tower Text" panose="02040502050506030303" pitchFamily="18" charset="0"/>
                <a:cs typeface="CordiaUPC" pitchFamily="34" charset="-34"/>
              </a:rPr>
              <a:t>Deputies arrest man who set self ablaze, tried to flee</a:t>
            </a:r>
            <a:br>
              <a:rPr lang="en-US" b="1" dirty="0">
                <a:latin typeface="CordiaUPC" pitchFamily="34" charset="-34"/>
                <a:cs typeface="CordiaUPC" pitchFamily="34" charset="-34"/>
              </a:rPr>
            </a:br>
            <a:endParaRPr lang="en-US" dirty="0">
              <a:latin typeface="CordiaUPC" pitchFamily="34" charset="-34"/>
              <a:cs typeface="CordiaUPC" pitchFamily="34" charset="-34"/>
            </a:endParaRPr>
          </a:p>
        </p:txBody>
      </p:sp>
      <p:sp>
        <p:nvSpPr>
          <p:cNvPr id="3" name="Content Placeholder 2"/>
          <p:cNvSpPr>
            <a:spLocks noGrp="1"/>
          </p:cNvSpPr>
          <p:nvPr>
            <p:ph idx="1"/>
          </p:nvPr>
        </p:nvSpPr>
        <p:spPr>
          <a:xfrm>
            <a:off x="914400" y="1295400"/>
            <a:ext cx="7772400" cy="5060160"/>
          </a:xfrm>
        </p:spPr>
        <p:txBody>
          <a:bodyPr>
            <a:normAutofit/>
          </a:bodyPr>
          <a:lstStyle/>
          <a:p>
            <a:endParaRPr lang="en-US" dirty="0"/>
          </a:p>
          <a:p>
            <a:pPr>
              <a:buNone/>
            </a:pPr>
            <a:endParaRPr lang="en-US" dirty="0"/>
          </a:p>
        </p:txBody>
      </p:sp>
      <p:pic>
        <p:nvPicPr>
          <p:cNvPr id="4" name="Picture 3" descr="B9318227832Z.1_20150726224755_000_GB7BEUS2F.1-0.jpg"/>
          <p:cNvPicPr>
            <a:picLocks noChangeAspect="1"/>
          </p:cNvPicPr>
          <p:nvPr/>
        </p:nvPicPr>
        <p:blipFill>
          <a:blip r:embed="rId2" cstate="print"/>
          <a:stretch>
            <a:fillRect/>
          </a:stretch>
        </p:blipFill>
        <p:spPr>
          <a:xfrm>
            <a:off x="2819401" y="2190749"/>
            <a:ext cx="3100388" cy="4133851"/>
          </a:xfrm>
          <a:prstGeom prst="roundRect">
            <a:avLst/>
          </a:prstGeom>
        </p:spPr>
      </p:pic>
      <p:sp>
        <p:nvSpPr>
          <p:cNvPr id="5" name="TextBox 4"/>
          <p:cNvSpPr txBox="1"/>
          <p:nvPr/>
        </p:nvSpPr>
        <p:spPr>
          <a:xfrm>
            <a:off x="183356" y="513259"/>
            <a:ext cx="8777288" cy="769441"/>
          </a:xfrm>
          <a:prstGeom prst="rect">
            <a:avLst/>
          </a:prstGeom>
          <a:noFill/>
        </p:spPr>
        <p:txBody>
          <a:bodyPr wrap="square" rtlCol="0">
            <a:spAutoFit/>
          </a:bodyPr>
          <a:lstStyle/>
          <a:p>
            <a:pPr algn="ctr"/>
            <a:r>
              <a:rPr lang="en-US" sz="4400" b="1"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K-9 Success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3356" y="228600"/>
            <a:ext cx="8777288" cy="769441"/>
          </a:xfrm>
          <a:prstGeom prst="rect">
            <a:avLst/>
          </a:prstGeom>
          <a:noFill/>
        </p:spPr>
        <p:txBody>
          <a:bodyPr wrap="square" rtlCol="0">
            <a:spAutoFit/>
          </a:bodyPr>
          <a:lstStyle/>
          <a:p>
            <a:pPr algn="ctr"/>
            <a:r>
              <a:rPr lang="en-US" sz="4400" b="1"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K-9 Success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600" y="1143000"/>
            <a:ext cx="6908800" cy="5181600"/>
          </a:xfrm>
          <a:prstGeom prst="roundRect">
            <a:avLst/>
          </a:prstGeom>
        </p:spPr>
      </p:pic>
    </p:spTree>
    <p:extLst>
      <p:ext uri="{BB962C8B-B14F-4D97-AF65-F5344CB8AC3E}">
        <p14:creationId xmlns:p14="http://schemas.microsoft.com/office/powerpoint/2010/main" val="197477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Documents and Settings\lcsouser\Local Settings\Temporary Internet Files\Content.IE5\J1CBO6YB\MC900053046[1].wmf"/>
          <p:cNvPicPr>
            <a:picLocks noChangeAspect="1" noChangeArrowheads="1"/>
          </p:cNvPicPr>
          <p:nvPr/>
        </p:nvPicPr>
        <p:blipFill>
          <a:blip r:embed="rId3" cstate="print"/>
          <a:srcRect/>
          <a:stretch>
            <a:fillRect/>
          </a:stretch>
        </p:blipFill>
        <p:spPr bwMode="auto">
          <a:xfrm flipH="1">
            <a:off x="911225" y="865108"/>
            <a:ext cx="917575" cy="917575"/>
          </a:xfrm>
          <a:prstGeom prst="rect">
            <a:avLst/>
          </a:prstGeom>
          <a:noFill/>
        </p:spPr>
      </p:pic>
      <p:pic>
        <p:nvPicPr>
          <p:cNvPr id="6" name="Picture 2" descr="C:\Documents and Settings\lcsouser\Local Settings\Temporary Internet Files\Content.IE5\J1CBO6YB\MC900053046[1].wmf"/>
          <p:cNvPicPr>
            <a:picLocks noChangeAspect="1" noChangeArrowheads="1"/>
          </p:cNvPicPr>
          <p:nvPr/>
        </p:nvPicPr>
        <p:blipFill>
          <a:blip r:embed="rId3" cstate="print"/>
          <a:srcRect/>
          <a:stretch>
            <a:fillRect/>
          </a:stretch>
        </p:blipFill>
        <p:spPr bwMode="auto">
          <a:xfrm>
            <a:off x="7315200" y="865108"/>
            <a:ext cx="917575" cy="917575"/>
          </a:xfrm>
          <a:prstGeom prst="rect">
            <a:avLst/>
          </a:prstGeom>
          <a:noFill/>
        </p:spPr>
      </p:pic>
      <p:sp>
        <p:nvSpPr>
          <p:cNvPr id="7" name="TextBox 6"/>
          <p:cNvSpPr txBox="1"/>
          <p:nvPr/>
        </p:nvSpPr>
        <p:spPr>
          <a:xfrm>
            <a:off x="1943100" y="914400"/>
            <a:ext cx="5257800" cy="646331"/>
          </a:xfrm>
          <a:prstGeom prst="rect">
            <a:avLst/>
          </a:prstGeom>
          <a:noFill/>
        </p:spPr>
        <p:txBody>
          <a:bodyPr wrap="square" rtlCol="0">
            <a:spAutoFit/>
          </a:bodyPr>
          <a:lstStyle/>
          <a:p>
            <a:pPr algn="ctr"/>
            <a:r>
              <a:rPr lang="en-US" sz="3600" b="1" dirty="0">
                <a:latin typeface="High Tower Text" panose="02040502050506030303" pitchFamily="18" charset="0"/>
                <a:cs typeface="Mongolian Baiti" panose="03000500000000000000" pitchFamily="66" charset="0"/>
              </a:rPr>
              <a:t>Handlers and their K-9’s</a:t>
            </a:r>
            <a:endParaRPr lang="en-US" sz="2000" b="1" dirty="0">
              <a:latin typeface="High Tower Text" panose="02040502050506030303" pitchFamily="18" charset="0"/>
              <a:cs typeface="Mongolian Baiti" panose="03000500000000000000" pitchFamily="66" charset="0"/>
            </a:endParaRPr>
          </a:p>
        </p:txBody>
      </p:sp>
      <p:sp>
        <p:nvSpPr>
          <p:cNvPr id="8" name="TextBox 7">
            <a:extLst>
              <a:ext uri="{FF2B5EF4-FFF2-40B4-BE49-F238E27FC236}">
                <a16:creationId xmlns:a16="http://schemas.microsoft.com/office/drawing/2014/main" id="{03DBBF3E-5EF4-4F64-9093-50D8B7DA91D5}"/>
              </a:ext>
            </a:extLst>
          </p:cNvPr>
          <p:cNvSpPr txBox="1"/>
          <p:nvPr/>
        </p:nvSpPr>
        <p:spPr>
          <a:xfrm>
            <a:off x="1219200" y="2301657"/>
            <a:ext cx="6705600" cy="3970318"/>
          </a:xfrm>
          <a:prstGeom prst="rect">
            <a:avLst/>
          </a:prstGeom>
          <a:noFill/>
        </p:spPr>
        <p:txBody>
          <a:bodyPr wrap="square" rtlCol="0">
            <a:spAutoFit/>
          </a:bodyPr>
          <a:lstStyle/>
          <a:p>
            <a:pPr algn="ctr">
              <a:defRPr/>
            </a:pPr>
            <a:r>
              <a:rPr lang="en-US" sz="2800"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Sergeant Jackie Knudsen &amp; K-9 “Negan”</a:t>
            </a:r>
          </a:p>
          <a:p>
            <a:pPr algn="ctr">
              <a:defRPr/>
            </a:pPr>
            <a:r>
              <a:rPr lang="en-US" sz="2800"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Deputy Dave Feyen &amp; K-9 “Dox”</a:t>
            </a:r>
          </a:p>
          <a:p>
            <a:pPr algn="ctr">
              <a:defRPr/>
            </a:pPr>
            <a:r>
              <a:rPr lang="en-US" sz="2800"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Deputy Aaron Hulme &amp; K-9 “Ryker”</a:t>
            </a:r>
          </a:p>
          <a:p>
            <a:pPr algn="ctr">
              <a:defRPr/>
            </a:pPr>
            <a:r>
              <a:rPr lang="en-US" sz="2800"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Corporal Jamie Smith &amp; K-9 “Cash”</a:t>
            </a:r>
          </a:p>
          <a:p>
            <a:pPr algn="ctr">
              <a:defRPr/>
            </a:pPr>
            <a:r>
              <a:rPr lang="en-US" sz="2800"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Deputy Mike </a:t>
            </a:r>
            <a:r>
              <a:rPr lang="en-US" sz="2800" dirty="0" err="1">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Gurwin</a:t>
            </a:r>
            <a:r>
              <a:rPr lang="en-US" sz="2800"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 &amp; K-9 “</a:t>
            </a:r>
            <a:r>
              <a:rPr lang="en-US" sz="2800" dirty="0" err="1">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Taz</a:t>
            </a:r>
            <a:r>
              <a:rPr lang="en-US" sz="2800"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a:t>
            </a:r>
          </a:p>
          <a:p>
            <a:pPr algn="ctr">
              <a:defRPr/>
            </a:pPr>
            <a:r>
              <a:rPr lang="en-US" sz="2800"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Corporal Joe Pugliese &amp; K-9 “Raven”</a:t>
            </a:r>
          </a:p>
          <a:p>
            <a:pPr algn="ctr">
              <a:defRPr/>
            </a:pPr>
            <a:r>
              <a:rPr lang="en-US" sz="2800"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Deputy </a:t>
            </a:r>
            <a:r>
              <a:rPr lang="en-US" sz="2800" dirty="0" err="1">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Chriss</a:t>
            </a:r>
            <a:r>
              <a:rPr lang="en-US" sz="2800"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 </a:t>
            </a:r>
            <a:r>
              <a:rPr lang="en-US" sz="2800" dirty="0" err="1">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Hebbeler</a:t>
            </a:r>
            <a:r>
              <a:rPr lang="en-US" sz="2800"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 &amp; K-9 “</a:t>
            </a:r>
            <a:r>
              <a:rPr lang="en-US" sz="2800" dirty="0" err="1">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Maizey</a:t>
            </a:r>
            <a:r>
              <a:rPr lang="en-US" sz="2800"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a:t>
            </a:r>
          </a:p>
          <a:p>
            <a:pPr algn="ctr">
              <a:defRPr/>
            </a:pPr>
            <a:r>
              <a:rPr lang="en-US" sz="2800"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Deputy Mitchell McGuinnis &amp; K-9 “Tyr”</a:t>
            </a:r>
          </a:p>
          <a:p>
            <a:pPr algn="ctr">
              <a:defRPr/>
            </a:pPr>
            <a:r>
              <a:rPr lang="en-US" sz="2800"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Deputy Jeff Kaley &amp; K-9 “</a:t>
            </a:r>
            <a:r>
              <a:rPr lang="en-US" sz="2800" dirty="0" err="1">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Lukin</a:t>
            </a:r>
            <a:r>
              <a:rPr lang="en-US" sz="2800"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her.JPG"/>
          <p:cNvPicPr>
            <a:picLocks noGrp="1" noChangeAspect="1"/>
          </p:cNvPicPr>
          <p:nvPr>
            <p:ph idx="1"/>
          </p:nvPr>
        </p:nvPicPr>
        <p:blipFill>
          <a:blip r:embed="rId2" cstate="print"/>
          <a:stretch>
            <a:fillRect/>
          </a:stretch>
        </p:blipFill>
        <p:spPr>
          <a:xfrm>
            <a:off x="1241567" y="1219200"/>
            <a:ext cx="6660867" cy="5422900"/>
          </a:xfrm>
          <a:prstGeom prst="roundRect">
            <a:avLst/>
          </a:prstGeom>
        </p:spPr>
      </p:pic>
      <p:sp>
        <p:nvSpPr>
          <p:cNvPr id="5" name="TextBox 4"/>
          <p:cNvSpPr txBox="1"/>
          <p:nvPr/>
        </p:nvSpPr>
        <p:spPr>
          <a:xfrm>
            <a:off x="183356" y="228600"/>
            <a:ext cx="8777288" cy="769441"/>
          </a:xfrm>
          <a:prstGeom prst="rect">
            <a:avLst/>
          </a:prstGeom>
          <a:noFill/>
        </p:spPr>
        <p:txBody>
          <a:bodyPr wrap="square" rtlCol="0">
            <a:spAutoFit/>
          </a:bodyPr>
          <a:lstStyle/>
          <a:p>
            <a:pPr algn="ctr"/>
            <a:r>
              <a:rPr lang="en-US" sz="4400" b="1"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K-9 Success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838200"/>
            <a:ext cx="9296400" cy="1197864"/>
          </a:xfrm>
        </p:spPr>
        <p:txBody>
          <a:bodyPr>
            <a:noAutofit/>
          </a:bodyPr>
          <a:lstStyle/>
          <a:p>
            <a:pPr algn="ctr"/>
            <a:r>
              <a:rPr lang="en-US" sz="48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Meet the K-9 Unit Agitators  </a:t>
            </a:r>
            <a:br>
              <a:rPr lang="en-US" sz="48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br>
            <a:r>
              <a:rPr lang="en-US" sz="48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(the guys in the suits)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0616" y="2362200"/>
            <a:ext cx="5382768" cy="3578352"/>
          </a:xfrm>
          <a:prstGeom prst="round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536"/>
            <a:ext cx="9296400" cy="1197864"/>
          </a:xfrm>
        </p:spPr>
        <p:txBody>
          <a:bodyPr>
            <a:noAutofit/>
          </a:bodyPr>
          <a:lstStyle/>
          <a:p>
            <a:pPr algn="ctr"/>
            <a:r>
              <a:rPr lang="en-US" sz="36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LARIMER COUNTY SHERIFF’S OFFICE</a:t>
            </a:r>
            <a:br>
              <a:rPr lang="en-US" sz="36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br>
            <a:r>
              <a:rPr lang="en-US" sz="36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K-9 Unit Agitators  (the guys in the suits) </a:t>
            </a:r>
          </a:p>
        </p:txBody>
      </p:sp>
      <p:sp>
        <p:nvSpPr>
          <p:cNvPr id="3" name="Content Placeholder 2"/>
          <p:cNvSpPr>
            <a:spLocks noGrp="1"/>
          </p:cNvSpPr>
          <p:nvPr>
            <p:ph idx="1"/>
          </p:nvPr>
        </p:nvSpPr>
        <p:spPr>
          <a:xfrm>
            <a:off x="-457200" y="1447801"/>
            <a:ext cx="8991600" cy="5029199"/>
          </a:xfrm>
        </p:spPr>
        <p:txBody>
          <a:bodyPr>
            <a:normAutofit/>
          </a:bodyPr>
          <a:lstStyle/>
          <a:p>
            <a:pPr lvl="2">
              <a:buClr>
                <a:schemeClr val="tx2">
                  <a:lumMod val="60000"/>
                  <a:lumOff val="40000"/>
                </a:schemeClr>
              </a:buClr>
            </a:pPr>
            <a:r>
              <a:rPr lang="en-US" sz="2400" b="1" dirty="0">
                <a:solidFill>
                  <a:schemeClr val="tx2">
                    <a:lumMod val="20000"/>
                    <a:lumOff val="80000"/>
                  </a:schemeClr>
                </a:solidFill>
                <a:latin typeface="High Tower Text" panose="02040502050506030303" pitchFamily="18" charset="0"/>
              </a:rPr>
              <a:t>Investigator Steve Gates</a:t>
            </a:r>
          </a:p>
          <a:p>
            <a:pPr lvl="2">
              <a:buClr>
                <a:schemeClr val="tx2">
                  <a:lumMod val="60000"/>
                  <a:lumOff val="40000"/>
                </a:schemeClr>
              </a:buClr>
            </a:pPr>
            <a:r>
              <a:rPr lang="en-US" sz="2400" b="1" dirty="0">
                <a:solidFill>
                  <a:schemeClr val="tx2">
                    <a:lumMod val="20000"/>
                    <a:lumOff val="80000"/>
                  </a:schemeClr>
                </a:solidFill>
                <a:latin typeface="High Tower Text" panose="02040502050506030303" pitchFamily="18" charset="0"/>
              </a:rPr>
              <a:t>Patrol Deputy Billy Gentry</a:t>
            </a:r>
          </a:p>
          <a:p>
            <a:pPr lvl="2">
              <a:buClr>
                <a:schemeClr val="tx2">
                  <a:lumMod val="60000"/>
                  <a:lumOff val="40000"/>
                </a:schemeClr>
              </a:buClr>
            </a:pPr>
            <a:r>
              <a:rPr lang="en-US" sz="2400" b="1" dirty="0">
                <a:solidFill>
                  <a:schemeClr val="tx2">
                    <a:lumMod val="20000"/>
                    <a:lumOff val="80000"/>
                  </a:schemeClr>
                </a:solidFill>
                <a:latin typeface="High Tower Text" panose="02040502050506030303" pitchFamily="18" charset="0"/>
              </a:rPr>
              <a:t>Front Desk Deputy Ryan Armagost</a:t>
            </a:r>
          </a:p>
          <a:p>
            <a:pPr lvl="2">
              <a:buClr>
                <a:schemeClr val="tx2">
                  <a:lumMod val="60000"/>
                  <a:lumOff val="40000"/>
                </a:schemeClr>
              </a:buClr>
            </a:pPr>
            <a:r>
              <a:rPr lang="en-US" sz="2400" b="1" dirty="0">
                <a:solidFill>
                  <a:schemeClr val="tx2">
                    <a:lumMod val="20000"/>
                    <a:lumOff val="80000"/>
                  </a:schemeClr>
                </a:solidFill>
                <a:latin typeface="High Tower Text" panose="02040502050506030303" pitchFamily="18" charset="0"/>
              </a:rPr>
              <a:t>Patrol Deputy Aaron Hawks</a:t>
            </a:r>
          </a:p>
          <a:p>
            <a:pPr lvl="2">
              <a:buClr>
                <a:schemeClr val="tx2">
                  <a:lumMod val="60000"/>
                  <a:lumOff val="40000"/>
                </a:schemeClr>
              </a:buClr>
            </a:pPr>
            <a:r>
              <a:rPr lang="en-US" sz="2400" b="1" dirty="0">
                <a:solidFill>
                  <a:schemeClr val="tx2">
                    <a:lumMod val="20000"/>
                    <a:lumOff val="80000"/>
                  </a:schemeClr>
                </a:solidFill>
                <a:latin typeface="High Tower Text" panose="02040502050506030303" pitchFamily="18" charset="0"/>
              </a:rPr>
              <a:t>Street Crimes Deputy Tyson Russell</a:t>
            </a:r>
          </a:p>
          <a:p>
            <a:pPr lvl="2">
              <a:buClr>
                <a:schemeClr val="tx2">
                  <a:lumMod val="60000"/>
                  <a:lumOff val="40000"/>
                </a:schemeClr>
              </a:buClr>
            </a:pPr>
            <a:r>
              <a:rPr lang="en-US" sz="2400" b="1" dirty="0">
                <a:solidFill>
                  <a:schemeClr val="tx2">
                    <a:lumMod val="20000"/>
                    <a:lumOff val="80000"/>
                  </a:schemeClr>
                </a:solidFill>
                <a:latin typeface="High Tower Text" panose="02040502050506030303" pitchFamily="18" charset="0"/>
              </a:rPr>
              <a:t>Patrol Deputy Evan Brush</a:t>
            </a:r>
          </a:p>
          <a:p>
            <a:pPr lvl="2">
              <a:buClr>
                <a:schemeClr val="tx2">
                  <a:lumMod val="60000"/>
                  <a:lumOff val="40000"/>
                </a:schemeClr>
              </a:buClr>
            </a:pPr>
            <a:r>
              <a:rPr lang="en-US" sz="2400" b="1" dirty="0">
                <a:solidFill>
                  <a:schemeClr val="tx2">
                    <a:lumMod val="20000"/>
                    <a:lumOff val="80000"/>
                  </a:schemeClr>
                </a:solidFill>
                <a:latin typeface="High Tower Text" panose="02040502050506030303" pitchFamily="18" charset="0"/>
              </a:rPr>
              <a:t>Patrol Deputy Brian </a:t>
            </a:r>
            <a:r>
              <a:rPr lang="en-US" sz="2400" b="1" dirty="0" err="1">
                <a:solidFill>
                  <a:schemeClr val="tx2">
                    <a:lumMod val="20000"/>
                    <a:lumOff val="80000"/>
                  </a:schemeClr>
                </a:solidFill>
                <a:latin typeface="High Tower Text" panose="02040502050506030303" pitchFamily="18" charset="0"/>
              </a:rPr>
              <a:t>Drissel</a:t>
            </a:r>
            <a:endParaRPr lang="en-US" sz="2400" b="1" dirty="0">
              <a:solidFill>
                <a:schemeClr val="tx2">
                  <a:lumMod val="20000"/>
                  <a:lumOff val="80000"/>
                </a:schemeClr>
              </a:solidFill>
              <a:latin typeface="High Tower Text" panose="02040502050506030303" pitchFamily="18" charset="0"/>
            </a:endParaRPr>
          </a:p>
          <a:p>
            <a:pPr lvl="2">
              <a:buClr>
                <a:schemeClr val="tx2">
                  <a:lumMod val="60000"/>
                  <a:lumOff val="40000"/>
                </a:schemeClr>
              </a:buClr>
            </a:pPr>
            <a:r>
              <a:rPr lang="en-US" sz="2400" b="1" dirty="0">
                <a:solidFill>
                  <a:schemeClr val="tx2">
                    <a:lumMod val="20000"/>
                    <a:lumOff val="80000"/>
                  </a:schemeClr>
                </a:solidFill>
                <a:latin typeface="High Tower Text" panose="02040502050506030303" pitchFamily="18" charset="0"/>
              </a:rPr>
              <a:t>Corrections Deputy Bryce </a:t>
            </a:r>
            <a:r>
              <a:rPr lang="en-US" sz="2400" b="1" dirty="0" err="1">
                <a:solidFill>
                  <a:schemeClr val="tx2">
                    <a:lumMod val="20000"/>
                    <a:lumOff val="80000"/>
                  </a:schemeClr>
                </a:solidFill>
                <a:latin typeface="High Tower Text" panose="02040502050506030303" pitchFamily="18" charset="0"/>
              </a:rPr>
              <a:t>Hinrichs</a:t>
            </a:r>
            <a:endParaRPr lang="en-US" sz="2400" b="1" dirty="0">
              <a:solidFill>
                <a:schemeClr val="tx2">
                  <a:lumMod val="20000"/>
                  <a:lumOff val="80000"/>
                </a:schemeClr>
              </a:solidFill>
              <a:latin typeface="High Tower Text" panose="02040502050506030303" pitchFamily="18" charset="0"/>
            </a:endParaRPr>
          </a:p>
          <a:p>
            <a:pPr lvl="2">
              <a:buClr>
                <a:schemeClr val="tx2">
                  <a:lumMod val="60000"/>
                  <a:lumOff val="40000"/>
                </a:schemeClr>
              </a:buClr>
            </a:pPr>
            <a:r>
              <a:rPr lang="en-US" sz="2400" b="1" dirty="0">
                <a:solidFill>
                  <a:schemeClr val="tx2">
                    <a:lumMod val="20000"/>
                    <a:lumOff val="80000"/>
                  </a:schemeClr>
                </a:solidFill>
                <a:latin typeface="High Tower Text" panose="02040502050506030303" pitchFamily="18" charset="0"/>
              </a:rPr>
              <a:t>Patrol Deputy Stephen </a:t>
            </a:r>
            <a:r>
              <a:rPr lang="en-US" sz="2400" b="1" dirty="0" err="1">
                <a:solidFill>
                  <a:schemeClr val="tx2">
                    <a:lumMod val="20000"/>
                    <a:lumOff val="80000"/>
                  </a:schemeClr>
                </a:solidFill>
                <a:latin typeface="High Tower Text" panose="02040502050506030303" pitchFamily="18" charset="0"/>
              </a:rPr>
              <a:t>Niswender</a:t>
            </a:r>
            <a:endParaRPr lang="en-US" sz="2400" b="1" dirty="0">
              <a:solidFill>
                <a:schemeClr val="tx2">
                  <a:lumMod val="20000"/>
                  <a:lumOff val="80000"/>
                </a:schemeClr>
              </a:solidFill>
              <a:latin typeface="High Tower Text" panose="02040502050506030303" pitchFamily="18" charset="0"/>
            </a:endParaRPr>
          </a:p>
          <a:p>
            <a:pPr lvl="2">
              <a:buClr>
                <a:schemeClr val="tx2">
                  <a:lumMod val="60000"/>
                  <a:lumOff val="40000"/>
                </a:schemeClr>
              </a:buClr>
            </a:pPr>
            <a:r>
              <a:rPr lang="en-US" sz="2400" b="1" dirty="0">
                <a:solidFill>
                  <a:schemeClr val="tx2">
                    <a:lumMod val="20000"/>
                    <a:lumOff val="80000"/>
                  </a:schemeClr>
                </a:solidFill>
                <a:latin typeface="High Tower Text" panose="02040502050506030303" pitchFamily="18" charset="0"/>
              </a:rPr>
              <a:t>Patrol Deputy Kurt Solomon</a:t>
            </a:r>
          </a:p>
          <a:p>
            <a:pPr lvl="2">
              <a:buClr>
                <a:schemeClr val="bg2">
                  <a:lumMod val="60000"/>
                  <a:lumOff val="40000"/>
                </a:schemeClr>
              </a:buClr>
              <a:buNone/>
            </a:pPr>
            <a:r>
              <a:rPr lang="en-US" sz="2400" b="1" dirty="0">
                <a:latin typeface="High Tower Text" panose="02040502050506030303" pitchFamily="18" charset="0"/>
              </a:rPr>
              <a:t>                                                                                </a:t>
            </a:r>
          </a:p>
          <a:p>
            <a:pPr lvl="2">
              <a:buNone/>
            </a:pPr>
            <a:endParaRPr lang="en-US" sz="2400" b="1" dirty="0">
              <a:solidFill>
                <a:schemeClr val="accent2">
                  <a:lumMod val="50000"/>
                </a:schemeClr>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334000" y="1449324"/>
            <a:ext cx="3657600" cy="4492752"/>
          </a:xfrm>
          <a:prstGeom prst="round2Diag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382000" cy="914400"/>
          </a:xfrm>
        </p:spPr>
        <p:txBody>
          <a:bodyPr>
            <a:normAutofit/>
          </a:bodyPr>
          <a:lstStyle/>
          <a:p>
            <a:pPr algn="ctr"/>
            <a:r>
              <a:rPr lang="en-US" sz="48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WHAT DO WE DO?</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14500" y="1791269"/>
            <a:ext cx="5714999" cy="3923731"/>
          </a:xfrm>
          <a:prstGeom prst="round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914400"/>
          </a:xfrm>
        </p:spPr>
        <p:txBody>
          <a:bodyPr>
            <a:normAutofit/>
          </a:bodyPr>
          <a:lstStyle/>
          <a:p>
            <a:pPr algn="ctr"/>
            <a:r>
              <a:rPr lang="en-US" sz="4400" b="1"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We make training fun for the K-9s</a:t>
            </a:r>
          </a:p>
        </p:txBody>
      </p:sp>
      <p:sp>
        <p:nvSpPr>
          <p:cNvPr id="3" name="Content Placeholder 2"/>
          <p:cNvSpPr>
            <a:spLocks noGrp="1"/>
          </p:cNvSpPr>
          <p:nvPr>
            <p:ph idx="1"/>
          </p:nvPr>
        </p:nvSpPr>
        <p:spPr/>
        <p:txBody>
          <a:bodyPr/>
          <a:lstStyle/>
          <a:p>
            <a:pPr>
              <a:buNone/>
            </a:pPr>
            <a:r>
              <a:rPr lang="en-US" dirty="0"/>
              <a:t>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4700" y="3757176"/>
            <a:ext cx="2467520" cy="2699041"/>
          </a:xfrm>
          <a:prstGeom prst="round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7938" y="1339531"/>
            <a:ext cx="3649936" cy="2285018"/>
          </a:xfrm>
          <a:prstGeom prst="round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420575"/>
            <a:ext cx="3460018" cy="3161530"/>
          </a:xfrm>
          <a:prstGeom prst="round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51" y="971134"/>
            <a:ext cx="2586662" cy="1905001"/>
          </a:xfrm>
          <a:prstGeom prst="round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9349" y="937104"/>
            <a:ext cx="2568686" cy="4960850"/>
          </a:xfrm>
          <a:prstGeom prst="round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114800"/>
            <a:ext cx="9144000" cy="3276600"/>
          </a:xfrm>
        </p:spPr>
        <p:txBody>
          <a:bodyPr>
            <a:noAutofit/>
          </a:bodyPr>
          <a:lstStyle/>
          <a:p>
            <a:pPr>
              <a:buNone/>
            </a:pPr>
            <a:r>
              <a:rPr lang="en-US" sz="3200" dirty="0">
                <a:solidFill>
                  <a:schemeClr val="tx2">
                    <a:lumMod val="40000"/>
                    <a:lumOff val="60000"/>
                  </a:schemeClr>
                </a:solidFill>
                <a:latin typeface="High Tower Text" panose="02040502050506030303" pitchFamily="18" charset="0"/>
              </a:rPr>
              <a:t>- We provide a safe environment to train the K9’s</a:t>
            </a:r>
          </a:p>
          <a:p>
            <a:pPr>
              <a:buNone/>
            </a:pPr>
            <a:r>
              <a:rPr lang="en-US" sz="3200" dirty="0">
                <a:solidFill>
                  <a:schemeClr val="tx2">
                    <a:lumMod val="40000"/>
                    <a:lumOff val="60000"/>
                  </a:schemeClr>
                </a:solidFill>
                <a:latin typeface="High Tower Text" panose="02040502050506030303" pitchFamily="18" charset="0"/>
              </a:rPr>
              <a:t>- We help ensure the K9’s drives do not diminish</a:t>
            </a:r>
          </a:p>
          <a:p>
            <a:pPr>
              <a:buNone/>
            </a:pPr>
            <a:r>
              <a:rPr lang="en-US" sz="3200" dirty="0">
                <a:solidFill>
                  <a:schemeClr val="tx2">
                    <a:lumMod val="40000"/>
                    <a:lumOff val="60000"/>
                  </a:schemeClr>
                </a:solidFill>
                <a:latin typeface="High Tower Text" panose="02040502050506030303" pitchFamily="18" charset="0"/>
              </a:rPr>
              <a:t>- We hide training aids and lay tracks for the K9’s</a:t>
            </a:r>
          </a:p>
          <a:p>
            <a:pPr>
              <a:buNone/>
            </a:pPr>
            <a:r>
              <a:rPr lang="en-US" sz="3200" dirty="0">
                <a:solidFill>
                  <a:schemeClr val="tx2">
                    <a:lumMod val="40000"/>
                    <a:lumOff val="60000"/>
                  </a:schemeClr>
                </a:solidFill>
                <a:latin typeface="High Tower Text" panose="02040502050506030303" pitchFamily="18" charset="0"/>
              </a:rPr>
              <a:t>- We are integral in the success of each K9.  </a:t>
            </a:r>
          </a:p>
        </p:txBody>
      </p:sp>
      <p:sp>
        <p:nvSpPr>
          <p:cNvPr id="2" name="TextBox 1"/>
          <p:cNvSpPr txBox="1"/>
          <p:nvPr/>
        </p:nvSpPr>
        <p:spPr>
          <a:xfrm>
            <a:off x="1295400" y="152400"/>
            <a:ext cx="6553200" cy="830997"/>
          </a:xfrm>
          <a:prstGeom prst="rect">
            <a:avLst/>
          </a:prstGeom>
          <a:noFill/>
        </p:spPr>
        <p:txBody>
          <a:bodyPr wrap="square" rtlCol="0">
            <a:spAutoFit/>
          </a:bodyPr>
          <a:lstStyle/>
          <a:p>
            <a:pPr algn="ctr"/>
            <a:r>
              <a:rPr lang="en-US" sz="4800" b="1"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K-9 Unit Agitators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211328"/>
            <a:ext cx="2257202" cy="2745245"/>
          </a:xfrm>
          <a:prstGeom prst="round2Diag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5501" y="1562870"/>
            <a:ext cx="2895600" cy="2042160"/>
          </a:xfrm>
          <a:prstGeom prst="round2Diag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168346"/>
            <a:ext cx="2514600" cy="2831208"/>
          </a:xfrm>
          <a:prstGeom prst="round2Diag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12064"/>
            <a:ext cx="8382000" cy="914400"/>
          </a:xfrm>
        </p:spPr>
        <p:txBody>
          <a:bodyPr>
            <a:normAutofit fontScale="90000"/>
          </a:bodyPr>
          <a:lstStyle/>
          <a:p>
            <a:pPr algn="ctr"/>
            <a:r>
              <a:rPr lang="en-US" sz="36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QUALIFICATIONS FOR AGITATORS</a:t>
            </a:r>
          </a:p>
        </p:txBody>
      </p:sp>
      <p:sp>
        <p:nvSpPr>
          <p:cNvPr id="3" name="Content Placeholder 2"/>
          <p:cNvSpPr>
            <a:spLocks noGrp="1"/>
          </p:cNvSpPr>
          <p:nvPr>
            <p:ph idx="1"/>
          </p:nvPr>
        </p:nvSpPr>
        <p:spPr>
          <a:xfrm>
            <a:off x="781050" y="1336382"/>
            <a:ext cx="7886700" cy="4351338"/>
          </a:xfrm>
        </p:spPr>
        <p:txBody>
          <a:bodyPr/>
          <a:lstStyle/>
          <a:p>
            <a:pPr>
              <a:buClr>
                <a:schemeClr val="tx2">
                  <a:lumMod val="60000"/>
                  <a:lumOff val="40000"/>
                </a:schemeClr>
              </a:buClr>
            </a:pPr>
            <a:r>
              <a:rPr lang="en-US" sz="3000" dirty="0">
                <a:solidFill>
                  <a:schemeClr val="tx2">
                    <a:lumMod val="20000"/>
                    <a:lumOff val="80000"/>
                  </a:schemeClr>
                </a:solidFill>
                <a:latin typeface="High Tower Text" panose="02040502050506030303" pitchFamily="18" charset="0"/>
              </a:rPr>
              <a:t>A passion for animals </a:t>
            </a:r>
          </a:p>
          <a:p>
            <a:pPr marL="0" indent="0">
              <a:buNone/>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0153" y="2133600"/>
            <a:ext cx="5123695" cy="3845858"/>
          </a:xfrm>
          <a:prstGeom prst="round2Diag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512064"/>
            <a:ext cx="8382000" cy="914400"/>
          </a:xfrm>
        </p:spPr>
        <p:txBody>
          <a:bodyPr>
            <a:normAutofit fontScale="90000"/>
          </a:bodyPr>
          <a:lstStyle/>
          <a:p>
            <a:pPr algn="ctr"/>
            <a:r>
              <a:rPr lang="en-US" sz="36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QUALIFICATIONS FOR AGITATORS</a:t>
            </a:r>
          </a:p>
        </p:txBody>
      </p:sp>
      <p:sp>
        <p:nvSpPr>
          <p:cNvPr id="6" name="Content Placeholder 2"/>
          <p:cNvSpPr>
            <a:spLocks noGrp="1"/>
          </p:cNvSpPr>
          <p:nvPr>
            <p:ph idx="1"/>
          </p:nvPr>
        </p:nvSpPr>
        <p:spPr>
          <a:xfrm>
            <a:off x="781050" y="1336382"/>
            <a:ext cx="7886700" cy="4351338"/>
          </a:xfrm>
        </p:spPr>
        <p:txBody>
          <a:bodyPr/>
          <a:lstStyle/>
          <a:p>
            <a:pPr>
              <a:buClr>
                <a:schemeClr val="tx2">
                  <a:lumMod val="60000"/>
                  <a:lumOff val="40000"/>
                </a:schemeClr>
              </a:buClr>
            </a:pPr>
            <a:r>
              <a:rPr lang="en-US" sz="3000" dirty="0">
                <a:solidFill>
                  <a:schemeClr val="tx2">
                    <a:lumMod val="20000"/>
                    <a:lumOff val="80000"/>
                  </a:schemeClr>
                </a:solidFill>
                <a:latin typeface="High Tower Text" panose="02040502050506030303" pitchFamily="18" charset="0"/>
              </a:rPr>
              <a:t>A passion for animals </a:t>
            </a:r>
          </a:p>
          <a:p>
            <a:pPr>
              <a:buClr>
                <a:schemeClr val="tx2">
                  <a:lumMod val="60000"/>
                  <a:lumOff val="40000"/>
                </a:schemeClr>
              </a:buClr>
            </a:pPr>
            <a:r>
              <a:rPr lang="en-US" sz="3000" dirty="0">
                <a:solidFill>
                  <a:schemeClr val="tx2">
                    <a:lumMod val="20000"/>
                    <a:lumOff val="80000"/>
                  </a:schemeClr>
                </a:solidFill>
                <a:latin typeface="High Tower Text" panose="02040502050506030303" pitchFamily="18" charset="0"/>
              </a:rPr>
              <a:t>The ability to work as a part of a team</a:t>
            </a:r>
          </a:p>
          <a:p>
            <a:pPr marL="0" indent="0">
              <a:buNone/>
            </a:pP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790" y="2438400"/>
            <a:ext cx="6542420" cy="4258056"/>
          </a:xfrm>
          <a:prstGeom prst="round2DiagRect">
            <a:avLst/>
          </a:prstGeom>
        </p:spPr>
      </p:pic>
    </p:spTree>
    <p:extLst>
      <p:ext uri="{BB962C8B-B14F-4D97-AF65-F5344CB8AC3E}">
        <p14:creationId xmlns:p14="http://schemas.microsoft.com/office/powerpoint/2010/main" val="2098121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512064"/>
            <a:ext cx="8382000" cy="914400"/>
          </a:xfrm>
        </p:spPr>
        <p:txBody>
          <a:bodyPr>
            <a:normAutofit fontScale="90000"/>
          </a:bodyPr>
          <a:lstStyle/>
          <a:p>
            <a:pPr algn="ctr"/>
            <a:r>
              <a:rPr lang="en-US" sz="36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QUALIFICATIONS FOR AGITATORS</a:t>
            </a:r>
          </a:p>
        </p:txBody>
      </p:sp>
      <p:sp>
        <p:nvSpPr>
          <p:cNvPr id="5" name="Content Placeholder 2"/>
          <p:cNvSpPr>
            <a:spLocks noGrp="1"/>
          </p:cNvSpPr>
          <p:nvPr>
            <p:ph idx="1"/>
          </p:nvPr>
        </p:nvSpPr>
        <p:spPr>
          <a:xfrm>
            <a:off x="781050" y="1336382"/>
            <a:ext cx="7886700" cy="4351338"/>
          </a:xfrm>
        </p:spPr>
        <p:txBody>
          <a:bodyPr/>
          <a:lstStyle/>
          <a:p>
            <a:pPr>
              <a:buClr>
                <a:schemeClr val="tx2">
                  <a:lumMod val="60000"/>
                  <a:lumOff val="40000"/>
                </a:schemeClr>
              </a:buClr>
            </a:pPr>
            <a:r>
              <a:rPr lang="en-US" sz="3000" dirty="0">
                <a:solidFill>
                  <a:schemeClr val="tx2">
                    <a:lumMod val="20000"/>
                    <a:lumOff val="80000"/>
                  </a:schemeClr>
                </a:solidFill>
                <a:latin typeface="High Tower Text" panose="02040502050506030303" pitchFamily="18" charset="0"/>
              </a:rPr>
              <a:t>A passion for animals </a:t>
            </a:r>
          </a:p>
          <a:p>
            <a:pPr>
              <a:buClr>
                <a:schemeClr val="tx2">
                  <a:lumMod val="60000"/>
                  <a:lumOff val="40000"/>
                </a:schemeClr>
              </a:buClr>
            </a:pPr>
            <a:r>
              <a:rPr lang="en-US" sz="3000" dirty="0">
                <a:solidFill>
                  <a:schemeClr val="tx2">
                    <a:lumMod val="20000"/>
                    <a:lumOff val="80000"/>
                  </a:schemeClr>
                </a:solidFill>
                <a:latin typeface="High Tower Text" panose="02040502050506030303" pitchFamily="18" charset="0"/>
              </a:rPr>
              <a:t>The ability to work as a part of a team</a:t>
            </a:r>
          </a:p>
          <a:p>
            <a:pPr>
              <a:buClr>
                <a:schemeClr val="tx2">
                  <a:lumMod val="60000"/>
                  <a:lumOff val="40000"/>
                </a:schemeClr>
              </a:buClr>
            </a:pPr>
            <a:r>
              <a:rPr lang="en-US" sz="3000" dirty="0">
                <a:solidFill>
                  <a:schemeClr val="tx2">
                    <a:lumMod val="20000"/>
                    <a:lumOff val="80000"/>
                  </a:schemeClr>
                </a:solidFill>
                <a:latin typeface="High Tower Text" panose="02040502050506030303" pitchFamily="18" charset="0"/>
              </a:rPr>
              <a:t>The willingness to sacrifice yourself for the dog and his safety</a:t>
            </a:r>
          </a:p>
          <a:p>
            <a:pPr marL="0" indent="0">
              <a:buNone/>
            </a:pP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7041" y="3364006"/>
            <a:ext cx="3966518" cy="2971800"/>
          </a:xfrm>
          <a:prstGeom prst="round2Diag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385181"/>
            <a:ext cx="3276600" cy="2929450"/>
          </a:xfrm>
          <a:prstGeom prst="round2DiagRect">
            <a:avLst/>
          </a:prstGeom>
        </p:spPr>
      </p:pic>
    </p:spTree>
    <p:extLst>
      <p:ext uri="{BB962C8B-B14F-4D97-AF65-F5344CB8AC3E}">
        <p14:creationId xmlns:p14="http://schemas.microsoft.com/office/powerpoint/2010/main" val="61562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512064"/>
            <a:ext cx="8382000" cy="914400"/>
          </a:xfrm>
        </p:spPr>
        <p:txBody>
          <a:bodyPr>
            <a:normAutofit fontScale="90000"/>
          </a:bodyPr>
          <a:lstStyle/>
          <a:p>
            <a:pPr algn="ctr"/>
            <a:r>
              <a:rPr lang="en-US" sz="36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QUALIFICATIONS FOR AGITATORS</a:t>
            </a:r>
          </a:p>
        </p:txBody>
      </p:sp>
      <p:sp>
        <p:nvSpPr>
          <p:cNvPr id="5" name="Content Placeholder 2"/>
          <p:cNvSpPr>
            <a:spLocks noGrp="1"/>
          </p:cNvSpPr>
          <p:nvPr>
            <p:ph idx="1"/>
          </p:nvPr>
        </p:nvSpPr>
        <p:spPr>
          <a:xfrm>
            <a:off x="781050" y="1336382"/>
            <a:ext cx="7886700" cy="4351338"/>
          </a:xfrm>
        </p:spPr>
        <p:txBody>
          <a:bodyPr/>
          <a:lstStyle/>
          <a:p>
            <a:pPr>
              <a:buClr>
                <a:schemeClr val="tx2">
                  <a:lumMod val="60000"/>
                  <a:lumOff val="40000"/>
                </a:schemeClr>
              </a:buClr>
            </a:pPr>
            <a:r>
              <a:rPr lang="en-US" sz="3000" dirty="0">
                <a:solidFill>
                  <a:schemeClr val="tx2">
                    <a:lumMod val="20000"/>
                    <a:lumOff val="80000"/>
                  </a:schemeClr>
                </a:solidFill>
                <a:latin typeface="High Tower Text" panose="02040502050506030303" pitchFamily="18" charset="0"/>
              </a:rPr>
              <a:t>A passion for animals </a:t>
            </a:r>
          </a:p>
          <a:p>
            <a:pPr>
              <a:buClr>
                <a:schemeClr val="tx2">
                  <a:lumMod val="60000"/>
                  <a:lumOff val="40000"/>
                </a:schemeClr>
              </a:buClr>
            </a:pPr>
            <a:r>
              <a:rPr lang="en-US" sz="3000" dirty="0">
                <a:solidFill>
                  <a:schemeClr val="tx2">
                    <a:lumMod val="20000"/>
                    <a:lumOff val="80000"/>
                  </a:schemeClr>
                </a:solidFill>
                <a:latin typeface="High Tower Text" panose="02040502050506030303" pitchFamily="18" charset="0"/>
              </a:rPr>
              <a:t>The ability to work as a part of a team</a:t>
            </a:r>
          </a:p>
          <a:p>
            <a:pPr>
              <a:buClr>
                <a:schemeClr val="tx2">
                  <a:lumMod val="60000"/>
                  <a:lumOff val="40000"/>
                </a:schemeClr>
              </a:buClr>
            </a:pPr>
            <a:r>
              <a:rPr lang="en-US" sz="3000" dirty="0">
                <a:solidFill>
                  <a:schemeClr val="tx2">
                    <a:lumMod val="20000"/>
                    <a:lumOff val="80000"/>
                  </a:schemeClr>
                </a:solidFill>
                <a:latin typeface="High Tower Text" panose="02040502050506030303" pitchFamily="18" charset="0"/>
              </a:rPr>
              <a:t>The willingness to sacrifice yourself for the dog and his safety</a:t>
            </a:r>
          </a:p>
          <a:p>
            <a:pPr>
              <a:buClr>
                <a:schemeClr val="tx2">
                  <a:lumMod val="60000"/>
                  <a:lumOff val="40000"/>
                </a:schemeClr>
              </a:buClr>
            </a:pPr>
            <a:r>
              <a:rPr lang="en-US" sz="3000" dirty="0">
                <a:solidFill>
                  <a:schemeClr val="tx2">
                    <a:lumMod val="20000"/>
                    <a:lumOff val="80000"/>
                  </a:schemeClr>
                </a:solidFill>
                <a:latin typeface="High Tower Text" panose="02040502050506030303" pitchFamily="18" charset="0"/>
              </a:rPr>
              <a:t>Many hours of training, even in harsh weather conditions</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8049" y="3810000"/>
            <a:ext cx="3572089" cy="2956422"/>
          </a:xfrm>
          <a:prstGeom prst="round2DiagRect">
            <a:avLst/>
          </a:prstGeom>
        </p:spPr>
      </p:pic>
    </p:spTree>
    <p:extLst>
      <p:ext uri="{BB962C8B-B14F-4D97-AF65-F5344CB8AC3E}">
        <p14:creationId xmlns:p14="http://schemas.microsoft.com/office/powerpoint/2010/main" val="472573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914400"/>
          </a:xfrm>
        </p:spPr>
        <p:txBody>
          <a:bodyPr>
            <a:normAutofit/>
          </a:bodyPr>
          <a:lstStyle/>
          <a:p>
            <a:pPr algn="ctr"/>
            <a:r>
              <a:rPr lang="en-US" sz="4400"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What is the LCSO K-9 Unit?</a:t>
            </a:r>
          </a:p>
        </p:txBody>
      </p:sp>
      <p:sp>
        <p:nvSpPr>
          <p:cNvPr id="3" name="Content Placeholder 2"/>
          <p:cNvSpPr>
            <a:spLocks noGrp="1"/>
          </p:cNvSpPr>
          <p:nvPr>
            <p:ph idx="1"/>
          </p:nvPr>
        </p:nvSpPr>
        <p:spPr>
          <a:xfrm>
            <a:off x="685800" y="1905000"/>
            <a:ext cx="7772400" cy="4572000"/>
          </a:xfrm>
        </p:spPr>
        <p:txBody>
          <a:bodyPr/>
          <a:lstStyle/>
          <a:p>
            <a:pPr marL="650875" indent="-514350">
              <a:buAutoNum type="arabicPeriod"/>
            </a:pPr>
            <a:r>
              <a:rPr lang="en-US" sz="3200" dirty="0">
                <a:solidFill>
                  <a:schemeClr val="tx2">
                    <a:lumMod val="20000"/>
                    <a:lumOff val="80000"/>
                  </a:schemeClr>
                </a:solidFill>
                <a:effectLst>
                  <a:outerShdw blurRad="38100" dist="38100" dir="2700000" algn="tl">
                    <a:srgbClr val="000000">
                      <a:alpha val="43137"/>
                    </a:srgbClr>
                  </a:outerShdw>
                </a:effectLst>
                <a:latin typeface="High Tower Text" panose="02040502050506030303" pitchFamily="18" charset="0"/>
              </a:rPr>
              <a:t>We are a specialized division consisting of 5 dog-handler teams</a:t>
            </a:r>
          </a:p>
          <a:p>
            <a:pPr marL="650875" indent="-514350">
              <a:buAutoNum type="arabicPeriod" startAt="2"/>
            </a:pPr>
            <a:r>
              <a:rPr lang="en-US" sz="3200" dirty="0">
                <a:solidFill>
                  <a:schemeClr val="tx2">
                    <a:lumMod val="20000"/>
                    <a:lumOff val="80000"/>
                  </a:schemeClr>
                </a:solidFill>
                <a:effectLst>
                  <a:outerShdw blurRad="38100" dist="38100" dir="2700000" algn="tl">
                    <a:srgbClr val="000000">
                      <a:alpha val="43137"/>
                    </a:srgbClr>
                  </a:outerShdw>
                </a:effectLst>
                <a:latin typeface="High Tower Text" panose="02040502050506030303" pitchFamily="18" charset="0"/>
              </a:rPr>
              <a:t>The focus of the LCSO K9 unit is to reduce the number of man hours spent on calls and increase the safety of officers involved on calls.</a:t>
            </a:r>
          </a:p>
          <a:p>
            <a:pPr marL="650875" indent="-514350">
              <a:buAutoNum type="arabicPeriod" startAt="2"/>
            </a:pPr>
            <a:r>
              <a:rPr lang="en-US" sz="3200" dirty="0">
                <a:solidFill>
                  <a:schemeClr val="tx2">
                    <a:lumMod val="20000"/>
                    <a:lumOff val="80000"/>
                  </a:schemeClr>
                </a:solidFill>
                <a:effectLst>
                  <a:outerShdw blurRad="38100" dist="38100" dir="2700000" algn="tl">
                    <a:srgbClr val="000000">
                      <a:alpha val="43137"/>
                    </a:srgbClr>
                  </a:outerShdw>
                </a:effectLst>
                <a:latin typeface="High Tower Text" panose="02040502050506030303" pitchFamily="18" charset="0"/>
              </a:rPr>
              <a:t>Each K9 team can save between 800 and 1,000 man hours per year.</a:t>
            </a:r>
          </a:p>
          <a:p>
            <a:pPr marL="650875" indent="-514350">
              <a:buAutoNum type="arabicPeriod" startAt="4"/>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12064"/>
            <a:ext cx="8382000" cy="914400"/>
          </a:xfrm>
        </p:spPr>
        <p:txBody>
          <a:bodyPr>
            <a:normAutofit/>
          </a:bodyPr>
          <a:lstStyle/>
          <a:p>
            <a:pPr algn="ctr"/>
            <a:r>
              <a:rPr lang="en-US" sz="48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WE ARE A TEAM . . .</a:t>
            </a:r>
          </a:p>
        </p:txBody>
      </p:sp>
      <p:sp>
        <p:nvSpPr>
          <p:cNvPr id="3" name="Content Placeholder 2"/>
          <p:cNvSpPr>
            <a:spLocks noGrp="1"/>
          </p:cNvSpPr>
          <p:nvPr>
            <p:ph idx="1"/>
          </p:nvPr>
        </p:nvSpPr>
        <p:spPr>
          <a:xfrm>
            <a:off x="628650" y="1295400"/>
            <a:ext cx="7886700" cy="4351338"/>
          </a:xfrm>
        </p:spPr>
        <p:txBody>
          <a:bodyPr>
            <a:normAutofit/>
          </a:bodyPr>
          <a:lstStyle/>
          <a:p>
            <a:pPr>
              <a:buClr>
                <a:schemeClr val="tx2">
                  <a:lumMod val="60000"/>
                  <a:lumOff val="40000"/>
                </a:schemeClr>
              </a:buClr>
            </a:pPr>
            <a:r>
              <a:rPr lang="en-US" sz="2800" dirty="0">
                <a:solidFill>
                  <a:schemeClr val="tx2">
                    <a:lumMod val="20000"/>
                    <a:lumOff val="80000"/>
                  </a:schemeClr>
                </a:solidFill>
                <a:latin typeface="High Tower Text" panose="02040502050506030303" pitchFamily="18" charset="0"/>
              </a:rPr>
              <a:t>Agitators and Handlers work closely to schedule trainings</a:t>
            </a:r>
          </a:p>
          <a:p>
            <a:pPr>
              <a:buClr>
                <a:schemeClr val="tx2">
                  <a:lumMod val="60000"/>
                  <a:lumOff val="40000"/>
                </a:schemeClr>
              </a:buClr>
            </a:pPr>
            <a:r>
              <a:rPr lang="en-US" sz="2800" dirty="0">
                <a:solidFill>
                  <a:schemeClr val="tx2">
                    <a:lumMod val="20000"/>
                    <a:lumOff val="80000"/>
                  </a:schemeClr>
                </a:solidFill>
                <a:latin typeface="High Tower Text" panose="02040502050506030303" pitchFamily="18" charset="0"/>
              </a:rPr>
              <a:t>If a K-9 is deployed on a track, a patrol agitator will go with the handler if they are available</a:t>
            </a:r>
          </a:p>
          <a:p>
            <a:pPr>
              <a:buClr>
                <a:schemeClr val="tx2">
                  <a:lumMod val="60000"/>
                  <a:lumOff val="40000"/>
                </a:schemeClr>
              </a:buClr>
            </a:pPr>
            <a:r>
              <a:rPr lang="en-US" sz="2800" dirty="0">
                <a:solidFill>
                  <a:schemeClr val="tx2">
                    <a:lumMod val="20000"/>
                    <a:lumOff val="80000"/>
                  </a:schemeClr>
                </a:solidFill>
                <a:latin typeface="High Tower Text" panose="02040502050506030303" pitchFamily="18" charset="0"/>
              </a:rPr>
              <a:t>All agitators have a vested interest in the success of the K-9</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445" y="3920169"/>
            <a:ext cx="2574330" cy="2099631"/>
          </a:xfrm>
          <a:prstGeom prst="round2DiagRect">
            <a:avLst/>
          </a:prstGeom>
        </p:spPr>
      </p:pic>
      <p:pic>
        <p:nvPicPr>
          <p:cNvPr id="5" name="Picture 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67057" y="3920169"/>
            <a:ext cx="2677790" cy="2099631"/>
          </a:xfrm>
          <a:prstGeom prst="round2DiagRect">
            <a:avLst/>
          </a:prstGeom>
          <a:noFill/>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7885" y="3922642"/>
            <a:ext cx="2563550" cy="2094682"/>
          </a:xfrm>
          <a:prstGeom prst="round2Diag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2370"/>
            <a:ext cx="9144000" cy="1153030"/>
          </a:xfrm>
        </p:spPr>
        <p:txBody>
          <a:bodyPr>
            <a:normAutofit lnSpcReduction="10000"/>
          </a:bodyPr>
          <a:lstStyle/>
          <a:p>
            <a:pPr algn="ctr">
              <a:buNone/>
            </a:pPr>
            <a:r>
              <a:rPr lang="en-US" sz="8000" b="1" dirty="0">
                <a:solidFill>
                  <a:schemeClr val="tx2">
                    <a:lumMod val="20000"/>
                    <a:lumOff val="80000"/>
                  </a:schemeClr>
                </a:solidFill>
                <a:effectLst>
                  <a:outerShdw blurRad="38100" dist="38100" dir="2700000" algn="tl">
                    <a:srgbClr val="000000">
                      <a:alpha val="43137"/>
                    </a:srgbClr>
                  </a:outerShdw>
                </a:effectLst>
                <a:latin typeface="High Tower Text" panose="02040502050506030303" pitchFamily="18" charset="0"/>
              </a:rPr>
              <a:t>EQUIPMENT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7097" y="1524000"/>
            <a:ext cx="2426856" cy="110090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6279" y="4039584"/>
            <a:ext cx="1596321" cy="215076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5397" y="4333078"/>
            <a:ext cx="1748027" cy="2143922"/>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2683247"/>
            <a:ext cx="3200400" cy="239572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3397" y="1295400"/>
            <a:ext cx="3269198" cy="1895475"/>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6388" y="3881699"/>
            <a:ext cx="2314147" cy="2338570"/>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88614" y="2642036"/>
            <a:ext cx="2272251" cy="19432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800" decel="100000"/>
                                        <p:tgtEl>
                                          <p:spTgt spid="15"/>
                                        </p:tgtEl>
                                      </p:cBhvr>
                                    </p:animEffect>
                                    <p:anim calcmode="lin" valueType="num">
                                      <p:cBhvr>
                                        <p:cTn id="20" dur="800" decel="100000" fill="hold"/>
                                        <p:tgtEl>
                                          <p:spTgt spid="15"/>
                                        </p:tgtEl>
                                        <p:attrNameLst>
                                          <p:attrName>style.rotation</p:attrName>
                                        </p:attrNameLst>
                                      </p:cBhvr>
                                      <p:tavLst>
                                        <p:tav tm="0">
                                          <p:val>
                                            <p:fltVal val="-90"/>
                                          </p:val>
                                        </p:tav>
                                        <p:tav tm="100000">
                                          <p:val>
                                            <p:fltVal val="0"/>
                                          </p:val>
                                        </p:tav>
                                      </p:tavLst>
                                    </p:anim>
                                    <p:anim calcmode="lin" valueType="num">
                                      <p:cBhvr>
                                        <p:cTn id="21" dur="800" decel="100000" fill="hold"/>
                                        <p:tgtEl>
                                          <p:spTgt spid="15"/>
                                        </p:tgtEl>
                                        <p:attrNameLst>
                                          <p:attrName>ppt_x</p:attrName>
                                        </p:attrNameLst>
                                      </p:cBhvr>
                                      <p:tavLst>
                                        <p:tav tm="0">
                                          <p:val>
                                            <p:strVal val="#ppt_x+0.4"/>
                                          </p:val>
                                        </p:tav>
                                        <p:tav tm="100000">
                                          <p:val>
                                            <p:strVal val="#ppt_x-0.05"/>
                                          </p:val>
                                        </p:tav>
                                      </p:tavLst>
                                    </p:anim>
                                    <p:anim calcmode="lin" valueType="num">
                                      <p:cBhvr>
                                        <p:cTn id="22" dur="800" decel="100000" fill="hold"/>
                                        <p:tgtEl>
                                          <p:spTgt spid="15"/>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5"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80">
                                          <p:stCondLst>
                                            <p:cond delay="0"/>
                                          </p:stCondLst>
                                        </p:cTn>
                                        <p:tgtEl>
                                          <p:spTgt spid="14"/>
                                        </p:tgtEl>
                                      </p:cBhvr>
                                    </p:animEffect>
                                    <p:anim calcmode="lin" valueType="num">
                                      <p:cBhvr>
                                        <p:cTn id="4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5" dur="26">
                                          <p:stCondLst>
                                            <p:cond delay="650"/>
                                          </p:stCondLst>
                                        </p:cTn>
                                        <p:tgtEl>
                                          <p:spTgt spid="14"/>
                                        </p:tgtEl>
                                      </p:cBhvr>
                                      <p:to x="100000" y="60000"/>
                                    </p:animScale>
                                    <p:animScale>
                                      <p:cBhvr>
                                        <p:cTn id="46" dur="166" decel="50000">
                                          <p:stCondLst>
                                            <p:cond delay="676"/>
                                          </p:stCondLst>
                                        </p:cTn>
                                        <p:tgtEl>
                                          <p:spTgt spid="14"/>
                                        </p:tgtEl>
                                      </p:cBhvr>
                                      <p:to x="100000" y="100000"/>
                                    </p:animScale>
                                    <p:animScale>
                                      <p:cBhvr>
                                        <p:cTn id="47" dur="26">
                                          <p:stCondLst>
                                            <p:cond delay="1312"/>
                                          </p:stCondLst>
                                        </p:cTn>
                                        <p:tgtEl>
                                          <p:spTgt spid="14"/>
                                        </p:tgtEl>
                                      </p:cBhvr>
                                      <p:to x="100000" y="80000"/>
                                    </p:animScale>
                                    <p:animScale>
                                      <p:cBhvr>
                                        <p:cTn id="48" dur="166" decel="50000">
                                          <p:stCondLst>
                                            <p:cond delay="1338"/>
                                          </p:stCondLst>
                                        </p:cTn>
                                        <p:tgtEl>
                                          <p:spTgt spid="14"/>
                                        </p:tgtEl>
                                      </p:cBhvr>
                                      <p:to x="100000" y="100000"/>
                                    </p:animScale>
                                    <p:animScale>
                                      <p:cBhvr>
                                        <p:cTn id="49" dur="26">
                                          <p:stCondLst>
                                            <p:cond delay="1642"/>
                                          </p:stCondLst>
                                        </p:cTn>
                                        <p:tgtEl>
                                          <p:spTgt spid="14"/>
                                        </p:tgtEl>
                                      </p:cBhvr>
                                      <p:to x="100000" y="90000"/>
                                    </p:animScale>
                                    <p:animScale>
                                      <p:cBhvr>
                                        <p:cTn id="50" dur="166" decel="50000">
                                          <p:stCondLst>
                                            <p:cond delay="1668"/>
                                          </p:stCondLst>
                                        </p:cTn>
                                        <p:tgtEl>
                                          <p:spTgt spid="14"/>
                                        </p:tgtEl>
                                      </p:cBhvr>
                                      <p:to x="100000" y="100000"/>
                                    </p:animScale>
                                    <p:animScale>
                                      <p:cBhvr>
                                        <p:cTn id="51" dur="26">
                                          <p:stCondLst>
                                            <p:cond delay="1808"/>
                                          </p:stCondLst>
                                        </p:cTn>
                                        <p:tgtEl>
                                          <p:spTgt spid="14"/>
                                        </p:tgtEl>
                                      </p:cBhvr>
                                      <p:to x="100000" y="95000"/>
                                    </p:animScale>
                                    <p:animScale>
                                      <p:cBhvr>
                                        <p:cTn id="52" dur="166" decel="50000">
                                          <p:stCondLst>
                                            <p:cond delay="1834"/>
                                          </p:stCondLst>
                                        </p:cTn>
                                        <p:tgtEl>
                                          <p:spTgt spid="14"/>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1000" fill="hold"/>
                                        <p:tgtEl>
                                          <p:spTgt spid="8"/>
                                        </p:tgtEl>
                                        <p:attrNameLst>
                                          <p:attrName>ppt_w</p:attrName>
                                        </p:attrNameLst>
                                      </p:cBhvr>
                                      <p:tavLst>
                                        <p:tav tm="0">
                                          <p:val>
                                            <p:fltVal val="0"/>
                                          </p:val>
                                        </p:tav>
                                        <p:tav tm="100000">
                                          <p:val>
                                            <p:strVal val="#ppt_w"/>
                                          </p:val>
                                        </p:tav>
                                      </p:tavLst>
                                    </p:anim>
                                    <p:anim calcmode="lin" valueType="num">
                                      <p:cBhvr>
                                        <p:cTn id="58" dur="1000" fill="hold"/>
                                        <p:tgtEl>
                                          <p:spTgt spid="8"/>
                                        </p:tgtEl>
                                        <p:attrNameLst>
                                          <p:attrName>ppt_h</p:attrName>
                                        </p:attrNameLst>
                                      </p:cBhvr>
                                      <p:tavLst>
                                        <p:tav tm="0">
                                          <p:val>
                                            <p:fltVal val="0"/>
                                          </p:val>
                                        </p:tav>
                                        <p:tav tm="100000">
                                          <p:val>
                                            <p:strVal val="#ppt_h"/>
                                          </p:val>
                                        </p:tav>
                                      </p:tavLst>
                                    </p:anim>
                                    <p:anim calcmode="lin" valueType="num">
                                      <p:cBhvr>
                                        <p:cTn id="59" dur="1000" fill="hold"/>
                                        <p:tgtEl>
                                          <p:spTgt spid="8"/>
                                        </p:tgtEl>
                                        <p:attrNameLst>
                                          <p:attrName>style.rotation</p:attrName>
                                        </p:attrNameLst>
                                      </p:cBhvr>
                                      <p:tavLst>
                                        <p:tav tm="0">
                                          <p:val>
                                            <p:fltVal val="90"/>
                                          </p:val>
                                        </p:tav>
                                        <p:tav tm="100000">
                                          <p:val>
                                            <p:fltVal val="0"/>
                                          </p:val>
                                        </p:tav>
                                      </p:tavLst>
                                    </p:anim>
                                    <p:animEffect transition="in" filter="fade">
                                      <p:cBhvr>
                                        <p:cTn id="6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142370"/>
            <a:ext cx="9144000" cy="1153030"/>
          </a:xfrm>
          <a:prstGeom prst="rect">
            <a:avLst/>
          </a:prstGeom>
        </p:spPr>
        <p:txBody>
          <a:bodyP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spcAft>
                <a:spcPts val="0"/>
              </a:spcAft>
              <a:buFont typeface="Arial" panose="020B0604020202020204" pitchFamily="34" charset="0"/>
              <a:buNone/>
            </a:pPr>
            <a:r>
              <a:rPr lang="en-US" sz="8000" b="1">
                <a:solidFill>
                  <a:schemeClr val="tx2">
                    <a:lumMod val="20000"/>
                    <a:lumOff val="80000"/>
                  </a:schemeClr>
                </a:solidFill>
                <a:effectLst>
                  <a:outerShdw blurRad="38100" dist="38100" dir="2700000" algn="tl">
                    <a:srgbClr val="000000">
                      <a:alpha val="43137"/>
                    </a:srgbClr>
                  </a:outerShdw>
                </a:effectLst>
                <a:latin typeface="High Tower Text" panose="02040502050506030303" pitchFamily="18" charset="0"/>
              </a:rPr>
              <a:t>EQUIPMENT</a:t>
            </a:r>
            <a:endParaRPr lang="en-US" sz="8000" b="1" dirty="0">
              <a:solidFill>
                <a:schemeClr val="tx2">
                  <a:lumMod val="20000"/>
                  <a:lumOff val="80000"/>
                </a:schemeClr>
              </a:solidFill>
              <a:effectLst>
                <a:outerShdw blurRad="38100" dist="38100" dir="2700000" algn="tl">
                  <a:srgbClr val="000000">
                    <a:alpha val="43137"/>
                  </a:srgbClr>
                </a:outerShdw>
              </a:effectLst>
              <a:latin typeface="High Tower Text" panose="02040502050506030303"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560" y="1344075"/>
            <a:ext cx="3046880" cy="200258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8234" y="4450700"/>
            <a:ext cx="1691443" cy="23311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0955" y="5068875"/>
            <a:ext cx="1822090" cy="156052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199" y="1219200"/>
            <a:ext cx="2421513" cy="214093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2566" y="1440634"/>
            <a:ext cx="2412476" cy="1407278"/>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3045" y="2694684"/>
            <a:ext cx="2032651" cy="1746619"/>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17786" y="2736660"/>
            <a:ext cx="2686337" cy="2352997"/>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1848" y="4970491"/>
            <a:ext cx="2434936" cy="15827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1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2"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0-#ppt_w/2"/>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9" presetClass="entr" presetSubtype="1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1500" fill="hold"/>
                                        <p:tgtEl>
                                          <p:spTgt spid="20"/>
                                        </p:tgtEl>
                                        <p:attrNameLst>
                                          <p:attrName>ppt_w</p:attrName>
                                        </p:attrNameLst>
                                      </p:cBhvr>
                                      <p:tavLst>
                                        <p:tav tm="0" fmla="#ppt_w*sin(2.5*pi*$)">
                                          <p:val>
                                            <p:fltVal val="0"/>
                                          </p:val>
                                        </p:tav>
                                        <p:tav tm="100000">
                                          <p:val>
                                            <p:fltVal val="1"/>
                                          </p:val>
                                        </p:tav>
                                      </p:tavLst>
                                    </p:anim>
                                    <p:anim calcmode="lin" valueType="num">
                                      <p:cBhvr>
                                        <p:cTn id="35" dur="1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35"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500"/>
                                        <p:tgtEl>
                                          <p:spTgt spid="9"/>
                                        </p:tgtEl>
                                      </p:cBhvr>
                                    </p:animEffect>
                                    <p:anim calcmode="lin" valueType="num">
                                      <p:cBhvr>
                                        <p:cTn id="41" dur="1500" fill="hold"/>
                                        <p:tgtEl>
                                          <p:spTgt spid="9"/>
                                        </p:tgtEl>
                                        <p:attrNameLst>
                                          <p:attrName>style.rotation</p:attrName>
                                        </p:attrNameLst>
                                      </p:cBhvr>
                                      <p:tavLst>
                                        <p:tav tm="0">
                                          <p:val>
                                            <p:fltVal val="720"/>
                                          </p:val>
                                        </p:tav>
                                        <p:tav tm="100000">
                                          <p:val>
                                            <p:fltVal val="0"/>
                                          </p:val>
                                        </p:tav>
                                      </p:tavLst>
                                    </p:anim>
                                    <p:anim calcmode="lin" valueType="num">
                                      <p:cBhvr>
                                        <p:cTn id="42" dur="1500" fill="hold"/>
                                        <p:tgtEl>
                                          <p:spTgt spid="9"/>
                                        </p:tgtEl>
                                        <p:attrNameLst>
                                          <p:attrName>ppt_h</p:attrName>
                                        </p:attrNameLst>
                                      </p:cBhvr>
                                      <p:tavLst>
                                        <p:tav tm="0">
                                          <p:val>
                                            <p:fltVal val="0"/>
                                          </p:val>
                                        </p:tav>
                                        <p:tav tm="100000">
                                          <p:val>
                                            <p:strVal val="#ppt_h"/>
                                          </p:val>
                                        </p:tav>
                                      </p:tavLst>
                                    </p:anim>
                                    <p:anim calcmode="lin" valueType="num">
                                      <p:cBhvr>
                                        <p:cTn id="43" dur="1500" fill="hold"/>
                                        <p:tgtEl>
                                          <p:spTgt spid="9"/>
                                        </p:tgtEl>
                                        <p:attrNameLst>
                                          <p:attrName>ppt_w</p:attrName>
                                        </p:attrNameLst>
                                      </p:cBhvr>
                                      <p:tavLst>
                                        <p:tav tm="0">
                                          <p:val>
                                            <p:fltVal val="0"/>
                                          </p:val>
                                        </p:tav>
                                        <p:tav tm="100000">
                                          <p:val>
                                            <p:strVal val="#ppt_w"/>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ppt_x"/>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F9B969B2-8083-4435-A660-F97EC3FFE3F4}"/>
              </a:ext>
            </a:extLst>
          </p:cNvPr>
          <p:cNvPicPr>
            <a:picLocks noRot="1" noChangeAspect="1"/>
          </p:cNvPicPr>
          <p:nvPr>
            <a:videoFile r:link="rId1"/>
          </p:nvPr>
        </p:nvPicPr>
        <p:blipFill>
          <a:blip r:embed="rId3" cstate="print"/>
          <a:stretch>
            <a:fillRect/>
          </a:stretch>
        </p:blipFill>
        <p:spPr>
          <a:xfrm>
            <a:off x="762000" y="457200"/>
            <a:ext cx="7543800" cy="5657850"/>
          </a:xfrm>
          <a:prstGeom prst="rect">
            <a:avLst/>
          </a:prstGeom>
        </p:spPr>
      </p:pic>
    </p:spTree>
    <p:extLst>
      <p:ext uri="{BB962C8B-B14F-4D97-AF65-F5344CB8AC3E}">
        <p14:creationId xmlns:p14="http://schemas.microsoft.com/office/powerpoint/2010/main" val="173278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Classic Recipes"/>
          <p:cNvPicPr>
            <a:picLocks noChangeAspect="1" noChangeArrowheads="1"/>
          </p:cNvPicPr>
          <p:nvPr/>
        </p:nvPicPr>
        <p:blipFill rotWithShape="1">
          <a:blip r:embed="rId2" cstate="print"/>
          <a:srcRect l="55984" t="25532"/>
          <a:stretch/>
        </p:blipFill>
        <p:spPr bwMode="auto">
          <a:xfrm>
            <a:off x="523314" y="1722594"/>
            <a:ext cx="2186049" cy="2080378"/>
          </a:xfrm>
          <a:prstGeom prst="rect">
            <a:avLst/>
          </a:prstGeom>
          <a:ln w="88900" cap="sq">
            <a:noFill/>
            <a:miter lim="800000"/>
          </a:ln>
          <a:effectLst>
            <a:outerShdw blurRad="254000" algn="tl" rotWithShape="0">
              <a:srgbClr val="000000">
                <a:alpha val="43000"/>
              </a:srgbClr>
            </a:outerShdw>
          </a:effectLst>
        </p:spPr>
      </p:pic>
      <p:sp>
        <p:nvSpPr>
          <p:cNvPr id="4" name="Title 1"/>
          <p:cNvSpPr txBox="1">
            <a:spLocks/>
          </p:cNvSpPr>
          <p:nvPr/>
        </p:nvSpPr>
        <p:spPr>
          <a:xfrm>
            <a:off x="381000" y="512064"/>
            <a:ext cx="8382000" cy="914400"/>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36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THANK YOU!</a:t>
            </a: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52" t="26876" r="23012"/>
          <a:stretch/>
        </p:blipFill>
        <p:spPr bwMode="auto">
          <a:xfrm>
            <a:off x="3020321" y="1336920"/>
            <a:ext cx="5217134" cy="2942225"/>
          </a:xfrm>
          <a:prstGeom prst="rect">
            <a:avLst/>
          </a:prstGeom>
          <a:ln w="88900" cap="sq">
            <a:noFill/>
            <a:miter lim="800000"/>
          </a:ln>
          <a:effectLst>
            <a:outerShdw blurRad="254000" algn="tl" rotWithShape="0">
              <a:srgbClr val="000000">
                <a:alpha val="43000"/>
              </a:srgbClr>
            </a:outerShdw>
          </a:effec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81" t="9477" r="32826" b="4988"/>
          <a:stretch/>
        </p:blipFill>
        <p:spPr bwMode="auto">
          <a:xfrm>
            <a:off x="5960532" y="4547430"/>
            <a:ext cx="3108324" cy="1519361"/>
          </a:xfrm>
          <a:prstGeom prst="rect">
            <a:avLst/>
          </a:prstGeom>
          <a:ln w="88900" cap="sq">
            <a:noFill/>
            <a:miter lim="800000"/>
          </a:ln>
          <a:effectLst>
            <a:outerShdw blurRad="254000" algn="tl" rotWithShape="0">
              <a:srgbClr val="000000">
                <a:alpha val="43000"/>
              </a:srgbClr>
            </a:outerShdw>
          </a:effec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141033" y="4611785"/>
            <a:ext cx="2540400" cy="1390650"/>
          </a:xfrm>
          <a:prstGeom prst="rect">
            <a:avLst/>
          </a:prstGeom>
          <a:ln w="88900" cap="sq">
            <a:noFill/>
            <a:miter lim="800000"/>
          </a:ln>
          <a:effectLst>
            <a:outerShdw blurRad="254000" algn="tl" rotWithShape="0">
              <a:srgbClr val="000000">
                <a:alpha val="43000"/>
              </a:srgbClr>
            </a:outerShdw>
          </a:effec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259" y="4611785"/>
            <a:ext cx="2733675" cy="139065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763000" cy="1143000"/>
          </a:xfrm>
        </p:spPr>
        <p:txBody>
          <a:bodyPr>
            <a:normAutofit fontScale="90000"/>
          </a:bodyPr>
          <a:lstStyle/>
          <a:p>
            <a:pPr algn="ctr"/>
            <a:r>
              <a:rPr lang="en-US" sz="5300" b="1"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Larimer County Sheriff’s Office </a:t>
            </a:r>
            <a:br>
              <a:rPr lang="en-US" sz="5300" b="1"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br>
            <a:r>
              <a:rPr lang="en-US" sz="5300" b="1"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K-9 Unit</a:t>
            </a:r>
            <a:br>
              <a:rPr lang="en-US" dirty="0">
                <a:latin typeface="Centaur" pitchFamily="18" charset="0"/>
              </a:rPr>
            </a:br>
            <a:endParaRPr lang="en-US" dirty="0"/>
          </a:p>
        </p:txBody>
      </p:sp>
      <p:sp>
        <p:nvSpPr>
          <p:cNvPr id="3" name="Content Placeholder 2"/>
          <p:cNvSpPr>
            <a:spLocks noGrp="1"/>
          </p:cNvSpPr>
          <p:nvPr>
            <p:ph idx="1"/>
          </p:nvPr>
        </p:nvSpPr>
        <p:spPr>
          <a:xfrm>
            <a:off x="0" y="2286000"/>
            <a:ext cx="9144000" cy="3733800"/>
          </a:xfrm>
        </p:spPr>
        <p:txBody>
          <a:bodyPr/>
          <a:lstStyle/>
          <a:p>
            <a:pPr algn="ctr">
              <a:buNone/>
            </a:pPr>
            <a:r>
              <a:rPr lang="en-US" sz="8000" b="1" dirty="0">
                <a:solidFill>
                  <a:schemeClr val="tx2">
                    <a:lumMod val="20000"/>
                    <a:lumOff val="80000"/>
                  </a:schemeClr>
                </a:solidFill>
                <a:effectLst>
                  <a:outerShdw blurRad="38100" dist="38100" dir="2700000" algn="tl">
                    <a:srgbClr val="000000">
                      <a:alpha val="43137"/>
                    </a:srgbClr>
                  </a:outerShdw>
                </a:effectLst>
                <a:latin typeface="High Tower Text" panose="02040502050506030303" pitchFamily="18" charset="0"/>
              </a:rPr>
              <a:t>Handler </a:t>
            </a:r>
          </a:p>
          <a:p>
            <a:pPr algn="ctr">
              <a:buNone/>
            </a:pPr>
            <a:r>
              <a:rPr lang="en-US" sz="8000" b="1" dirty="0">
                <a:solidFill>
                  <a:schemeClr val="tx2">
                    <a:lumMod val="20000"/>
                    <a:lumOff val="80000"/>
                  </a:schemeClr>
                </a:solidFill>
                <a:effectLst>
                  <a:outerShdw blurRad="38100" dist="38100" dir="2700000" algn="tl">
                    <a:srgbClr val="000000">
                      <a:alpha val="43137"/>
                    </a:srgbClr>
                  </a:outerShdw>
                </a:effectLst>
                <a:latin typeface="High Tower Text" panose="02040502050506030303" pitchFamily="18" charset="0"/>
              </a:rPr>
              <a:t>&amp; </a:t>
            </a:r>
          </a:p>
          <a:p>
            <a:pPr algn="ctr">
              <a:buNone/>
            </a:pPr>
            <a:r>
              <a:rPr lang="en-US" sz="8000" b="1" dirty="0">
                <a:solidFill>
                  <a:schemeClr val="tx2">
                    <a:lumMod val="20000"/>
                    <a:lumOff val="80000"/>
                  </a:schemeClr>
                </a:solidFill>
                <a:effectLst>
                  <a:outerShdw blurRad="38100" dist="38100" dir="2700000" algn="tl">
                    <a:srgbClr val="000000">
                      <a:alpha val="43137"/>
                    </a:srgbClr>
                  </a:outerShdw>
                </a:effectLst>
                <a:latin typeface="High Tower Text" panose="02040502050506030303" pitchFamily="18" charset="0"/>
              </a:rPr>
              <a:t>K9 Selection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9677400" cy="1143000"/>
          </a:xfrm>
        </p:spPr>
        <p:txBody>
          <a:bodyPr>
            <a:noAutofit/>
          </a:bodyPr>
          <a:lstStyle/>
          <a:p>
            <a:pPr algn="ctr"/>
            <a:r>
              <a:rPr lang="en-US" sz="3600" b="1" cap="all"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Larimer County Sheriff’s Office</a:t>
            </a:r>
            <a:br>
              <a:rPr lang="en-US" sz="48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br>
            <a:r>
              <a:rPr lang="en-US" sz="36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K-9 Unit</a:t>
            </a:r>
          </a:p>
        </p:txBody>
      </p:sp>
      <p:sp>
        <p:nvSpPr>
          <p:cNvPr id="3" name="Content Placeholder 2"/>
          <p:cNvSpPr>
            <a:spLocks noGrp="1"/>
          </p:cNvSpPr>
          <p:nvPr>
            <p:ph idx="1"/>
          </p:nvPr>
        </p:nvSpPr>
        <p:spPr>
          <a:xfrm>
            <a:off x="685800" y="1905000"/>
            <a:ext cx="7772400" cy="4831560"/>
          </a:xfrm>
        </p:spPr>
        <p:txBody>
          <a:bodyPr>
            <a:normAutofit/>
          </a:bodyPr>
          <a:lstStyle/>
          <a:p>
            <a:pPr>
              <a:buNone/>
            </a:pPr>
            <a:r>
              <a:rPr lang="en-US" sz="3600" u="sng" dirty="0">
                <a:solidFill>
                  <a:schemeClr val="tx2">
                    <a:lumMod val="20000"/>
                    <a:lumOff val="80000"/>
                  </a:schemeClr>
                </a:solidFill>
                <a:latin typeface="High Tower Text" panose="02040502050506030303" pitchFamily="18" charset="0"/>
              </a:rPr>
              <a:t>HANDLER SELECTION PROCESS</a:t>
            </a:r>
          </a:p>
          <a:p>
            <a:pPr>
              <a:buNone/>
            </a:pPr>
            <a:r>
              <a:rPr lang="en-US" sz="3000" dirty="0">
                <a:solidFill>
                  <a:schemeClr val="tx2">
                    <a:lumMod val="20000"/>
                    <a:lumOff val="80000"/>
                  </a:schemeClr>
                </a:solidFill>
                <a:latin typeface="High Tower Text" panose="02040502050506030303" pitchFamily="18" charset="0"/>
              </a:rPr>
              <a:t>	1.  Criteria (Patrol for four years, no substantiated use of force incidents, demonstrated ability to work in team/tactical environments, “crap magnet”)</a:t>
            </a:r>
          </a:p>
          <a:p>
            <a:pPr>
              <a:buNone/>
            </a:pPr>
            <a:r>
              <a:rPr lang="en-US" sz="3000" dirty="0">
                <a:solidFill>
                  <a:schemeClr val="tx2">
                    <a:lumMod val="20000"/>
                    <a:lumOff val="80000"/>
                  </a:schemeClr>
                </a:solidFill>
                <a:latin typeface="High Tower Text" panose="02040502050506030303" pitchFamily="18" charset="0"/>
              </a:rPr>
              <a:t>	2.  Application/Interview</a:t>
            </a:r>
          </a:p>
          <a:p>
            <a:pPr>
              <a:buNone/>
            </a:pPr>
            <a:r>
              <a:rPr lang="en-US" sz="3000" dirty="0">
                <a:solidFill>
                  <a:schemeClr val="tx2">
                    <a:lumMod val="20000"/>
                    <a:lumOff val="80000"/>
                  </a:schemeClr>
                </a:solidFill>
                <a:latin typeface="High Tower Text" panose="02040502050506030303" pitchFamily="18" charset="0"/>
              </a:rPr>
              <a:t>	3.  Physical Fitness Test</a:t>
            </a:r>
          </a:p>
          <a:p>
            <a:pPr>
              <a:buNone/>
            </a:pPr>
            <a:r>
              <a:rPr lang="en-US" sz="3000" dirty="0">
                <a:solidFill>
                  <a:schemeClr val="tx2">
                    <a:lumMod val="20000"/>
                    <a:lumOff val="80000"/>
                  </a:schemeClr>
                </a:solidFill>
                <a:latin typeface="High Tower Text" panose="02040502050506030303" pitchFamily="18" charset="0"/>
              </a:rPr>
              <a:t>	4.  Home Visit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a:bodyPr>
          <a:lstStyle/>
          <a:p>
            <a:pPr algn="ctr"/>
            <a:r>
              <a:rPr lang="en-US"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LARIMER COUNTY SHERIFF’S OFFICE</a:t>
            </a:r>
            <a:br>
              <a:rPr lang="en-US"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br>
            <a:r>
              <a:rPr lang="en-US"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K-9 Unit</a:t>
            </a:r>
          </a:p>
        </p:txBody>
      </p:sp>
      <p:sp>
        <p:nvSpPr>
          <p:cNvPr id="3" name="Content Placeholder 2"/>
          <p:cNvSpPr>
            <a:spLocks noGrp="1"/>
          </p:cNvSpPr>
          <p:nvPr>
            <p:ph idx="1"/>
          </p:nvPr>
        </p:nvSpPr>
        <p:spPr>
          <a:xfrm>
            <a:off x="457200" y="1463675"/>
            <a:ext cx="8229600" cy="5013325"/>
          </a:xfrm>
        </p:spPr>
        <p:txBody>
          <a:bodyPr>
            <a:normAutofit/>
          </a:bodyPr>
          <a:lstStyle/>
          <a:p>
            <a:pPr algn="ctr">
              <a:buNone/>
            </a:pPr>
            <a:r>
              <a:rPr lang="en-US" sz="3200" dirty="0">
                <a:solidFill>
                  <a:schemeClr val="tx2">
                    <a:lumMod val="20000"/>
                    <a:lumOff val="80000"/>
                  </a:schemeClr>
                </a:solidFill>
                <a:latin typeface="High Tower Text" panose="02040502050506030303" pitchFamily="18" charset="0"/>
              </a:rPr>
              <a:t>K-9 SELECTION</a:t>
            </a:r>
          </a:p>
          <a:p>
            <a:pPr marL="650875" indent="-514350">
              <a:buAutoNum type="arabicPeriod"/>
            </a:pPr>
            <a:r>
              <a:rPr lang="en-US" sz="3200" dirty="0">
                <a:solidFill>
                  <a:schemeClr val="tx2">
                    <a:lumMod val="20000"/>
                    <a:lumOff val="80000"/>
                  </a:schemeClr>
                </a:solidFill>
                <a:latin typeface="High Tower Text" panose="02040502050506030303" pitchFamily="18" charset="0"/>
              </a:rPr>
              <a:t>Choose vendor/kennel</a:t>
            </a:r>
          </a:p>
          <a:p>
            <a:pPr marL="650875" indent="-514350">
              <a:buAutoNum type="arabicPeriod"/>
            </a:pPr>
            <a:r>
              <a:rPr lang="en-US" sz="3200" dirty="0">
                <a:solidFill>
                  <a:schemeClr val="tx2">
                    <a:lumMod val="20000"/>
                    <a:lumOff val="80000"/>
                  </a:schemeClr>
                </a:solidFill>
                <a:latin typeface="High Tower Text" panose="02040502050506030303" pitchFamily="18" charset="0"/>
              </a:rPr>
              <a:t>Breeds used (GSD, Belgian Malinois, Dutch Shepherd)</a:t>
            </a:r>
          </a:p>
          <a:p>
            <a:pPr marL="650875" indent="-514350">
              <a:buAutoNum type="arabicPeriod"/>
            </a:pPr>
            <a:r>
              <a:rPr lang="en-US" sz="3200" dirty="0">
                <a:solidFill>
                  <a:schemeClr val="tx2">
                    <a:lumMod val="20000"/>
                    <a:lumOff val="80000"/>
                  </a:schemeClr>
                </a:solidFill>
                <a:latin typeface="High Tower Text" panose="02040502050506030303" pitchFamily="18" charset="0"/>
              </a:rPr>
              <a:t>Traits/Drives</a:t>
            </a:r>
          </a:p>
          <a:p>
            <a:pPr marL="650875" indent="-514350">
              <a:buAutoNum type="arabicPeriod"/>
            </a:pPr>
            <a:r>
              <a:rPr lang="en-US" sz="3200" dirty="0">
                <a:solidFill>
                  <a:schemeClr val="tx2">
                    <a:lumMod val="20000"/>
                    <a:lumOff val="80000"/>
                  </a:schemeClr>
                </a:solidFill>
                <a:latin typeface="High Tower Text" panose="02040502050506030303" pitchFamily="18" charset="0"/>
              </a:rPr>
              <a:t>Selection Tests </a:t>
            </a:r>
          </a:p>
        </p:txBody>
      </p:sp>
      <p:pic>
        <p:nvPicPr>
          <p:cNvPr id="7" name="Picture 6" descr="logo.gif"/>
          <p:cNvPicPr>
            <a:picLocks noChangeAspect="1" noChangeArrowheads="1" noCrop="1"/>
          </p:cNvPicPr>
          <p:nvPr/>
        </p:nvPicPr>
        <p:blipFill>
          <a:blip r:embed="rId2" cstate="print"/>
          <a:srcRect/>
          <a:stretch>
            <a:fillRect/>
          </a:stretch>
        </p:blipFill>
        <p:spPr bwMode="auto">
          <a:xfrm>
            <a:off x="7257135" y="3021666"/>
            <a:ext cx="1600200" cy="1600201"/>
          </a:xfrm>
          <a:prstGeom prst="rect">
            <a:avLst/>
          </a:prstGeom>
          <a:noFill/>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4218" y="4693305"/>
            <a:ext cx="2453341" cy="1783695"/>
          </a:xfrm>
          <a:prstGeom prst="round2Diag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323" y="4693306"/>
            <a:ext cx="2849041" cy="1783695"/>
          </a:xfrm>
          <a:prstGeom prst="round2Diag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9926" y="4693305"/>
            <a:ext cx="2246359" cy="1783695"/>
          </a:xfrm>
          <a:prstGeom prst="round2Diag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762000" y="2133600"/>
            <a:ext cx="7772400" cy="4831560"/>
          </a:xfrm>
        </p:spPr>
        <p:txBody>
          <a:bodyPr>
            <a:normAutofit/>
          </a:bodyPr>
          <a:lstStyle/>
          <a:p>
            <a:pPr algn="ctr">
              <a:buNone/>
            </a:pPr>
            <a:r>
              <a:rPr lang="en-US" sz="3600" u="sng" dirty="0">
                <a:solidFill>
                  <a:schemeClr val="tx2">
                    <a:lumMod val="20000"/>
                    <a:lumOff val="80000"/>
                  </a:schemeClr>
                </a:solidFill>
                <a:latin typeface="High Tower Text" panose="02040502050506030303" pitchFamily="18" charset="0"/>
              </a:rPr>
              <a:t>TRAINING</a:t>
            </a:r>
          </a:p>
          <a:p>
            <a:r>
              <a:rPr lang="en-US" sz="3000" dirty="0">
                <a:solidFill>
                  <a:schemeClr val="tx2">
                    <a:lumMod val="20000"/>
                    <a:lumOff val="80000"/>
                  </a:schemeClr>
                </a:solidFill>
                <a:latin typeface="High Tower Text" panose="02040502050506030303" pitchFamily="18" charset="0"/>
              </a:rPr>
              <a:t> Foundational training for dog and handler   (Basic K9 Academy – 10 weeks to 4 months long)</a:t>
            </a:r>
          </a:p>
          <a:p>
            <a:r>
              <a:rPr lang="en-US" sz="3000" dirty="0">
                <a:solidFill>
                  <a:schemeClr val="tx2">
                    <a:lumMod val="20000"/>
                    <a:lumOff val="80000"/>
                  </a:schemeClr>
                </a:solidFill>
                <a:latin typeface="High Tower Text" panose="02040502050506030303" pitchFamily="18" charset="0"/>
              </a:rPr>
              <a:t> Bi-Monthly Trainings </a:t>
            </a:r>
            <a:br>
              <a:rPr lang="en-US" sz="3000" dirty="0">
                <a:solidFill>
                  <a:schemeClr val="tx2">
                    <a:lumMod val="20000"/>
                    <a:lumOff val="80000"/>
                  </a:schemeClr>
                </a:solidFill>
                <a:latin typeface="High Tower Text" panose="02040502050506030303" pitchFamily="18" charset="0"/>
              </a:rPr>
            </a:br>
            <a:r>
              <a:rPr lang="en-US" sz="3000" dirty="0">
                <a:solidFill>
                  <a:schemeClr val="tx2">
                    <a:lumMod val="20000"/>
                    <a:lumOff val="80000"/>
                  </a:schemeClr>
                </a:solidFill>
                <a:latin typeface="High Tower Text" panose="02040502050506030303" pitchFamily="18" charset="0"/>
              </a:rPr>
              <a:t>  (Training at various sites and facilities, working on narcotics and patrol, training with other agencies)</a:t>
            </a:r>
          </a:p>
          <a:p>
            <a:r>
              <a:rPr lang="en-US" sz="3000" dirty="0">
                <a:solidFill>
                  <a:schemeClr val="tx2">
                    <a:lumMod val="20000"/>
                    <a:lumOff val="80000"/>
                  </a:schemeClr>
                </a:solidFill>
                <a:latin typeface="High Tower Text" panose="02040502050506030303" pitchFamily="18" charset="0"/>
              </a:rPr>
              <a:t> Yearly certifications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7" y="0"/>
            <a:ext cx="9140865" cy="1974427"/>
          </a:xfrm>
          <a:prstGeom prst="rect">
            <a:avLst/>
          </a:prstGeom>
        </p:spPr>
      </p:pic>
    </p:spTree>
    <p:extLst>
      <p:ext uri="{BB962C8B-B14F-4D97-AF65-F5344CB8AC3E}">
        <p14:creationId xmlns:p14="http://schemas.microsoft.com/office/powerpoint/2010/main" val="1063530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914400" y="547939"/>
            <a:ext cx="7772400" cy="759247"/>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r>
              <a:rPr lang="en-US" sz="4800" dirty="0">
                <a:solidFill>
                  <a:schemeClr val="tx2">
                    <a:lumMod val="20000"/>
                    <a:lumOff val="80000"/>
                  </a:schemeClr>
                </a:solidFill>
                <a:latin typeface="High Tower Text" pitchFamily="18" charset="0"/>
              </a:rPr>
              <a:t>K9 NARCOTICS SNIFFS</a:t>
            </a:r>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2388" y="1826585"/>
            <a:ext cx="5799223" cy="4349417"/>
          </a:xfrm>
          <a:prstGeom prst="roundRect">
            <a:avLst/>
          </a:prstGeom>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914400"/>
          </a:xfrm>
        </p:spPr>
        <p:txBody>
          <a:bodyPr>
            <a:normAutofit/>
          </a:bodyPr>
          <a:lstStyle/>
          <a:p>
            <a:pPr algn="ctr"/>
            <a:r>
              <a:rPr lang="en-US" sz="4400"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What is the LCSO K-9 Unit?</a:t>
            </a:r>
          </a:p>
        </p:txBody>
      </p:sp>
      <p:sp>
        <p:nvSpPr>
          <p:cNvPr id="3" name="Content Placeholder 2"/>
          <p:cNvSpPr>
            <a:spLocks noGrp="1"/>
          </p:cNvSpPr>
          <p:nvPr>
            <p:ph idx="1"/>
          </p:nvPr>
        </p:nvSpPr>
        <p:spPr>
          <a:xfrm>
            <a:off x="685800" y="1963271"/>
            <a:ext cx="7772400" cy="4285129"/>
          </a:xfrm>
        </p:spPr>
        <p:txBody>
          <a:bodyPr>
            <a:normAutofit/>
          </a:bodyPr>
          <a:lstStyle/>
          <a:p>
            <a:pPr marL="650875" indent="-514350">
              <a:buFont typeface="+mj-lt"/>
              <a:buAutoNum type="arabicPeriod" startAt="4"/>
            </a:pPr>
            <a:r>
              <a:rPr lang="en-US" sz="3200" dirty="0">
                <a:solidFill>
                  <a:schemeClr val="tx2">
                    <a:lumMod val="20000"/>
                    <a:lumOff val="80000"/>
                  </a:schemeClr>
                </a:solidFill>
                <a:effectLst>
                  <a:outerShdw blurRad="38100" dist="38100" dir="2700000" algn="tl">
                    <a:srgbClr val="000000">
                      <a:alpha val="43137"/>
                    </a:srgbClr>
                  </a:outerShdw>
                </a:effectLst>
                <a:latin typeface="High Tower Text" panose="02040502050506030303" pitchFamily="18" charset="0"/>
              </a:rPr>
              <a:t>The handlers are still deputies who respond to calls for service</a:t>
            </a:r>
          </a:p>
          <a:p>
            <a:pPr marL="650875" indent="-514350">
              <a:buFont typeface="+mj-lt"/>
              <a:buAutoNum type="arabicPeriod" startAt="4"/>
            </a:pPr>
            <a:r>
              <a:rPr lang="en-US" sz="3200" dirty="0">
                <a:solidFill>
                  <a:schemeClr val="tx2">
                    <a:lumMod val="20000"/>
                    <a:lumOff val="80000"/>
                  </a:schemeClr>
                </a:solidFill>
                <a:effectLst>
                  <a:outerShdw blurRad="38100" dist="38100" dir="2700000" algn="tl">
                    <a:srgbClr val="000000">
                      <a:alpha val="43137"/>
                    </a:srgbClr>
                  </a:outerShdw>
                </a:effectLst>
                <a:latin typeface="High Tower Text" panose="02040502050506030303" pitchFamily="18" charset="0"/>
              </a:rPr>
              <a:t>We are also called to assist other units such as SWAT, Northern Colorado Drug Task Force, FBI, DEA, ATF, etc. </a:t>
            </a:r>
          </a:p>
          <a:p>
            <a:pPr marL="650875" indent="-514350">
              <a:buFont typeface="+mj-lt"/>
              <a:buAutoNum type="arabicPeriod" startAt="4"/>
            </a:pPr>
            <a:r>
              <a:rPr lang="en-US" sz="3200" dirty="0">
                <a:solidFill>
                  <a:schemeClr val="tx2">
                    <a:lumMod val="20000"/>
                    <a:lumOff val="80000"/>
                  </a:schemeClr>
                </a:solidFill>
                <a:effectLst>
                  <a:outerShdw blurRad="38100" dist="38100" dir="2700000" algn="tl">
                    <a:srgbClr val="000000">
                      <a:alpha val="43137"/>
                    </a:srgbClr>
                  </a:outerShdw>
                </a:effectLst>
                <a:latin typeface="High Tower Text" panose="02040502050506030303" pitchFamily="18" charset="0"/>
              </a:rPr>
              <a:t>LCSO K9’s are on call 24/7</a:t>
            </a:r>
          </a:p>
          <a:p>
            <a:pPr marL="650875" indent="-514350">
              <a:buFont typeface="+mj-lt"/>
              <a:buAutoNum type="arabicPeriod" startAt="4"/>
            </a:pPr>
            <a:endParaRPr lang="en-US" dirty="0"/>
          </a:p>
        </p:txBody>
      </p:sp>
    </p:spTree>
    <p:extLst>
      <p:ext uri="{BB962C8B-B14F-4D97-AF65-F5344CB8AC3E}">
        <p14:creationId xmlns:p14="http://schemas.microsoft.com/office/powerpoint/2010/main" val="4083656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3204" y="533400"/>
            <a:ext cx="6549994" cy="5867400"/>
          </a:xfrm>
          <a:prstGeom prst="round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914400" y="383753"/>
            <a:ext cx="7772400" cy="759247"/>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r>
              <a:rPr lang="en-US" sz="4800" dirty="0">
                <a:solidFill>
                  <a:schemeClr val="tx2">
                    <a:lumMod val="20000"/>
                    <a:lumOff val="80000"/>
                  </a:schemeClr>
                </a:solidFill>
                <a:latin typeface="High Tower Text" pitchFamily="18" charset="0"/>
              </a:rPr>
              <a:t>K9 NARCOTICS SNIFFS</a:t>
            </a:r>
          </a:p>
        </p:txBody>
      </p:sp>
      <p:sp>
        <p:nvSpPr>
          <p:cNvPr id="5" name="Content Placeholder 4"/>
          <p:cNvSpPr>
            <a:spLocks noGrp="1"/>
          </p:cNvSpPr>
          <p:nvPr>
            <p:ph idx="1"/>
          </p:nvPr>
        </p:nvSpPr>
        <p:spPr>
          <a:xfrm>
            <a:off x="533400" y="1143000"/>
            <a:ext cx="7886700" cy="4351338"/>
          </a:xfrm>
        </p:spPr>
        <p:txBody>
          <a:bodyPr>
            <a:normAutofit/>
          </a:bodyPr>
          <a:lstStyle/>
          <a:p>
            <a:pPr marL="0" indent="0">
              <a:buClr>
                <a:schemeClr val="tx2">
                  <a:lumMod val="60000"/>
                  <a:lumOff val="40000"/>
                </a:schemeClr>
              </a:buClr>
              <a:buNone/>
            </a:pPr>
            <a:r>
              <a:rPr lang="en-US" sz="3600" u="sng" dirty="0">
                <a:solidFill>
                  <a:schemeClr val="tx2">
                    <a:lumMod val="40000"/>
                    <a:lumOff val="60000"/>
                  </a:schemeClr>
                </a:solidFill>
                <a:latin typeface="High Tower Text" panose="02040502050506030303" pitchFamily="18" charset="0"/>
              </a:rPr>
              <a:t>Passive Indication</a:t>
            </a:r>
            <a:r>
              <a:rPr lang="en-US" sz="3600" dirty="0">
                <a:solidFill>
                  <a:schemeClr val="tx2">
                    <a:lumMod val="40000"/>
                    <a:lumOff val="60000"/>
                  </a:schemeClr>
                </a:solidFill>
                <a:latin typeface="High Tower Text" panose="02040502050506030303" pitchFamily="18" charset="0"/>
              </a:rPr>
              <a:t>	</a:t>
            </a:r>
            <a:r>
              <a:rPr lang="en-US" sz="3600" dirty="0">
                <a:solidFill>
                  <a:schemeClr val="tx2">
                    <a:lumMod val="20000"/>
                    <a:lumOff val="80000"/>
                  </a:schemeClr>
                </a:solidFill>
                <a:latin typeface="High Tower Text" panose="02040502050506030303" pitchFamily="18" charset="0"/>
              </a:rPr>
              <a:t>	</a:t>
            </a:r>
          </a:p>
          <a:p>
            <a:pPr lvl="1">
              <a:buClr>
                <a:schemeClr val="tx2">
                  <a:lumMod val="60000"/>
                  <a:lumOff val="40000"/>
                </a:schemeClr>
              </a:buClr>
            </a:pPr>
            <a:r>
              <a:rPr lang="en-US" sz="3200" dirty="0">
                <a:solidFill>
                  <a:schemeClr val="tx2">
                    <a:lumMod val="20000"/>
                    <a:lumOff val="80000"/>
                  </a:schemeClr>
                </a:solidFill>
                <a:latin typeface="High Tower Text" panose="02040502050506030303" pitchFamily="18" charset="0"/>
              </a:rPr>
              <a:t>Sit						</a:t>
            </a:r>
          </a:p>
          <a:p>
            <a:pPr lvl="1">
              <a:buClr>
                <a:schemeClr val="tx2">
                  <a:lumMod val="60000"/>
                  <a:lumOff val="40000"/>
                </a:schemeClr>
              </a:buClr>
            </a:pPr>
            <a:r>
              <a:rPr lang="en-US" sz="3200" dirty="0">
                <a:solidFill>
                  <a:schemeClr val="tx2">
                    <a:lumMod val="20000"/>
                    <a:lumOff val="80000"/>
                  </a:schemeClr>
                </a:solidFill>
                <a:latin typeface="High Tower Text" panose="02040502050506030303" pitchFamily="18" charset="0"/>
              </a:rPr>
              <a:t>Stare</a:t>
            </a:r>
          </a:p>
          <a:p>
            <a:pPr lvl="1">
              <a:buClr>
                <a:schemeClr val="tx2">
                  <a:lumMod val="60000"/>
                  <a:lumOff val="40000"/>
                </a:schemeClr>
              </a:buClr>
            </a:pPr>
            <a:r>
              <a:rPr lang="en-US" sz="3200" dirty="0">
                <a:solidFill>
                  <a:schemeClr val="tx2">
                    <a:lumMod val="20000"/>
                    <a:lumOff val="80000"/>
                  </a:schemeClr>
                </a:solidFill>
                <a:latin typeface="High Tower Text" panose="02040502050506030303" pitchFamily="18" charset="0"/>
              </a:rPr>
              <a:t>Point</a:t>
            </a:r>
          </a:p>
          <a:p>
            <a:pPr lvl="1">
              <a:buClr>
                <a:schemeClr val="tx2">
                  <a:lumMod val="60000"/>
                  <a:lumOff val="40000"/>
                </a:schemeClr>
              </a:buClr>
            </a:pPr>
            <a:r>
              <a:rPr lang="en-US" sz="3200" dirty="0">
                <a:solidFill>
                  <a:schemeClr val="tx2">
                    <a:lumMod val="20000"/>
                    <a:lumOff val="80000"/>
                  </a:schemeClr>
                </a:solidFill>
                <a:latin typeface="High Tower Text" panose="02040502050506030303" pitchFamily="18" charset="0"/>
              </a:rPr>
              <a:t>Lay Down</a:t>
            </a:r>
          </a:p>
          <a:p>
            <a:pPr lvl="1">
              <a:buNone/>
            </a:pP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552" y="3817600"/>
            <a:ext cx="2502888" cy="2228850"/>
          </a:xfrm>
          <a:prstGeom prst="round2Diag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1539" y="3811015"/>
            <a:ext cx="2692861" cy="2242020"/>
          </a:xfrm>
          <a:prstGeom prst="round2Diag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3433" y="3817618"/>
            <a:ext cx="2405413" cy="2228813"/>
          </a:xfrm>
          <a:prstGeom prst="round2DiagRect">
            <a:avLst/>
          </a:prstGeom>
        </p:spPr>
      </p:pic>
    </p:spTree>
    <p:extLst>
      <p:ext uri="{BB962C8B-B14F-4D97-AF65-F5344CB8AC3E}">
        <p14:creationId xmlns:p14="http://schemas.microsoft.com/office/powerpoint/2010/main" val="2626190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914400" y="547939"/>
            <a:ext cx="7772400" cy="759247"/>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r>
              <a:rPr lang="en-US" sz="4800" dirty="0">
                <a:solidFill>
                  <a:schemeClr val="tx2">
                    <a:lumMod val="20000"/>
                    <a:lumOff val="80000"/>
                  </a:schemeClr>
                </a:solidFill>
                <a:latin typeface="High Tower Text" pitchFamily="18" charset="0"/>
              </a:rPr>
              <a:t>K9 NARCOTICS SNIFFS</a:t>
            </a:r>
          </a:p>
        </p:txBody>
      </p:sp>
      <p:sp>
        <p:nvSpPr>
          <p:cNvPr id="5" name="Content Placeholder 4"/>
          <p:cNvSpPr>
            <a:spLocks noGrp="1"/>
          </p:cNvSpPr>
          <p:nvPr>
            <p:ph idx="1"/>
          </p:nvPr>
        </p:nvSpPr>
        <p:spPr>
          <a:xfrm>
            <a:off x="304800" y="1307186"/>
            <a:ext cx="7886700" cy="4351338"/>
          </a:xfrm>
        </p:spPr>
        <p:txBody>
          <a:bodyPr>
            <a:normAutofit/>
          </a:bodyPr>
          <a:lstStyle/>
          <a:p>
            <a:pPr marL="0" lvl="1" indent="0">
              <a:buClr>
                <a:schemeClr val="tx2">
                  <a:lumMod val="60000"/>
                  <a:lumOff val="40000"/>
                </a:schemeClr>
              </a:buClr>
              <a:buNone/>
            </a:pPr>
            <a:r>
              <a:rPr lang="en-US" sz="3600" u="sng" dirty="0">
                <a:solidFill>
                  <a:schemeClr val="tx2">
                    <a:lumMod val="40000"/>
                    <a:lumOff val="60000"/>
                  </a:schemeClr>
                </a:solidFill>
                <a:latin typeface="High Tower Text" panose="02040502050506030303" pitchFamily="18" charset="0"/>
              </a:rPr>
              <a:t>Aggressive Indication</a:t>
            </a:r>
            <a:r>
              <a:rPr lang="en-US" sz="3600" dirty="0">
                <a:solidFill>
                  <a:schemeClr val="tx2">
                    <a:lumMod val="20000"/>
                    <a:lumOff val="80000"/>
                  </a:schemeClr>
                </a:solidFill>
                <a:latin typeface="High Tower Text" panose="02040502050506030303" pitchFamily="18" charset="0"/>
              </a:rPr>
              <a:t>	</a:t>
            </a:r>
          </a:p>
          <a:p>
            <a:pPr lvl="1">
              <a:buClr>
                <a:schemeClr val="tx2">
                  <a:lumMod val="60000"/>
                  <a:lumOff val="40000"/>
                </a:schemeClr>
              </a:buClr>
            </a:pPr>
            <a:r>
              <a:rPr lang="en-US" sz="3600" dirty="0">
                <a:solidFill>
                  <a:schemeClr val="tx2">
                    <a:lumMod val="20000"/>
                    <a:lumOff val="80000"/>
                  </a:schemeClr>
                </a:solidFill>
                <a:latin typeface="High Tower Text" panose="02040502050506030303" pitchFamily="18" charset="0"/>
              </a:rPr>
              <a:t>Bark</a:t>
            </a:r>
          </a:p>
          <a:p>
            <a:pPr lvl="1">
              <a:buClr>
                <a:schemeClr val="tx2">
                  <a:lumMod val="60000"/>
                  <a:lumOff val="40000"/>
                </a:schemeClr>
              </a:buClr>
            </a:pPr>
            <a:r>
              <a:rPr lang="en-US" sz="3600" dirty="0">
                <a:solidFill>
                  <a:schemeClr val="tx2">
                    <a:lumMod val="20000"/>
                    <a:lumOff val="80000"/>
                  </a:schemeClr>
                </a:solidFill>
                <a:latin typeface="High Tower Text" panose="02040502050506030303" pitchFamily="18" charset="0"/>
              </a:rPr>
              <a:t>Bite</a:t>
            </a:r>
          </a:p>
          <a:p>
            <a:pPr lvl="1">
              <a:buClr>
                <a:schemeClr val="tx2">
                  <a:lumMod val="60000"/>
                  <a:lumOff val="40000"/>
                </a:schemeClr>
              </a:buClr>
            </a:pPr>
            <a:r>
              <a:rPr lang="en-US" sz="3600" dirty="0">
                <a:solidFill>
                  <a:schemeClr val="tx2">
                    <a:lumMod val="20000"/>
                    <a:lumOff val="80000"/>
                  </a:schemeClr>
                </a:solidFill>
                <a:latin typeface="High Tower Text" panose="02040502050506030303" pitchFamily="18" charset="0"/>
              </a:rPr>
              <a:t>Scratch</a:t>
            </a:r>
          </a:p>
          <a:p>
            <a:pPr lvl="1">
              <a:buNone/>
            </a:pP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8433" y="3635612"/>
            <a:ext cx="3053578" cy="2299308"/>
          </a:xfrm>
          <a:prstGeom prst="round2Diag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6718" y="3642266"/>
            <a:ext cx="2517648" cy="2286000"/>
          </a:xfrm>
          <a:prstGeom prst="round2Diag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130" y="3633587"/>
            <a:ext cx="2534913" cy="2303359"/>
          </a:xfrm>
          <a:prstGeom prst="round2Diag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1401" y="493797"/>
            <a:ext cx="5105399" cy="2415457"/>
          </a:xfrm>
          <a:prstGeom prst="roundRect">
            <a:avLst/>
          </a:prstGeo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09821" y="3006917"/>
            <a:ext cx="2737103" cy="3047999"/>
          </a:xfrm>
          <a:prstGeom prst="roundRect">
            <a:avLst/>
          </a:prstGeom>
          <a:noFill/>
          <a:ln w="9525">
            <a:noFill/>
            <a:miter lim="800000"/>
            <a:headEnd/>
            <a:tailEnd/>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493401"/>
            <a:ext cx="2893920" cy="2418707"/>
          </a:xfrm>
          <a:prstGeom prst="round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7471" y="3006918"/>
            <a:ext cx="2401823" cy="3047999"/>
          </a:xfrm>
          <a:prstGeom prst="round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9638" y="3009474"/>
            <a:ext cx="3188947" cy="3042888"/>
          </a:xfrm>
          <a:prstGeom prst="round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2514600"/>
          </a:xfrm>
        </p:spPr>
        <p:txBody>
          <a:bodyPr>
            <a:normAutofit fontScale="90000"/>
          </a:bodyPr>
          <a:lstStyle/>
          <a:p>
            <a:pPr algn="ctr" fontAlgn="auto">
              <a:spcAft>
                <a:spcPts val="0"/>
              </a:spcAft>
              <a:defRPr/>
            </a:pPr>
            <a:br>
              <a:rPr sz="3100" b="1" u="sng" dirty="0">
                <a:solidFill>
                  <a:schemeClr val="tx2">
                    <a:lumMod val="20000"/>
                    <a:lumOff val="80000"/>
                  </a:schemeClr>
                </a:solidFill>
                <a:effectLst>
                  <a:outerShdw blurRad="38100" dist="38100" dir="2700000" algn="tl">
                    <a:srgbClr val="000000">
                      <a:alpha val="43137"/>
                    </a:srgbClr>
                  </a:outerShdw>
                </a:effectLst>
              </a:rPr>
            </a:br>
            <a:r>
              <a:rPr lang="en-US" sz="5300" b="1" u="sng" dirty="0">
                <a:solidFill>
                  <a:schemeClr val="tx2">
                    <a:lumMod val="20000"/>
                    <a:lumOff val="80000"/>
                  </a:schemeClr>
                </a:solidFill>
                <a:effectLst>
                  <a:outerShdw blurRad="38100" dist="38100" dir="2700000" algn="tl">
                    <a:srgbClr val="000000">
                      <a:alpha val="43137"/>
                    </a:srgbClr>
                  </a:outerShdw>
                </a:effectLst>
                <a:latin typeface="High Tower Text" pitchFamily="18" charset="0"/>
              </a:rPr>
              <a:t>FEDERAL GUIDELINES</a:t>
            </a:r>
            <a:br>
              <a:rPr sz="4000" b="1" u="sng" dirty="0">
                <a:solidFill>
                  <a:schemeClr val="tx2">
                    <a:lumMod val="20000"/>
                    <a:lumOff val="80000"/>
                  </a:schemeClr>
                </a:solidFill>
                <a:effectLst>
                  <a:outerShdw blurRad="38100" dist="38100" dir="2700000" algn="tl">
                    <a:srgbClr val="000000">
                      <a:alpha val="43137"/>
                    </a:srgbClr>
                  </a:outerShdw>
                </a:effectLst>
              </a:rPr>
            </a:br>
            <a:br>
              <a:rPr sz="4000" u="sng" dirty="0"/>
            </a:br>
            <a:r>
              <a:rPr sz="4000" u="sng" dirty="0">
                <a:solidFill>
                  <a:schemeClr val="tx2">
                    <a:lumMod val="40000"/>
                    <a:lumOff val="60000"/>
                  </a:schemeClr>
                </a:solidFill>
                <a:latin typeface="High Tower Text" panose="02040502050506030303" pitchFamily="18" charset="0"/>
              </a:rPr>
              <a:t>U.S. v. Place 462 U. S. 696 U.S. Supreme Court (1983).</a:t>
            </a:r>
            <a:br>
              <a:rPr sz="2700" dirty="0"/>
            </a:br>
            <a:endParaRPr lang="en-US" sz="2700" dirty="0"/>
          </a:p>
        </p:txBody>
      </p:sp>
      <p:sp>
        <p:nvSpPr>
          <p:cNvPr id="5123" name="Rectangle 2"/>
          <p:cNvSpPr>
            <a:spLocks noChangeArrowheads="1"/>
          </p:cNvSpPr>
          <p:nvPr/>
        </p:nvSpPr>
        <p:spPr bwMode="auto">
          <a:xfrm>
            <a:off x="533400" y="2981980"/>
            <a:ext cx="8153400" cy="523220"/>
          </a:xfrm>
          <a:prstGeom prst="rect">
            <a:avLst/>
          </a:prstGeom>
          <a:noFill/>
          <a:ln w="9525">
            <a:noFill/>
            <a:miter lim="800000"/>
            <a:headEnd/>
            <a:tailEnd/>
          </a:ln>
        </p:spPr>
        <p:txBody>
          <a:bodyPr wrap="square">
            <a:spAutoFit/>
          </a:bodyPr>
          <a:lstStyle/>
          <a:p>
            <a:pPr algn="ctr"/>
            <a:r>
              <a:rPr lang="en-US" sz="2800" dirty="0">
                <a:solidFill>
                  <a:schemeClr val="tx2">
                    <a:lumMod val="20000"/>
                    <a:lumOff val="80000"/>
                  </a:schemeClr>
                </a:solidFill>
                <a:latin typeface="High Tower Text" panose="02040502050506030303" pitchFamily="18" charset="0"/>
              </a:rPr>
              <a:t>“A dog sniff is NOT a search . . .”</a:t>
            </a:r>
          </a:p>
        </p:txBody>
      </p:sp>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44015" y="3829050"/>
            <a:ext cx="3198369" cy="2400300"/>
          </a:xfrm>
          <a:prstGeom prst="roundRect">
            <a:avLst/>
          </a:prstGeom>
          <a:noFill/>
          <a:ln w="9525">
            <a:noFill/>
            <a:miter lim="800000"/>
            <a:headEnd/>
            <a:tailEnd/>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6865" y="3829050"/>
            <a:ext cx="3198369" cy="2400300"/>
          </a:xfrm>
          <a:prstGeom prst="round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1104900" y="-76200"/>
            <a:ext cx="11353800" cy="3276600"/>
          </a:xfrm>
        </p:spPr>
        <p:txBody>
          <a:bodyPr>
            <a:normAutofit/>
          </a:bodyPr>
          <a:lstStyle/>
          <a:p>
            <a:pPr algn="ctr" fontAlgn="auto">
              <a:spcAft>
                <a:spcPts val="0"/>
              </a:spcAft>
              <a:defRPr/>
            </a:pPr>
            <a:r>
              <a:rPr lang="en-US" sz="6700" u="sng"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ARIZONA v GANT</a:t>
            </a:r>
            <a:br>
              <a:rPr lang="en-US" sz="3200" u="sng"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br>
            <a:br>
              <a:rPr lang="en-US" sz="3200" u="sng" dirty="0">
                <a:solidFill>
                  <a:schemeClr val="tx2">
                    <a:lumMod val="40000"/>
                    <a:lumOff val="60000"/>
                  </a:schemeClr>
                </a:solidFill>
                <a:effectLst/>
                <a:latin typeface="High Tower Text" panose="02040502050506030303" pitchFamily="18" charset="0"/>
              </a:rPr>
            </a:br>
            <a:r>
              <a:rPr lang="en-US" sz="2800" u="sng" dirty="0">
                <a:solidFill>
                  <a:schemeClr val="tx2">
                    <a:lumMod val="40000"/>
                    <a:lumOff val="60000"/>
                  </a:schemeClr>
                </a:solidFill>
                <a:effectLst/>
                <a:latin typeface="High Tower Text" panose="02040502050506030303" pitchFamily="18" charset="0"/>
              </a:rPr>
              <a:t>Limitations on Scope of Search</a:t>
            </a:r>
            <a:br>
              <a:rPr lang="en-US" sz="2800" u="sng" dirty="0">
                <a:solidFill>
                  <a:schemeClr val="tx2">
                    <a:lumMod val="40000"/>
                    <a:lumOff val="60000"/>
                  </a:schemeClr>
                </a:solidFill>
                <a:latin typeface="High Tower Text" panose="02040502050506030303" pitchFamily="18" charset="0"/>
              </a:rPr>
            </a:br>
            <a:br>
              <a:rPr lang="en-US" sz="2800" u="sng" dirty="0">
                <a:solidFill>
                  <a:schemeClr val="tx2">
                    <a:lumMod val="40000"/>
                    <a:lumOff val="60000"/>
                  </a:schemeClr>
                </a:solidFill>
                <a:latin typeface="High Tower Text" panose="02040502050506030303" pitchFamily="18" charset="0"/>
              </a:rPr>
            </a:br>
            <a:r>
              <a:rPr lang="en-US" sz="2800" u="sng" dirty="0">
                <a:solidFill>
                  <a:schemeClr val="tx2">
                    <a:lumMod val="40000"/>
                    <a:lumOff val="60000"/>
                  </a:schemeClr>
                </a:solidFill>
                <a:effectLst/>
                <a:latin typeface="High Tower Text" panose="02040502050506030303" pitchFamily="18" charset="0"/>
              </a:rPr>
              <a:t>Arizona v. Gant 07-542 U.S. Supreme Court (2009).</a:t>
            </a:r>
          </a:p>
        </p:txBody>
      </p:sp>
      <p:sp>
        <p:nvSpPr>
          <p:cNvPr id="125955" name="Rectangle 3"/>
          <p:cNvSpPr>
            <a:spLocks noGrp="1" noChangeArrowheads="1"/>
          </p:cNvSpPr>
          <p:nvPr>
            <p:ph idx="1"/>
          </p:nvPr>
        </p:nvSpPr>
        <p:spPr>
          <a:xfrm>
            <a:off x="-228600" y="2895600"/>
            <a:ext cx="9448800" cy="5181600"/>
          </a:xfrm>
        </p:spPr>
        <p:txBody>
          <a:bodyPr>
            <a:normAutofit/>
          </a:bodyPr>
          <a:lstStyle/>
          <a:p>
            <a:pPr marL="548640" indent="-411480" fontAlgn="auto">
              <a:lnSpc>
                <a:spcPct val="80000"/>
              </a:lnSpc>
              <a:spcAft>
                <a:spcPts val="0"/>
              </a:spcAft>
              <a:buClr>
                <a:schemeClr val="tx1">
                  <a:shade val="95000"/>
                </a:schemeClr>
              </a:buClr>
              <a:buFont typeface="Wingdings" pitchFamily="2" charset="2"/>
              <a:buNone/>
              <a:defRPr/>
            </a:pPr>
            <a:endParaRPr lang="en-US" sz="2400" dirty="0">
              <a:solidFill>
                <a:schemeClr val="tx2">
                  <a:lumMod val="20000"/>
                  <a:lumOff val="80000"/>
                </a:schemeClr>
              </a:solidFill>
            </a:endParaRPr>
          </a:p>
          <a:p>
            <a:pPr marL="548640" indent="-411480" algn="ctr" fontAlgn="auto">
              <a:lnSpc>
                <a:spcPct val="80000"/>
              </a:lnSpc>
              <a:spcAft>
                <a:spcPts val="0"/>
              </a:spcAft>
              <a:buClr>
                <a:schemeClr val="tx1">
                  <a:shade val="95000"/>
                </a:schemeClr>
              </a:buClr>
              <a:buFont typeface="Wingdings" pitchFamily="2" charset="2"/>
              <a:buNone/>
              <a:defRPr/>
            </a:pPr>
            <a:r>
              <a:rPr lang="en-US" sz="2700" dirty="0">
                <a:solidFill>
                  <a:schemeClr val="tx2">
                    <a:lumMod val="20000"/>
                    <a:lumOff val="80000"/>
                  </a:schemeClr>
                </a:solidFill>
                <a:latin typeface="High Tower Text" panose="02040502050506030303" pitchFamily="18" charset="0"/>
              </a:rPr>
              <a:t>Warrantless searches "are </a:t>
            </a:r>
            <a:r>
              <a:rPr lang="en-US" sz="2700" i="1" dirty="0">
                <a:solidFill>
                  <a:schemeClr val="tx2">
                    <a:lumMod val="20000"/>
                    <a:lumOff val="80000"/>
                  </a:schemeClr>
                </a:solidFill>
                <a:latin typeface="High Tower Text" panose="02040502050506030303" pitchFamily="18" charset="0"/>
              </a:rPr>
              <a:t>per se</a:t>
            </a:r>
            <a:r>
              <a:rPr lang="en-US" sz="2700" dirty="0">
                <a:solidFill>
                  <a:schemeClr val="tx2">
                    <a:lumMod val="20000"/>
                    <a:lumOff val="80000"/>
                  </a:schemeClr>
                </a:solidFill>
                <a:latin typeface="High Tower Text" panose="02040502050506030303" pitchFamily="18" charset="0"/>
              </a:rPr>
              <a:t> unreasonable“</a:t>
            </a:r>
          </a:p>
          <a:p>
            <a:pPr marL="548640" indent="-411480" algn="ctr" fontAlgn="auto">
              <a:lnSpc>
                <a:spcPct val="80000"/>
              </a:lnSpc>
              <a:spcAft>
                <a:spcPts val="0"/>
              </a:spcAft>
              <a:buClr>
                <a:schemeClr val="tx1">
                  <a:shade val="95000"/>
                </a:schemeClr>
              </a:buClr>
              <a:buFont typeface="Wingdings" pitchFamily="2" charset="2"/>
              <a:buNone/>
              <a:defRPr/>
            </a:pPr>
            <a:endParaRPr lang="en-US" sz="2700" dirty="0">
              <a:solidFill>
                <a:schemeClr val="tx2">
                  <a:lumMod val="20000"/>
                  <a:lumOff val="80000"/>
                </a:schemeClr>
              </a:solidFill>
              <a:latin typeface="High Tower Text" panose="02040502050506030303" pitchFamily="18" charset="0"/>
            </a:endParaRPr>
          </a:p>
          <a:p>
            <a:pPr marL="548640" indent="-411480" algn="ctr" fontAlgn="auto">
              <a:lnSpc>
                <a:spcPct val="80000"/>
              </a:lnSpc>
              <a:spcAft>
                <a:spcPts val="0"/>
              </a:spcAft>
              <a:buClr>
                <a:schemeClr val="tx1">
                  <a:shade val="95000"/>
                </a:schemeClr>
              </a:buClr>
              <a:buFont typeface="Wingdings" pitchFamily="2" charset="2"/>
              <a:buNone/>
              <a:defRPr/>
            </a:pPr>
            <a:r>
              <a:rPr lang="en-US" sz="2700" dirty="0">
                <a:solidFill>
                  <a:schemeClr val="tx2">
                    <a:lumMod val="20000"/>
                    <a:lumOff val="80000"/>
                  </a:schemeClr>
                </a:solidFill>
                <a:latin typeface="High Tower Text" panose="02040502050506030303" pitchFamily="18" charset="0"/>
              </a:rPr>
              <a:t>Why does Arizona v Gant actually benefit K9 handlers?</a:t>
            </a:r>
          </a:p>
          <a:p>
            <a:pPr marL="548640" indent="-411480" algn="ctr" fontAlgn="auto">
              <a:lnSpc>
                <a:spcPct val="80000"/>
              </a:lnSpc>
              <a:spcAft>
                <a:spcPts val="0"/>
              </a:spcAft>
              <a:buClr>
                <a:schemeClr val="tx1">
                  <a:shade val="95000"/>
                </a:schemeClr>
              </a:buClr>
              <a:buFont typeface="Wingdings" pitchFamily="2" charset="2"/>
              <a:buNone/>
              <a:defRPr/>
            </a:pPr>
            <a:endParaRPr lang="en-US" sz="2700" dirty="0">
              <a:solidFill>
                <a:schemeClr val="tx2">
                  <a:lumMod val="20000"/>
                  <a:lumOff val="80000"/>
                </a:schemeClr>
              </a:solidFill>
              <a:latin typeface="High Tower Text" panose="02040502050506030303" pitchFamily="18" charset="0"/>
            </a:endParaRPr>
          </a:p>
          <a:p>
            <a:pPr marL="548640" indent="-411480" algn="ctr" fontAlgn="auto">
              <a:lnSpc>
                <a:spcPct val="80000"/>
              </a:lnSpc>
              <a:spcAft>
                <a:spcPts val="0"/>
              </a:spcAft>
              <a:buClr>
                <a:schemeClr val="tx1">
                  <a:shade val="95000"/>
                </a:schemeClr>
              </a:buClr>
              <a:buFont typeface="Wingdings" pitchFamily="2" charset="2"/>
              <a:buNone/>
              <a:defRPr/>
            </a:pPr>
            <a:r>
              <a:rPr lang="en-US" sz="2700" dirty="0">
                <a:solidFill>
                  <a:schemeClr val="tx2">
                    <a:lumMod val="20000"/>
                    <a:lumOff val="80000"/>
                  </a:schemeClr>
                </a:solidFill>
                <a:latin typeface="High Tower Text" panose="02040502050506030303" pitchFamily="18" charset="0"/>
              </a:rPr>
              <a:t>Because a dog sniff is not a “search” and therefore can, </a:t>
            </a:r>
          </a:p>
          <a:p>
            <a:pPr marL="548640" indent="-411480" algn="ctr" fontAlgn="auto">
              <a:lnSpc>
                <a:spcPct val="80000"/>
              </a:lnSpc>
              <a:spcAft>
                <a:spcPts val="0"/>
              </a:spcAft>
              <a:buClr>
                <a:schemeClr val="tx1">
                  <a:shade val="95000"/>
                </a:schemeClr>
              </a:buClr>
              <a:buFont typeface="Wingdings" pitchFamily="2" charset="2"/>
              <a:buNone/>
              <a:defRPr/>
            </a:pPr>
            <a:r>
              <a:rPr lang="en-US" sz="2700" dirty="0">
                <a:solidFill>
                  <a:schemeClr val="tx2">
                    <a:lumMod val="20000"/>
                    <a:lumOff val="80000"/>
                  </a:schemeClr>
                </a:solidFill>
                <a:latin typeface="High Tower Text" panose="02040502050506030303" pitchFamily="18" charset="0"/>
              </a:rPr>
              <a:t>based on a positive alert/indication, allow a search of the car.</a:t>
            </a:r>
          </a:p>
          <a:p>
            <a:pPr marL="548640" indent="-411480" fontAlgn="auto">
              <a:lnSpc>
                <a:spcPct val="80000"/>
              </a:lnSpc>
              <a:spcAft>
                <a:spcPts val="0"/>
              </a:spcAft>
              <a:buClr>
                <a:schemeClr val="tx1">
                  <a:shade val="95000"/>
                </a:schemeClr>
              </a:buClr>
              <a:buFont typeface="Wingdings 2"/>
              <a:buChar char=""/>
              <a:defRPr/>
            </a:pPr>
            <a:endParaRPr lang="en-US" sz="2400" dirty="0">
              <a:latin typeface="High Tower Text" panose="02040502050506030303"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pPr algn="ctr"/>
            <a:r>
              <a:rPr lang="en-US" sz="60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COMPARTMENTS</a:t>
            </a:r>
          </a:p>
        </p:txBody>
      </p:sp>
      <p:sp>
        <p:nvSpPr>
          <p:cNvPr id="5" name="TextBox 4"/>
          <p:cNvSpPr txBox="1"/>
          <p:nvPr/>
        </p:nvSpPr>
        <p:spPr>
          <a:xfrm>
            <a:off x="1104900" y="1066800"/>
            <a:ext cx="6934200" cy="646331"/>
          </a:xfrm>
          <a:prstGeom prst="rect">
            <a:avLst/>
          </a:prstGeom>
          <a:noFill/>
        </p:spPr>
        <p:txBody>
          <a:bodyPr wrap="square" rtlCol="0">
            <a:spAutoFit/>
          </a:bodyPr>
          <a:lstStyle/>
          <a:p>
            <a:pPr algn="ctr"/>
            <a:r>
              <a:rPr lang="en-US" sz="3600" dirty="0">
                <a:solidFill>
                  <a:schemeClr val="tx2">
                    <a:lumMod val="20000"/>
                    <a:lumOff val="80000"/>
                  </a:schemeClr>
                </a:solidFill>
                <a:latin typeface="High Tower Text" panose="02040502050506030303" pitchFamily="18" charset="0"/>
              </a:rPr>
              <a:t>Another reason to call a dog…</a:t>
            </a: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4210" y="3737375"/>
            <a:ext cx="4891190" cy="3039481"/>
          </a:xfrm>
          <a:prstGeom prst="roundRect">
            <a:avLst/>
          </a:prstGeom>
          <a:noFill/>
          <a:ln w="9525">
            <a:noFill/>
            <a:miter lim="800000"/>
            <a:headEnd/>
            <a:tailEnd/>
          </a:ln>
        </p:spPr>
      </p:pic>
      <p:pic>
        <p:nvPicPr>
          <p:cNvPr id="4"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829716" y="1676400"/>
            <a:ext cx="4875467" cy="2967941"/>
          </a:xfrm>
          <a:prstGeom prst="round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628650" y="46037"/>
            <a:ext cx="7886700" cy="1325563"/>
          </a:xfrm>
        </p:spPr>
        <p:txBody>
          <a:bodyPr/>
          <a:lstStyle/>
          <a:p>
            <a:pPr algn="ctr" eaLnBrk="1" hangingPunct="1"/>
            <a:r>
              <a:rPr lang="en-US" sz="4400" b="1" u="sng"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Center Console</a:t>
            </a:r>
          </a:p>
        </p:txBody>
      </p:sp>
      <p:pic>
        <p:nvPicPr>
          <p:cNvPr id="2355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17513" y="1068233"/>
            <a:ext cx="3697287" cy="2606983"/>
          </a:xfrm>
          <a:prstGeom prst="roundRect">
            <a:avLst/>
          </a:prstGeom>
          <a:noFill/>
          <a:ln w="9525">
            <a:noFill/>
            <a:miter lim="800000"/>
            <a:headEnd/>
            <a:tailEnd/>
          </a:ln>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35342" y="1076325"/>
            <a:ext cx="3900487" cy="2600325"/>
          </a:xfrm>
          <a:prstGeom prst="roundRect">
            <a:avLst/>
          </a:prstGeom>
          <a:noFill/>
          <a:ln w="9525">
            <a:noFill/>
            <a:miter lim="800000"/>
            <a:headEnd/>
            <a:tailEnd/>
          </a:ln>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619744" y="3810000"/>
            <a:ext cx="3902891" cy="2884481"/>
          </a:xfrm>
          <a:prstGeom prst="round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298449" y="209550"/>
            <a:ext cx="3486150" cy="761999"/>
          </a:xfrm>
        </p:spPr>
        <p:txBody>
          <a:bodyPr>
            <a:normAutofit/>
          </a:bodyPr>
          <a:lstStyle/>
          <a:p>
            <a:pPr algn="ctr" eaLnBrk="1" hangingPunct="1"/>
            <a:r>
              <a:rPr lang="en-US" sz="4400" b="1" u="sng"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Dashboard</a:t>
            </a:r>
          </a:p>
        </p:txBody>
      </p:sp>
      <p:pic>
        <p:nvPicPr>
          <p:cNvPr id="239620"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4936" y="971549"/>
            <a:ext cx="3613175" cy="1891747"/>
          </a:xfrm>
          <a:prstGeom prst="roundRect">
            <a:avLst/>
          </a:prstGeom>
          <a:noFill/>
          <a:ln w="9525">
            <a:noFill/>
            <a:miter lim="800000"/>
            <a:headEnd/>
            <a:tailEnd/>
          </a:ln>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419600" y="229138"/>
            <a:ext cx="4572000" cy="2688336"/>
          </a:xfrm>
          <a:prstGeom prst="roundRect">
            <a:avLst/>
          </a:prstGeom>
          <a:noFill/>
          <a:ln w="9525">
            <a:noFill/>
            <a:miter lim="800000"/>
            <a:headEnd/>
            <a:tailEnd/>
          </a:ln>
        </p:spPr>
      </p:pic>
      <p:sp>
        <p:nvSpPr>
          <p:cNvPr id="6" name="Rectangle 2"/>
          <p:cNvSpPr txBox="1">
            <a:spLocks noChangeArrowheads="1"/>
          </p:cNvSpPr>
          <p:nvPr/>
        </p:nvSpPr>
        <p:spPr>
          <a:xfrm>
            <a:off x="5257800" y="2560637"/>
            <a:ext cx="295275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b="1" u="sng"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Firewall</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2465" y="3808412"/>
            <a:ext cx="3558117" cy="2668587"/>
          </a:xfrm>
          <a:prstGeom prst="roundRect">
            <a:avLst/>
          </a:prstGeom>
          <a:noFill/>
        </p:spPr>
      </p:pic>
      <p:sp>
        <p:nvSpPr>
          <p:cNvPr id="8" name="Title 1"/>
          <p:cNvSpPr txBox="1">
            <a:spLocks/>
          </p:cNvSpPr>
          <p:nvPr/>
        </p:nvSpPr>
        <p:spPr>
          <a:xfrm>
            <a:off x="1050923" y="2882346"/>
            <a:ext cx="1981200" cy="113982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b="1" u="sng"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Grill</a:t>
            </a: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a:xfrm>
            <a:off x="5134922" y="3614318"/>
            <a:ext cx="3141355" cy="2709114"/>
          </a:xfrm>
          <a:prstGeom prst="round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3057525" y="2887663"/>
            <a:ext cx="3028950" cy="1082674"/>
          </a:xfrm>
        </p:spPr>
        <p:txBody>
          <a:bodyPr/>
          <a:lstStyle/>
          <a:p>
            <a:pPr algn="ctr" eaLnBrk="1" hangingPunct="1"/>
            <a:r>
              <a:rPr lang="en-US" sz="4400" b="1" u="sng"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Back Seat</a:t>
            </a:r>
          </a:p>
        </p:txBody>
      </p:sp>
      <p:pic>
        <p:nvPicPr>
          <p:cNvPr id="256004"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50883" y="226688"/>
            <a:ext cx="3425780" cy="2895454"/>
          </a:xfrm>
          <a:prstGeom prst="roundRect">
            <a:avLst/>
          </a:prstGeom>
          <a:noFill/>
          <a:ln w="9525">
            <a:noFill/>
            <a:miter lim="800000"/>
            <a:headEnd/>
            <a:tailEnd/>
          </a:ln>
        </p:spPr>
      </p:pic>
      <p:pic>
        <p:nvPicPr>
          <p:cNvPr id="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01887" y="226615"/>
            <a:ext cx="4334202" cy="2897585"/>
          </a:xfrm>
          <a:prstGeom prst="roundRect">
            <a:avLst/>
          </a:prstGeom>
          <a:noFill/>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a:xfrm>
            <a:off x="684132" y="3835335"/>
            <a:ext cx="3734158" cy="2796050"/>
          </a:xfrm>
          <a:prstGeom prst="roundRect">
            <a:avLst/>
          </a:prstGeom>
          <a:noFill/>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786515" y="3835335"/>
            <a:ext cx="3441760" cy="2796050"/>
          </a:xfrm>
          <a:prstGeom prst="round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9057"/>
            <a:ext cx="9139130" cy="914400"/>
          </a:xfrm>
        </p:spPr>
        <p:txBody>
          <a:bodyPr>
            <a:noAutofit/>
          </a:bodyPr>
          <a:lstStyle/>
          <a:p>
            <a:pPr algn="ctr"/>
            <a:r>
              <a:rPr lang="en-US" sz="36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LARIMER COUNTY SHERIFF’S OFFICE</a:t>
            </a:r>
            <a:br>
              <a:rPr lang="en-US" sz="3600"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br>
            <a:r>
              <a:rPr lang="en-US" sz="3600"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K-9 Unit Handlers</a:t>
            </a:r>
          </a:p>
        </p:txBody>
      </p:sp>
      <p:sp>
        <p:nvSpPr>
          <p:cNvPr id="3" name="Content Placeholder 2"/>
          <p:cNvSpPr>
            <a:spLocks noGrp="1"/>
          </p:cNvSpPr>
          <p:nvPr>
            <p:ph idx="1"/>
          </p:nvPr>
        </p:nvSpPr>
        <p:spPr>
          <a:xfrm>
            <a:off x="604730" y="1692274"/>
            <a:ext cx="8534400" cy="4632325"/>
          </a:xfrm>
        </p:spPr>
        <p:txBody>
          <a:bodyPr/>
          <a:lstStyle/>
          <a:p>
            <a:pPr marL="0" indent="0">
              <a:buClr>
                <a:schemeClr val="tx2">
                  <a:lumMod val="20000"/>
                  <a:lumOff val="80000"/>
                </a:schemeClr>
              </a:buClr>
              <a:buNone/>
            </a:pPr>
            <a:r>
              <a:rPr lang="en-US" sz="4000" dirty="0">
                <a:solidFill>
                  <a:schemeClr val="tx2">
                    <a:lumMod val="20000"/>
                    <a:lumOff val="80000"/>
                  </a:schemeClr>
                </a:solidFill>
                <a:latin typeface="High Tower Text" panose="02040502050506030303" pitchFamily="18" charset="0"/>
              </a:rPr>
              <a:t>SERGEANT JACKIE KNUDSEN</a:t>
            </a:r>
            <a:br>
              <a:rPr lang="en-US" sz="4000" dirty="0">
                <a:solidFill>
                  <a:schemeClr val="tx2">
                    <a:lumMod val="20000"/>
                    <a:lumOff val="80000"/>
                  </a:schemeClr>
                </a:solidFill>
                <a:latin typeface="High Tower Text" panose="02040502050506030303" pitchFamily="18" charset="0"/>
              </a:rPr>
            </a:br>
            <a:endParaRPr lang="en-US" sz="4000" dirty="0">
              <a:solidFill>
                <a:schemeClr val="tx2">
                  <a:lumMod val="20000"/>
                  <a:lumOff val="80000"/>
                </a:schemeClr>
              </a:solidFill>
              <a:latin typeface="High Tower Text" panose="02040502050506030303" pitchFamily="18" charset="0"/>
            </a:endParaRPr>
          </a:p>
          <a:p>
            <a:pPr lvl="8">
              <a:buClr>
                <a:schemeClr val="tx2">
                  <a:lumMod val="60000"/>
                  <a:lumOff val="40000"/>
                </a:schemeClr>
              </a:buClr>
              <a:buFontTx/>
              <a:buChar char="•"/>
            </a:pPr>
            <a:r>
              <a:rPr lang="en-US" sz="2800" dirty="0">
                <a:solidFill>
                  <a:schemeClr val="tx2">
                    <a:lumMod val="20000"/>
                    <a:lumOff val="80000"/>
                  </a:schemeClr>
                </a:solidFill>
                <a:latin typeface="High Tower Text" panose="02040502050506030303" pitchFamily="18" charset="0"/>
              </a:rPr>
              <a:t>Handles K-9 Negan</a:t>
            </a:r>
          </a:p>
          <a:p>
            <a:pPr lvl="8">
              <a:buClr>
                <a:schemeClr val="tx2">
                  <a:lumMod val="60000"/>
                  <a:lumOff val="40000"/>
                </a:schemeClr>
              </a:buClr>
              <a:buFontTx/>
              <a:buChar char="•"/>
            </a:pPr>
            <a:r>
              <a:rPr lang="en-US" sz="2800" dirty="0">
                <a:solidFill>
                  <a:schemeClr val="tx2">
                    <a:lumMod val="20000"/>
                    <a:lumOff val="80000"/>
                  </a:schemeClr>
                </a:solidFill>
                <a:latin typeface="High Tower Text" panose="02040502050506030303" pitchFamily="18" charset="0"/>
              </a:rPr>
              <a:t>Works Blue Side, Day Shift</a:t>
            </a:r>
          </a:p>
          <a:p>
            <a:pPr lvl="8">
              <a:buClr>
                <a:schemeClr val="tx2">
                  <a:lumMod val="60000"/>
                  <a:lumOff val="40000"/>
                </a:schemeClr>
              </a:buClr>
              <a:buFontTx/>
              <a:buChar char="•"/>
            </a:pPr>
            <a:r>
              <a:rPr lang="en-US" sz="2800" dirty="0">
                <a:solidFill>
                  <a:schemeClr val="tx2">
                    <a:lumMod val="20000"/>
                    <a:lumOff val="80000"/>
                  </a:schemeClr>
                </a:solidFill>
                <a:latin typeface="High Tower Text" panose="02040502050506030303" pitchFamily="18" charset="0"/>
              </a:rPr>
              <a:t>K9 Narcotics Detector Instructor and Judge</a:t>
            </a:r>
          </a:p>
          <a:p>
            <a:pPr lvl="8">
              <a:buClr>
                <a:schemeClr val="tx2">
                  <a:lumMod val="60000"/>
                  <a:lumOff val="40000"/>
                </a:schemeClr>
              </a:buClr>
              <a:buFontTx/>
              <a:buChar char="•"/>
            </a:pPr>
            <a:r>
              <a:rPr lang="en-US" sz="2800" dirty="0">
                <a:solidFill>
                  <a:schemeClr val="tx2">
                    <a:lumMod val="20000"/>
                    <a:lumOff val="80000"/>
                  </a:schemeClr>
                </a:solidFill>
                <a:latin typeface="High Tower Text" panose="02040502050506030303" pitchFamily="18" charset="0"/>
              </a:rPr>
              <a:t>K9 Patrol Instructor and Judge</a:t>
            </a:r>
          </a:p>
          <a:p>
            <a:pPr lvl="8">
              <a:buClr>
                <a:schemeClr val="tx2">
                  <a:lumMod val="60000"/>
                  <a:lumOff val="40000"/>
                </a:schemeClr>
              </a:buClr>
              <a:buFontTx/>
              <a:buChar char="•"/>
            </a:pPr>
            <a:r>
              <a:rPr lang="en-US" sz="2800" dirty="0">
                <a:solidFill>
                  <a:schemeClr val="tx2">
                    <a:lumMod val="20000"/>
                    <a:lumOff val="80000"/>
                  </a:schemeClr>
                </a:solidFill>
                <a:latin typeface="High Tower Text" panose="02040502050506030303" pitchFamily="18" charset="0"/>
              </a:rPr>
              <a:t>Field Training Officer (FTO)</a:t>
            </a:r>
          </a:p>
          <a:p>
            <a:pPr lvl="2">
              <a:buClr>
                <a:schemeClr val="tx2">
                  <a:lumMod val="20000"/>
                  <a:lumOff val="80000"/>
                </a:schemeClr>
              </a:buClr>
              <a:buFontTx/>
              <a:buChar char="•"/>
            </a:pPr>
            <a:endParaRPr lang="en-US" sz="2400" dirty="0"/>
          </a:p>
          <a:p>
            <a:pPr lvl="1">
              <a:buClr>
                <a:schemeClr val="tx2">
                  <a:lumMod val="20000"/>
                  <a:lumOff val="80000"/>
                </a:schemeClr>
              </a:buClr>
              <a:buFontTx/>
              <a:buChar char="•"/>
            </a:pPr>
            <a:endParaRPr lang="en-US" dirty="0"/>
          </a:p>
          <a:p>
            <a:pPr marL="342900" lvl="1" indent="0">
              <a:buClr>
                <a:schemeClr val="tx2">
                  <a:lumMod val="20000"/>
                  <a:lumOff val="80000"/>
                </a:schemeClr>
              </a:buClr>
              <a:buNone/>
            </a:pPr>
            <a:endParaRPr lang="en-US" dirty="0"/>
          </a:p>
        </p:txBody>
      </p:sp>
      <p:pic>
        <p:nvPicPr>
          <p:cNvPr id="6" name="Picture 5" descr="Jackie &amp; Grendel-7.jpg"/>
          <p:cNvPicPr>
            <a:picLocks noChangeAspect="1"/>
          </p:cNvPicPr>
          <p:nvPr/>
        </p:nvPicPr>
        <p:blipFill>
          <a:blip r:embed="rId2" cstate="print"/>
          <a:stretch>
            <a:fillRect/>
          </a:stretch>
        </p:blipFill>
        <p:spPr>
          <a:xfrm>
            <a:off x="685800" y="2438400"/>
            <a:ext cx="2585930" cy="3886199"/>
          </a:xfrm>
          <a:prstGeom prst="round2Diag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Title 1"/>
          <p:cNvSpPr>
            <a:spLocks noGrp="1"/>
          </p:cNvSpPr>
          <p:nvPr>
            <p:ph type="title"/>
          </p:nvPr>
        </p:nvSpPr>
        <p:spPr>
          <a:xfrm>
            <a:off x="0" y="365126"/>
            <a:ext cx="9144000" cy="1325563"/>
          </a:xfrm>
        </p:spPr>
        <p:txBody>
          <a:bodyPr>
            <a:normAutofit/>
          </a:bodyPr>
          <a:lstStyle/>
          <a:p>
            <a:pPr algn="ctr"/>
            <a:r>
              <a:rPr lang="en-US" sz="4000" b="1" u="sng"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Would you have found this on your own?</a:t>
            </a:r>
          </a:p>
        </p:txBody>
      </p:sp>
      <p:pic>
        <p:nvPicPr>
          <p:cNvPr id="267267" name="Picture 2" descr="G:\K-9 Info\K-9 Photos\Coops\P1010359.JPG"/>
          <p:cNvPicPr>
            <a:picLocks noGrp="1" noChangeAspect="1" noChangeArrowheads="1"/>
          </p:cNvPicPr>
          <p:nvPr>
            <p:ph idx="1"/>
          </p:nvPr>
        </p:nvPicPr>
        <p:blipFill>
          <a:blip r:embed="rId3" cstate="print"/>
          <a:stretch>
            <a:fillRect/>
          </a:stretch>
        </p:blipFill>
        <p:spPr>
          <a:xfrm>
            <a:off x="1333500" y="1600200"/>
            <a:ext cx="6477000" cy="4857750"/>
          </a:xfrm>
          <a:prstGeom prst="roundRect">
            <a:avLst/>
          </a:prstGeom>
          <a:noFill/>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a:xfrm>
            <a:off x="1295400" y="1605334"/>
            <a:ext cx="6572206" cy="4918885"/>
          </a:xfrm>
          <a:prstGeom prst="round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7267"/>
                                        </p:tgtEl>
                                      </p:cBhvr>
                                    </p:animEffect>
                                    <p:set>
                                      <p:cBhvr>
                                        <p:cTn id="7" dur="1" fill="hold">
                                          <p:stCondLst>
                                            <p:cond delay="499"/>
                                          </p:stCondLst>
                                        </p:cTn>
                                        <p:tgtEl>
                                          <p:spTgt spid="267267"/>
                                        </p:tgtEl>
                                        <p:attrNameLst>
                                          <p:attrName>style.visibility</p:attrName>
                                        </p:attrNameLst>
                                      </p:cBhvr>
                                      <p:to>
                                        <p:strVal val="hidden"/>
                                      </p:to>
                                    </p:se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800225" y="365127"/>
            <a:ext cx="5543550" cy="779462"/>
          </a:xfrm>
        </p:spPr>
        <p:txBody>
          <a:bodyPr>
            <a:normAutofit/>
          </a:bodyPr>
          <a:lstStyle/>
          <a:p>
            <a:pPr algn="ctr" eaLnBrk="1" hangingPunct="1"/>
            <a:r>
              <a:rPr lang="en-US" sz="4400" b="1" u="sng"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Spare Tire</a:t>
            </a:r>
          </a:p>
        </p:txBody>
      </p:sp>
      <p:pic>
        <p:nvPicPr>
          <p:cNvPr id="2693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4727" y="1144589"/>
            <a:ext cx="4986528" cy="3200400"/>
          </a:xfrm>
          <a:prstGeom prst="roundRect">
            <a:avLst/>
          </a:prstGeom>
          <a:noFill/>
          <a:ln w="9525">
            <a:noFill/>
            <a:miter lim="800000"/>
            <a:headEnd/>
            <a:tailEnd/>
          </a:ln>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984316" y="2743634"/>
            <a:ext cx="5062525" cy="3238796"/>
          </a:xfrm>
          <a:prstGeom prst="round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714375" y="1146968"/>
            <a:ext cx="4705350" cy="1325563"/>
          </a:xfrm>
        </p:spPr>
        <p:txBody>
          <a:bodyPr>
            <a:normAutofit/>
          </a:bodyPr>
          <a:lstStyle/>
          <a:p>
            <a:pPr algn="ctr" eaLnBrk="1" hangingPunct="1"/>
            <a:r>
              <a:rPr lang="en-US" sz="4400" b="1" u="sng"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Bumper</a:t>
            </a:r>
          </a:p>
        </p:txBody>
      </p:sp>
      <p:pic>
        <p:nvPicPr>
          <p:cNvPr id="280580"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975888" y="476250"/>
            <a:ext cx="5821123" cy="2667000"/>
          </a:xfrm>
          <a:prstGeom prst="roundRect">
            <a:avLst/>
          </a:prstGeom>
          <a:noFill/>
          <a:ln w="9525">
            <a:noFill/>
            <a:miter lim="800000"/>
            <a:headEnd/>
            <a:tailEnd/>
          </a:ln>
        </p:spPr>
      </p:pic>
      <p:sp>
        <p:nvSpPr>
          <p:cNvPr id="5" name="Title 1"/>
          <p:cNvSpPr txBox="1">
            <a:spLocks/>
          </p:cNvSpPr>
          <p:nvPr/>
        </p:nvSpPr>
        <p:spPr>
          <a:xfrm>
            <a:off x="3276600" y="4252118"/>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b="1" u="sng"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Speakers</a:t>
            </a:r>
          </a:p>
        </p:txBody>
      </p:sp>
      <p:pic>
        <p:nvPicPr>
          <p:cNvPr id="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1309" y="3352800"/>
            <a:ext cx="5340981" cy="3124200"/>
          </a:xfrm>
          <a:prstGeom prst="round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661347" y="671471"/>
            <a:ext cx="4476750" cy="1325563"/>
          </a:xfrm>
        </p:spPr>
        <p:txBody>
          <a:bodyPr>
            <a:normAutofit/>
          </a:bodyPr>
          <a:lstStyle/>
          <a:p>
            <a:pPr algn="ctr" eaLnBrk="1" hangingPunct="1"/>
            <a:r>
              <a:rPr lang="en-US" sz="4400" b="1" u="sng"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Tire</a:t>
            </a:r>
          </a:p>
        </p:txBody>
      </p:sp>
      <p:pic>
        <p:nvPicPr>
          <p:cNvPr id="2857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3400" y="2652155"/>
            <a:ext cx="4585647" cy="3428521"/>
          </a:xfrm>
          <a:prstGeom prst="roundRect">
            <a:avLst/>
          </a:prstGeom>
          <a:noFill/>
          <a:ln w="9525">
            <a:noFill/>
            <a:miter lim="800000"/>
            <a:headEnd/>
            <a:tailEnd/>
          </a:ln>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419550" y="304800"/>
            <a:ext cx="4114900" cy="3092605"/>
          </a:xfrm>
          <a:prstGeom prst="round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0" y="304800"/>
            <a:ext cx="7886700" cy="1325563"/>
          </a:xfrm>
        </p:spPr>
        <p:txBody>
          <a:bodyPr>
            <a:normAutofit/>
          </a:bodyPr>
          <a:lstStyle/>
          <a:p>
            <a:pPr algn="ctr" eaLnBrk="1" hangingPunct="1"/>
            <a:r>
              <a:rPr lang="en-US" sz="4400" b="1" u="sng"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Gas Tank</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a:xfrm>
            <a:off x="228600" y="1936091"/>
            <a:ext cx="5269412" cy="3948838"/>
          </a:xfrm>
          <a:prstGeom prst="roundRect">
            <a:avLst/>
          </a:prstGeom>
          <a:noFill/>
        </p:spPr>
      </p:pic>
      <p:pic>
        <p:nvPicPr>
          <p:cNvPr id="5"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tretch>
            <a:fillRect/>
          </a:stretch>
        </p:blipFill>
        <p:spPr>
          <a:xfrm>
            <a:off x="5638800" y="1042886"/>
            <a:ext cx="3219450" cy="2865798"/>
          </a:xfrm>
          <a:prstGeom prst="round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Title 1"/>
          <p:cNvSpPr>
            <a:spLocks noGrp="1"/>
          </p:cNvSpPr>
          <p:nvPr>
            <p:ph type="title"/>
          </p:nvPr>
        </p:nvSpPr>
        <p:spPr>
          <a:xfrm>
            <a:off x="4419600" y="5029200"/>
            <a:ext cx="4495800" cy="1139825"/>
          </a:xfrm>
        </p:spPr>
        <p:txBody>
          <a:bodyPr>
            <a:normAutofit/>
          </a:bodyPr>
          <a:lstStyle/>
          <a:p>
            <a:pPr algn="ctr"/>
            <a:r>
              <a:rPr lang="en-US" sz="4400" b="1" u="sng"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Undercarriage </a:t>
            </a:r>
            <a:endParaRPr lang="en-US" sz="4400" b="1"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endParaRPr>
          </a:p>
        </p:txBody>
      </p:sp>
      <p:pic>
        <p:nvPicPr>
          <p:cNvPr id="302083"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9100" y="3125725"/>
            <a:ext cx="4379384" cy="3281488"/>
          </a:xfrm>
          <a:prstGeom prst="roundRect">
            <a:avLst/>
          </a:prstGeom>
          <a:noFill/>
        </p:spPr>
      </p:pic>
      <p:sp>
        <p:nvSpPr>
          <p:cNvPr id="6" name="Title 1"/>
          <p:cNvSpPr txBox="1">
            <a:spLocks/>
          </p:cNvSpPr>
          <p:nvPr/>
        </p:nvSpPr>
        <p:spPr>
          <a:xfrm>
            <a:off x="-1485900" y="38100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b="1" u="sng"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Trailer</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a:xfrm>
            <a:off x="3886200" y="611078"/>
            <a:ext cx="5029200" cy="2940269"/>
          </a:xfrm>
          <a:prstGeom prst="round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1703" y="2514600"/>
            <a:ext cx="4480984" cy="3360738"/>
          </a:xfrm>
          <a:prstGeom prst="roundRect">
            <a:avLst/>
          </a:prstGeom>
          <a:noFill/>
        </p:spPr>
      </p:pic>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267200" y="418244"/>
            <a:ext cx="4643438" cy="3960937"/>
          </a:xfrm>
          <a:prstGeom prst="roundRect">
            <a:avLst/>
          </a:prstGeom>
          <a:noFill/>
          <a:ln w="9525">
            <a:noFill/>
            <a:miter lim="800000"/>
            <a:headEnd/>
            <a:tailEnd/>
          </a:ln>
        </p:spPr>
      </p:pic>
      <p:sp>
        <p:nvSpPr>
          <p:cNvPr id="5" name="Title 1"/>
          <p:cNvSpPr txBox="1">
            <a:spLocks/>
          </p:cNvSpPr>
          <p:nvPr/>
        </p:nvSpPr>
        <p:spPr>
          <a:xfrm>
            <a:off x="4267200" y="4419600"/>
            <a:ext cx="4495800" cy="113982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b="1" u="sng"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Side Panel </a:t>
            </a:r>
            <a:endParaRPr lang="en-US" sz="4400" b="1"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365126"/>
            <a:ext cx="8515350" cy="1325563"/>
          </a:xfrm>
        </p:spPr>
        <p:txBody>
          <a:bodyPr/>
          <a:lstStyle/>
          <a:p>
            <a:pPr algn="ctr">
              <a:defRPr/>
            </a:pPr>
            <a:r>
              <a:rPr lang="en-US" sz="4400" b="1" u="sng"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See any reason to stop this truck?</a:t>
            </a:r>
            <a:endParaRPr lang="en-US" sz="44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endParaRPr>
          </a:p>
        </p:txBody>
      </p:sp>
      <p:pic>
        <p:nvPicPr>
          <p:cNvPr id="36147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1108" y="1825625"/>
            <a:ext cx="5801784" cy="4351338"/>
          </a:xfrm>
          <a:prstGeom prst="round2Diag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Title 1"/>
          <p:cNvSpPr>
            <a:spLocks noGrp="1"/>
          </p:cNvSpPr>
          <p:nvPr>
            <p:ph type="title"/>
          </p:nvPr>
        </p:nvSpPr>
        <p:spPr/>
        <p:txBody>
          <a:bodyPr>
            <a:normAutofit/>
          </a:bodyPr>
          <a:lstStyle/>
          <a:p>
            <a:pPr algn="ctr"/>
            <a:r>
              <a:rPr lang="en-US" sz="4400" b="1" u="sng" dirty="0">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Really Cool Compartment</a:t>
            </a:r>
          </a:p>
        </p:txBody>
      </p:sp>
      <p:pic>
        <p:nvPicPr>
          <p:cNvPr id="362499"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1108" y="1825625"/>
            <a:ext cx="5801784" cy="4351338"/>
          </a:xfrm>
          <a:prstGeom prst="round2Diag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5059362"/>
          </a:xfrm>
        </p:spPr>
        <p:txBody>
          <a:bodyPr>
            <a:normAutofit/>
          </a:bodyPr>
          <a:lstStyle/>
          <a:p>
            <a:pPr algn="ctr"/>
            <a:r>
              <a:rPr lang="en-US" sz="6500" b="1" dirty="0">
                <a:ln w="1905"/>
                <a:solidFill>
                  <a:schemeClr val="tx2">
                    <a:lumMod val="20000"/>
                    <a:lumOff val="80000"/>
                  </a:schemeClr>
                </a:solidFill>
                <a:effectLst>
                  <a:outerShdw blurRad="38100" dist="38100" dir="2700000" algn="tl">
                    <a:srgbClr val="000000">
                      <a:alpha val="43137"/>
                    </a:srgbClr>
                  </a:outerShdw>
                </a:effectLst>
                <a:latin typeface="High Tower Text" pitchFamily="18" charset="0"/>
              </a:rPr>
              <a:t>NARCOTICS DEMO</a:t>
            </a:r>
            <a:br>
              <a:rPr lang="en-US" sz="6500" b="1" dirty="0">
                <a:ln w="1905"/>
                <a:solidFill>
                  <a:schemeClr val="tx2">
                    <a:lumMod val="20000"/>
                    <a:lumOff val="80000"/>
                  </a:schemeClr>
                </a:solidFill>
                <a:effectLst>
                  <a:outerShdw blurRad="38100" dist="38100" dir="2700000" algn="tl">
                    <a:srgbClr val="000000">
                      <a:alpha val="43137"/>
                    </a:srgbClr>
                  </a:outerShdw>
                </a:effectLst>
                <a:latin typeface="Blue Highway D Type" pitchFamily="2" charset="0"/>
              </a:rPr>
            </a:br>
            <a:br>
              <a:rPr lang="en-US" sz="6500" dirty="0">
                <a:ln w="1905"/>
                <a:solidFill>
                  <a:schemeClr val="tx2">
                    <a:lumMod val="75000"/>
                  </a:schemeClr>
                </a:solidFill>
                <a:effectLst>
                  <a:innerShdw blurRad="69850" dist="43180" dir="5400000">
                    <a:srgbClr val="000000">
                      <a:alpha val="65000"/>
                    </a:srgbClr>
                  </a:innerShdw>
                </a:effectLst>
                <a:latin typeface="Blue Highway D Type" pitchFamily="2" charset="0"/>
              </a:rPr>
            </a:br>
            <a:endParaRPr lang="en-US" sz="6500" dirty="0">
              <a:ln w="1905"/>
              <a:solidFill>
                <a:schemeClr val="tx2">
                  <a:lumMod val="75000"/>
                </a:schemeClr>
              </a:solidFill>
              <a:effectLst>
                <a:innerShdw blurRad="69850" dist="43180" dir="5400000">
                  <a:srgbClr val="000000">
                    <a:alpha val="65000"/>
                  </a:srgbClr>
                </a:innerShdw>
              </a:effectLst>
              <a:latin typeface="High Tower Text" pitchFamily="18" charset="0"/>
            </a:endParaRPr>
          </a:p>
        </p:txBody>
      </p:sp>
      <p:sp>
        <p:nvSpPr>
          <p:cNvPr id="3" name="Content Placeholder 2"/>
          <p:cNvSpPr>
            <a:spLocks noGrp="1"/>
          </p:cNvSpPr>
          <p:nvPr>
            <p:ph idx="1"/>
          </p:nvPr>
        </p:nvSpPr>
        <p:spPr>
          <a:xfrm>
            <a:off x="304800" y="1371600"/>
            <a:ext cx="8382000" cy="4572000"/>
          </a:xfrm>
        </p:spPr>
        <p:txBody>
          <a:bodyPr/>
          <a:lstStyle/>
          <a:p>
            <a:endParaRPr lang="en-US" dirty="0"/>
          </a:p>
          <a:p>
            <a:pPr algn="ctr">
              <a:buNone/>
            </a:pPr>
            <a:r>
              <a:rPr lang="en-US" sz="4000" b="1" dirty="0">
                <a:ln w="1905"/>
                <a:solidFill>
                  <a:schemeClr val="tx2">
                    <a:lumMod val="40000"/>
                    <a:lumOff val="60000"/>
                  </a:schemeClr>
                </a:solidFill>
                <a:effectLst>
                  <a:outerShdw blurRad="38100" dist="38100" dir="2700000" algn="tl">
                    <a:srgbClr val="000000">
                      <a:alpha val="43137"/>
                    </a:srgbClr>
                  </a:outerShdw>
                </a:effectLst>
                <a:latin typeface="High Tower Text" pitchFamily="18" charset="0"/>
              </a:rPr>
              <a:t>BREAK</a:t>
            </a:r>
            <a:endParaRPr lang="en-US" sz="4000" b="1" dirty="0">
              <a:solidFill>
                <a:schemeClr val="tx2">
                  <a:lumMod val="40000"/>
                  <a:lumOff val="60000"/>
                </a:schemeClr>
              </a:solidFill>
              <a:effectLst>
                <a:outerShdw blurRad="38100" dist="38100" dir="2700000" algn="tl">
                  <a:srgbClr val="000000">
                    <a:alpha val="43137"/>
                  </a:srgbClr>
                </a:outerShdw>
              </a:effectLst>
            </a:endParaRPr>
          </a:p>
        </p:txBody>
      </p:sp>
      <p:pic>
        <p:nvPicPr>
          <p:cNvPr id="4" name="Content Placeholder 3"/>
          <p:cNvPicPr>
            <a:picLocks/>
          </p:cNvPicPr>
          <p:nvPr/>
        </p:nvPicPr>
        <p:blipFill>
          <a:blip r:embed="rId2" cstate="print">
            <a:extLst>
              <a:ext uri="{28A0092B-C50C-407E-A947-70E740481C1C}">
                <a14:useLocalDpi xmlns:a14="http://schemas.microsoft.com/office/drawing/2010/main" val="0"/>
              </a:ext>
            </a:extLst>
          </a:blip>
          <a:stretch>
            <a:fillRect/>
          </a:stretch>
        </p:blipFill>
        <p:spPr bwMode="auto">
          <a:xfrm>
            <a:off x="1850722" y="2514600"/>
            <a:ext cx="5442555" cy="4103687"/>
          </a:xfrm>
          <a:prstGeom prst="round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839200" cy="914400"/>
          </a:xfrm>
        </p:spPr>
        <p:txBody>
          <a:bodyPr>
            <a:noAutofit/>
          </a:bodyPr>
          <a:lstStyle/>
          <a:p>
            <a:pPr algn="ctr"/>
            <a:r>
              <a:rPr lang="en-US" sz="36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LARIMER COUNTY SHERIFF’S OFFICE</a:t>
            </a:r>
            <a:br>
              <a:rPr lang="en-US" sz="3600"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br>
            <a:r>
              <a:rPr lang="en-US" sz="3600"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K-9 Unit Handlers</a:t>
            </a:r>
          </a:p>
        </p:txBody>
      </p:sp>
      <p:sp>
        <p:nvSpPr>
          <p:cNvPr id="3" name="Content Placeholder 2"/>
          <p:cNvSpPr>
            <a:spLocks noGrp="1"/>
          </p:cNvSpPr>
          <p:nvPr>
            <p:ph idx="1"/>
          </p:nvPr>
        </p:nvSpPr>
        <p:spPr>
          <a:xfrm>
            <a:off x="457200" y="1645440"/>
            <a:ext cx="8305800" cy="4679160"/>
          </a:xfrm>
        </p:spPr>
        <p:txBody>
          <a:bodyPr/>
          <a:lstStyle/>
          <a:p>
            <a:pPr algn="ctr">
              <a:buNone/>
            </a:pPr>
            <a:r>
              <a:rPr lang="en-US" sz="4000" dirty="0">
                <a:solidFill>
                  <a:schemeClr val="tx2">
                    <a:lumMod val="20000"/>
                    <a:lumOff val="80000"/>
                  </a:schemeClr>
                </a:solidFill>
                <a:latin typeface="High Tower Text" panose="02040502050506030303" pitchFamily="18" charset="0"/>
              </a:rPr>
              <a:t>DEPUTY DAVE FEYEN</a:t>
            </a:r>
          </a:p>
          <a:p>
            <a:pPr marL="342900" lvl="1" indent="0">
              <a:buClr>
                <a:schemeClr val="tx2">
                  <a:lumMod val="60000"/>
                  <a:lumOff val="40000"/>
                </a:schemeClr>
              </a:buClr>
              <a:buNone/>
            </a:pPr>
            <a:endParaRPr lang="en-US" sz="2800" dirty="0">
              <a:solidFill>
                <a:schemeClr val="tx2">
                  <a:lumMod val="20000"/>
                  <a:lumOff val="80000"/>
                </a:schemeClr>
              </a:solidFill>
              <a:latin typeface="High Tower Text" panose="02040502050506030303" pitchFamily="18" charset="0"/>
            </a:endParaRPr>
          </a:p>
          <a:p>
            <a:pPr lvl="8">
              <a:buClr>
                <a:schemeClr val="tx2">
                  <a:lumMod val="60000"/>
                  <a:lumOff val="40000"/>
                </a:schemeClr>
              </a:buClr>
            </a:pPr>
            <a:r>
              <a:rPr lang="en-US" sz="2800" dirty="0">
                <a:solidFill>
                  <a:schemeClr val="tx2">
                    <a:lumMod val="20000"/>
                    <a:lumOff val="80000"/>
                  </a:schemeClr>
                </a:solidFill>
                <a:latin typeface="High Tower Text" panose="02040502050506030303" pitchFamily="18" charset="0"/>
              </a:rPr>
              <a:t>Handles K-9 </a:t>
            </a:r>
            <a:r>
              <a:rPr lang="en-US" sz="2800" dirty="0" err="1">
                <a:solidFill>
                  <a:schemeClr val="tx2">
                    <a:lumMod val="20000"/>
                    <a:lumOff val="80000"/>
                  </a:schemeClr>
                </a:solidFill>
                <a:latin typeface="High Tower Text" panose="02040502050506030303" pitchFamily="18" charset="0"/>
              </a:rPr>
              <a:t>Tovan</a:t>
            </a:r>
            <a:endParaRPr lang="en-US" sz="2800" dirty="0">
              <a:solidFill>
                <a:schemeClr val="tx2">
                  <a:lumMod val="20000"/>
                  <a:lumOff val="80000"/>
                </a:schemeClr>
              </a:solidFill>
              <a:latin typeface="High Tower Text" panose="02040502050506030303" pitchFamily="18" charset="0"/>
            </a:endParaRPr>
          </a:p>
          <a:p>
            <a:pPr lvl="8">
              <a:buClr>
                <a:schemeClr val="tx2">
                  <a:lumMod val="60000"/>
                  <a:lumOff val="40000"/>
                </a:schemeClr>
              </a:buClr>
            </a:pPr>
            <a:r>
              <a:rPr lang="en-US" sz="2800" dirty="0">
                <a:solidFill>
                  <a:schemeClr val="tx2">
                    <a:lumMod val="20000"/>
                    <a:lumOff val="80000"/>
                  </a:schemeClr>
                </a:solidFill>
                <a:latin typeface="High Tower Text" panose="02040502050506030303" pitchFamily="18" charset="0"/>
              </a:rPr>
              <a:t>Works Blue Side, Day Shift</a:t>
            </a:r>
          </a:p>
          <a:p>
            <a:pPr lvl="8">
              <a:buClr>
                <a:schemeClr val="tx2">
                  <a:lumMod val="60000"/>
                  <a:lumOff val="40000"/>
                </a:schemeClr>
              </a:buClr>
            </a:pPr>
            <a:r>
              <a:rPr lang="en-US" sz="2800" dirty="0">
                <a:solidFill>
                  <a:schemeClr val="tx2">
                    <a:lumMod val="20000"/>
                    <a:lumOff val="80000"/>
                  </a:schemeClr>
                </a:solidFill>
                <a:latin typeface="High Tower Text" panose="02040502050506030303" pitchFamily="18" charset="0"/>
              </a:rPr>
              <a:t>K9 Patrol Instructor and Judge</a:t>
            </a:r>
          </a:p>
          <a:p>
            <a:pPr lvl="8">
              <a:buClr>
                <a:schemeClr val="tx2">
                  <a:lumMod val="60000"/>
                  <a:lumOff val="40000"/>
                </a:schemeClr>
              </a:buClr>
            </a:pPr>
            <a:r>
              <a:rPr lang="en-US" sz="2800" dirty="0">
                <a:solidFill>
                  <a:schemeClr val="tx2">
                    <a:lumMod val="20000"/>
                    <a:lumOff val="80000"/>
                  </a:schemeClr>
                </a:solidFill>
                <a:latin typeface="High Tower Text" panose="02040502050506030303" pitchFamily="18" charset="0"/>
              </a:rPr>
              <a:t>Field Training Officer (FTO)</a:t>
            </a:r>
          </a:p>
          <a:p>
            <a:pPr lvl="1"/>
            <a:endParaRPr lang="en-US" sz="2800" dirty="0"/>
          </a:p>
          <a:p>
            <a:pPr lvl="1"/>
            <a:endParaRPr lang="en-US" sz="2800" dirty="0"/>
          </a:p>
          <a:p>
            <a:pPr lvl="1">
              <a:buNone/>
            </a:pPr>
            <a:endParaRPr lang="en-US" sz="2800" dirty="0"/>
          </a:p>
        </p:txBody>
      </p:sp>
      <p:pic>
        <p:nvPicPr>
          <p:cNvPr id="1026" name="Picture 2" descr="C:\Users\knudsejm\Downloads\Dave Tovan03.JPG"/>
          <p:cNvPicPr>
            <a:picLocks noChangeAspect="1" noChangeArrowheads="1"/>
          </p:cNvPicPr>
          <p:nvPr/>
        </p:nvPicPr>
        <p:blipFill>
          <a:blip r:embed="rId2" cstate="print"/>
          <a:srcRect/>
          <a:stretch>
            <a:fillRect/>
          </a:stretch>
        </p:blipFill>
        <p:spPr bwMode="auto">
          <a:xfrm>
            <a:off x="535223" y="2407440"/>
            <a:ext cx="2665177" cy="3886200"/>
          </a:xfrm>
          <a:prstGeom prst="round2Diag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 y="883440"/>
            <a:ext cx="9220200" cy="5822160"/>
          </a:xfrm>
        </p:spPr>
        <p:txBody>
          <a:bodyPr>
            <a:normAutofit/>
          </a:bodyPr>
          <a:lstStyle/>
          <a:p>
            <a:pPr algn="ctr">
              <a:buNone/>
            </a:pPr>
            <a:r>
              <a:rPr lang="en-US" sz="44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What other circumstances besides narcotics sniffs can you call out a K9?</a:t>
            </a:r>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5688" y="2542463"/>
            <a:ext cx="5632623" cy="3172537"/>
          </a:xfrm>
          <a:prstGeom prst="round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noGrp="1"/>
          </p:cNvSpPr>
          <p:nvPr>
            <p:ph type="title"/>
          </p:nvPr>
        </p:nvSpPr>
        <p:spPr>
          <a:xfrm>
            <a:off x="304800" y="338310"/>
            <a:ext cx="8534400" cy="703654"/>
          </a:xfr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fontAlgn="auto">
              <a:spcAft>
                <a:spcPts val="0"/>
              </a:spcAft>
              <a:defRPr/>
            </a:pPr>
            <a:r>
              <a:rPr lang="en-US" sz="44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K9 PATROL DEPLOYMENTS</a:t>
            </a:r>
          </a:p>
        </p:txBody>
      </p:sp>
      <p:sp>
        <p:nvSpPr>
          <p:cNvPr id="15362" name="Content Placeholder 2"/>
          <p:cNvSpPr>
            <a:spLocks noGrp="1"/>
          </p:cNvSpPr>
          <p:nvPr>
            <p:ph sz="half" idx="1"/>
          </p:nvPr>
        </p:nvSpPr>
        <p:spPr>
          <a:xfrm>
            <a:off x="762000" y="1219200"/>
            <a:ext cx="4038600" cy="5638800"/>
          </a:xfrm>
        </p:spPr>
        <p:txBody>
          <a:bodyPr/>
          <a:lstStyle/>
          <a:p>
            <a:r>
              <a:rPr lang="en-US" sz="3200" dirty="0">
                <a:solidFill>
                  <a:schemeClr val="tx2">
                    <a:lumMod val="20000"/>
                    <a:lumOff val="80000"/>
                  </a:schemeClr>
                </a:solidFill>
                <a:latin typeface="High Tower Text" panose="02040502050506030303" pitchFamily="18" charset="0"/>
              </a:rPr>
              <a:t>High Risk Stops</a:t>
            </a:r>
          </a:p>
          <a:p>
            <a:r>
              <a:rPr lang="en-US" sz="3200" dirty="0">
                <a:solidFill>
                  <a:schemeClr val="tx2">
                    <a:lumMod val="20000"/>
                    <a:lumOff val="80000"/>
                  </a:schemeClr>
                </a:solidFill>
                <a:latin typeface="High Tower Text" panose="02040502050506030303" pitchFamily="18" charset="0"/>
              </a:rPr>
              <a:t>Building searches</a:t>
            </a:r>
          </a:p>
          <a:p>
            <a:r>
              <a:rPr lang="en-US" sz="3200" dirty="0">
                <a:solidFill>
                  <a:schemeClr val="tx2">
                    <a:lumMod val="20000"/>
                    <a:lumOff val="80000"/>
                  </a:schemeClr>
                </a:solidFill>
                <a:latin typeface="High Tower Text" panose="02040502050506030303" pitchFamily="18" charset="0"/>
              </a:rPr>
              <a:t>Open area searches</a:t>
            </a:r>
          </a:p>
          <a:p>
            <a:r>
              <a:rPr lang="en-US" sz="3200" dirty="0">
                <a:solidFill>
                  <a:schemeClr val="tx2">
                    <a:lumMod val="20000"/>
                    <a:lumOff val="80000"/>
                  </a:schemeClr>
                </a:solidFill>
                <a:latin typeface="High Tower Text" panose="02040502050506030303" pitchFamily="18" charset="0"/>
              </a:rPr>
              <a:t>Tracks</a:t>
            </a:r>
          </a:p>
          <a:p>
            <a:r>
              <a:rPr lang="en-US" sz="3200" dirty="0">
                <a:solidFill>
                  <a:schemeClr val="tx2">
                    <a:lumMod val="20000"/>
                    <a:lumOff val="80000"/>
                  </a:schemeClr>
                </a:solidFill>
                <a:latin typeface="High Tower Text" panose="02040502050506030303" pitchFamily="18" charset="0"/>
              </a:rPr>
              <a:t>Riot control</a:t>
            </a:r>
          </a:p>
          <a:p>
            <a:r>
              <a:rPr lang="en-US" sz="3200" dirty="0">
                <a:solidFill>
                  <a:schemeClr val="tx2">
                    <a:lumMod val="20000"/>
                    <a:lumOff val="80000"/>
                  </a:schemeClr>
                </a:solidFill>
                <a:latin typeface="High Tower Text" panose="02040502050506030303" pitchFamily="18" charset="0"/>
              </a:rPr>
              <a:t>Agency assists </a:t>
            </a:r>
            <a:r>
              <a:rPr lang="en-US" sz="2400" dirty="0">
                <a:solidFill>
                  <a:schemeClr val="tx2">
                    <a:lumMod val="20000"/>
                    <a:lumOff val="80000"/>
                  </a:schemeClr>
                </a:solidFill>
                <a:latin typeface="High Tower Text" panose="02040502050506030303" pitchFamily="18" charset="0"/>
              </a:rPr>
              <a:t>(Federal, local agencies)</a:t>
            </a:r>
          </a:p>
          <a:p>
            <a:r>
              <a:rPr lang="en-US" sz="3200" dirty="0">
                <a:solidFill>
                  <a:schemeClr val="tx2">
                    <a:lumMod val="20000"/>
                    <a:lumOff val="80000"/>
                  </a:schemeClr>
                </a:solidFill>
                <a:latin typeface="High Tower Text" panose="02040502050506030303" pitchFamily="18" charset="0"/>
              </a:rPr>
              <a:t>Public demos</a:t>
            </a:r>
          </a:p>
          <a:p>
            <a:endParaRPr lang="en-US" dirty="0">
              <a:solidFill>
                <a:schemeClr val="tx2">
                  <a:lumMod val="20000"/>
                  <a:lumOff val="80000"/>
                </a:schemeClr>
              </a:solidFill>
              <a:latin typeface="High Tower Text" panose="02040502050506030303" pitchFamily="18" charset="0"/>
            </a:endParaRPr>
          </a:p>
        </p:txBody>
      </p:sp>
      <p:sp>
        <p:nvSpPr>
          <p:cNvPr id="15363" name="Content Placeholder 3"/>
          <p:cNvSpPr>
            <a:spLocks noGrp="1"/>
          </p:cNvSpPr>
          <p:nvPr>
            <p:ph sz="half" idx="2"/>
          </p:nvPr>
        </p:nvSpPr>
        <p:spPr>
          <a:xfrm>
            <a:off x="5029200" y="1143000"/>
            <a:ext cx="4038600" cy="5410200"/>
          </a:xfrm>
        </p:spPr>
        <p:txBody>
          <a:bodyPr/>
          <a:lstStyle/>
          <a:p>
            <a:r>
              <a:rPr lang="en-US" sz="3200" dirty="0">
                <a:solidFill>
                  <a:schemeClr val="tx2">
                    <a:lumMod val="20000"/>
                    <a:lumOff val="80000"/>
                  </a:schemeClr>
                </a:solidFill>
                <a:latin typeface="High Tower Text" panose="02040502050506030303" pitchFamily="18" charset="0"/>
              </a:rPr>
              <a:t>Article/evidence searches</a:t>
            </a:r>
          </a:p>
          <a:p>
            <a:r>
              <a:rPr lang="en-US" sz="3200" dirty="0">
                <a:solidFill>
                  <a:schemeClr val="tx2">
                    <a:lumMod val="20000"/>
                    <a:lumOff val="80000"/>
                  </a:schemeClr>
                </a:solidFill>
                <a:latin typeface="High Tower Text" panose="02040502050506030303" pitchFamily="18" charset="0"/>
              </a:rPr>
              <a:t>Officer safety/handler defense</a:t>
            </a:r>
          </a:p>
          <a:p>
            <a:r>
              <a:rPr lang="en-US" sz="3200" dirty="0">
                <a:solidFill>
                  <a:schemeClr val="tx2">
                    <a:lumMod val="20000"/>
                    <a:lumOff val="80000"/>
                  </a:schemeClr>
                </a:solidFill>
                <a:latin typeface="High Tower Text" panose="02040502050506030303" pitchFamily="18" charset="0"/>
              </a:rPr>
              <a:t>High risk arrests/tactical deployments (SWAT)</a:t>
            </a:r>
          </a:p>
          <a:p>
            <a:pPr lvl="8">
              <a:buNone/>
            </a:pPr>
            <a:endParaRPr lang="en-US" sz="2000" i="1" dirty="0">
              <a:solidFill>
                <a:schemeClr val="tx2">
                  <a:lumMod val="20000"/>
                  <a:lumOff val="80000"/>
                </a:schemeClr>
              </a:solidFill>
              <a:latin typeface="High Tower Text" panose="02040502050506030303"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6200"/>
            <a:ext cx="7886700" cy="1325563"/>
          </a:xfrm>
        </p:spPr>
        <p:txBody>
          <a:bodyPr>
            <a:normAutofit/>
          </a:bodyPr>
          <a:lstStyle/>
          <a:p>
            <a:pPr algn="ctr"/>
            <a:r>
              <a:rPr lang="en-US" sz="4400" b="1" u="sng"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HIGH RISK STOPS</a:t>
            </a:r>
          </a:p>
        </p:txBody>
      </p:sp>
      <p:pic>
        <p:nvPicPr>
          <p:cNvPr id="6" name="Picture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1295400" y="4426689"/>
            <a:ext cx="6553200" cy="1937701"/>
          </a:xfrm>
          <a:prstGeom prst="roundRect">
            <a:avLst/>
          </a:prstGeom>
          <a:noFill/>
          <a:ln w="9525">
            <a:noFill/>
            <a:miter lim="800000"/>
            <a:headEnd/>
            <a:tailEnd/>
          </a:ln>
        </p:spPr>
      </p:pic>
      <p:pic>
        <p:nvPicPr>
          <p:cNvPr id="7"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79878" y="982027"/>
            <a:ext cx="3657600" cy="3169920"/>
          </a:xfrm>
          <a:prstGeom prst="roundRect">
            <a:avLst/>
          </a:prstGeom>
        </p:spPr>
      </p:pic>
      <p:pic>
        <p:nvPicPr>
          <p:cNvPr id="8"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9878" y="981562"/>
            <a:ext cx="3944522" cy="3188539"/>
          </a:xfrm>
          <a:prstGeom prst="round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7010400" cy="1371600"/>
          </a:xfrm>
        </p:spPr>
        <p:txBody>
          <a:bodyPr>
            <a:normAutofit/>
          </a:bodyPr>
          <a:lstStyle/>
          <a:p>
            <a:pPr algn="ctr"/>
            <a:r>
              <a:rPr lang="en-US" sz="4400" b="1" u="sng"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BUILDING SEARCHES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5420" y="1600200"/>
            <a:ext cx="2859024" cy="3810000"/>
          </a:xfrm>
          <a:prstGeom prst="round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745" y="1600200"/>
            <a:ext cx="4535424" cy="3810000"/>
          </a:xfrm>
          <a:prstGeom prst="round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4800"/>
            <a:ext cx="7886700" cy="1325563"/>
          </a:xfrm>
        </p:spPr>
        <p:txBody>
          <a:bodyPr>
            <a:normAutofit/>
          </a:bodyPr>
          <a:lstStyle/>
          <a:p>
            <a:pPr algn="ctr"/>
            <a:r>
              <a:rPr lang="en-US" sz="4400" b="1" u="sng"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AREA SEARCHES</a:t>
            </a:r>
            <a:endParaRPr lang="en-US" sz="4400" b="1" u="sng" dirty="0">
              <a:ln w="6350">
                <a:solidFill>
                  <a:schemeClr val="bg1"/>
                </a:solidFill>
              </a:ln>
              <a:solidFill>
                <a:schemeClr val="tx2">
                  <a:lumMod val="40000"/>
                  <a:lumOff val="60000"/>
                </a:schemeClr>
              </a:solidFill>
              <a:effectLst>
                <a:outerShdw blurRad="38100" dist="38100" dir="2700000" algn="tl">
                  <a:srgbClr val="000000">
                    <a:alpha val="43137"/>
                  </a:srgbClr>
                </a:outerShdw>
              </a:effectLst>
              <a:latin typeface="High Tower Text" pitchFamily="18" charset="0"/>
            </a:endParaRPr>
          </a:p>
        </p:txBody>
      </p:sp>
      <p:sp>
        <p:nvSpPr>
          <p:cNvPr id="3" name="Content Placeholder 2"/>
          <p:cNvSpPr>
            <a:spLocks noGrp="1"/>
          </p:cNvSpPr>
          <p:nvPr>
            <p:ph sz="half" idx="1"/>
          </p:nvPr>
        </p:nvSpPr>
        <p:spPr>
          <a:xfrm>
            <a:off x="457200" y="1341437"/>
            <a:ext cx="8382000" cy="4906963"/>
          </a:xfrm>
        </p:spPr>
        <p:txBody>
          <a:bodyPr/>
          <a:lstStyle/>
          <a:p>
            <a:pPr marL="0" indent="0">
              <a:buNone/>
            </a:pPr>
            <a:r>
              <a:rPr lang="en-US" sz="2800" dirty="0">
                <a:solidFill>
                  <a:schemeClr val="tx2">
                    <a:lumMod val="20000"/>
                    <a:lumOff val="80000"/>
                  </a:schemeClr>
                </a:solidFill>
                <a:latin typeface="High Tower Text" panose="02040502050506030303" pitchFamily="18" charset="0"/>
              </a:rPr>
              <a:t>The canine is using </a:t>
            </a:r>
            <a:r>
              <a:rPr lang="en-US" sz="2800" u="sng" dirty="0">
                <a:solidFill>
                  <a:schemeClr val="tx2">
                    <a:lumMod val="20000"/>
                    <a:lumOff val="80000"/>
                  </a:schemeClr>
                </a:solidFill>
                <a:latin typeface="High Tower Text" panose="02040502050506030303" pitchFamily="18" charset="0"/>
              </a:rPr>
              <a:t>air scent </a:t>
            </a:r>
            <a:r>
              <a:rPr lang="en-US" sz="2800" dirty="0">
                <a:solidFill>
                  <a:schemeClr val="tx2">
                    <a:lumMod val="20000"/>
                    <a:lumOff val="80000"/>
                  </a:schemeClr>
                </a:solidFill>
                <a:latin typeface="High Tower Text" panose="02040502050506030303" pitchFamily="18" charset="0"/>
              </a:rPr>
              <a:t>while doing an area search.  The canine is looking for the scent cone of the suspect to help them centralize the source of the odor. The scent cone is made up of the suspect’s body odor which the canine can detect and forms a cone shape away from the suspect as the odor moves through the air. </a:t>
            </a:r>
          </a:p>
        </p:txBody>
      </p:sp>
      <p:sp>
        <p:nvSpPr>
          <p:cNvPr id="5" name="Oval 4"/>
          <p:cNvSpPr/>
          <p:nvPr/>
        </p:nvSpPr>
        <p:spPr>
          <a:xfrm>
            <a:off x="1447800" y="4876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stCxn id="5" idx="4"/>
          </p:cNvCxnSpPr>
          <p:nvPr/>
        </p:nvCxnSpPr>
        <p:spPr>
          <a:xfrm>
            <a:off x="1638300" y="5181600"/>
            <a:ext cx="0" cy="381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447800" y="5562600"/>
            <a:ext cx="1524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6400" y="5562600"/>
            <a:ext cx="1524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1371600" y="5181600"/>
            <a:ext cx="228600" cy="114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676400" y="5181600"/>
            <a:ext cx="152400" cy="123825"/>
          </a:xfrm>
          <a:prstGeom prst="line">
            <a:avLst/>
          </a:prstGeom>
        </p:spPr>
        <p:style>
          <a:lnRef idx="1">
            <a:schemeClr val="accent1"/>
          </a:lnRef>
          <a:fillRef idx="0">
            <a:schemeClr val="accent1"/>
          </a:fillRef>
          <a:effectRef idx="0">
            <a:schemeClr val="accent1"/>
          </a:effectRef>
          <a:fontRef idx="minor">
            <a:schemeClr val="tx1"/>
          </a:fontRef>
        </p:style>
      </p:cxnSp>
      <p:sp>
        <p:nvSpPr>
          <p:cNvPr id="18" name="Isosceles Triangle 17"/>
          <p:cNvSpPr/>
          <p:nvPr/>
        </p:nvSpPr>
        <p:spPr>
          <a:xfrm rot="16200000">
            <a:off x="2019299" y="3619501"/>
            <a:ext cx="2971801" cy="3200400"/>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5561308"/>
            <a:ext cx="2346960" cy="1219200"/>
          </a:xfrm>
          <a:prstGeom prst="round2DiagRect">
            <a:avLst/>
          </a:prstGeom>
        </p:spPr>
      </p:pic>
      <p:sp>
        <p:nvSpPr>
          <p:cNvPr id="20" name="Freeform 19"/>
          <p:cNvSpPr/>
          <p:nvPr/>
        </p:nvSpPr>
        <p:spPr>
          <a:xfrm>
            <a:off x="1983783" y="3719299"/>
            <a:ext cx="3502617" cy="2867481"/>
          </a:xfrm>
          <a:custGeom>
            <a:avLst/>
            <a:gdLst>
              <a:gd name="connsiteX0" fmla="*/ 0 w 3502617"/>
              <a:gd name="connsiteY0" fmla="*/ 1550125 h 2867481"/>
              <a:gd name="connsiteX1" fmla="*/ 15498 w 3502617"/>
              <a:gd name="connsiteY1" fmla="*/ 1395142 h 2867481"/>
              <a:gd name="connsiteX2" fmla="*/ 30997 w 3502617"/>
              <a:gd name="connsiteY2" fmla="*/ 1348647 h 2867481"/>
              <a:gd name="connsiteX3" fmla="*/ 92990 w 3502617"/>
              <a:gd name="connsiteY3" fmla="*/ 1302152 h 2867481"/>
              <a:gd name="connsiteX4" fmla="*/ 185980 w 3502617"/>
              <a:gd name="connsiteY4" fmla="*/ 1255657 h 2867481"/>
              <a:gd name="connsiteX5" fmla="*/ 247973 w 3502617"/>
              <a:gd name="connsiteY5" fmla="*/ 1271155 h 2867481"/>
              <a:gd name="connsiteX6" fmla="*/ 263471 w 3502617"/>
              <a:gd name="connsiteY6" fmla="*/ 1317650 h 2867481"/>
              <a:gd name="connsiteX7" fmla="*/ 278970 w 3502617"/>
              <a:gd name="connsiteY7" fmla="*/ 1627616 h 2867481"/>
              <a:gd name="connsiteX8" fmla="*/ 356461 w 3502617"/>
              <a:gd name="connsiteY8" fmla="*/ 1767101 h 2867481"/>
              <a:gd name="connsiteX9" fmla="*/ 402956 w 3502617"/>
              <a:gd name="connsiteY9" fmla="*/ 1860091 h 2867481"/>
              <a:gd name="connsiteX10" fmla="*/ 449451 w 3502617"/>
              <a:gd name="connsiteY10" fmla="*/ 1891087 h 2867481"/>
              <a:gd name="connsiteX11" fmla="*/ 619932 w 3502617"/>
              <a:gd name="connsiteY11" fmla="*/ 1875589 h 2867481"/>
              <a:gd name="connsiteX12" fmla="*/ 635431 w 3502617"/>
              <a:gd name="connsiteY12" fmla="*/ 1162667 h 2867481"/>
              <a:gd name="connsiteX13" fmla="*/ 681925 w 3502617"/>
              <a:gd name="connsiteY13" fmla="*/ 1054179 h 2867481"/>
              <a:gd name="connsiteX14" fmla="*/ 728420 w 3502617"/>
              <a:gd name="connsiteY14" fmla="*/ 1007684 h 2867481"/>
              <a:gd name="connsiteX15" fmla="*/ 867905 w 3502617"/>
              <a:gd name="connsiteY15" fmla="*/ 930193 h 2867481"/>
              <a:gd name="connsiteX16" fmla="*/ 1038386 w 3502617"/>
              <a:gd name="connsiteY16" fmla="*/ 945691 h 2867481"/>
              <a:gd name="connsiteX17" fmla="*/ 1053885 w 3502617"/>
              <a:gd name="connsiteY17" fmla="*/ 1038681 h 2867481"/>
              <a:gd name="connsiteX18" fmla="*/ 1084881 w 3502617"/>
              <a:gd name="connsiteY18" fmla="*/ 1085176 h 2867481"/>
              <a:gd name="connsiteX19" fmla="*/ 1053885 w 3502617"/>
              <a:gd name="connsiteY19" fmla="*/ 1596620 h 2867481"/>
              <a:gd name="connsiteX20" fmla="*/ 1038386 w 3502617"/>
              <a:gd name="connsiteY20" fmla="*/ 1751603 h 2867481"/>
              <a:gd name="connsiteX21" fmla="*/ 1069383 w 3502617"/>
              <a:gd name="connsiteY21" fmla="*/ 2263047 h 2867481"/>
              <a:gd name="connsiteX22" fmla="*/ 1100380 w 3502617"/>
              <a:gd name="connsiteY22" fmla="*/ 2309542 h 2867481"/>
              <a:gd name="connsiteX23" fmla="*/ 1193370 w 3502617"/>
              <a:gd name="connsiteY23" fmla="*/ 2340538 h 2867481"/>
              <a:gd name="connsiteX24" fmla="*/ 1332854 w 3502617"/>
              <a:gd name="connsiteY24" fmla="*/ 2309542 h 2867481"/>
              <a:gd name="connsiteX25" fmla="*/ 1317356 w 3502617"/>
              <a:gd name="connsiteY25" fmla="*/ 1767101 h 2867481"/>
              <a:gd name="connsiteX26" fmla="*/ 1332854 w 3502617"/>
              <a:gd name="connsiteY26" fmla="*/ 1534626 h 2867481"/>
              <a:gd name="connsiteX27" fmla="*/ 1348353 w 3502617"/>
              <a:gd name="connsiteY27" fmla="*/ 1457135 h 2867481"/>
              <a:gd name="connsiteX28" fmla="*/ 1394848 w 3502617"/>
              <a:gd name="connsiteY28" fmla="*/ 1085176 h 2867481"/>
              <a:gd name="connsiteX29" fmla="*/ 1410346 w 3502617"/>
              <a:gd name="connsiteY29" fmla="*/ 744213 h 2867481"/>
              <a:gd name="connsiteX30" fmla="*/ 1441342 w 3502617"/>
              <a:gd name="connsiteY30" fmla="*/ 620226 h 2867481"/>
              <a:gd name="connsiteX31" fmla="*/ 1565329 w 3502617"/>
              <a:gd name="connsiteY31" fmla="*/ 558233 h 2867481"/>
              <a:gd name="connsiteX32" fmla="*/ 1782305 w 3502617"/>
              <a:gd name="connsiteY32" fmla="*/ 589230 h 2867481"/>
              <a:gd name="connsiteX33" fmla="*/ 1828800 w 3502617"/>
              <a:gd name="connsiteY33" fmla="*/ 620226 h 2867481"/>
              <a:gd name="connsiteX34" fmla="*/ 1859797 w 3502617"/>
              <a:gd name="connsiteY34" fmla="*/ 728715 h 2867481"/>
              <a:gd name="connsiteX35" fmla="*/ 1890793 w 3502617"/>
              <a:gd name="connsiteY35" fmla="*/ 775209 h 2867481"/>
              <a:gd name="connsiteX36" fmla="*/ 1906292 w 3502617"/>
              <a:gd name="connsiteY36" fmla="*/ 1116172 h 2867481"/>
              <a:gd name="connsiteX37" fmla="*/ 1859797 w 3502617"/>
              <a:gd name="connsiteY37" fmla="*/ 1798098 h 2867481"/>
              <a:gd name="connsiteX38" fmla="*/ 1844298 w 3502617"/>
              <a:gd name="connsiteY38" fmla="*/ 1922084 h 2867481"/>
              <a:gd name="connsiteX39" fmla="*/ 1813302 w 3502617"/>
              <a:gd name="connsiteY39" fmla="*/ 2108064 h 2867481"/>
              <a:gd name="connsiteX40" fmla="*/ 1813302 w 3502617"/>
              <a:gd name="connsiteY40" fmla="*/ 2635006 h 2867481"/>
              <a:gd name="connsiteX41" fmla="*/ 1859797 w 3502617"/>
              <a:gd name="connsiteY41" fmla="*/ 2681501 h 2867481"/>
              <a:gd name="connsiteX42" fmla="*/ 1999281 w 3502617"/>
              <a:gd name="connsiteY42" fmla="*/ 2727996 h 2867481"/>
              <a:gd name="connsiteX43" fmla="*/ 2123268 w 3502617"/>
              <a:gd name="connsiteY43" fmla="*/ 2696999 h 2867481"/>
              <a:gd name="connsiteX44" fmla="*/ 2138766 w 3502617"/>
              <a:gd name="connsiteY44" fmla="*/ 2650504 h 2867481"/>
              <a:gd name="connsiteX45" fmla="*/ 2169763 w 3502617"/>
              <a:gd name="connsiteY45" fmla="*/ 2588511 h 2867481"/>
              <a:gd name="connsiteX46" fmla="*/ 2123268 w 3502617"/>
              <a:gd name="connsiteY46" fmla="*/ 2046070 h 2867481"/>
              <a:gd name="connsiteX47" fmla="*/ 2107770 w 3502617"/>
              <a:gd name="connsiteY47" fmla="*/ 1875589 h 2867481"/>
              <a:gd name="connsiteX48" fmla="*/ 2076773 w 3502617"/>
              <a:gd name="connsiteY48" fmla="*/ 1705108 h 2867481"/>
              <a:gd name="connsiteX49" fmla="*/ 2092271 w 3502617"/>
              <a:gd name="connsiteY49" fmla="*/ 806206 h 2867481"/>
              <a:gd name="connsiteX50" fmla="*/ 2138766 w 3502617"/>
              <a:gd name="connsiteY50" fmla="*/ 527237 h 2867481"/>
              <a:gd name="connsiteX51" fmla="*/ 2185261 w 3502617"/>
              <a:gd name="connsiteY51" fmla="*/ 449745 h 2867481"/>
              <a:gd name="connsiteX52" fmla="*/ 2200759 w 3502617"/>
              <a:gd name="connsiteY52" fmla="*/ 403250 h 2867481"/>
              <a:gd name="connsiteX53" fmla="*/ 2231756 w 3502617"/>
              <a:gd name="connsiteY53" fmla="*/ 325759 h 2867481"/>
              <a:gd name="connsiteX54" fmla="*/ 2262753 w 3502617"/>
              <a:gd name="connsiteY54" fmla="*/ 279264 h 2867481"/>
              <a:gd name="connsiteX55" fmla="*/ 2293749 w 3502617"/>
              <a:gd name="connsiteY55" fmla="*/ 217270 h 2867481"/>
              <a:gd name="connsiteX56" fmla="*/ 2340244 w 3502617"/>
              <a:gd name="connsiteY56" fmla="*/ 186274 h 2867481"/>
              <a:gd name="connsiteX57" fmla="*/ 2448732 w 3502617"/>
              <a:gd name="connsiteY57" fmla="*/ 201772 h 2867481"/>
              <a:gd name="connsiteX58" fmla="*/ 2479729 w 3502617"/>
              <a:gd name="connsiteY58" fmla="*/ 263765 h 2867481"/>
              <a:gd name="connsiteX59" fmla="*/ 2510725 w 3502617"/>
              <a:gd name="connsiteY59" fmla="*/ 403250 h 2867481"/>
              <a:gd name="connsiteX60" fmla="*/ 2479729 w 3502617"/>
              <a:gd name="connsiteY60" fmla="*/ 1317650 h 2867481"/>
              <a:gd name="connsiteX61" fmla="*/ 2448732 w 3502617"/>
              <a:gd name="connsiteY61" fmla="*/ 1627616 h 2867481"/>
              <a:gd name="connsiteX62" fmla="*/ 2402237 w 3502617"/>
              <a:gd name="connsiteY62" fmla="*/ 1875589 h 2867481"/>
              <a:gd name="connsiteX63" fmla="*/ 2433234 w 3502617"/>
              <a:gd name="connsiteY63" fmla="*/ 2449026 h 2867481"/>
              <a:gd name="connsiteX64" fmla="*/ 2448732 w 3502617"/>
              <a:gd name="connsiteY64" fmla="*/ 2495521 h 2867481"/>
              <a:gd name="connsiteX65" fmla="*/ 2464231 w 3502617"/>
              <a:gd name="connsiteY65" fmla="*/ 2573013 h 2867481"/>
              <a:gd name="connsiteX66" fmla="*/ 2495227 w 3502617"/>
              <a:gd name="connsiteY66" fmla="*/ 2666003 h 2867481"/>
              <a:gd name="connsiteX67" fmla="*/ 2510725 w 3502617"/>
              <a:gd name="connsiteY67" fmla="*/ 2727996 h 2867481"/>
              <a:gd name="connsiteX68" fmla="*/ 2541722 w 3502617"/>
              <a:gd name="connsiteY68" fmla="*/ 2820986 h 2867481"/>
              <a:gd name="connsiteX69" fmla="*/ 2665709 w 3502617"/>
              <a:gd name="connsiteY69" fmla="*/ 2867481 h 2867481"/>
              <a:gd name="connsiteX70" fmla="*/ 2712203 w 3502617"/>
              <a:gd name="connsiteY70" fmla="*/ 2774491 h 2867481"/>
              <a:gd name="connsiteX71" fmla="*/ 2743200 w 3502617"/>
              <a:gd name="connsiteY71" fmla="*/ 2635006 h 2867481"/>
              <a:gd name="connsiteX72" fmla="*/ 2758698 w 3502617"/>
              <a:gd name="connsiteY72" fmla="*/ 2573013 h 2867481"/>
              <a:gd name="connsiteX73" fmla="*/ 2758698 w 3502617"/>
              <a:gd name="connsiteY73" fmla="*/ 775209 h 2867481"/>
              <a:gd name="connsiteX74" fmla="*/ 2774197 w 3502617"/>
              <a:gd name="connsiteY74" fmla="*/ 651223 h 2867481"/>
              <a:gd name="connsiteX75" fmla="*/ 2805193 w 3502617"/>
              <a:gd name="connsiteY75" fmla="*/ 403250 h 2867481"/>
              <a:gd name="connsiteX76" fmla="*/ 2836190 w 3502617"/>
              <a:gd name="connsiteY76" fmla="*/ 356755 h 2867481"/>
              <a:gd name="connsiteX77" fmla="*/ 2898183 w 3502617"/>
              <a:gd name="connsiteY77" fmla="*/ 170776 h 2867481"/>
              <a:gd name="connsiteX78" fmla="*/ 2913681 w 3502617"/>
              <a:gd name="connsiteY78" fmla="*/ 124281 h 2867481"/>
              <a:gd name="connsiteX79" fmla="*/ 2960176 w 3502617"/>
              <a:gd name="connsiteY79" fmla="*/ 77786 h 2867481"/>
              <a:gd name="connsiteX80" fmla="*/ 2975675 w 3502617"/>
              <a:gd name="connsiteY80" fmla="*/ 31291 h 2867481"/>
              <a:gd name="connsiteX81" fmla="*/ 3099661 w 3502617"/>
              <a:gd name="connsiteY81" fmla="*/ 15793 h 2867481"/>
              <a:gd name="connsiteX82" fmla="*/ 3084163 w 3502617"/>
              <a:gd name="connsiteY82" fmla="*/ 775209 h 2867481"/>
              <a:gd name="connsiteX83" fmla="*/ 3068664 w 3502617"/>
              <a:gd name="connsiteY83" fmla="*/ 1240159 h 2867481"/>
              <a:gd name="connsiteX84" fmla="*/ 3037668 w 3502617"/>
              <a:gd name="connsiteY84" fmla="*/ 1612118 h 2867481"/>
              <a:gd name="connsiteX85" fmla="*/ 3053166 w 3502617"/>
              <a:gd name="connsiteY85" fmla="*/ 2526518 h 2867481"/>
              <a:gd name="connsiteX86" fmla="*/ 3115159 w 3502617"/>
              <a:gd name="connsiteY86" fmla="*/ 2604009 h 2867481"/>
              <a:gd name="connsiteX87" fmla="*/ 3130658 w 3502617"/>
              <a:gd name="connsiteY87" fmla="*/ 2666003 h 2867481"/>
              <a:gd name="connsiteX88" fmla="*/ 3223648 w 3502617"/>
              <a:gd name="connsiteY88" fmla="*/ 2758993 h 2867481"/>
              <a:gd name="connsiteX89" fmla="*/ 3254644 w 3502617"/>
              <a:gd name="connsiteY89" fmla="*/ 2805487 h 2867481"/>
              <a:gd name="connsiteX90" fmla="*/ 3502617 w 3502617"/>
              <a:gd name="connsiteY90" fmla="*/ 2851982 h 286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502617" h="2867481">
                <a:moveTo>
                  <a:pt x="0" y="1550125"/>
                </a:moveTo>
                <a:cubicBezTo>
                  <a:pt x="5166" y="1498464"/>
                  <a:pt x="7603" y="1446457"/>
                  <a:pt x="15498" y="1395142"/>
                </a:cubicBezTo>
                <a:cubicBezTo>
                  <a:pt x="17982" y="1378995"/>
                  <a:pt x="20538" y="1361197"/>
                  <a:pt x="30997" y="1348647"/>
                </a:cubicBezTo>
                <a:cubicBezTo>
                  <a:pt x="47533" y="1328804"/>
                  <a:pt x="71971" y="1317166"/>
                  <a:pt x="92990" y="1302152"/>
                </a:cubicBezTo>
                <a:cubicBezTo>
                  <a:pt x="145567" y="1264596"/>
                  <a:pt x="128401" y="1274850"/>
                  <a:pt x="185980" y="1255657"/>
                </a:cubicBezTo>
                <a:cubicBezTo>
                  <a:pt x="206644" y="1260823"/>
                  <a:pt x="231340" y="1257849"/>
                  <a:pt x="247973" y="1271155"/>
                </a:cubicBezTo>
                <a:cubicBezTo>
                  <a:pt x="260730" y="1281360"/>
                  <a:pt x="262056" y="1301375"/>
                  <a:pt x="263471" y="1317650"/>
                </a:cubicBezTo>
                <a:cubicBezTo>
                  <a:pt x="272433" y="1420712"/>
                  <a:pt x="267112" y="1524847"/>
                  <a:pt x="278970" y="1627616"/>
                </a:cubicBezTo>
                <a:cubicBezTo>
                  <a:pt x="288864" y="1713367"/>
                  <a:pt x="305667" y="1716307"/>
                  <a:pt x="356461" y="1767101"/>
                </a:cubicBezTo>
                <a:cubicBezTo>
                  <a:pt x="369066" y="1804917"/>
                  <a:pt x="372911" y="1830047"/>
                  <a:pt x="402956" y="1860091"/>
                </a:cubicBezTo>
                <a:cubicBezTo>
                  <a:pt x="416127" y="1873262"/>
                  <a:pt x="433953" y="1880755"/>
                  <a:pt x="449451" y="1891087"/>
                </a:cubicBezTo>
                <a:cubicBezTo>
                  <a:pt x="506278" y="1885921"/>
                  <a:pt x="605816" y="1930877"/>
                  <a:pt x="619932" y="1875589"/>
                </a:cubicBezTo>
                <a:cubicBezTo>
                  <a:pt x="678734" y="1645280"/>
                  <a:pt x="625931" y="1400174"/>
                  <a:pt x="635431" y="1162667"/>
                </a:cubicBezTo>
                <a:cubicBezTo>
                  <a:pt x="637169" y="1119225"/>
                  <a:pt x="655097" y="1086372"/>
                  <a:pt x="681925" y="1054179"/>
                </a:cubicBezTo>
                <a:cubicBezTo>
                  <a:pt x="695956" y="1037341"/>
                  <a:pt x="711119" y="1021140"/>
                  <a:pt x="728420" y="1007684"/>
                </a:cubicBezTo>
                <a:cubicBezTo>
                  <a:pt x="808357" y="945511"/>
                  <a:pt x="797753" y="953576"/>
                  <a:pt x="867905" y="930193"/>
                </a:cubicBezTo>
                <a:cubicBezTo>
                  <a:pt x="924732" y="935359"/>
                  <a:pt x="989098" y="916940"/>
                  <a:pt x="1038386" y="945691"/>
                </a:cubicBezTo>
                <a:cubicBezTo>
                  <a:pt x="1065530" y="961525"/>
                  <a:pt x="1043948" y="1008869"/>
                  <a:pt x="1053885" y="1038681"/>
                </a:cubicBezTo>
                <a:cubicBezTo>
                  <a:pt x="1059775" y="1056352"/>
                  <a:pt x="1074549" y="1069678"/>
                  <a:pt x="1084881" y="1085176"/>
                </a:cubicBezTo>
                <a:cubicBezTo>
                  <a:pt x="1074549" y="1255657"/>
                  <a:pt x="1065772" y="1426240"/>
                  <a:pt x="1053885" y="1596620"/>
                </a:cubicBezTo>
                <a:cubicBezTo>
                  <a:pt x="1050272" y="1648413"/>
                  <a:pt x="1037179" y="1699698"/>
                  <a:pt x="1038386" y="1751603"/>
                </a:cubicBezTo>
                <a:cubicBezTo>
                  <a:pt x="1042357" y="1922351"/>
                  <a:pt x="1050522" y="2093297"/>
                  <a:pt x="1069383" y="2263047"/>
                </a:cubicBezTo>
                <a:cubicBezTo>
                  <a:pt x="1071440" y="2281560"/>
                  <a:pt x="1084585" y="2299670"/>
                  <a:pt x="1100380" y="2309542"/>
                </a:cubicBezTo>
                <a:cubicBezTo>
                  <a:pt x="1128087" y="2326859"/>
                  <a:pt x="1193370" y="2340538"/>
                  <a:pt x="1193370" y="2340538"/>
                </a:cubicBezTo>
                <a:cubicBezTo>
                  <a:pt x="1239865" y="2330206"/>
                  <a:pt x="1322788" y="2356095"/>
                  <a:pt x="1332854" y="2309542"/>
                </a:cubicBezTo>
                <a:cubicBezTo>
                  <a:pt x="1371081" y="2132740"/>
                  <a:pt x="1317356" y="1947988"/>
                  <a:pt x="1317356" y="1767101"/>
                </a:cubicBezTo>
                <a:cubicBezTo>
                  <a:pt x="1317356" y="1689437"/>
                  <a:pt x="1325126" y="1611904"/>
                  <a:pt x="1332854" y="1534626"/>
                </a:cubicBezTo>
                <a:cubicBezTo>
                  <a:pt x="1335475" y="1508415"/>
                  <a:pt x="1344754" y="1483230"/>
                  <a:pt x="1348353" y="1457135"/>
                </a:cubicBezTo>
                <a:cubicBezTo>
                  <a:pt x="1365426" y="1333356"/>
                  <a:pt x="1394848" y="1085176"/>
                  <a:pt x="1394848" y="1085176"/>
                </a:cubicBezTo>
                <a:cubicBezTo>
                  <a:pt x="1400014" y="971522"/>
                  <a:pt x="1399026" y="857420"/>
                  <a:pt x="1410346" y="744213"/>
                </a:cubicBezTo>
                <a:cubicBezTo>
                  <a:pt x="1414585" y="701824"/>
                  <a:pt x="1403239" y="639278"/>
                  <a:pt x="1441342" y="620226"/>
                </a:cubicBezTo>
                <a:lnTo>
                  <a:pt x="1565329" y="558233"/>
                </a:lnTo>
                <a:cubicBezTo>
                  <a:pt x="1637654" y="568565"/>
                  <a:pt x="1711187" y="572497"/>
                  <a:pt x="1782305" y="589230"/>
                </a:cubicBezTo>
                <a:cubicBezTo>
                  <a:pt x="1800436" y="593496"/>
                  <a:pt x="1817164" y="605681"/>
                  <a:pt x="1828800" y="620226"/>
                </a:cubicBezTo>
                <a:cubicBezTo>
                  <a:pt x="1838078" y="631823"/>
                  <a:pt x="1857229" y="722722"/>
                  <a:pt x="1859797" y="728715"/>
                </a:cubicBezTo>
                <a:cubicBezTo>
                  <a:pt x="1867134" y="745835"/>
                  <a:pt x="1880461" y="759711"/>
                  <a:pt x="1890793" y="775209"/>
                </a:cubicBezTo>
                <a:cubicBezTo>
                  <a:pt x="1895959" y="888863"/>
                  <a:pt x="1908288" y="1002418"/>
                  <a:pt x="1906292" y="1116172"/>
                </a:cubicBezTo>
                <a:cubicBezTo>
                  <a:pt x="1901463" y="1391456"/>
                  <a:pt x="1887846" y="1559684"/>
                  <a:pt x="1859797" y="1798098"/>
                </a:cubicBezTo>
                <a:cubicBezTo>
                  <a:pt x="1854930" y="1839463"/>
                  <a:pt x="1850476" y="1880894"/>
                  <a:pt x="1844298" y="1922084"/>
                </a:cubicBezTo>
                <a:cubicBezTo>
                  <a:pt x="1834975" y="1984237"/>
                  <a:pt x="1823634" y="2046071"/>
                  <a:pt x="1813302" y="2108064"/>
                </a:cubicBezTo>
                <a:cubicBezTo>
                  <a:pt x="1798630" y="2298797"/>
                  <a:pt x="1779834" y="2434199"/>
                  <a:pt x="1813302" y="2635006"/>
                </a:cubicBezTo>
                <a:cubicBezTo>
                  <a:pt x="1816905" y="2656626"/>
                  <a:pt x="1841962" y="2668761"/>
                  <a:pt x="1859797" y="2681501"/>
                </a:cubicBezTo>
                <a:cubicBezTo>
                  <a:pt x="1909704" y="2717149"/>
                  <a:pt x="1939778" y="2716096"/>
                  <a:pt x="1999281" y="2727996"/>
                </a:cubicBezTo>
                <a:cubicBezTo>
                  <a:pt x="2040610" y="2717664"/>
                  <a:pt x="2086028" y="2717688"/>
                  <a:pt x="2123268" y="2696999"/>
                </a:cubicBezTo>
                <a:cubicBezTo>
                  <a:pt x="2137549" y="2689065"/>
                  <a:pt x="2132331" y="2665520"/>
                  <a:pt x="2138766" y="2650504"/>
                </a:cubicBezTo>
                <a:cubicBezTo>
                  <a:pt x="2147867" y="2629269"/>
                  <a:pt x="2159431" y="2609175"/>
                  <a:pt x="2169763" y="2588511"/>
                </a:cubicBezTo>
                <a:cubicBezTo>
                  <a:pt x="2106018" y="1759837"/>
                  <a:pt x="2163769" y="2451083"/>
                  <a:pt x="2123268" y="2046070"/>
                </a:cubicBezTo>
                <a:cubicBezTo>
                  <a:pt x="2117590" y="1989292"/>
                  <a:pt x="2115480" y="1932127"/>
                  <a:pt x="2107770" y="1875589"/>
                </a:cubicBezTo>
                <a:cubicBezTo>
                  <a:pt x="2099966" y="1818360"/>
                  <a:pt x="2087105" y="1761935"/>
                  <a:pt x="2076773" y="1705108"/>
                </a:cubicBezTo>
                <a:cubicBezTo>
                  <a:pt x="2081939" y="1405474"/>
                  <a:pt x="2083461" y="1105755"/>
                  <a:pt x="2092271" y="806206"/>
                </a:cubicBezTo>
                <a:cubicBezTo>
                  <a:pt x="2093524" y="763597"/>
                  <a:pt x="2110345" y="574605"/>
                  <a:pt x="2138766" y="527237"/>
                </a:cubicBezTo>
                <a:cubicBezTo>
                  <a:pt x="2154264" y="501406"/>
                  <a:pt x="2171789" y="476688"/>
                  <a:pt x="2185261" y="449745"/>
                </a:cubicBezTo>
                <a:cubicBezTo>
                  <a:pt x="2192567" y="435133"/>
                  <a:pt x="2195023" y="418546"/>
                  <a:pt x="2200759" y="403250"/>
                </a:cubicBezTo>
                <a:cubicBezTo>
                  <a:pt x="2210527" y="377201"/>
                  <a:pt x="2219314" y="350642"/>
                  <a:pt x="2231756" y="325759"/>
                </a:cubicBezTo>
                <a:cubicBezTo>
                  <a:pt x="2240086" y="309099"/>
                  <a:pt x="2253512" y="295437"/>
                  <a:pt x="2262753" y="279264"/>
                </a:cubicBezTo>
                <a:cubicBezTo>
                  <a:pt x="2274216" y="259204"/>
                  <a:pt x="2278958" y="235019"/>
                  <a:pt x="2293749" y="217270"/>
                </a:cubicBezTo>
                <a:cubicBezTo>
                  <a:pt x="2305673" y="202961"/>
                  <a:pt x="2324746" y="196606"/>
                  <a:pt x="2340244" y="186274"/>
                </a:cubicBezTo>
                <a:cubicBezTo>
                  <a:pt x="2376407" y="191440"/>
                  <a:pt x="2416799" y="184032"/>
                  <a:pt x="2448732" y="201772"/>
                </a:cubicBezTo>
                <a:cubicBezTo>
                  <a:pt x="2468928" y="212992"/>
                  <a:pt x="2471617" y="242133"/>
                  <a:pt x="2479729" y="263765"/>
                </a:cubicBezTo>
                <a:cubicBezTo>
                  <a:pt x="2489108" y="288776"/>
                  <a:pt x="2506517" y="382211"/>
                  <a:pt x="2510725" y="403250"/>
                </a:cubicBezTo>
                <a:cubicBezTo>
                  <a:pt x="2500393" y="708050"/>
                  <a:pt x="2492787" y="1012955"/>
                  <a:pt x="2479729" y="1317650"/>
                </a:cubicBezTo>
                <a:cubicBezTo>
                  <a:pt x="2478788" y="1339603"/>
                  <a:pt x="2455126" y="1591383"/>
                  <a:pt x="2448732" y="1627616"/>
                </a:cubicBezTo>
                <a:cubicBezTo>
                  <a:pt x="2378276" y="2026863"/>
                  <a:pt x="2451723" y="1479718"/>
                  <a:pt x="2402237" y="1875589"/>
                </a:cubicBezTo>
                <a:cubicBezTo>
                  <a:pt x="2412569" y="2066735"/>
                  <a:pt x="2418917" y="2258137"/>
                  <a:pt x="2433234" y="2449026"/>
                </a:cubicBezTo>
                <a:cubicBezTo>
                  <a:pt x="2434456" y="2465317"/>
                  <a:pt x="2444770" y="2479672"/>
                  <a:pt x="2448732" y="2495521"/>
                </a:cubicBezTo>
                <a:cubicBezTo>
                  <a:pt x="2455121" y="2521077"/>
                  <a:pt x="2457300" y="2547599"/>
                  <a:pt x="2464231" y="2573013"/>
                </a:cubicBezTo>
                <a:cubicBezTo>
                  <a:pt x="2472828" y="2604535"/>
                  <a:pt x="2487303" y="2634305"/>
                  <a:pt x="2495227" y="2666003"/>
                </a:cubicBezTo>
                <a:cubicBezTo>
                  <a:pt x="2500393" y="2686667"/>
                  <a:pt x="2504604" y="2707594"/>
                  <a:pt x="2510725" y="2727996"/>
                </a:cubicBezTo>
                <a:cubicBezTo>
                  <a:pt x="2520114" y="2759291"/>
                  <a:pt x="2512498" y="2806374"/>
                  <a:pt x="2541722" y="2820986"/>
                </a:cubicBezTo>
                <a:cubicBezTo>
                  <a:pt x="2622767" y="2861508"/>
                  <a:pt x="2581301" y="2846378"/>
                  <a:pt x="2665709" y="2867481"/>
                </a:cubicBezTo>
                <a:cubicBezTo>
                  <a:pt x="2681207" y="2836484"/>
                  <a:pt x="2701244" y="2807368"/>
                  <a:pt x="2712203" y="2774491"/>
                </a:cubicBezTo>
                <a:cubicBezTo>
                  <a:pt x="2727265" y="2729306"/>
                  <a:pt x="2732490" y="2681415"/>
                  <a:pt x="2743200" y="2635006"/>
                </a:cubicBezTo>
                <a:cubicBezTo>
                  <a:pt x="2747990" y="2614251"/>
                  <a:pt x="2753532" y="2593677"/>
                  <a:pt x="2758698" y="2573013"/>
                </a:cubicBezTo>
                <a:cubicBezTo>
                  <a:pt x="2737364" y="1719617"/>
                  <a:pt x="2732926" y="1857604"/>
                  <a:pt x="2758698" y="775209"/>
                </a:cubicBezTo>
                <a:cubicBezTo>
                  <a:pt x="2759689" y="733570"/>
                  <a:pt x="2770053" y="692667"/>
                  <a:pt x="2774197" y="651223"/>
                </a:cubicBezTo>
                <a:cubicBezTo>
                  <a:pt x="2776549" y="627700"/>
                  <a:pt x="2779714" y="462700"/>
                  <a:pt x="2805193" y="403250"/>
                </a:cubicBezTo>
                <a:cubicBezTo>
                  <a:pt x="2812530" y="386129"/>
                  <a:pt x="2825858" y="372253"/>
                  <a:pt x="2836190" y="356755"/>
                </a:cubicBezTo>
                <a:lnTo>
                  <a:pt x="2898183" y="170776"/>
                </a:lnTo>
                <a:cubicBezTo>
                  <a:pt x="2903349" y="155278"/>
                  <a:pt x="2902129" y="135833"/>
                  <a:pt x="2913681" y="124281"/>
                </a:cubicBezTo>
                <a:lnTo>
                  <a:pt x="2960176" y="77786"/>
                </a:lnTo>
                <a:cubicBezTo>
                  <a:pt x="2965342" y="62288"/>
                  <a:pt x="2965469" y="44048"/>
                  <a:pt x="2975675" y="31291"/>
                </a:cubicBezTo>
                <a:cubicBezTo>
                  <a:pt x="3016566" y="-19823"/>
                  <a:pt x="3042826" y="4425"/>
                  <a:pt x="3099661" y="15793"/>
                </a:cubicBezTo>
                <a:cubicBezTo>
                  <a:pt x="3190558" y="288484"/>
                  <a:pt x="3113258" y="38135"/>
                  <a:pt x="3084163" y="775209"/>
                </a:cubicBezTo>
                <a:cubicBezTo>
                  <a:pt x="3078047" y="930158"/>
                  <a:pt x="3075549" y="1085243"/>
                  <a:pt x="3068664" y="1240159"/>
                </a:cubicBezTo>
                <a:cubicBezTo>
                  <a:pt x="3060393" y="1426263"/>
                  <a:pt x="3055515" y="1451493"/>
                  <a:pt x="3037668" y="1612118"/>
                </a:cubicBezTo>
                <a:cubicBezTo>
                  <a:pt x="3042834" y="1916918"/>
                  <a:pt x="3043338" y="2221833"/>
                  <a:pt x="3053166" y="2526518"/>
                </a:cubicBezTo>
                <a:cubicBezTo>
                  <a:pt x="3054811" y="2577522"/>
                  <a:pt x="3077581" y="2578958"/>
                  <a:pt x="3115159" y="2604009"/>
                </a:cubicBezTo>
                <a:cubicBezTo>
                  <a:pt x="3120325" y="2624674"/>
                  <a:pt x="3122267" y="2646425"/>
                  <a:pt x="3130658" y="2666003"/>
                </a:cubicBezTo>
                <a:cubicBezTo>
                  <a:pt x="3152128" y="2716100"/>
                  <a:pt x="3179833" y="2726132"/>
                  <a:pt x="3223648" y="2758993"/>
                </a:cubicBezTo>
                <a:cubicBezTo>
                  <a:pt x="3233980" y="2774491"/>
                  <a:pt x="3241473" y="2792316"/>
                  <a:pt x="3254644" y="2805487"/>
                </a:cubicBezTo>
                <a:cubicBezTo>
                  <a:pt x="3318868" y="2869711"/>
                  <a:pt x="3423759" y="2851982"/>
                  <a:pt x="3502617" y="2851982"/>
                </a:cubicBezTo>
              </a:path>
            </a:pathLst>
          </a:custGeom>
          <a:noFill/>
          <a:ln>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9729" y="1612893"/>
            <a:ext cx="4006992" cy="3676806"/>
          </a:xfrm>
          <a:prstGeom prst="round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20" y="1447801"/>
            <a:ext cx="4189960" cy="4006993"/>
          </a:xfrm>
          <a:prstGeom prst="round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25" y="-76200"/>
            <a:ext cx="8439150" cy="1325563"/>
          </a:xfrm>
        </p:spPr>
        <p:txBody>
          <a:bodyPr/>
          <a:lstStyle/>
          <a:p>
            <a:pPr algn="ctr"/>
            <a:r>
              <a:rPr lang="en-US" sz="4400" b="1" u="sng"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HIGH RISK ARRESTS/SWAT</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200" y="994916"/>
            <a:ext cx="5541900" cy="3688854"/>
          </a:xfrm>
          <a:prstGeom prst="round2Diag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425" y="3373733"/>
            <a:ext cx="3792257" cy="3097213"/>
          </a:xfrm>
          <a:prstGeom prst="round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457200"/>
            <a:ext cx="8610600" cy="769441"/>
          </a:xfrm>
          <a:prstGeom prst="rect">
            <a:avLst/>
          </a:prstGeom>
        </p:spPr>
        <p:txBody>
          <a:bodyPr wrap="square">
            <a:spAutoFit/>
          </a:bodyPr>
          <a:lstStyle/>
          <a:p>
            <a:pPr algn="ctr"/>
            <a:r>
              <a:rPr lang="en-US" sz="4400" b="1" u="sng"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PUBLIC DEMONSTRATIONS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300" y="1255589"/>
            <a:ext cx="7391400" cy="4799531"/>
          </a:xfrm>
          <a:prstGeom prst="round2Diag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u="sng"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RIOT CONTROL</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88979" y="1843087"/>
            <a:ext cx="4337957" cy="3795713"/>
          </a:xfrm>
          <a:prstGeom prst="roundRect">
            <a:avLst/>
          </a:prstGeom>
        </p:spPr>
      </p:pic>
      <p:pic>
        <p:nvPicPr>
          <p:cNvPr id="4"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037894" y="1484359"/>
            <a:ext cx="3269219" cy="2563019"/>
          </a:xfrm>
          <a:prstGeom prst="roundRect">
            <a:avLst/>
          </a:prstGeo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034204" y="4192349"/>
            <a:ext cx="2743200" cy="2407920"/>
          </a:xfrm>
          <a:prstGeom prst="round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1142999"/>
            <a:ext cx="4114800" cy="4572000"/>
          </a:xfrm>
          <a:prstGeom prst="round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209" y="1143000"/>
            <a:ext cx="4401312" cy="4572000"/>
          </a:xfrm>
          <a:prstGeom prst="round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304800"/>
            <a:ext cx="8915400" cy="1143000"/>
          </a:xfrm>
        </p:spPr>
        <p:txBody>
          <a:bodyPr>
            <a:normAutofit/>
          </a:bodyPr>
          <a:lstStyle/>
          <a:p>
            <a:pPr algn="ctr"/>
            <a:r>
              <a:rPr lang="en-US" sz="36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LARIMER COUNTY SHERIFF’S OFFICE</a:t>
            </a:r>
            <a:br>
              <a:rPr lang="en-US" sz="3600"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br>
            <a:r>
              <a:rPr lang="en-US" sz="3600"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K-9 Unit Handlers</a:t>
            </a:r>
          </a:p>
        </p:txBody>
      </p:sp>
      <p:sp>
        <p:nvSpPr>
          <p:cNvPr id="3" name="Content Placeholder 2"/>
          <p:cNvSpPr>
            <a:spLocks noGrp="1"/>
          </p:cNvSpPr>
          <p:nvPr>
            <p:ph idx="1"/>
          </p:nvPr>
        </p:nvSpPr>
        <p:spPr>
          <a:xfrm>
            <a:off x="990600" y="1682262"/>
            <a:ext cx="8534400" cy="4261338"/>
          </a:xfrm>
        </p:spPr>
        <p:txBody>
          <a:bodyPr>
            <a:normAutofit/>
          </a:bodyPr>
          <a:lstStyle/>
          <a:p>
            <a:pPr>
              <a:buNone/>
            </a:pPr>
            <a:r>
              <a:rPr lang="en-US" sz="4000" dirty="0">
                <a:solidFill>
                  <a:schemeClr val="tx2">
                    <a:lumMod val="20000"/>
                    <a:lumOff val="80000"/>
                  </a:schemeClr>
                </a:solidFill>
                <a:latin typeface="High Tower Text" panose="02040502050506030303" pitchFamily="18" charset="0"/>
              </a:rPr>
              <a:t>  DEPUTY AARON HULME</a:t>
            </a:r>
          </a:p>
          <a:p>
            <a:pPr marL="2743200" lvl="8" indent="0">
              <a:buClr>
                <a:schemeClr val="tx2">
                  <a:lumMod val="60000"/>
                  <a:lumOff val="40000"/>
                </a:schemeClr>
              </a:buClr>
              <a:buNone/>
            </a:pPr>
            <a:endParaRPr lang="en-US" sz="2800" dirty="0">
              <a:solidFill>
                <a:schemeClr val="tx2">
                  <a:lumMod val="20000"/>
                  <a:lumOff val="80000"/>
                </a:schemeClr>
              </a:solidFill>
              <a:latin typeface="High Tower Text" panose="02040502050506030303" pitchFamily="18" charset="0"/>
            </a:endParaRPr>
          </a:p>
          <a:p>
            <a:pPr lvl="8">
              <a:buClr>
                <a:schemeClr val="tx2">
                  <a:lumMod val="60000"/>
                  <a:lumOff val="40000"/>
                </a:schemeClr>
              </a:buClr>
            </a:pPr>
            <a:r>
              <a:rPr lang="en-US" sz="2800" dirty="0">
                <a:solidFill>
                  <a:schemeClr val="tx2">
                    <a:lumMod val="20000"/>
                    <a:lumOff val="80000"/>
                  </a:schemeClr>
                </a:solidFill>
                <a:latin typeface="High Tower Text" panose="02040502050506030303" pitchFamily="18" charset="0"/>
              </a:rPr>
              <a:t>Handles K-9 Ryker</a:t>
            </a:r>
          </a:p>
          <a:p>
            <a:pPr lvl="8">
              <a:buClr>
                <a:schemeClr val="tx2">
                  <a:lumMod val="60000"/>
                  <a:lumOff val="40000"/>
                </a:schemeClr>
              </a:buClr>
            </a:pPr>
            <a:r>
              <a:rPr lang="en-US" sz="2800" dirty="0">
                <a:solidFill>
                  <a:schemeClr val="tx2">
                    <a:lumMod val="20000"/>
                    <a:lumOff val="80000"/>
                  </a:schemeClr>
                </a:solidFill>
                <a:latin typeface="High Tower Text" panose="02040502050506030303" pitchFamily="18" charset="0"/>
              </a:rPr>
              <a:t>Works Red Side, Day Shift</a:t>
            </a:r>
          </a:p>
          <a:p>
            <a:pPr lvl="8">
              <a:buClr>
                <a:schemeClr val="tx2">
                  <a:lumMod val="60000"/>
                  <a:lumOff val="40000"/>
                </a:schemeClr>
              </a:buClr>
            </a:pPr>
            <a:r>
              <a:rPr lang="en-US" sz="2800" dirty="0">
                <a:solidFill>
                  <a:schemeClr val="tx2">
                    <a:lumMod val="20000"/>
                    <a:lumOff val="80000"/>
                  </a:schemeClr>
                </a:solidFill>
                <a:latin typeface="High Tower Text" panose="02040502050506030303" pitchFamily="18" charset="0"/>
              </a:rPr>
              <a:t>Field Training Officer (FTO)</a:t>
            </a:r>
          </a:p>
          <a:p>
            <a:pPr>
              <a:buNone/>
            </a:pPr>
            <a:endParaRPr lang="en-US" sz="2800" dirty="0"/>
          </a:p>
        </p:txBody>
      </p:sp>
      <p:pic>
        <p:nvPicPr>
          <p:cNvPr id="4" name="Picture 3" descr="Aaron &amp; Ryker-2.JPG"/>
          <p:cNvPicPr>
            <a:picLocks noChangeAspect="1"/>
          </p:cNvPicPr>
          <p:nvPr/>
        </p:nvPicPr>
        <p:blipFill>
          <a:blip r:embed="rId2" cstate="print"/>
          <a:stretch>
            <a:fillRect/>
          </a:stretch>
        </p:blipFill>
        <p:spPr>
          <a:xfrm>
            <a:off x="766297" y="2362200"/>
            <a:ext cx="2891303" cy="4267200"/>
          </a:xfrm>
          <a:prstGeom prst="round2Diag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21664"/>
          </a:xfrm>
          <a:ln>
            <a:noFill/>
          </a:ln>
        </p:spPr>
        <p:txBody>
          <a:bodyPr>
            <a:noAutofit/>
          </a:bodyPr>
          <a:lstStyle/>
          <a:p>
            <a:pPr algn="ctr"/>
            <a:r>
              <a:rPr lang="en-US" sz="4400" b="1" u="sng" dirty="0">
                <a:ln w="6350">
                  <a:noFill/>
                </a:ln>
                <a:solidFill>
                  <a:schemeClr val="tx2">
                    <a:lumMod val="40000"/>
                    <a:lumOff val="60000"/>
                  </a:schemeClr>
                </a:solidFill>
                <a:effectLst>
                  <a:outerShdw blurRad="38100" dist="38100" dir="2700000" algn="tl">
                    <a:srgbClr val="000000">
                      <a:alpha val="43137"/>
                    </a:srgbClr>
                  </a:outerShdw>
                </a:effectLst>
                <a:latin typeface="High Tower Text" panose="02040502050506030303" pitchFamily="18" charset="0"/>
              </a:rPr>
              <a:t>TRACKING</a:t>
            </a:r>
          </a:p>
        </p:txBody>
      </p:sp>
      <p:sp>
        <p:nvSpPr>
          <p:cNvPr id="3" name="Content Placeholder 2"/>
          <p:cNvSpPr>
            <a:spLocks noGrp="1"/>
          </p:cNvSpPr>
          <p:nvPr>
            <p:ph sz="half" idx="1"/>
          </p:nvPr>
        </p:nvSpPr>
        <p:spPr>
          <a:xfrm>
            <a:off x="457200" y="1219200"/>
            <a:ext cx="8458200" cy="5410200"/>
          </a:xfrm>
        </p:spPr>
        <p:txBody>
          <a:bodyPr>
            <a:noAutofit/>
          </a:bodyPr>
          <a:lstStyle/>
          <a:p>
            <a:pPr>
              <a:buClr>
                <a:schemeClr val="tx2">
                  <a:lumMod val="60000"/>
                  <a:lumOff val="40000"/>
                </a:schemeClr>
              </a:buClr>
            </a:pPr>
            <a:r>
              <a:rPr lang="en-US" sz="2400" dirty="0">
                <a:solidFill>
                  <a:schemeClr val="tx2">
                    <a:lumMod val="20000"/>
                    <a:lumOff val="80000"/>
                  </a:schemeClr>
                </a:solidFill>
                <a:latin typeface="High Tower Text" panose="02040502050506030303" pitchFamily="18" charset="0"/>
              </a:rPr>
              <a:t>The canine follows a </a:t>
            </a:r>
            <a:r>
              <a:rPr lang="en-US" sz="2400" b="1" u="sng" dirty="0">
                <a:solidFill>
                  <a:schemeClr val="tx2">
                    <a:lumMod val="20000"/>
                    <a:lumOff val="80000"/>
                  </a:schemeClr>
                </a:solidFill>
                <a:latin typeface="High Tower Text" panose="02040502050506030303" pitchFamily="18" charset="0"/>
              </a:rPr>
              <a:t>ground disturbance </a:t>
            </a:r>
            <a:r>
              <a:rPr lang="en-US" sz="2400" dirty="0">
                <a:solidFill>
                  <a:schemeClr val="tx2">
                    <a:lumMod val="20000"/>
                    <a:lumOff val="80000"/>
                  </a:schemeClr>
                </a:solidFill>
                <a:latin typeface="High Tower Text" panose="02040502050506030303" pitchFamily="18" charset="0"/>
              </a:rPr>
              <a:t>made by the person as they fled from an area.  </a:t>
            </a:r>
          </a:p>
          <a:p>
            <a:pPr>
              <a:buClr>
                <a:schemeClr val="tx2">
                  <a:lumMod val="60000"/>
                  <a:lumOff val="40000"/>
                </a:schemeClr>
              </a:buClr>
            </a:pPr>
            <a:r>
              <a:rPr lang="en-US" sz="2400" dirty="0">
                <a:solidFill>
                  <a:schemeClr val="tx2">
                    <a:lumMod val="20000"/>
                    <a:lumOff val="80000"/>
                  </a:schemeClr>
                </a:solidFill>
                <a:latin typeface="High Tower Text" panose="02040502050506030303" pitchFamily="18" charset="0"/>
              </a:rPr>
              <a:t>Can be used over grass, dirt or hard surfaces.  The suspect leaves a trail and the trail is a disturbance to the ground. The weight of the person crushes the vegetation and as the biological matter decomposes it has a different odor than the ground around it that the canine can detect. </a:t>
            </a:r>
          </a:p>
          <a:p>
            <a:pPr>
              <a:buClr>
                <a:schemeClr val="tx2">
                  <a:lumMod val="60000"/>
                  <a:lumOff val="40000"/>
                </a:schemeClr>
              </a:buClr>
            </a:pPr>
            <a:r>
              <a:rPr lang="en-US" sz="2400" dirty="0">
                <a:solidFill>
                  <a:schemeClr val="tx2">
                    <a:lumMod val="20000"/>
                    <a:lumOff val="80000"/>
                  </a:schemeClr>
                </a:solidFill>
                <a:latin typeface="High Tower Text" panose="02040502050506030303" pitchFamily="18" charset="0"/>
              </a:rPr>
              <a:t>Canine’s sense of smell is said to be </a:t>
            </a:r>
            <a:r>
              <a:rPr lang="en-US" sz="2400" b="1" dirty="0">
                <a:solidFill>
                  <a:schemeClr val="tx2">
                    <a:lumMod val="20000"/>
                    <a:lumOff val="80000"/>
                  </a:schemeClr>
                </a:solidFill>
                <a:latin typeface="High Tower Text" panose="02040502050506030303" pitchFamily="18" charset="0"/>
              </a:rPr>
              <a:t>100,000 to 1,000,000 </a:t>
            </a:r>
            <a:r>
              <a:rPr lang="en-US" sz="2400" dirty="0">
                <a:solidFill>
                  <a:schemeClr val="tx2">
                    <a:lumMod val="20000"/>
                    <a:lumOff val="80000"/>
                  </a:schemeClr>
                </a:solidFill>
                <a:latin typeface="High Tower Text" panose="02040502050506030303" pitchFamily="18" charset="0"/>
              </a:rPr>
              <a:t>times more sensitive than a humans. </a:t>
            </a:r>
          </a:p>
          <a:p>
            <a:pPr>
              <a:buClr>
                <a:schemeClr val="tx2">
                  <a:lumMod val="60000"/>
                  <a:lumOff val="40000"/>
                </a:schemeClr>
              </a:buClr>
            </a:pPr>
            <a:r>
              <a:rPr lang="en-US" sz="2400" dirty="0">
                <a:solidFill>
                  <a:schemeClr val="tx2">
                    <a:lumMod val="20000"/>
                    <a:lumOff val="80000"/>
                  </a:schemeClr>
                </a:solidFill>
                <a:latin typeface="High Tower Text" panose="02040502050506030303" pitchFamily="18" charset="0"/>
              </a:rPr>
              <a:t>Ideally handlers like to start a track of a person within 30 to 45 minutes of the track being set. This is the optimal time for a successful outcome.  Wind is really the only adversary of a tracking canine.  In heavy wind gusts the odor is blown away from the tracks origin and is difficult to follow.</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u="sng" dirty="0">
                <a:solidFill>
                  <a:schemeClr val="tx2">
                    <a:lumMod val="20000"/>
                    <a:lumOff val="80000"/>
                  </a:schemeClr>
                </a:solidFill>
                <a:effectLst>
                  <a:outerShdw blurRad="38100" dist="38100" dir="2700000" algn="tl">
                    <a:srgbClr val="000000">
                      <a:alpha val="43137"/>
                    </a:srgbClr>
                  </a:outerShdw>
                </a:effectLst>
                <a:latin typeface="High Tower Text" pitchFamily="18" charset="0"/>
              </a:rPr>
              <a:t>TRACKING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572" y="2318945"/>
            <a:ext cx="3505199" cy="3134509"/>
          </a:xfrm>
          <a:prstGeom prst="round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9343" y="2138244"/>
            <a:ext cx="4200677" cy="3495912"/>
          </a:xfrm>
          <a:prstGeom prst="round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1649" y="3809999"/>
            <a:ext cx="2126922" cy="3041073"/>
          </a:xfrm>
          <a:prstGeom prst="round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 y="4128654"/>
            <a:ext cx="2241962" cy="2729346"/>
          </a:xfrm>
          <a:prstGeom prst="roundRect">
            <a:avLst/>
          </a:prstGeom>
        </p:spPr>
      </p:pic>
      <p:sp>
        <p:nvSpPr>
          <p:cNvPr id="8" name="Title 1"/>
          <p:cNvSpPr>
            <a:spLocks noGrp="1"/>
          </p:cNvSpPr>
          <p:nvPr>
            <p:ph type="title"/>
          </p:nvPr>
        </p:nvSpPr>
        <p:spPr>
          <a:xfrm>
            <a:off x="628650" y="46037"/>
            <a:ext cx="7886700" cy="1325563"/>
          </a:xfrm>
        </p:spPr>
        <p:txBody>
          <a:bodyPr>
            <a:normAutofit/>
          </a:bodyPr>
          <a:lstStyle/>
          <a:p>
            <a:pPr algn="ctr"/>
            <a:r>
              <a:rPr lang="en-US" sz="4400" b="1" u="sng" dirty="0">
                <a:solidFill>
                  <a:schemeClr val="tx2">
                    <a:lumMod val="20000"/>
                    <a:lumOff val="80000"/>
                  </a:schemeClr>
                </a:solidFill>
                <a:effectLst>
                  <a:outerShdw blurRad="38100" dist="38100" dir="2700000" algn="tl">
                    <a:srgbClr val="000000">
                      <a:alpha val="43137"/>
                    </a:srgbClr>
                  </a:outerShdw>
                </a:effectLst>
                <a:latin typeface="High Tower Text" pitchFamily="18" charset="0"/>
              </a:rPr>
              <a:t>When a dog retires:</a:t>
            </a:r>
          </a:p>
        </p:txBody>
      </p:sp>
      <p:sp>
        <p:nvSpPr>
          <p:cNvPr id="10" name="TextBox 9"/>
          <p:cNvSpPr txBox="1"/>
          <p:nvPr/>
        </p:nvSpPr>
        <p:spPr>
          <a:xfrm>
            <a:off x="1390650" y="1066800"/>
            <a:ext cx="636270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2">
                    <a:lumMod val="20000"/>
                    <a:lumOff val="80000"/>
                  </a:schemeClr>
                </a:solidFill>
                <a:latin typeface="High Tower Text" panose="02040502050506030303" pitchFamily="18" charset="0"/>
              </a:rPr>
              <a:t>The officer gets to purchase their dog for $1</a:t>
            </a:r>
          </a:p>
          <a:p>
            <a:pPr marL="285750" indent="-285750">
              <a:buFont typeface="Arial" panose="020B0604020202020204" pitchFamily="34" charset="0"/>
              <a:buChar char="•"/>
            </a:pPr>
            <a:r>
              <a:rPr lang="en-US" sz="2400" dirty="0">
                <a:solidFill>
                  <a:schemeClr val="tx2">
                    <a:lumMod val="20000"/>
                    <a:lumOff val="80000"/>
                  </a:schemeClr>
                </a:solidFill>
                <a:latin typeface="High Tower Text" panose="02040502050506030303" pitchFamily="18" charset="0"/>
              </a:rPr>
              <a:t>They get to live relaxed and comfortable with their handler and their families</a:t>
            </a:r>
          </a:p>
          <a:p>
            <a:pPr marL="285750" indent="-285750">
              <a:buFont typeface="Arial" panose="020B0604020202020204" pitchFamily="34" charset="0"/>
              <a:buChar char="•"/>
            </a:pPr>
            <a:r>
              <a:rPr lang="en-US" sz="2400" dirty="0">
                <a:solidFill>
                  <a:schemeClr val="tx2">
                    <a:lumMod val="20000"/>
                    <a:lumOff val="80000"/>
                  </a:schemeClr>
                </a:solidFill>
                <a:latin typeface="High Tower Text" panose="02040502050506030303" pitchFamily="18" charset="0"/>
              </a:rPr>
              <a:t>Thanks to the Retired K9 fund these dogs get medical support through their aging years</a:t>
            </a:r>
          </a:p>
          <a:p>
            <a:pPr marL="285750" indent="-285750">
              <a:buFont typeface="Arial" panose="020B0604020202020204" pitchFamily="34" charset="0"/>
              <a:buChar char="•"/>
            </a:pPr>
            <a:r>
              <a:rPr lang="en-US" sz="2400" dirty="0">
                <a:solidFill>
                  <a:schemeClr val="tx2">
                    <a:lumMod val="20000"/>
                    <a:lumOff val="80000"/>
                  </a:schemeClr>
                </a:solidFill>
                <a:latin typeface="High Tower Text" panose="02040502050506030303" pitchFamily="18" charset="0"/>
              </a:rPr>
              <a:t>If you would like to contribute any additional support please contact Barb Bennett at </a:t>
            </a:r>
          </a:p>
          <a:p>
            <a:pPr algn="ctr"/>
            <a:r>
              <a:rPr lang="en-US" sz="2400" dirty="0">
                <a:solidFill>
                  <a:schemeClr val="tx2">
                    <a:lumMod val="20000"/>
                    <a:lumOff val="80000"/>
                  </a:schemeClr>
                </a:solidFill>
                <a:latin typeface="High Tower Text" panose="02040502050506030303" pitchFamily="18" charset="0"/>
              </a:rPr>
              <a:t>970-682-0597</a:t>
            </a:r>
          </a:p>
          <a:p>
            <a:pPr marL="285750" indent="-285750">
              <a:buFont typeface="Arial" panose="020B0604020202020204" pitchFamily="34" charset="0"/>
              <a:buChar char="•"/>
            </a:pPr>
            <a:endParaRPr lang="en-US" sz="2400" dirty="0">
              <a:solidFill>
                <a:schemeClr val="tx2">
                  <a:lumMod val="20000"/>
                  <a:lumOff val="80000"/>
                </a:schemeClr>
              </a:solidFill>
              <a:latin typeface="High Tower Text" panose="02040502050506030303"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0321" y="4498830"/>
            <a:ext cx="1903358" cy="2176031"/>
          </a:xfrm>
          <a:prstGeom prst="roundRect">
            <a:avLst/>
          </a:prstGeom>
        </p:spPr>
      </p:pic>
    </p:spTree>
    <p:extLst>
      <p:ext uri="{BB962C8B-B14F-4D97-AF65-F5344CB8AC3E}">
        <p14:creationId xmlns:p14="http://schemas.microsoft.com/office/powerpoint/2010/main" val="23652730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P6140028"/>
          <p:cNvPicPr>
            <a:picLocks noChangeAspect="1" noChangeArrowheads="1"/>
          </p:cNvPicPr>
          <p:nvPr/>
        </p:nvPicPr>
        <p:blipFill>
          <a:blip r:embed="rId2" cstate="print"/>
          <a:srcRect/>
          <a:stretch>
            <a:fillRect/>
          </a:stretch>
        </p:blipFill>
        <p:spPr bwMode="auto">
          <a:xfrm>
            <a:off x="2057400" y="0"/>
            <a:ext cx="5146675" cy="6862763"/>
          </a:xfrm>
          <a:prstGeom prst="rect">
            <a:avLst/>
          </a:prstGeom>
          <a:noFill/>
          <a:ln w="9525">
            <a:noFill/>
            <a:miter lim="800000"/>
            <a:headEnd/>
            <a:tailEnd/>
          </a:ln>
        </p:spPr>
      </p:pic>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679.JPG"/>
          <p:cNvPicPr>
            <a:picLocks noChangeAspect="1"/>
          </p:cNvPicPr>
          <p:nvPr/>
        </p:nvPicPr>
        <p:blipFill>
          <a:blip r:embed="rId2" cstate="print"/>
          <a:stretch>
            <a:fillRect/>
          </a:stretch>
        </p:blipFill>
        <p:spPr>
          <a:xfrm>
            <a:off x="0" y="857250"/>
            <a:ext cx="9144000" cy="5143500"/>
          </a:xfrm>
          <a:prstGeom prst="rect">
            <a:avLst/>
          </a:prstGeom>
        </p:spPr>
      </p:pic>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030.jpg"/>
          <p:cNvPicPr>
            <a:picLocks noChangeAspect="1"/>
          </p:cNvPicPr>
          <p:nvPr/>
        </p:nvPicPr>
        <p:blipFill>
          <a:blip r:embed="rId2" cstate="print"/>
          <a:stretch>
            <a:fillRect/>
          </a:stretch>
        </p:blipFill>
        <p:spPr>
          <a:xfrm>
            <a:off x="0" y="0"/>
            <a:ext cx="9144000" cy="6858000"/>
          </a:xfrm>
          <a:prstGeom prst="rect">
            <a:avLst/>
          </a:prstGeom>
        </p:spPr>
      </p:pic>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76" y="1700"/>
            <a:ext cx="10443476" cy="7006999"/>
          </a:xfrm>
          <a:prstGeom prst="rect">
            <a:avLst/>
          </a:prstGeom>
        </p:spPr>
      </p:pic>
    </p:spTree>
    <p:extLst>
      <p:ext uri="{BB962C8B-B14F-4D97-AF65-F5344CB8AC3E}">
        <p14:creationId xmlns:p14="http://schemas.microsoft.com/office/powerpoint/2010/main" val="3670226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 y="0"/>
            <a:ext cx="9345168" cy="7010400"/>
          </a:xfrm>
          <a:prstGeom prst="rect">
            <a:avLst/>
          </a:prstGeom>
        </p:spPr>
      </p:pic>
    </p:spTree>
    <p:extLst>
      <p:ext uri="{BB962C8B-B14F-4D97-AF65-F5344CB8AC3E}">
        <p14:creationId xmlns:p14="http://schemas.microsoft.com/office/powerpoint/2010/main" val="19846715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4640" y="179930"/>
            <a:ext cx="5174720" cy="649814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9296400" cy="914400"/>
          </a:xfrm>
        </p:spPr>
        <p:txBody>
          <a:bodyPr>
            <a:noAutofit/>
          </a:bodyPr>
          <a:lstStyle/>
          <a:p>
            <a:pPr algn="ctr"/>
            <a:r>
              <a:rPr lang="en-US" sz="36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LARIMER COUNTY SHERIFF’S OFFICE</a:t>
            </a:r>
            <a:br>
              <a:rPr lang="en-US" sz="3600"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br>
            <a:r>
              <a:rPr lang="en-US" sz="3600"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K-9 Unit Handlers</a:t>
            </a:r>
          </a:p>
        </p:txBody>
      </p:sp>
      <p:sp>
        <p:nvSpPr>
          <p:cNvPr id="3" name="Content Placeholder 2"/>
          <p:cNvSpPr>
            <a:spLocks noGrp="1"/>
          </p:cNvSpPr>
          <p:nvPr>
            <p:ph idx="1"/>
          </p:nvPr>
        </p:nvSpPr>
        <p:spPr>
          <a:xfrm>
            <a:off x="1219200" y="1676400"/>
            <a:ext cx="8458200" cy="2819400"/>
          </a:xfrm>
        </p:spPr>
        <p:txBody>
          <a:bodyPr>
            <a:normAutofit/>
          </a:bodyPr>
          <a:lstStyle/>
          <a:p>
            <a:pPr>
              <a:buNone/>
            </a:pPr>
            <a:r>
              <a:rPr lang="en-US" sz="4000" dirty="0">
                <a:solidFill>
                  <a:schemeClr val="tx2">
                    <a:lumMod val="20000"/>
                    <a:lumOff val="80000"/>
                  </a:schemeClr>
                </a:solidFill>
                <a:latin typeface="High Tower Text" panose="02040502050506030303" pitchFamily="18" charset="0"/>
              </a:rPr>
              <a:t>   CORPORAL JAMIE SMITH</a:t>
            </a:r>
          </a:p>
          <a:p>
            <a:pPr lvl="8">
              <a:buClr>
                <a:schemeClr val="tx2">
                  <a:lumMod val="60000"/>
                  <a:lumOff val="40000"/>
                </a:schemeClr>
              </a:buClr>
            </a:pPr>
            <a:endParaRPr lang="en-US" sz="2350" dirty="0">
              <a:solidFill>
                <a:schemeClr val="tx2">
                  <a:lumMod val="20000"/>
                  <a:lumOff val="80000"/>
                </a:schemeClr>
              </a:solidFill>
              <a:latin typeface="High Tower Text" panose="02040502050506030303" pitchFamily="18" charset="0"/>
            </a:endParaRPr>
          </a:p>
          <a:p>
            <a:pPr lvl="8">
              <a:buClr>
                <a:schemeClr val="tx2">
                  <a:lumMod val="60000"/>
                  <a:lumOff val="40000"/>
                </a:schemeClr>
              </a:buClr>
            </a:pPr>
            <a:r>
              <a:rPr lang="en-US" sz="2800" dirty="0">
                <a:solidFill>
                  <a:schemeClr val="tx2">
                    <a:lumMod val="20000"/>
                    <a:lumOff val="80000"/>
                  </a:schemeClr>
                </a:solidFill>
                <a:latin typeface="High Tower Text" panose="02040502050506030303" pitchFamily="18" charset="0"/>
              </a:rPr>
              <a:t>Handles K-9 Cash</a:t>
            </a:r>
          </a:p>
          <a:p>
            <a:pPr lvl="8">
              <a:buClr>
                <a:schemeClr val="tx2">
                  <a:lumMod val="60000"/>
                  <a:lumOff val="40000"/>
                </a:schemeClr>
              </a:buClr>
            </a:pPr>
            <a:r>
              <a:rPr lang="en-US" sz="2800" dirty="0">
                <a:solidFill>
                  <a:schemeClr val="tx2">
                    <a:lumMod val="20000"/>
                    <a:lumOff val="80000"/>
                  </a:schemeClr>
                </a:solidFill>
                <a:latin typeface="High Tower Text" panose="02040502050506030303" pitchFamily="18" charset="0"/>
              </a:rPr>
              <a:t>Works Red Side, Swing Shift</a:t>
            </a:r>
          </a:p>
          <a:p>
            <a:pPr lvl="8">
              <a:buClr>
                <a:schemeClr val="tx2">
                  <a:lumMod val="60000"/>
                  <a:lumOff val="40000"/>
                </a:schemeClr>
              </a:buClr>
            </a:pPr>
            <a:r>
              <a:rPr lang="en-US" sz="2800" dirty="0">
                <a:solidFill>
                  <a:schemeClr val="tx2">
                    <a:lumMod val="20000"/>
                    <a:lumOff val="80000"/>
                  </a:schemeClr>
                </a:solidFill>
                <a:latin typeface="High Tower Text" panose="02040502050506030303" pitchFamily="18" charset="0"/>
              </a:rPr>
              <a:t>Field Training Officer (FTO)</a:t>
            </a:r>
            <a:endParaRPr lang="en-US" sz="2800" i="1" dirty="0">
              <a:solidFill>
                <a:schemeClr val="tx2">
                  <a:lumMod val="20000"/>
                  <a:lumOff val="80000"/>
                </a:schemeClr>
              </a:solidFill>
              <a:latin typeface="High Tower Text" panose="02040502050506030303" pitchFamily="18" charset="0"/>
            </a:endParaRPr>
          </a:p>
          <a:p>
            <a:pPr lvl="1">
              <a:buNone/>
            </a:pPr>
            <a:endParaRPr lang="en-US" dirty="0"/>
          </a:p>
          <a:p>
            <a:pPr lvl="1"/>
            <a:endParaRPr lang="en-US" dirty="0"/>
          </a:p>
        </p:txBody>
      </p:sp>
      <p:pic>
        <p:nvPicPr>
          <p:cNvPr id="2050" name="Picture 2" descr="C:\Users\knudsejm\Downloads\DSCN2173.JPG"/>
          <p:cNvPicPr>
            <a:picLocks noChangeAspect="1" noChangeArrowheads="1"/>
          </p:cNvPicPr>
          <p:nvPr/>
        </p:nvPicPr>
        <p:blipFill rotWithShape="1">
          <a:blip r:embed="rId2" cstate="print"/>
          <a:srcRect l="20454" r="25000"/>
          <a:stretch/>
        </p:blipFill>
        <p:spPr bwMode="auto">
          <a:xfrm>
            <a:off x="1004455" y="2362200"/>
            <a:ext cx="2881745" cy="3962400"/>
          </a:xfrm>
          <a:prstGeom prst="round2Diag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 y="457200"/>
            <a:ext cx="9296400" cy="914400"/>
          </a:xfrm>
        </p:spPr>
        <p:txBody>
          <a:bodyPr>
            <a:noAutofit/>
          </a:bodyPr>
          <a:lstStyle/>
          <a:p>
            <a:pPr algn="ctr"/>
            <a:r>
              <a:rPr lang="en-US" sz="3600" b="1"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LARIMER COUNTY SHERIFF’S OFFICE</a:t>
            </a:r>
            <a:br>
              <a:rPr lang="en-US" sz="3600"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br>
            <a:r>
              <a:rPr lang="en-US" sz="3600" dirty="0">
                <a:solidFill>
                  <a:schemeClr val="tx2">
                    <a:lumMod val="40000"/>
                    <a:lumOff val="60000"/>
                  </a:schemeClr>
                </a:solidFill>
                <a:effectLst>
                  <a:outerShdw blurRad="38100" dist="38100" dir="2700000" algn="tl">
                    <a:srgbClr val="000000">
                      <a:alpha val="43137"/>
                    </a:srgbClr>
                  </a:outerShdw>
                </a:effectLst>
                <a:latin typeface="High Tower Text" pitchFamily="18" charset="0"/>
              </a:rPr>
              <a:t>K-9 Unit Handlers</a:t>
            </a:r>
          </a:p>
        </p:txBody>
      </p:sp>
      <p:sp>
        <p:nvSpPr>
          <p:cNvPr id="5" name="Content Placeholder 2"/>
          <p:cNvSpPr>
            <a:spLocks noGrp="1"/>
          </p:cNvSpPr>
          <p:nvPr>
            <p:ph idx="1"/>
          </p:nvPr>
        </p:nvSpPr>
        <p:spPr>
          <a:xfrm>
            <a:off x="1219200" y="1676400"/>
            <a:ext cx="8458200" cy="2819400"/>
          </a:xfrm>
        </p:spPr>
        <p:txBody>
          <a:bodyPr>
            <a:normAutofit/>
          </a:bodyPr>
          <a:lstStyle/>
          <a:p>
            <a:pPr>
              <a:buNone/>
            </a:pPr>
            <a:r>
              <a:rPr lang="en-US" sz="4000" dirty="0">
                <a:solidFill>
                  <a:schemeClr val="tx2">
                    <a:lumMod val="20000"/>
                    <a:lumOff val="80000"/>
                  </a:schemeClr>
                </a:solidFill>
                <a:latin typeface="High Tower Text" panose="02040502050506030303" pitchFamily="18" charset="0"/>
              </a:rPr>
              <a:t>   DEPUTY MIKE GURWIN</a:t>
            </a:r>
          </a:p>
          <a:p>
            <a:pPr lvl="8">
              <a:buClr>
                <a:schemeClr val="tx2">
                  <a:lumMod val="60000"/>
                  <a:lumOff val="40000"/>
                </a:schemeClr>
              </a:buClr>
            </a:pPr>
            <a:endParaRPr lang="en-US" sz="2350" dirty="0">
              <a:solidFill>
                <a:schemeClr val="tx2">
                  <a:lumMod val="20000"/>
                  <a:lumOff val="80000"/>
                </a:schemeClr>
              </a:solidFill>
              <a:latin typeface="High Tower Text" panose="02040502050506030303" pitchFamily="18" charset="0"/>
            </a:endParaRPr>
          </a:p>
          <a:p>
            <a:pPr lvl="8">
              <a:buClr>
                <a:schemeClr val="tx2">
                  <a:lumMod val="60000"/>
                  <a:lumOff val="40000"/>
                </a:schemeClr>
              </a:buClr>
            </a:pPr>
            <a:r>
              <a:rPr lang="en-US" sz="2800" dirty="0">
                <a:solidFill>
                  <a:schemeClr val="tx2">
                    <a:lumMod val="20000"/>
                    <a:lumOff val="80000"/>
                  </a:schemeClr>
                </a:solidFill>
                <a:latin typeface="High Tower Text" panose="02040502050506030303" pitchFamily="18" charset="0"/>
              </a:rPr>
              <a:t>Handles K-9 </a:t>
            </a:r>
            <a:r>
              <a:rPr lang="en-US" sz="2800" dirty="0" err="1">
                <a:solidFill>
                  <a:schemeClr val="tx2">
                    <a:lumMod val="20000"/>
                    <a:lumOff val="80000"/>
                  </a:schemeClr>
                </a:solidFill>
                <a:latin typeface="High Tower Text" panose="02040502050506030303" pitchFamily="18" charset="0"/>
              </a:rPr>
              <a:t>Taz</a:t>
            </a:r>
            <a:endParaRPr lang="en-US" sz="2800" dirty="0">
              <a:solidFill>
                <a:schemeClr val="tx2">
                  <a:lumMod val="20000"/>
                  <a:lumOff val="80000"/>
                </a:schemeClr>
              </a:solidFill>
              <a:latin typeface="High Tower Text" panose="02040502050506030303" pitchFamily="18" charset="0"/>
            </a:endParaRPr>
          </a:p>
          <a:p>
            <a:pPr lvl="8">
              <a:buClr>
                <a:schemeClr val="tx2">
                  <a:lumMod val="60000"/>
                  <a:lumOff val="40000"/>
                </a:schemeClr>
              </a:buClr>
            </a:pPr>
            <a:r>
              <a:rPr lang="en-US" sz="2800" dirty="0">
                <a:solidFill>
                  <a:schemeClr val="tx2">
                    <a:lumMod val="20000"/>
                    <a:lumOff val="80000"/>
                  </a:schemeClr>
                </a:solidFill>
                <a:latin typeface="High Tower Text" panose="02040502050506030303" pitchFamily="18" charset="0"/>
              </a:rPr>
              <a:t>Works Blue Side, Mid Shift</a:t>
            </a:r>
            <a:endParaRPr lang="en-US" dirty="0"/>
          </a:p>
          <a:p>
            <a:pPr lvl="1"/>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900" y="2514600"/>
            <a:ext cx="2540000" cy="3810000"/>
          </a:xfrm>
          <a:prstGeom prst="round2DiagRect">
            <a:avLst/>
          </a:prstGeom>
        </p:spPr>
      </p:pic>
    </p:spTree>
    <p:extLst>
      <p:ext uri="{BB962C8B-B14F-4D97-AF65-F5344CB8AC3E}">
        <p14:creationId xmlns:p14="http://schemas.microsoft.com/office/powerpoint/2010/main" val="37480644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4351</TotalTime>
  <Words>1161</Words>
  <Application>Microsoft Office PowerPoint</Application>
  <PresentationFormat>On-screen Show (4:3)</PresentationFormat>
  <Paragraphs>262</Paragraphs>
  <Slides>78</Slides>
  <Notes>17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78</vt:i4>
      </vt:variant>
    </vt:vector>
  </HeadingPairs>
  <TitlesOfParts>
    <vt:vector size="89" baseType="lpstr">
      <vt:lpstr>Arial</vt:lpstr>
      <vt:lpstr>Blue Highway D Type</vt:lpstr>
      <vt:lpstr>Calibri</vt:lpstr>
      <vt:lpstr>Calibri Light</vt:lpstr>
      <vt:lpstr>Centaur</vt:lpstr>
      <vt:lpstr>CordiaUPC</vt:lpstr>
      <vt:lpstr>High Tower Text</vt:lpstr>
      <vt:lpstr>Nyala</vt:lpstr>
      <vt:lpstr>Wingdings</vt:lpstr>
      <vt:lpstr>Wingdings 2</vt:lpstr>
      <vt:lpstr>Office Theme</vt:lpstr>
      <vt:lpstr>Larimer County Sheriff’s Office K-9 Unit</vt:lpstr>
      <vt:lpstr>PowerPoint Presentation</vt:lpstr>
      <vt:lpstr>What is the LCSO K-9 Unit?</vt:lpstr>
      <vt:lpstr>What is the LCSO K-9 Unit?</vt:lpstr>
      <vt:lpstr>LARIMER COUNTY SHERIFF’S OFFICE K-9 Unit Handlers</vt:lpstr>
      <vt:lpstr>LARIMER COUNTY SHERIFF’S OFFICE K-9 Unit Handlers</vt:lpstr>
      <vt:lpstr>LARIMER COUNTY SHERIFF’S OFFICE K-9 Unit Handlers</vt:lpstr>
      <vt:lpstr>LARIMER COUNTY SHERIFF’S OFFICE K-9 Unit Handlers</vt:lpstr>
      <vt:lpstr>LARIMER COUNTY SHERIFF’S OFFICE K-9 Unit Handlers</vt:lpstr>
      <vt:lpstr>LARIMER COUNTY SHERIFF’S OFFICE K-9 Unit K-9s</vt:lpstr>
      <vt:lpstr>PowerPoint Presentation</vt:lpstr>
      <vt:lpstr>LARIMER COUNTY SHERIFF’S OFFICE K-9 Unit K-9s</vt:lpstr>
      <vt:lpstr>PowerPoint Presentation</vt:lpstr>
      <vt:lpstr>LARIMER COUNTY SHERIFF’S OFFICE K-9 Unit K9s</vt:lpstr>
      <vt:lpstr>PowerPoint Presentation</vt:lpstr>
      <vt:lpstr>LARIMER COUNTY SHERIFF’S OFFICE K-9 Unit K9s</vt:lpstr>
      <vt:lpstr>PowerPoint Presentation</vt:lpstr>
      <vt:lpstr>Deputies arrest man who set self ablaze, tried to flee </vt:lpstr>
      <vt:lpstr>PowerPoint Presentation</vt:lpstr>
      <vt:lpstr>PowerPoint Presentation</vt:lpstr>
      <vt:lpstr>Meet the K-9 Unit Agitators   (the guys in the suits) </vt:lpstr>
      <vt:lpstr>LARIMER COUNTY SHERIFF’S OFFICE K-9 Unit Agitators  (the guys in the suits) </vt:lpstr>
      <vt:lpstr>WHAT DO WE DO?</vt:lpstr>
      <vt:lpstr>We make training fun for the K-9s</vt:lpstr>
      <vt:lpstr>PowerPoint Presentation</vt:lpstr>
      <vt:lpstr>QUALIFICATIONS FOR AGITATORS</vt:lpstr>
      <vt:lpstr>QUALIFICATIONS FOR AGITATORS</vt:lpstr>
      <vt:lpstr>QUALIFICATIONS FOR AGITATORS</vt:lpstr>
      <vt:lpstr>QUALIFICATIONS FOR AGITATORS</vt:lpstr>
      <vt:lpstr>WE ARE A TEAM . . .</vt:lpstr>
      <vt:lpstr>PowerPoint Presentation</vt:lpstr>
      <vt:lpstr>PowerPoint Presentation</vt:lpstr>
      <vt:lpstr>PowerPoint Presentation</vt:lpstr>
      <vt:lpstr>PowerPoint Presentation</vt:lpstr>
      <vt:lpstr>Larimer County Sheriff’s Office  K-9 Unit </vt:lpstr>
      <vt:lpstr>Larimer County Sheriff’s Office K-9 Unit</vt:lpstr>
      <vt:lpstr>LARIMER COUNTY SHERIFF’S OFFICE K-9 Unit</vt:lpstr>
      <vt:lpstr>PowerPoint Presentation</vt:lpstr>
      <vt:lpstr>K9 NARCOTICS SNIFFS</vt:lpstr>
      <vt:lpstr>PowerPoint Presentation</vt:lpstr>
      <vt:lpstr>K9 NARCOTICS SNIFFS</vt:lpstr>
      <vt:lpstr>K9 NARCOTICS SNIFFS</vt:lpstr>
      <vt:lpstr>PowerPoint Presentation</vt:lpstr>
      <vt:lpstr> FEDERAL GUIDELINES  U.S. v. Place 462 U. S. 696 U.S. Supreme Court (1983). </vt:lpstr>
      <vt:lpstr>ARIZONA v GANT  Limitations on Scope of Search  Arizona v. Gant 07-542 U.S. Supreme Court (2009).</vt:lpstr>
      <vt:lpstr>COMPARTMENTS</vt:lpstr>
      <vt:lpstr>Center Console</vt:lpstr>
      <vt:lpstr>Dashboard</vt:lpstr>
      <vt:lpstr>Back Seat</vt:lpstr>
      <vt:lpstr>Would you have found this on your own?</vt:lpstr>
      <vt:lpstr>Spare Tire</vt:lpstr>
      <vt:lpstr>Bumper</vt:lpstr>
      <vt:lpstr>Tire</vt:lpstr>
      <vt:lpstr>Gas Tank</vt:lpstr>
      <vt:lpstr>Undercarriage </vt:lpstr>
      <vt:lpstr>PowerPoint Presentation</vt:lpstr>
      <vt:lpstr>See any reason to stop this truck?</vt:lpstr>
      <vt:lpstr>Really Cool Compartment</vt:lpstr>
      <vt:lpstr>NARCOTICS DEMO  </vt:lpstr>
      <vt:lpstr>PowerPoint Presentation</vt:lpstr>
      <vt:lpstr>K9 PATROL DEPLOYMENTS</vt:lpstr>
      <vt:lpstr>HIGH RISK STOPS</vt:lpstr>
      <vt:lpstr>BUILDING SEARCHES</vt:lpstr>
      <vt:lpstr>AREA SEARCHES</vt:lpstr>
      <vt:lpstr>PowerPoint Presentation</vt:lpstr>
      <vt:lpstr>HIGH RISK ARRESTS/SWAT</vt:lpstr>
      <vt:lpstr>PowerPoint Presentation</vt:lpstr>
      <vt:lpstr>RIOT CONTROL</vt:lpstr>
      <vt:lpstr>PowerPoint Presentation</vt:lpstr>
      <vt:lpstr>TRACKING</vt:lpstr>
      <vt:lpstr>TRACKING</vt:lpstr>
      <vt:lpstr>When a dog retires:</vt:lpstr>
      <vt:lpstr>PowerPoint Presentation</vt:lpstr>
      <vt:lpstr>PowerPoint Presentation</vt:lpstr>
      <vt:lpstr>PowerPoint Presentation</vt:lpstr>
      <vt:lpstr>PowerPoint Presentation</vt:lpstr>
      <vt:lpstr>PowerPoint Presentation</vt:lpstr>
      <vt:lpstr>PowerPoint Presentation</vt:lpstr>
    </vt:vector>
  </TitlesOfParts>
  <Company>Larimer County Sheriff's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Larimer County Sheriff’s Office K-9 Unit</dc:title>
  <dc:creator>009675</dc:creator>
  <cp:lastModifiedBy>Amanda B Maier</cp:lastModifiedBy>
  <cp:revision>287</cp:revision>
  <dcterms:created xsi:type="dcterms:W3CDTF">2010-05-02T10:12:31Z</dcterms:created>
  <dcterms:modified xsi:type="dcterms:W3CDTF">2019-04-18T23:16:22Z</dcterms:modified>
</cp:coreProperties>
</file>