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24" r:id="rId2"/>
    <p:sldId id="425" r:id="rId3"/>
    <p:sldId id="588" r:id="rId4"/>
    <p:sldId id="587" r:id="rId5"/>
    <p:sldId id="589" r:id="rId6"/>
    <p:sldId id="590" r:id="rId7"/>
    <p:sldId id="583" r:id="rId8"/>
    <p:sldId id="584" r:id="rId9"/>
    <p:sldId id="585" r:id="rId10"/>
    <p:sldId id="586" r:id="rId11"/>
    <p:sldId id="450" r:id="rId12"/>
    <p:sldId id="553" r:id="rId13"/>
    <p:sldId id="576" r:id="rId14"/>
    <p:sldId id="577" r:id="rId15"/>
    <p:sldId id="578" r:id="rId16"/>
    <p:sldId id="591" r:id="rId17"/>
    <p:sldId id="579" r:id="rId18"/>
    <p:sldId id="580" r:id="rId19"/>
    <p:sldId id="581" r:id="rId20"/>
    <p:sldId id="582" r:id="rId21"/>
    <p:sldId id="574" r:id="rId22"/>
    <p:sldId id="575" r:id="rId23"/>
    <p:sldId id="555" r:id="rId24"/>
    <p:sldId id="592" r:id="rId25"/>
  </p:sldIdLst>
  <p:sldSz cx="9144000" cy="6858000" type="screen4x3"/>
  <p:notesSz cx="7010400" cy="92964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uman, Allison" initials="AN" lastIdx="11" clrIdx="0"/>
  <p:cmAuthor id="1" name="Keith Borsheim" initials="KMB" lastIdx="1" clrIdx="1"/>
  <p:cmAuthor id="2" name="McGuire, Shannon" initials="SM" lastIdx="3" clrIdx="2"/>
  <p:cmAuthor id="3" name="Beermann, Cristina" initials="BC" lastIdx="17" clrIdx="3"/>
  <p:cmAuthor id="4" name="Suzette M Mallette" initials="SMM" lastIdx="12" clrIdx="4"/>
  <p:cmAuthor id="5" name="Louis W  Perez" initials="LWP" lastIdx="1" clrIdx="5">
    <p:extLst>
      <p:ext uri="{19B8F6BF-5375-455C-9EA6-DF929625EA0E}">
        <p15:presenceInfo xmlns:p15="http://schemas.microsoft.com/office/powerpoint/2012/main" userId="S::perezlw@co.larimer.co.us::7250feb5-7aa1-4594-854b-b715c5e86b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A9C571"/>
    <a:srgbClr val="604A7B"/>
    <a:srgbClr val="7E99B1"/>
    <a:srgbClr val="D2C8DE"/>
    <a:srgbClr val="3333FF"/>
    <a:srgbClr val="336600"/>
    <a:srgbClr val="505727"/>
    <a:srgbClr val="255831"/>
    <a:srgbClr val="254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6305" autoAdjust="0"/>
  </p:normalViewPr>
  <p:slideViewPr>
    <p:cSldViewPr>
      <p:cViewPr varScale="1">
        <p:scale>
          <a:sx n="103" d="100"/>
          <a:sy n="103" d="100"/>
        </p:scale>
        <p:origin x="10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114" y="90"/>
      </p:cViewPr>
      <p:guideLst>
        <p:guide orient="horz" pos="2899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8AFA29-2368-45B8-B726-5AA7E3BDC0D2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DC2E0C4E-13C1-4D35-AB4E-0724EC35E2A3}">
      <dgm:prSet phldrT="[Text]" custT="1"/>
      <dgm:spPr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US" sz="1800" b="1" dirty="0"/>
            <a:t>Technical Staff</a:t>
          </a:r>
        </a:p>
      </dgm:t>
    </dgm:pt>
    <dgm:pt modelId="{D9968975-5A79-45AD-8B81-B0C1D507AA69}" type="parTrans" cxnId="{285B0733-D8B0-4235-86DF-56E0E47C9730}">
      <dgm:prSet/>
      <dgm:spPr/>
      <dgm:t>
        <a:bodyPr/>
        <a:lstStyle/>
        <a:p>
          <a:endParaRPr lang="en-US"/>
        </a:p>
      </dgm:t>
    </dgm:pt>
    <dgm:pt modelId="{577CB02C-E7BB-4B11-9E18-F7BC916EBF6F}" type="sibTrans" cxnId="{285B0733-D8B0-4235-86DF-56E0E47C9730}">
      <dgm:prSet/>
      <dgm:spPr/>
      <dgm:t>
        <a:bodyPr/>
        <a:lstStyle/>
        <a:p>
          <a:endParaRPr lang="en-US"/>
        </a:p>
      </dgm:t>
    </dgm:pt>
    <dgm:pt modelId="{D42B7583-C8E7-4FD3-A9A4-08978D96CCCB}">
      <dgm:prSet phldrT="[Text]" custT="1"/>
      <dgm:spPr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US" sz="2000" b="1" dirty="0"/>
            <a:t>Elected Officials</a:t>
          </a:r>
        </a:p>
        <a:p>
          <a:r>
            <a:rPr lang="en-US" sz="1400" b="1" dirty="0"/>
            <a:t>(Policy Advisory Committee)</a:t>
          </a:r>
        </a:p>
      </dgm:t>
    </dgm:pt>
    <dgm:pt modelId="{8BEC773C-ED13-4721-B781-A7411063A00A}" type="parTrans" cxnId="{95C21A98-772C-4222-80C4-FD6B1AF531E4}">
      <dgm:prSet/>
      <dgm:spPr/>
      <dgm:t>
        <a:bodyPr/>
        <a:lstStyle/>
        <a:p>
          <a:endParaRPr lang="en-US"/>
        </a:p>
      </dgm:t>
    </dgm:pt>
    <dgm:pt modelId="{A976CE87-8390-4D00-BF1F-21660F0E575D}" type="sibTrans" cxnId="{95C21A98-772C-4222-80C4-FD6B1AF531E4}">
      <dgm:prSet/>
      <dgm:spPr/>
      <dgm:t>
        <a:bodyPr/>
        <a:lstStyle/>
        <a:p>
          <a:endParaRPr lang="en-US"/>
        </a:p>
      </dgm:t>
    </dgm:pt>
    <dgm:pt modelId="{5A778469-C1C1-4AA3-B460-C2ED69F16CE3}">
      <dgm:prSet phldrT="[Text]" custT="1"/>
      <dgm:spPr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US" sz="2000" b="1" dirty="0"/>
            <a:t>Stakeholder Advisory Group</a:t>
          </a:r>
        </a:p>
      </dgm:t>
    </dgm:pt>
    <dgm:pt modelId="{A0D9E565-973D-4352-91F6-14C4EDFD2756}" type="parTrans" cxnId="{2275E6D7-D13B-473B-826F-FF06A0995E86}">
      <dgm:prSet/>
      <dgm:spPr/>
      <dgm:t>
        <a:bodyPr/>
        <a:lstStyle/>
        <a:p>
          <a:endParaRPr lang="en-US"/>
        </a:p>
      </dgm:t>
    </dgm:pt>
    <dgm:pt modelId="{9DF3C22A-6222-47C1-9287-DE5196D9E355}" type="sibTrans" cxnId="{2275E6D7-D13B-473B-826F-FF06A0995E86}">
      <dgm:prSet/>
      <dgm:spPr/>
      <dgm:t>
        <a:bodyPr/>
        <a:lstStyle/>
        <a:p>
          <a:endParaRPr lang="en-US"/>
        </a:p>
      </dgm:t>
    </dgm:pt>
    <dgm:pt modelId="{A6A3E016-5721-4780-9B95-7D48B77646BB}" type="pres">
      <dgm:prSet presAssocID="{F18AFA29-2368-45B8-B726-5AA7E3BDC0D2}" presName="CompostProcess" presStyleCnt="0">
        <dgm:presLayoutVars>
          <dgm:dir/>
          <dgm:resizeHandles val="exact"/>
        </dgm:presLayoutVars>
      </dgm:prSet>
      <dgm:spPr/>
    </dgm:pt>
    <dgm:pt modelId="{E5EC5783-CA1B-488D-A77D-AD0C53D44671}" type="pres">
      <dgm:prSet presAssocID="{F18AFA29-2368-45B8-B726-5AA7E3BDC0D2}" presName="arrow" presStyleLbl="bgShp" presStyleIdx="0" presStyleCnt="1" custLinFactNeighborX="179" custLinFactNeighborY="1583"/>
      <dgm:spPr/>
    </dgm:pt>
    <dgm:pt modelId="{83E35090-A23A-410E-87F2-7867651DC902}" type="pres">
      <dgm:prSet presAssocID="{F18AFA29-2368-45B8-B726-5AA7E3BDC0D2}" presName="linearProcess" presStyleCnt="0"/>
      <dgm:spPr/>
    </dgm:pt>
    <dgm:pt modelId="{3F1B9FC9-16AF-41A1-95BC-67920B401741}" type="pres">
      <dgm:prSet presAssocID="{DC2E0C4E-13C1-4D35-AB4E-0724EC35E2A3}" presName="textNode" presStyleLbl="node1" presStyleIdx="0" presStyleCnt="3" custScaleY="79007" custLinFactNeighborY="-2295">
        <dgm:presLayoutVars>
          <dgm:bulletEnabled val="1"/>
        </dgm:presLayoutVars>
      </dgm:prSet>
      <dgm:spPr/>
    </dgm:pt>
    <dgm:pt modelId="{957F3C1F-47F1-48B0-B421-E7678542C029}" type="pres">
      <dgm:prSet presAssocID="{577CB02C-E7BB-4B11-9E18-F7BC916EBF6F}" presName="sibTrans" presStyleCnt="0"/>
      <dgm:spPr/>
    </dgm:pt>
    <dgm:pt modelId="{3B0BE05C-9282-48E5-A57E-931DB1ABBEFD}" type="pres">
      <dgm:prSet presAssocID="{D42B7583-C8E7-4FD3-A9A4-08978D96CCCB}" presName="textNode" presStyleLbl="node1" presStyleIdx="1" presStyleCnt="3" custScaleY="77254" custLinFactNeighborX="373" custLinFactNeighborY="-3646">
        <dgm:presLayoutVars>
          <dgm:bulletEnabled val="1"/>
        </dgm:presLayoutVars>
      </dgm:prSet>
      <dgm:spPr/>
    </dgm:pt>
    <dgm:pt modelId="{6AB7FCD7-0B29-4E89-938E-98C393EDD2C5}" type="pres">
      <dgm:prSet presAssocID="{A976CE87-8390-4D00-BF1F-21660F0E575D}" presName="sibTrans" presStyleCnt="0"/>
      <dgm:spPr/>
    </dgm:pt>
    <dgm:pt modelId="{1AB6DD32-574F-4B49-A5F5-807FEAD2F400}" type="pres">
      <dgm:prSet presAssocID="{5A778469-C1C1-4AA3-B460-C2ED69F16CE3}" presName="textNode" presStyleLbl="node1" presStyleIdx="2" presStyleCnt="3" custScaleY="77338" custLinFactNeighborX="-140" custLinFactNeighborY="-3604">
        <dgm:presLayoutVars>
          <dgm:bulletEnabled val="1"/>
        </dgm:presLayoutVars>
      </dgm:prSet>
      <dgm:spPr/>
    </dgm:pt>
  </dgm:ptLst>
  <dgm:cxnLst>
    <dgm:cxn modelId="{D2165F0C-E7CF-47B1-B0CC-3DC3A0DA20EB}" type="presOf" srcId="{D42B7583-C8E7-4FD3-A9A4-08978D96CCCB}" destId="{3B0BE05C-9282-48E5-A57E-931DB1ABBEFD}" srcOrd="0" destOrd="0" presId="urn:microsoft.com/office/officeart/2005/8/layout/hProcess9"/>
    <dgm:cxn modelId="{285B0733-D8B0-4235-86DF-56E0E47C9730}" srcId="{F18AFA29-2368-45B8-B726-5AA7E3BDC0D2}" destId="{DC2E0C4E-13C1-4D35-AB4E-0724EC35E2A3}" srcOrd="0" destOrd="0" parTransId="{D9968975-5A79-45AD-8B81-B0C1D507AA69}" sibTransId="{577CB02C-E7BB-4B11-9E18-F7BC916EBF6F}"/>
    <dgm:cxn modelId="{64056C57-F4E0-461A-961E-C232C4AA4ACF}" type="presOf" srcId="{5A778469-C1C1-4AA3-B460-C2ED69F16CE3}" destId="{1AB6DD32-574F-4B49-A5F5-807FEAD2F400}" srcOrd="0" destOrd="0" presId="urn:microsoft.com/office/officeart/2005/8/layout/hProcess9"/>
    <dgm:cxn modelId="{CDC95A89-43D1-45FF-B0AF-C9AAF45124B2}" type="presOf" srcId="{F18AFA29-2368-45B8-B726-5AA7E3BDC0D2}" destId="{A6A3E016-5721-4780-9B95-7D48B77646BB}" srcOrd="0" destOrd="0" presId="urn:microsoft.com/office/officeart/2005/8/layout/hProcess9"/>
    <dgm:cxn modelId="{95C21A98-772C-4222-80C4-FD6B1AF531E4}" srcId="{F18AFA29-2368-45B8-B726-5AA7E3BDC0D2}" destId="{D42B7583-C8E7-4FD3-A9A4-08978D96CCCB}" srcOrd="1" destOrd="0" parTransId="{8BEC773C-ED13-4721-B781-A7411063A00A}" sibTransId="{A976CE87-8390-4D00-BF1F-21660F0E575D}"/>
    <dgm:cxn modelId="{309EED9D-9D5B-4E38-B772-CB9D3A362967}" type="presOf" srcId="{DC2E0C4E-13C1-4D35-AB4E-0724EC35E2A3}" destId="{3F1B9FC9-16AF-41A1-95BC-67920B401741}" srcOrd="0" destOrd="0" presId="urn:microsoft.com/office/officeart/2005/8/layout/hProcess9"/>
    <dgm:cxn modelId="{2275E6D7-D13B-473B-826F-FF06A0995E86}" srcId="{F18AFA29-2368-45B8-B726-5AA7E3BDC0D2}" destId="{5A778469-C1C1-4AA3-B460-C2ED69F16CE3}" srcOrd="2" destOrd="0" parTransId="{A0D9E565-973D-4352-91F6-14C4EDFD2756}" sibTransId="{9DF3C22A-6222-47C1-9287-DE5196D9E355}"/>
    <dgm:cxn modelId="{3E6D19D3-ABAC-4D67-BA02-D555B706EF4D}" type="presParOf" srcId="{A6A3E016-5721-4780-9B95-7D48B77646BB}" destId="{E5EC5783-CA1B-488D-A77D-AD0C53D44671}" srcOrd="0" destOrd="0" presId="urn:microsoft.com/office/officeart/2005/8/layout/hProcess9"/>
    <dgm:cxn modelId="{EE9D5ABA-663C-4457-A7A3-6574CBB8AD9A}" type="presParOf" srcId="{A6A3E016-5721-4780-9B95-7D48B77646BB}" destId="{83E35090-A23A-410E-87F2-7867651DC902}" srcOrd="1" destOrd="0" presId="urn:microsoft.com/office/officeart/2005/8/layout/hProcess9"/>
    <dgm:cxn modelId="{6B22A418-CF21-4FF0-9E84-00E7381F462B}" type="presParOf" srcId="{83E35090-A23A-410E-87F2-7867651DC902}" destId="{3F1B9FC9-16AF-41A1-95BC-67920B401741}" srcOrd="0" destOrd="0" presId="urn:microsoft.com/office/officeart/2005/8/layout/hProcess9"/>
    <dgm:cxn modelId="{B12A68E1-E559-4C77-BEC4-065E321A3787}" type="presParOf" srcId="{83E35090-A23A-410E-87F2-7867651DC902}" destId="{957F3C1F-47F1-48B0-B421-E7678542C029}" srcOrd="1" destOrd="0" presId="urn:microsoft.com/office/officeart/2005/8/layout/hProcess9"/>
    <dgm:cxn modelId="{C39B78FC-09D2-4E2F-9504-B83CF3ECEA77}" type="presParOf" srcId="{83E35090-A23A-410E-87F2-7867651DC902}" destId="{3B0BE05C-9282-48E5-A57E-931DB1ABBEFD}" srcOrd="2" destOrd="0" presId="urn:microsoft.com/office/officeart/2005/8/layout/hProcess9"/>
    <dgm:cxn modelId="{454E20A1-F283-4EDA-9A19-F3263445FA8A}" type="presParOf" srcId="{83E35090-A23A-410E-87F2-7867651DC902}" destId="{6AB7FCD7-0B29-4E89-938E-98C393EDD2C5}" srcOrd="3" destOrd="0" presId="urn:microsoft.com/office/officeart/2005/8/layout/hProcess9"/>
    <dgm:cxn modelId="{EF9C33E2-38C5-4A2E-99D0-6017EDF4CFE3}" type="presParOf" srcId="{83E35090-A23A-410E-87F2-7867651DC902}" destId="{1AB6DD32-574F-4B49-A5F5-807FEAD2F40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C5783-CA1B-488D-A77D-AD0C53D44671}">
      <dsp:nvSpPr>
        <dsp:cNvPr id="0" name=""/>
        <dsp:cNvSpPr/>
      </dsp:nvSpPr>
      <dsp:spPr>
        <a:xfrm>
          <a:off x="460380" y="0"/>
          <a:ext cx="5113902" cy="4144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1B9FC9-16AF-41A1-95BC-67920B401741}">
      <dsp:nvSpPr>
        <dsp:cNvPr id="0" name=""/>
        <dsp:cNvSpPr/>
      </dsp:nvSpPr>
      <dsp:spPr>
        <a:xfrm>
          <a:off x="642" y="1379468"/>
          <a:ext cx="1827783" cy="1309924"/>
        </a:xfrm>
        <a:prstGeom prst="roundRect">
          <a:avLst/>
        </a:prstGeom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Technical Staff</a:t>
          </a:r>
        </a:p>
      </dsp:txBody>
      <dsp:txXfrm>
        <a:off x="64587" y="1443413"/>
        <a:ext cx="1699893" cy="1182034"/>
      </dsp:txXfrm>
    </dsp:sp>
    <dsp:sp modelId="{3B0BE05C-9282-48E5-A57E-931DB1ABBEFD}">
      <dsp:nvSpPr>
        <dsp:cNvPr id="0" name=""/>
        <dsp:cNvSpPr/>
      </dsp:nvSpPr>
      <dsp:spPr>
        <a:xfrm>
          <a:off x="2095277" y="1371601"/>
          <a:ext cx="1827783" cy="1280859"/>
        </a:xfrm>
        <a:prstGeom prst="roundRect">
          <a:avLst/>
        </a:prstGeom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Elected Officials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(Policy Advisory Committee)</a:t>
          </a:r>
        </a:p>
      </dsp:txBody>
      <dsp:txXfrm>
        <a:off x="2157803" y="1434127"/>
        <a:ext cx="1702731" cy="1155807"/>
      </dsp:txXfrm>
    </dsp:sp>
    <dsp:sp modelId="{1AB6DD32-574F-4B49-A5F5-807FEAD2F400}">
      <dsp:nvSpPr>
        <dsp:cNvPr id="0" name=""/>
        <dsp:cNvSpPr/>
      </dsp:nvSpPr>
      <dsp:spPr>
        <a:xfrm>
          <a:off x="4187557" y="1371601"/>
          <a:ext cx="1827783" cy="1282252"/>
        </a:xfrm>
        <a:prstGeom prst="roundRect">
          <a:avLst/>
        </a:prstGeom>
        <a:solidFill>
          <a:srgbClr val="00B0F0"/>
        </a:solidFill>
        <a:ln>
          <a:solidFill>
            <a:schemeClr val="tx2"/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Stakeholder Advisory Group</a:t>
          </a:r>
        </a:p>
      </dsp:txBody>
      <dsp:txXfrm>
        <a:off x="4250151" y="1434195"/>
        <a:ext cx="1702595" cy="1157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47F4E4B-20A3-47FB-878E-7971FE082D0E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EB48AC6-159D-4B8C-9567-66D55BFFA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54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8ADEBC0-1F8F-408C-BBFE-A8D7DE2B033F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681C6F1-9DFE-4F64-BA6D-A19FD4EFD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78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C6F1-9DFE-4F64-BA6D-A19FD4EFD18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C6F1-9DFE-4F64-BA6D-A19FD4EFD1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1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Relist</a:t>
            </a:r>
            <a:r>
              <a:rPr lang="en-US" baseline="0" dirty="0"/>
              <a:t> </a:t>
            </a:r>
            <a:r>
              <a:rPr lang="en-US" dirty="0"/>
              <a:t>all options</a:t>
            </a:r>
            <a:r>
              <a:rPr lang="en-US" baseline="0" dirty="0"/>
              <a:t> under consideration.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C6F1-9DFE-4F64-BA6D-A19FD4EFD1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2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7857"/>
          <a:stretch/>
        </p:blipFill>
        <p:spPr>
          <a:xfrm>
            <a:off x="446567" y="0"/>
            <a:ext cx="5305647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3581400"/>
            <a:ext cx="5257800" cy="2590800"/>
          </a:xfrm>
          <a:prstGeom prst="rect">
            <a:avLst/>
          </a:prstGeom>
          <a:solidFill>
            <a:srgbClr val="7E9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581400"/>
            <a:ext cx="5257800" cy="2590800"/>
          </a:xfrm>
        </p:spPr>
        <p:txBody>
          <a:bodyPr lIns="411480" tIns="365760" rIns="411480" bIns="365760">
            <a:noAutofit/>
          </a:bodyPr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Larimer County Transportation Master Plan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272213" y="3886200"/>
            <a:ext cx="2490787" cy="1143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i="1" baseline="0"/>
            </a:lvl1pPr>
          </a:lstStyle>
          <a:p>
            <a:pPr lvl="0"/>
            <a:r>
              <a:rPr lang="en-US" dirty="0"/>
              <a:t>ONLINE PUBLIC MEETING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5257800"/>
            <a:ext cx="2490788" cy="304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rgbClr val="77933C"/>
                </a:solidFill>
              </a:defRPr>
            </a:lvl2pPr>
            <a:lvl3pPr marL="914400" indent="0">
              <a:buNone/>
              <a:defRPr sz="1800" i="1">
                <a:solidFill>
                  <a:srgbClr val="77933C"/>
                </a:solidFill>
              </a:defRPr>
            </a:lvl3pPr>
            <a:lvl4pPr marL="1371600" indent="0">
              <a:buNone/>
              <a:defRPr sz="1800" i="1">
                <a:solidFill>
                  <a:srgbClr val="77933C"/>
                </a:solidFill>
              </a:defRPr>
            </a:lvl4pPr>
            <a:lvl5pPr marL="1828800" indent="0">
              <a:buNone/>
              <a:defRPr sz="1800" i="1">
                <a:solidFill>
                  <a:srgbClr val="77933C"/>
                </a:solidFill>
              </a:defRPr>
            </a:lvl5pPr>
          </a:lstStyle>
          <a:p>
            <a:pPr lvl="0"/>
            <a:r>
              <a:rPr lang="en-US" dirty="0"/>
              <a:t>May 15 – June 15, 2017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19279" y="6400800"/>
            <a:ext cx="2490787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300"/>
              </a:lnSpc>
              <a:buNone/>
              <a:defRPr sz="1300" i="1" baseline="0"/>
            </a:lvl1pPr>
          </a:lstStyle>
          <a:p>
            <a:pPr lvl="0"/>
            <a:r>
              <a:rPr lang="en-US" dirty="0"/>
              <a:t>larimer.org  //  (970) 498-7000</a:t>
            </a:r>
          </a:p>
        </p:txBody>
      </p:sp>
    </p:spTree>
    <p:extLst>
      <p:ext uri="{BB962C8B-B14F-4D97-AF65-F5344CB8AC3E}">
        <p14:creationId xmlns:p14="http://schemas.microsoft.com/office/powerpoint/2010/main" val="108608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447800"/>
            <a:ext cx="6934200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57800"/>
            <a:ext cx="7050088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314873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06941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09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25230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69873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3217510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447800"/>
            <a:ext cx="6934200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57800"/>
            <a:ext cx="7050088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395897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411257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992133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397400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7E9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868362"/>
          </a:xfrm>
        </p:spPr>
        <p:txBody>
          <a:bodyPr lIns="365760" tIns="0" rIns="365760" bIns="0" anchor="b">
            <a:noAutofit/>
          </a:bodyPr>
          <a:lstStyle>
            <a:lvl1pPr algn="l">
              <a:lnSpc>
                <a:spcPts val="3400"/>
              </a:lnSpc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 lIns="365760" tIns="0" rIns="36576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27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2853444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3490701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447800"/>
            <a:ext cx="6934200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57800"/>
            <a:ext cx="7050088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3982639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7857"/>
          <a:stretch/>
        </p:blipFill>
        <p:spPr>
          <a:xfrm>
            <a:off x="446567" y="0"/>
            <a:ext cx="5305647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3581400"/>
            <a:ext cx="5257800" cy="2590800"/>
          </a:xfrm>
          <a:prstGeom prst="rect">
            <a:avLst/>
          </a:prstGeom>
          <a:solidFill>
            <a:srgbClr val="7E9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581400"/>
            <a:ext cx="5257800" cy="2590800"/>
          </a:xfrm>
        </p:spPr>
        <p:txBody>
          <a:bodyPr lIns="411480" tIns="365760" rIns="411480" bIns="365760">
            <a:noAutofit/>
          </a:bodyPr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Larimer County Transportation Master Plan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272213" y="3886200"/>
            <a:ext cx="2490787" cy="1143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200"/>
              </a:lnSpc>
              <a:buNone/>
              <a:defRPr i="1" baseline="0"/>
            </a:lvl1pPr>
          </a:lstStyle>
          <a:p>
            <a:pPr lvl="0"/>
            <a:r>
              <a:rPr lang="en-US" dirty="0"/>
              <a:t>ONLINE PUBLIC MEETING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5257800"/>
            <a:ext cx="2490788" cy="304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rgbClr val="77933C"/>
                </a:solidFill>
              </a:defRPr>
            </a:lvl2pPr>
            <a:lvl3pPr marL="914400" indent="0">
              <a:buNone/>
              <a:defRPr sz="1800" i="1">
                <a:solidFill>
                  <a:srgbClr val="77933C"/>
                </a:solidFill>
              </a:defRPr>
            </a:lvl3pPr>
            <a:lvl4pPr marL="1371600" indent="0">
              <a:buNone/>
              <a:defRPr sz="1800" i="1">
                <a:solidFill>
                  <a:srgbClr val="77933C"/>
                </a:solidFill>
              </a:defRPr>
            </a:lvl4pPr>
            <a:lvl5pPr marL="1828800" indent="0">
              <a:buNone/>
              <a:defRPr sz="1800" i="1">
                <a:solidFill>
                  <a:srgbClr val="77933C"/>
                </a:solidFill>
              </a:defRPr>
            </a:lvl5pPr>
          </a:lstStyle>
          <a:p>
            <a:pPr lvl="0"/>
            <a:r>
              <a:rPr lang="en-US" dirty="0"/>
              <a:t>May 15 – June 15, 2017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19279" y="6400800"/>
            <a:ext cx="2490787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300"/>
              </a:lnSpc>
              <a:buNone/>
              <a:defRPr sz="1300" i="1" baseline="0"/>
            </a:lvl1pPr>
          </a:lstStyle>
          <a:p>
            <a:pPr lvl="0"/>
            <a:r>
              <a:rPr lang="en-US" dirty="0"/>
              <a:t>larimer.org  //  (970) 498-7000</a:t>
            </a:r>
          </a:p>
        </p:txBody>
      </p:sp>
    </p:spTree>
    <p:extLst>
      <p:ext uri="{BB962C8B-B14F-4D97-AF65-F5344CB8AC3E}">
        <p14:creationId xmlns:p14="http://schemas.microsoft.com/office/powerpoint/2010/main" val="2320476876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7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868362"/>
          </a:xfrm>
        </p:spPr>
        <p:txBody>
          <a:bodyPr lIns="365760" tIns="0" rIns="365760" bIns="0" anchor="b">
            <a:no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 lIns="365760" tIns="0" rIns="36576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4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467600" cy="944562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21563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52433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231424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4654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743201" y="6172200"/>
            <a:ext cx="5961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Larimer County Transportation Master Plan </a:t>
            </a:r>
            <a:r>
              <a:rPr kumimoji="0" lang="en-US" sz="1400" b="1" i="1" u="none" strike="noStrike" kern="1200" cap="none" spc="-14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/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85286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3370385" y="6172200"/>
            <a:ext cx="53340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County Transportation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Meeting </a:t>
            </a:r>
          </a:p>
        </p:txBody>
      </p:sp>
    </p:spTree>
    <p:extLst>
      <p:ext uri="{BB962C8B-B14F-4D97-AF65-F5344CB8AC3E}">
        <p14:creationId xmlns:p14="http://schemas.microsoft.com/office/powerpoint/2010/main" val="178033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412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Trajan Pro" pitchFamily="18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3943814"/>
            <a:ext cx="5562600" cy="1981200"/>
          </a:xfrm>
        </p:spPr>
        <p:txBody>
          <a:bodyPr/>
          <a:lstStyle/>
          <a:p>
            <a:r>
              <a:rPr lang="en-US" sz="3600" dirty="0">
                <a:solidFill>
                  <a:prstClr val="white"/>
                </a:solidFill>
              </a:rPr>
              <a:t>North Front Range Regional Wasteshed Solid Waste Policy Council 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814518" y="3791414"/>
            <a:ext cx="3399439" cy="1143000"/>
          </a:xfrm>
        </p:spPr>
        <p:txBody>
          <a:bodyPr/>
          <a:lstStyle/>
          <a:p>
            <a:r>
              <a:rPr lang="en-US" sz="2400" i="0" dirty="0"/>
              <a:t>Solid Waste Infrastructure Master Plan Update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68844" y="6400800"/>
            <a:ext cx="2490788" cy="304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Oct 3, 2019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6172199"/>
            <a:ext cx="688556" cy="381001"/>
          </a:xfrm>
          <a:prstGeom prst="rect">
            <a:avLst/>
          </a:prstGeom>
        </p:spPr>
      </p:pic>
      <p:pic>
        <p:nvPicPr>
          <p:cNvPr id="13" name="Picture 6" descr="City of Fort Collin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95" y="1665045"/>
            <a:ext cx="1676400" cy="6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ity of Lovela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577" y="759186"/>
            <a:ext cx="1208612" cy="7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ity of Estes Park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39" y="1470078"/>
            <a:ext cx="547345" cy="89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9186"/>
            <a:ext cx="1298448" cy="6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7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A480-8185-4DDB-9D81-9FB55686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930B-239C-4926-AB05-4DC0DDD9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 for Wasteshed Process: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Wellington joining expanded and formalized Policy Council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Facility design &amp; development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Municipal and County policy and program exploration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Periodic review of Tier 2 Infrastructure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Continued coalition collaboration</a:t>
            </a:r>
          </a:p>
          <a:p>
            <a:pPr lvl="2" indent="0">
              <a:buNone/>
            </a:pPr>
            <a:r>
              <a:rPr lang="en-US" dirty="0"/>
              <a:t>…as directed by Policy Council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5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9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534400" cy="457200"/>
          </a:xfrm>
        </p:spPr>
        <p:txBody>
          <a:bodyPr/>
          <a:lstStyle/>
          <a:p>
            <a:pPr algn="ctr"/>
            <a:r>
              <a:rPr lang="en-US" dirty="0"/>
              <a:t>Update Solid Waste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92508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Tier-1 Infrastructure Under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10240"/>
            <a:ext cx="6328162" cy="4724400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Central Transfer Station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New County Northern Landfill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Yard Waste Organics Windrow Processing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70C0"/>
                </a:solidFill>
              </a:rPr>
              <a:t>Construction and Demolition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(C&amp;D) Processing Facility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067" r="3637"/>
          <a:stretch/>
        </p:blipFill>
        <p:spPr>
          <a:xfrm>
            <a:off x="6979533" y="3861754"/>
            <a:ext cx="1959067" cy="13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-980"/>
          <a:stretch/>
        </p:blipFill>
        <p:spPr bwMode="auto">
          <a:xfrm>
            <a:off x="6979533" y="5217274"/>
            <a:ext cx="1957457" cy="153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Image result for transfer station pic">
            <a:extLst>
              <a:ext uri="{FF2B5EF4-FFF2-40B4-BE49-F238E27FC236}">
                <a16:creationId xmlns:a16="http://schemas.microsoft.com/office/drawing/2014/main" id="{252A4FE7-4C4F-4334-B0A9-B576104646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34" y="1329497"/>
            <a:ext cx="1972056" cy="14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A3519904-7C16-4D63-83F7-8E6E4A79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5" y="2790522"/>
            <a:ext cx="1972056" cy="13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1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507D-32A5-48B2-B055-B0CFC17A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New Northern Landfill </a:t>
            </a:r>
          </a:p>
        </p:txBody>
      </p:sp>
      <p:pic>
        <p:nvPicPr>
          <p:cNvPr id="4" name="Picture 2" descr="scan1">
            <a:extLst>
              <a:ext uri="{FF2B5EF4-FFF2-40B4-BE49-F238E27FC236}">
                <a16:creationId xmlns:a16="http://schemas.microsoft.com/office/drawing/2014/main" id="{33F608B1-9D4C-4D48-BF4E-E7066E356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7506" r="5327" b="7246"/>
          <a:stretch>
            <a:fillRect/>
          </a:stretch>
        </p:blipFill>
        <p:spPr bwMode="auto">
          <a:xfrm>
            <a:off x="146327" y="2743200"/>
            <a:ext cx="8851346" cy="38401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E893B-58AE-4821-90CF-AF7CF9F64685}"/>
              </a:ext>
            </a:extLst>
          </p:cNvPr>
          <p:cNvSpPr txBox="1"/>
          <p:nvPr/>
        </p:nvSpPr>
        <p:spPr>
          <a:xfrm>
            <a:off x="381000" y="16002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Built to Federal Subtitle D Standards </a:t>
            </a:r>
          </a:p>
          <a:p>
            <a:r>
              <a:rPr lang="en-US" i="1" dirty="0">
                <a:solidFill>
                  <a:schemeClr val="accent6"/>
                </a:solidFill>
              </a:rPr>
              <a:t>Synthetic Liner / Ground Water Monitoring / Leachate Collection / Financial Assurance / Regulatory Oversight </a:t>
            </a:r>
          </a:p>
        </p:txBody>
      </p:sp>
    </p:spTree>
    <p:extLst>
      <p:ext uri="{BB962C8B-B14F-4D97-AF65-F5344CB8AC3E}">
        <p14:creationId xmlns:p14="http://schemas.microsoft.com/office/powerpoint/2010/main" val="104723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CDE20-704E-4847-B885-956A395C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Northern Landfill Location 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531E2ED-A0BF-420D-9A4A-EFBD7855C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0825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5447-15EE-4704-809C-03595E9E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Primary and Alternate Haul Routes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FEA32A-409A-4E65-B96D-604A6084CB6B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2192000" cy="475170"/>
          </a:xfrm>
          <a:prstGeom prst="rect">
            <a:avLst/>
          </a:prstGeom>
        </p:spPr>
        <p:txBody>
          <a:bodyPr vert="horz" lIns="365760" tIns="0" rIns="365760" bIns="0" rtlCol="0" anchor="b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BD4169A-7B82-4BFB-BA65-554ED7F5F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09542"/>
            <a:ext cx="8839200" cy="52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0433-CA30-406D-9C4A-AAE98059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Continue... Primary and Alternate Haul Routes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CD12C7-EDA1-4AB8-82D3-4324A61C9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1" y="1447800"/>
            <a:ext cx="8839200" cy="52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C82E5-20E4-47B8-83B7-80064F98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Protection to Homes and External Property</a:t>
            </a:r>
          </a:p>
        </p:txBody>
      </p:sp>
      <p:pic>
        <p:nvPicPr>
          <p:cNvPr id="4" name="Content Placeholder 3" descr="C:\Users\perezlw\AppData\Local\Microsoft\Windows\INetCache\Content.MSO\BD2D39D1.tmp">
            <a:extLst>
              <a:ext uri="{FF2B5EF4-FFF2-40B4-BE49-F238E27FC236}">
                <a16:creationId xmlns:a16="http://schemas.microsoft.com/office/drawing/2014/main" id="{670A62F3-F78D-462E-80C6-2D50D1DD66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2766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4D2BD5AB-6FC2-4092-862C-5235B197B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0"/>
            <a:ext cx="3352800" cy="266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9D02BA-8343-40D8-8FF1-5B4E0BB388B4}"/>
              </a:ext>
            </a:extLst>
          </p:cNvPr>
          <p:cNvSpPr/>
          <p:nvPr/>
        </p:nvSpPr>
        <p:spPr>
          <a:xfrm>
            <a:off x="304800" y="1545771"/>
            <a:ext cx="4572000" cy="4642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 perimeter fencing along working areas 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border fencing along outer perimeter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Protective berms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Daily cleanup with work crews and X-TREME LITTER VACUUM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site weather control station to monitor wind direction and speed. </a:t>
            </a:r>
          </a:p>
        </p:txBody>
      </p:sp>
    </p:spTree>
    <p:extLst>
      <p:ext uri="{BB962C8B-B14F-4D97-AF65-F5344CB8AC3E}">
        <p14:creationId xmlns:p14="http://schemas.microsoft.com/office/powerpoint/2010/main" val="405644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FFDC-7087-4A3F-B8D8-C30AEE29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New Transfer Station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C6F2A-851C-4C58-836E-5995442D5D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14600" y="1600200"/>
            <a:ext cx="510540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AutoNum type="arabicPlain" startAt="2019"/>
            </a:pPr>
            <a:r>
              <a:rPr lang="en-US" sz="1200" b="1" dirty="0">
                <a:solidFill>
                  <a:schemeClr val="accent6"/>
                </a:solidFill>
              </a:rPr>
              <a:t>  Design, public review process, bid preparation</a:t>
            </a:r>
          </a:p>
          <a:p>
            <a:pPr marL="0" lvl="0" indent="0">
              <a:buNone/>
            </a:pPr>
            <a:r>
              <a:rPr lang="en-US" sz="1200" b="1" dirty="0">
                <a:solidFill>
                  <a:schemeClr val="accent6"/>
                </a:solidFill>
              </a:rPr>
              <a:t>Feb 2020 – April 2020  Construction design &amp; bid process</a:t>
            </a:r>
          </a:p>
          <a:p>
            <a:pPr marL="0" lvl="0" indent="0">
              <a:buNone/>
            </a:pPr>
            <a:r>
              <a:rPr lang="en-US" sz="1200" b="1" dirty="0">
                <a:solidFill>
                  <a:schemeClr val="accent6"/>
                </a:solidFill>
              </a:rPr>
              <a:t>May 2020 – November 2021 Construction</a:t>
            </a:r>
          </a:p>
          <a:p>
            <a:pPr marL="0" lvl="0" indent="0">
              <a:buNone/>
            </a:pPr>
            <a:r>
              <a:rPr lang="en-US" sz="1200" b="1" dirty="0">
                <a:solidFill>
                  <a:schemeClr val="accent6"/>
                </a:solidFill>
              </a:rPr>
              <a:t>2022  Ready for operations as needed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9E0F9AF-3AC2-46E0-AE51-8F7E556ED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8991600" cy="40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7135-49CA-4485-BB3E-64D7C766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New Yard Waste Compost Operation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3FFADE-4162-42F0-BF32-42547CB32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79" b="7903"/>
          <a:stretch/>
        </p:blipFill>
        <p:spPr>
          <a:xfrm>
            <a:off x="762000" y="3352800"/>
            <a:ext cx="8153400" cy="3376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738B3-5ACD-44C7-979D-FDD3DD09BBB3}"/>
              </a:ext>
            </a:extLst>
          </p:cNvPr>
          <p:cNvSpPr txBox="1"/>
          <p:nvPr/>
        </p:nvSpPr>
        <p:spPr>
          <a:xfrm>
            <a:off x="1143000" y="1752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chemeClr val="accent6"/>
                </a:solidFill>
              </a:rPr>
              <a:t>02/20  		Class 1 Permit submittal and CDPHE review. </a:t>
            </a:r>
          </a:p>
          <a:p>
            <a:pPr lvl="0"/>
            <a:r>
              <a:rPr lang="en-US" sz="2000" b="1" dirty="0">
                <a:solidFill>
                  <a:schemeClr val="accent6"/>
                </a:solidFill>
              </a:rPr>
              <a:t>03/20 – 06/20	Final Design and Bid process.</a:t>
            </a:r>
          </a:p>
          <a:p>
            <a:pPr lvl="0"/>
            <a:r>
              <a:rPr lang="en-US" sz="2000" b="1" dirty="0">
                <a:solidFill>
                  <a:schemeClr val="accent6"/>
                </a:solidFill>
              </a:rPr>
              <a:t>09/20 – 04/21 	Construction Class 1 Compost Operation</a:t>
            </a:r>
          </a:p>
          <a:p>
            <a:pPr lvl="0"/>
            <a:r>
              <a:rPr lang="en-US" sz="2000" b="1" dirty="0">
                <a:solidFill>
                  <a:schemeClr val="accent6"/>
                </a:solidFill>
              </a:rPr>
              <a:t>06/21 – 		Start Operations </a:t>
            </a:r>
          </a:p>
        </p:txBody>
      </p:sp>
    </p:spTree>
    <p:extLst>
      <p:ext uri="{BB962C8B-B14F-4D97-AF65-F5344CB8AC3E}">
        <p14:creationId xmlns:p14="http://schemas.microsoft.com/office/powerpoint/2010/main" val="296673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ity of Loveland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05" y="3493817"/>
            <a:ext cx="1322286" cy="7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ity of Fort Collin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59493"/>
            <a:ext cx="2095501" cy="7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ity of Estes Park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23" y="4545007"/>
            <a:ext cx="676451" cy="110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Today’s Agenda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45" y="1604319"/>
            <a:ext cx="1180407" cy="600040"/>
          </a:xfrm>
          <a:prstGeom prst="rect">
            <a:avLst/>
          </a:prstGeom>
        </p:spPr>
      </p:pic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7415123" cy="4525963"/>
          </a:xfrm>
        </p:spPr>
        <p:txBody>
          <a:bodyPr>
            <a:noAutofit/>
          </a:bodyPr>
          <a:lstStyle/>
          <a:p>
            <a:pPr marL="571500" indent="-571500">
              <a:spcBef>
                <a:spcPts val="1200"/>
              </a:spcBef>
              <a:spcAft>
                <a:spcPts val="250"/>
              </a:spcAft>
              <a:buAutoNum type="romanUcPeriod"/>
            </a:pPr>
            <a:r>
              <a:rPr lang="en-US" sz="2400" dirty="0"/>
              <a:t>Welcome and Opening Remarks</a:t>
            </a:r>
          </a:p>
          <a:p>
            <a:pPr marL="571500" indent="-571500">
              <a:spcBef>
                <a:spcPts val="1200"/>
              </a:spcBef>
              <a:spcAft>
                <a:spcPts val="250"/>
              </a:spcAft>
              <a:buAutoNum type="romanUcPeriod"/>
            </a:pPr>
            <a:r>
              <a:rPr lang="en-US" sz="2400" dirty="0"/>
              <a:t>Wasteshed Background &amp; Overview </a:t>
            </a:r>
          </a:p>
          <a:p>
            <a:pPr marL="571500" indent="-571500">
              <a:spcBef>
                <a:spcPts val="1200"/>
              </a:spcBef>
              <a:spcAft>
                <a:spcPts val="250"/>
              </a:spcAft>
              <a:buAutoNum type="romanUcPeriod"/>
            </a:pPr>
            <a:r>
              <a:rPr lang="en-US" sz="2400" dirty="0"/>
              <a:t>Solid Waste Infrastructure Project Overview</a:t>
            </a:r>
          </a:p>
          <a:p>
            <a:pPr marL="971550" lvl="1" indent="-571500">
              <a:spcBef>
                <a:spcPts val="1200"/>
              </a:spcBef>
              <a:buFont typeface="+mj-lt"/>
              <a:buAutoNum type="alphaLcPeriod"/>
            </a:pPr>
            <a:r>
              <a:rPr lang="en-US" sz="2400" dirty="0"/>
              <a:t>Tier-1 Infrastructure</a:t>
            </a:r>
          </a:p>
          <a:p>
            <a:pPr marL="971550" lvl="1" indent="-571500">
              <a:spcBef>
                <a:spcPts val="1200"/>
              </a:spcBef>
              <a:buFont typeface="+mj-lt"/>
              <a:buAutoNum type="alphaLcPeriod"/>
            </a:pPr>
            <a:r>
              <a:rPr lang="en-US" sz="2400" dirty="0"/>
              <a:t>Tier-2 Infrastructure</a:t>
            </a:r>
          </a:p>
          <a:p>
            <a:pPr marL="971550" lvl="1" indent="-571500">
              <a:spcBef>
                <a:spcPts val="1200"/>
              </a:spcBef>
              <a:buFont typeface="+mj-lt"/>
              <a:buAutoNum type="alphaLcPeriod"/>
            </a:pPr>
            <a:r>
              <a:rPr lang="en-US" sz="2400" dirty="0"/>
              <a:t>Tier-3 Infrastructure</a:t>
            </a:r>
          </a:p>
          <a:p>
            <a:pPr marL="571500" indent="-571500">
              <a:spcBef>
                <a:spcPts val="1200"/>
              </a:spcBef>
              <a:spcAft>
                <a:spcPts val="250"/>
              </a:spcAft>
              <a:buAutoNum type="romanUcPeriod"/>
            </a:pPr>
            <a:r>
              <a:rPr lang="en-US" sz="2400" dirty="0"/>
              <a:t>Timeline</a:t>
            </a:r>
          </a:p>
          <a:p>
            <a:pPr marL="571500" indent="-571500">
              <a:spcBef>
                <a:spcPts val="1200"/>
              </a:spcBef>
              <a:spcAft>
                <a:spcPts val="250"/>
              </a:spcAft>
              <a:buAutoNum type="romanUcPeriod"/>
            </a:pPr>
            <a:r>
              <a:rPr lang="en-US" sz="2400" dirty="0"/>
              <a:t>Closing Remarks </a:t>
            </a:r>
          </a:p>
          <a:p>
            <a:pPr marL="571500" indent="-571500">
              <a:spcBef>
                <a:spcPts val="500"/>
              </a:spcBef>
              <a:spcAft>
                <a:spcPts val="250"/>
              </a:spcAft>
              <a:buAutoNum type="romanU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62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4018-AE58-4FA9-A6E9-C9CFF9CE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Construction &amp; Demolition Facility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1BD6-4C86-41B3-8C04-7F32DD44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0201"/>
            <a:ext cx="6934200" cy="114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b="1" dirty="0">
                <a:solidFill>
                  <a:schemeClr val="accent6"/>
                </a:solidFill>
              </a:rPr>
              <a:t>2019 		Market Development Overview</a:t>
            </a:r>
          </a:p>
          <a:p>
            <a:pPr marL="0" lvl="0" indent="0">
              <a:buNone/>
            </a:pPr>
            <a:r>
              <a:rPr lang="en-US" sz="2000" b="1" dirty="0">
                <a:solidFill>
                  <a:schemeClr val="accent6"/>
                </a:solidFill>
              </a:rPr>
              <a:t>2020		Potential Pilot Project </a:t>
            </a:r>
            <a:endParaRPr lang="en-US" sz="2000" dirty="0"/>
          </a:p>
        </p:txBody>
      </p:sp>
      <p:pic>
        <p:nvPicPr>
          <p:cNvPr id="4098" name="Picture 2" descr="Image result for Construction and Demolition pictures">
            <a:extLst>
              <a:ext uri="{FF2B5EF4-FFF2-40B4-BE49-F238E27FC236}">
                <a16:creationId xmlns:a16="http://schemas.microsoft.com/office/drawing/2014/main" id="{861A4F2F-FB87-4B90-BB29-E7AAEAEA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2"/>
            <a:ext cx="8476423" cy="38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60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9BB1-8F75-491B-B34E-8F7CB012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Tier-2 Infrastructure Future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DD202-DA65-43B8-9FDB-6CFDB8EA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5029200" cy="4983162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br>
              <a:rPr lang="en-US" dirty="0"/>
            </a:br>
            <a:r>
              <a:rPr lang="en-US" dirty="0"/>
              <a:t>Material Recovery Facility (Clean)</a:t>
            </a:r>
            <a:r>
              <a:rPr lang="en-US" dirty="0">
                <a:solidFill>
                  <a:srgbClr val="0070C0"/>
                </a:solidFill>
              </a:rPr>
              <a:t>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pPr>
              <a:spcAft>
                <a:spcPts val="400"/>
              </a:spcAft>
            </a:pPr>
            <a:endParaRPr lang="en-US" dirty="0">
              <a:solidFill>
                <a:srgbClr val="0070C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/>
              <a:t>Aerobic Composting Including Food Waste</a:t>
            </a:r>
          </a:p>
          <a:p>
            <a:pPr>
              <a:spcAft>
                <a:spcPts val="400"/>
              </a:spcAft>
            </a:pPr>
            <a:endParaRPr lang="en-US" dirty="0"/>
          </a:p>
          <a:p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4CF98-AD82-4901-8816-9A47611470D8}"/>
              </a:ext>
            </a:extLst>
          </p:cNvPr>
          <p:cNvGrpSpPr/>
          <p:nvPr/>
        </p:nvGrpSpPr>
        <p:grpSpPr>
          <a:xfrm>
            <a:off x="5410201" y="1430383"/>
            <a:ext cx="3581400" cy="2743200"/>
            <a:chOff x="6152706" y="2026167"/>
            <a:chExt cx="1675526" cy="23141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3D72B8-A943-44C6-93D9-F3BCF7C13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2706" y="2026167"/>
              <a:ext cx="1675526" cy="23141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6A1199-BDE8-489C-BDD9-FF2563A9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3664611"/>
              <a:ext cx="702357" cy="614562"/>
            </a:xfrm>
            <a:prstGeom prst="rect">
              <a:avLst/>
            </a:prstGeom>
          </p:spPr>
        </p:pic>
      </p:grpSp>
      <p:pic>
        <p:nvPicPr>
          <p:cNvPr id="7" name="Picture 6" descr="C:\Users\perezlw\AppData\Local\Microsoft\Windows\INetCache\Content.MSO\99CD2062.tmp">
            <a:extLst>
              <a:ext uri="{FF2B5EF4-FFF2-40B4-BE49-F238E27FC236}">
                <a16:creationId xmlns:a16="http://schemas.microsoft.com/office/drawing/2014/main" id="{4D2544FB-93FE-40D1-80E2-0E8D8B5D538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343400"/>
            <a:ext cx="35814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47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C7E9-C720-4A3E-BBE0-38B6543B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Tier- 3 Future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AE27-D582-4C69-94FA-70FF73BE4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lvl="1" indent="0">
              <a:spcAft>
                <a:spcPts val="400"/>
              </a:spcAft>
              <a:buNone/>
            </a:pPr>
            <a:r>
              <a:rPr lang="en-US" i="1" dirty="0">
                <a:solidFill>
                  <a:schemeClr val="accent6"/>
                </a:solidFill>
              </a:rPr>
              <a:t>Future Consideration </a:t>
            </a:r>
          </a:p>
          <a:p>
            <a:pPr>
              <a:spcAft>
                <a:spcPts val="400"/>
              </a:spcAft>
            </a:pPr>
            <a:r>
              <a:rPr lang="en-US" dirty="0"/>
              <a:t>Energy from Waste Facility (Direct Combustion &amp; Conversion Technology) </a:t>
            </a:r>
          </a:p>
          <a:p>
            <a:pPr>
              <a:spcAft>
                <a:spcPts val="400"/>
              </a:spcAft>
            </a:pPr>
            <a:r>
              <a:rPr lang="en-US" dirty="0"/>
              <a:t>Refuse Derived Fuel (RDF) Processing</a:t>
            </a:r>
          </a:p>
          <a:p>
            <a:pPr marL="457200" lvl="1" indent="0">
              <a:spcAft>
                <a:spcPts val="400"/>
              </a:spcAft>
              <a:buNone/>
            </a:pPr>
            <a:br>
              <a:rPr lang="en-US" dirty="0"/>
            </a:br>
            <a:r>
              <a:rPr lang="en-US" i="1" dirty="0">
                <a:solidFill>
                  <a:schemeClr val="accent6"/>
                </a:solidFill>
              </a:rPr>
              <a:t>Not Currently Viable </a:t>
            </a:r>
          </a:p>
          <a:p>
            <a:pPr>
              <a:spcAft>
                <a:spcPts val="400"/>
              </a:spcAft>
            </a:pPr>
            <a:r>
              <a:rPr lang="en-US" dirty="0"/>
              <a:t>Mixed Waste Processing (Dirty MRF)</a:t>
            </a:r>
          </a:p>
          <a:p>
            <a:pPr>
              <a:spcAft>
                <a:spcPts val="400"/>
              </a:spcAft>
            </a:pPr>
            <a:r>
              <a:rPr lang="en-US" dirty="0"/>
              <a:t>Anaerobic Digestion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91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457699"/>
              </p:ext>
            </p:extLst>
          </p:nvPr>
        </p:nvGraphicFramePr>
        <p:xfrm>
          <a:off x="381000" y="2057400"/>
          <a:ext cx="8382002" cy="426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1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1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619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51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Transfer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Station</a:t>
                      </a:r>
                    </a:p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(Jan 2019 – Feb 2022)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51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Landfill</a:t>
                      </a:r>
                    </a:p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(Jan 2019 – June 2023)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51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Yard Waste Composting</a:t>
                      </a:r>
                    </a:p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Windrow</a:t>
                      </a:r>
                    </a:p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(Nov 2019 – June 2021)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25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Demolition Waste Processing</a:t>
                      </a:r>
                    </a:p>
                    <a:p>
                      <a:pPr algn="r"/>
                      <a:r>
                        <a:rPr lang="en-US" sz="105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(Jan 2020 – Jan 2023)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203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Waste Composting</a:t>
                      </a:r>
                    </a:p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Aerated Bin</a:t>
                      </a:r>
                    </a:p>
                    <a:p>
                      <a:pPr algn="r"/>
                      <a:r>
                        <a:rPr lang="en-US" sz="105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(May 2020 – Feb 2023)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Facility Development Timeline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271897" y="3048000"/>
            <a:ext cx="2976503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271897" y="3788500"/>
            <a:ext cx="4195703" cy="2150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613539" y="4538525"/>
            <a:ext cx="1948195" cy="952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191000" y="5286100"/>
            <a:ext cx="27432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760148" y="6014625"/>
            <a:ext cx="24788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30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357B-B77B-430F-8CC6-C8DD3493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02A8-2A60-4802-81E6-1B6566A8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99" y="2286000"/>
            <a:ext cx="7543800" cy="3276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</a:p>
          <a:p>
            <a:pPr marL="0" indent="0" algn="ctr">
              <a:buNone/>
            </a:pP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&amp;</a:t>
            </a:r>
          </a:p>
          <a:p>
            <a:pPr marL="0" indent="0" algn="ctr">
              <a:buNone/>
            </a:pP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Next Steps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7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C447-6DE7-40BE-97B1-2B099C55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prstClr val="white"/>
                </a:solidFill>
                <a:latin typeface="Arial"/>
                <a:cs typeface="Arial"/>
              </a:rPr>
              <a:t>Wasteshed Process Overview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FBBCA-016A-4202-B549-A812C174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0"/>
            <a:ext cx="7467600" cy="3352799"/>
          </a:xfrm>
        </p:spPr>
        <p:txBody>
          <a:bodyPr>
            <a:normAutofit/>
          </a:bodyPr>
          <a:lstStyle/>
          <a:p>
            <a:r>
              <a:rPr lang="en-US" dirty="0"/>
              <a:t>Foundation &amp; Direction</a:t>
            </a:r>
          </a:p>
          <a:p>
            <a:pPr marL="13144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Unified Coalition Goals &amp; Objectives</a:t>
            </a:r>
          </a:p>
          <a:p>
            <a:r>
              <a:rPr lang="en-US" dirty="0"/>
              <a:t>Plan Development</a:t>
            </a:r>
          </a:p>
          <a:p>
            <a:pPr marL="1312863" lvl="2" indent="-285750" defTabSz="4619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Infrastructure Feasibility Study</a:t>
            </a:r>
          </a:p>
          <a:p>
            <a:pPr marL="1312863" lvl="2" indent="-285750" defTabSz="4619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Market and Triple Bottom Line Analysis</a:t>
            </a:r>
          </a:p>
          <a:p>
            <a:pPr marL="1312863" lvl="2" indent="-285750" defTabSz="4619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Governing Agreement Development</a:t>
            </a:r>
          </a:p>
          <a:p>
            <a:pPr marL="1312863" lvl="2" indent="-285750" defTabSz="4619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Solid Waste Infrastructure Master Plan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349439-A72A-40D5-A568-591F38858707}"/>
              </a:ext>
            </a:extLst>
          </p:cNvPr>
          <p:cNvGrpSpPr/>
          <p:nvPr/>
        </p:nvGrpSpPr>
        <p:grpSpPr>
          <a:xfrm>
            <a:off x="341811" y="2057400"/>
            <a:ext cx="2150362" cy="564932"/>
            <a:chOff x="3796" y="314404"/>
            <a:chExt cx="1412331" cy="564932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5D5425C-E684-41FA-B5BA-5F602F4F7FD2}"/>
                </a:ext>
              </a:extLst>
            </p:cNvPr>
            <p:cNvSpPr/>
            <p:nvPr/>
          </p:nvSpPr>
          <p:spPr>
            <a:xfrm>
              <a:off x="3796" y="314404"/>
              <a:ext cx="1412331" cy="56493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B9F2C8EC-C860-43FC-8BDF-864412944AEA}"/>
                </a:ext>
              </a:extLst>
            </p:cNvPr>
            <p:cNvSpPr txBox="1"/>
            <p:nvPr/>
          </p:nvSpPr>
          <p:spPr>
            <a:xfrm>
              <a:off x="286262" y="314404"/>
              <a:ext cx="847399" cy="564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Service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8F3B68-583D-417D-9A98-1972B135EDE8}"/>
              </a:ext>
            </a:extLst>
          </p:cNvPr>
          <p:cNvGrpSpPr/>
          <p:nvPr/>
        </p:nvGrpSpPr>
        <p:grpSpPr>
          <a:xfrm>
            <a:off x="2819400" y="2057400"/>
            <a:ext cx="2935797" cy="564932"/>
            <a:chOff x="2545993" y="314404"/>
            <a:chExt cx="1412331" cy="564932"/>
          </a:xfrm>
          <a:solidFill>
            <a:schemeClr val="accent1"/>
          </a:solidFill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723436B2-97F4-481E-BAEE-9A2411836B9F}"/>
                </a:ext>
              </a:extLst>
            </p:cNvPr>
            <p:cNvSpPr/>
            <p:nvPr/>
          </p:nvSpPr>
          <p:spPr>
            <a:xfrm>
              <a:off x="2545993" y="314404"/>
              <a:ext cx="1412331" cy="56493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8">
              <a:extLst>
                <a:ext uri="{FF2B5EF4-FFF2-40B4-BE49-F238E27FC236}">
                  <a16:creationId xmlns:a16="http://schemas.microsoft.com/office/drawing/2014/main" id="{8EDCAA38-5068-480B-BB5A-24C06F320DA2}"/>
                </a:ext>
              </a:extLst>
            </p:cNvPr>
            <p:cNvSpPr txBox="1"/>
            <p:nvPr/>
          </p:nvSpPr>
          <p:spPr>
            <a:xfrm>
              <a:off x="2876415" y="350500"/>
              <a:ext cx="763347" cy="5160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Planning</a:t>
              </a:r>
            </a:p>
          </p:txBody>
        </p:sp>
      </p:grp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AD9AC8B6-A71A-4631-BF6F-AC720B01C378}"/>
              </a:ext>
            </a:extLst>
          </p:cNvPr>
          <p:cNvSpPr/>
          <p:nvPr/>
        </p:nvSpPr>
        <p:spPr>
          <a:xfrm>
            <a:off x="5867400" y="2057400"/>
            <a:ext cx="2598239" cy="56493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Arrow: Chevron 14">
            <a:extLst>
              <a:ext uri="{FF2B5EF4-FFF2-40B4-BE49-F238E27FC236}">
                <a16:creationId xmlns:a16="http://schemas.microsoft.com/office/drawing/2014/main" id="{C53E7F33-34A1-4641-BEE9-6C04F37CED1D}"/>
              </a:ext>
            </a:extLst>
          </p:cNvPr>
          <p:cNvSpPr txBox="1"/>
          <p:nvPr/>
        </p:nvSpPr>
        <p:spPr>
          <a:xfrm>
            <a:off x="6292369" y="2112986"/>
            <a:ext cx="1748299" cy="453760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009" tIns="22670" rIns="22670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Implementation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640D4-86CB-494F-A22B-8B1F96BFBA8C}"/>
              </a:ext>
            </a:extLst>
          </p:cNvPr>
          <p:cNvSpPr/>
          <p:nvPr/>
        </p:nvSpPr>
        <p:spPr>
          <a:xfrm>
            <a:off x="208242" y="1677795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1963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92D6D-7A30-4069-9E45-E86C21F7E39A}"/>
              </a:ext>
            </a:extLst>
          </p:cNvPr>
          <p:cNvSpPr/>
          <p:nvPr/>
        </p:nvSpPr>
        <p:spPr>
          <a:xfrm>
            <a:off x="8232068" y="1749623"/>
            <a:ext cx="691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C10D2-7DDC-4090-BE33-0D992BC1520A}"/>
              </a:ext>
            </a:extLst>
          </p:cNvPr>
          <p:cNvSpPr/>
          <p:nvPr/>
        </p:nvSpPr>
        <p:spPr>
          <a:xfrm>
            <a:off x="2436541" y="1605967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2014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BCA9E4-4D22-47B8-BD28-026E3F820EB6}"/>
              </a:ext>
            </a:extLst>
          </p:cNvPr>
          <p:cNvSpPr/>
          <p:nvPr/>
        </p:nvSpPr>
        <p:spPr>
          <a:xfrm>
            <a:off x="5478575" y="1733421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7016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FDA3-FCD8-48C1-8312-0FC67D47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Wasteshed Coalition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57B9C-3BF5-4C54-8EFA-A31A9E4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001000" cy="4648200"/>
          </a:xfrm>
        </p:spPr>
        <p:txBody>
          <a:bodyPr>
            <a:normAutofit/>
          </a:bodyPr>
          <a:lstStyle/>
          <a:p>
            <a:pPr marL="480060" indent="-385763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Establish a regional </a:t>
            </a:r>
            <a:r>
              <a:rPr lang="en-US" sz="2400" b="1" dirty="0"/>
              <a:t>materials</a:t>
            </a:r>
            <a:r>
              <a:rPr lang="en-US" sz="2400" dirty="0"/>
              <a:t> </a:t>
            </a:r>
            <a:r>
              <a:rPr lang="en-US" sz="2400" b="1" dirty="0"/>
              <a:t>management system</a:t>
            </a:r>
          </a:p>
          <a:p>
            <a:pPr marL="780098" lvl="2" indent="0">
              <a:spcBef>
                <a:spcPts val="0"/>
              </a:spcBef>
              <a:spcAft>
                <a:spcPts val="450"/>
              </a:spcAft>
              <a:buNone/>
            </a:pPr>
            <a:endParaRPr lang="en-US" dirty="0"/>
          </a:p>
          <a:p>
            <a:pPr marL="480060" indent="-385763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Implement </a:t>
            </a:r>
            <a:r>
              <a:rPr lang="en-US" sz="2400" b="1" dirty="0"/>
              <a:t>programs and facilities</a:t>
            </a:r>
          </a:p>
          <a:p>
            <a:pPr marL="694373" lvl="2" indent="0">
              <a:spcBef>
                <a:spcPts val="0"/>
              </a:spcBef>
              <a:spcAft>
                <a:spcPts val="450"/>
              </a:spcAft>
              <a:buNone/>
            </a:pPr>
            <a:endParaRPr lang="en-US" dirty="0"/>
          </a:p>
          <a:p>
            <a:pPr marL="437198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Develop </a:t>
            </a:r>
            <a:r>
              <a:rPr lang="en-US" sz="2400" b="1" dirty="0"/>
              <a:t>waste diversion/reduction goals</a:t>
            </a:r>
            <a:r>
              <a:rPr lang="en-US" sz="2400" dirty="0"/>
              <a:t> for all parties</a:t>
            </a:r>
            <a:endParaRPr lang="en-US" sz="2400" dirty="0">
              <a:solidFill>
                <a:srgbClr val="F58220"/>
              </a:solidFill>
            </a:endParaRPr>
          </a:p>
          <a:p>
            <a:pPr marL="780098" lvl="2" indent="0">
              <a:spcBef>
                <a:spcPts val="0"/>
              </a:spcBef>
              <a:spcAft>
                <a:spcPts val="450"/>
              </a:spcAft>
              <a:buNone/>
            </a:pPr>
            <a:endParaRPr lang="en-US" dirty="0"/>
          </a:p>
          <a:p>
            <a:pPr marL="437198"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Conduct strong, consistent</a:t>
            </a:r>
            <a:r>
              <a:rPr lang="en-US" sz="2400" b="1" dirty="0"/>
              <a:t> public education </a:t>
            </a:r>
            <a:r>
              <a:rPr lang="en-US" sz="2400" dirty="0"/>
              <a:t>and outreach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1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B60E-7F30-4404-BFEB-CC751F6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Wasteshed Coalition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6AD6AFA-493D-4D5B-BD8E-10ECC9381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254165"/>
              </p:ext>
            </p:extLst>
          </p:nvPr>
        </p:nvGraphicFramePr>
        <p:xfrm>
          <a:off x="308244" y="1828800"/>
          <a:ext cx="6016356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C25D6EB-077F-48D1-92B2-A395C4E9CC05}"/>
              </a:ext>
            </a:extLst>
          </p:cNvPr>
          <p:cNvSpPr txBox="1"/>
          <p:nvPr/>
        </p:nvSpPr>
        <p:spPr>
          <a:xfrm>
            <a:off x="6096001" y="5181600"/>
            <a:ext cx="2971800" cy="11200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16357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kern="1200" dirty="0">
                <a:solidFill>
                  <a:schemeClr val="tx1"/>
                </a:solidFill>
              </a:rPr>
              <a:t>Master Plan </a:t>
            </a:r>
            <a:r>
              <a:rPr lang="en-US" sz="1600" b="1" dirty="0">
                <a:solidFill>
                  <a:schemeClr val="tx1"/>
                </a:solidFill>
              </a:rPr>
              <a:t>For Solid Waste Infrastructure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0B4ED-144D-4E10-9FD2-C81C62090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955" y="1981200"/>
            <a:ext cx="2121801" cy="2740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E0E420-FC37-48F8-917F-1EAB6B6D984B}"/>
              </a:ext>
            </a:extLst>
          </p:cNvPr>
          <p:cNvGrpSpPr/>
          <p:nvPr/>
        </p:nvGrpSpPr>
        <p:grpSpPr>
          <a:xfrm>
            <a:off x="533400" y="5486400"/>
            <a:ext cx="2971800" cy="990600"/>
            <a:chOff x="2951301" y="3768753"/>
            <a:chExt cx="2798126" cy="579211"/>
          </a:xfrm>
        </p:grpSpPr>
        <p:pic>
          <p:nvPicPr>
            <p:cNvPr id="8" name="Picture 7" descr="City of Loveland logo">
              <a:extLst>
                <a:ext uri="{FF2B5EF4-FFF2-40B4-BE49-F238E27FC236}">
                  <a16:creationId xmlns:a16="http://schemas.microsoft.com/office/drawing/2014/main" id="{3FACDDD3-F671-4844-87E9-B4F7CE8DF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719" y="3896934"/>
              <a:ext cx="773871" cy="451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City of Fort Collins logo">
              <a:extLst>
                <a:ext uri="{FF2B5EF4-FFF2-40B4-BE49-F238E27FC236}">
                  <a16:creationId xmlns:a16="http://schemas.microsoft.com/office/drawing/2014/main" id="{9F5B2231-2142-4433-8A69-B7FE6CDE7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222" y="3946248"/>
              <a:ext cx="813284" cy="29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City of Estes Park logo">
              <a:extLst>
                <a:ext uri="{FF2B5EF4-FFF2-40B4-BE49-F238E27FC236}">
                  <a16:creationId xmlns:a16="http://schemas.microsoft.com/office/drawing/2014/main" id="{B684F8E9-D5B3-4FFF-BA4A-83780BE0E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803" y="3768753"/>
              <a:ext cx="353624" cy="579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55A92E-351E-432F-9642-F142744B6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301" y="3896934"/>
              <a:ext cx="733708" cy="372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48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8F551-6AC6-4E78-BDA8-0B0F08C1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Larimer County Capital Investments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D4B7B3-4C51-4835-84ED-71E3A821E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57735"/>
              </p:ext>
            </p:extLst>
          </p:nvPr>
        </p:nvGraphicFramePr>
        <p:xfrm>
          <a:off x="2438400" y="1600200"/>
          <a:ext cx="3583173" cy="452596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83173">
                  <a:extLst>
                    <a:ext uri="{9D8B030D-6E8A-4147-A177-3AD203B41FA5}">
                      <a16:colId xmlns:a16="http://schemas.microsoft.com/office/drawing/2014/main" val="3928230532"/>
                    </a:ext>
                  </a:extLst>
                </a:gridCol>
              </a:tblGrid>
              <a:tr h="5971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b="0" dirty="0"/>
                        <a:t>New Landfill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5149"/>
                  </a:ext>
                </a:extLst>
              </a:tr>
              <a:tr h="803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Central Transfer Station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03350"/>
                  </a:ext>
                </a:extLst>
              </a:tr>
              <a:tr h="724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Yard Waste Composting Facility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98582"/>
                  </a:ext>
                </a:extLst>
              </a:tr>
              <a:tr h="8732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Construction &amp; Demolition Debris Processing Facility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23380"/>
                  </a:ext>
                </a:extLst>
              </a:tr>
              <a:tr h="724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Food Waste Composting Facility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370798"/>
                  </a:ext>
                </a:extLst>
              </a:tr>
              <a:tr h="803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/>
                        <a:t>Recycling Center Improvement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741955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FD398E-B2E0-4173-84FB-471542AF8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1644022"/>
            <a:ext cx="297180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/>
                </a:solidFill>
              </a:rPr>
              <a:t>$50+ million investment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/>
                </a:solidFill>
              </a:rPr>
              <a:t>No tax revenue needed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6"/>
                </a:solidFill>
              </a:rPr>
              <a:t>Potential to divert 40% of landfilled waste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CDB05-6025-43BE-BA03-E28D6864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77" y="2151889"/>
            <a:ext cx="650025" cy="650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D7F73-7552-434B-855E-EA9F06D8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93" y="1537566"/>
            <a:ext cx="614323" cy="614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B3B33-10FD-4271-A6AD-5F3ABEE1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50" y="2895600"/>
            <a:ext cx="796481" cy="796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FA0A9-9C62-46AF-AAD4-E25C2FC4A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65" y="3823080"/>
            <a:ext cx="853436" cy="711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772B5-7D31-49CF-A8AB-A8F3BC8D2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57" y="4589429"/>
            <a:ext cx="815243" cy="815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2BB883-EA8A-4A4F-B8B9-529701BEC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12" y="5444681"/>
            <a:ext cx="681481" cy="6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C447-6DE7-40BE-97B1-2B099C55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solidFill>
                  <a:prstClr val="white"/>
                </a:solidFill>
                <a:latin typeface="Arial"/>
                <a:cs typeface="Arial"/>
              </a:rPr>
              <a:t>Wasteshed Process Overview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FBBCA-016A-4202-B549-A812C174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686" y="3048000"/>
            <a:ext cx="7322639" cy="33527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Unified Programs &amp; Policies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Adoption of Intergovernmental Agreement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Local policy consideration 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Public education alignment</a:t>
            </a:r>
          </a:p>
          <a:p>
            <a:pPr marL="0" indent="0">
              <a:buNone/>
            </a:pPr>
            <a:r>
              <a:rPr lang="en-US" dirty="0"/>
              <a:t>Logistical Framework for Infrastructure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Funding Mechanisms &amp; Partnerships</a:t>
            </a:r>
          </a:p>
          <a:p>
            <a:pPr marL="0" indent="0">
              <a:buNone/>
            </a:pPr>
            <a:r>
              <a:rPr lang="en-US" dirty="0"/>
              <a:t>Infrastructure Delivery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Facility Design &amp; Construction</a:t>
            </a:r>
            <a:endParaRPr lang="en-US" sz="1800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349439-A72A-40D5-A568-591F38858707}"/>
              </a:ext>
            </a:extLst>
          </p:cNvPr>
          <p:cNvGrpSpPr/>
          <p:nvPr/>
        </p:nvGrpSpPr>
        <p:grpSpPr>
          <a:xfrm>
            <a:off x="341811" y="2057400"/>
            <a:ext cx="2150362" cy="564932"/>
            <a:chOff x="3796" y="314404"/>
            <a:chExt cx="1412331" cy="564932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5D5425C-E684-41FA-B5BA-5F602F4F7FD2}"/>
                </a:ext>
              </a:extLst>
            </p:cNvPr>
            <p:cNvSpPr/>
            <p:nvPr/>
          </p:nvSpPr>
          <p:spPr>
            <a:xfrm>
              <a:off x="3796" y="314404"/>
              <a:ext cx="1412331" cy="56493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B9F2C8EC-C860-43FC-8BDF-864412944AEA}"/>
                </a:ext>
              </a:extLst>
            </p:cNvPr>
            <p:cNvSpPr txBox="1"/>
            <p:nvPr/>
          </p:nvSpPr>
          <p:spPr>
            <a:xfrm>
              <a:off x="286262" y="314404"/>
              <a:ext cx="847399" cy="564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Service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8F3B68-583D-417D-9A98-1972B135EDE8}"/>
              </a:ext>
            </a:extLst>
          </p:cNvPr>
          <p:cNvGrpSpPr/>
          <p:nvPr/>
        </p:nvGrpSpPr>
        <p:grpSpPr>
          <a:xfrm>
            <a:off x="2819400" y="2057400"/>
            <a:ext cx="2935797" cy="564932"/>
            <a:chOff x="2545993" y="314404"/>
            <a:chExt cx="1412331" cy="564932"/>
          </a:xfrm>
          <a:solidFill>
            <a:schemeClr val="accent1"/>
          </a:solidFill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723436B2-97F4-481E-BAEE-9A2411836B9F}"/>
                </a:ext>
              </a:extLst>
            </p:cNvPr>
            <p:cNvSpPr/>
            <p:nvPr/>
          </p:nvSpPr>
          <p:spPr>
            <a:xfrm>
              <a:off x="2545993" y="314404"/>
              <a:ext cx="1412331" cy="564932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8">
              <a:extLst>
                <a:ext uri="{FF2B5EF4-FFF2-40B4-BE49-F238E27FC236}">
                  <a16:creationId xmlns:a16="http://schemas.microsoft.com/office/drawing/2014/main" id="{8EDCAA38-5068-480B-BB5A-24C06F320DA2}"/>
                </a:ext>
              </a:extLst>
            </p:cNvPr>
            <p:cNvSpPr txBox="1"/>
            <p:nvPr/>
          </p:nvSpPr>
          <p:spPr>
            <a:xfrm>
              <a:off x="2876415" y="350500"/>
              <a:ext cx="763347" cy="5160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/>
                <a:t>Planning</a:t>
              </a:r>
            </a:p>
          </p:txBody>
        </p:sp>
      </p:grp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AD9AC8B6-A71A-4631-BF6F-AC720B01C378}"/>
              </a:ext>
            </a:extLst>
          </p:cNvPr>
          <p:cNvSpPr/>
          <p:nvPr/>
        </p:nvSpPr>
        <p:spPr>
          <a:xfrm>
            <a:off x="5867400" y="2057400"/>
            <a:ext cx="2598239" cy="56493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Arrow: Chevron 14">
            <a:extLst>
              <a:ext uri="{FF2B5EF4-FFF2-40B4-BE49-F238E27FC236}">
                <a16:creationId xmlns:a16="http://schemas.microsoft.com/office/drawing/2014/main" id="{C53E7F33-34A1-4641-BEE9-6C04F37CED1D}"/>
              </a:ext>
            </a:extLst>
          </p:cNvPr>
          <p:cNvSpPr txBox="1"/>
          <p:nvPr/>
        </p:nvSpPr>
        <p:spPr>
          <a:xfrm>
            <a:off x="6292369" y="2112986"/>
            <a:ext cx="1748299" cy="453760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009" tIns="22670" rIns="22670" bIns="22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Implementation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640D4-86CB-494F-A22B-8B1F96BFBA8C}"/>
              </a:ext>
            </a:extLst>
          </p:cNvPr>
          <p:cNvSpPr/>
          <p:nvPr/>
        </p:nvSpPr>
        <p:spPr>
          <a:xfrm>
            <a:off x="208242" y="1677795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1963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92D6D-7A30-4069-9E45-E86C21F7E39A}"/>
              </a:ext>
            </a:extLst>
          </p:cNvPr>
          <p:cNvSpPr/>
          <p:nvPr/>
        </p:nvSpPr>
        <p:spPr>
          <a:xfrm>
            <a:off x="8104894" y="1721067"/>
            <a:ext cx="691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C10D2-7DDC-4090-BE33-0D992BC1520A}"/>
              </a:ext>
            </a:extLst>
          </p:cNvPr>
          <p:cNvSpPr/>
          <p:nvPr/>
        </p:nvSpPr>
        <p:spPr>
          <a:xfrm>
            <a:off x="2436540" y="1677795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2014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BCA9E4-4D22-47B8-BD28-026E3F820EB6}"/>
              </a:ext>
            </a:extLst>
          </p:cNvPr>
          <p:cNvSpPr/>
          <p:nvPr/>
        </p:nvSpPr>
        <p:spPr>
          <a:xfrm>
            <a:off x="5616491" y="1721068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80563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7340-958E-49D0-A5B3-5EC9E5C5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Intergovernmental Agreement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877E98-2209-4C80-8CFE-21A389CB4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5000"/>
            <a:ext cx="8001000" cy="42672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Obligations of Larimer County: 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Fund, build, own, and manage </a:t>
            </a:r>
            <a:r>
              <a:rPr lang="en-US" sz="2000" b="1" dirty="0"/>
              <a:t>new facilities</a:t>
            </a:r>
            <a:br>
              <a:rPr lang="en-US" sz="2000" b="1" dirty="0"/>
            </a:br>
            <a:endParaRPr lang="en-US" sz="2000" b="1" dirty="0"/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Obligations of All Parties: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Explore </a:t>
            </a:r>
            <a:r>
              <a:rPr lang="en-US" sz="2000" b="1" dirty="0"/>
              <a:t>code changes </a:t>
            </a:r>
            <a:r>
              <a:rPr lang="en-US" sz="2000" dirty="0"/>
              <a:t>for solid waste diversion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Participate in a solid waste </a:t>
            </a:r>
            <a:r>
              <a:rPr lang="en-US" sz="2000" b="1" dirty="0"/>
              <a:t>Policy Council 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Coordinate </a:t>
            </a:r>
            <a:r>
              <a:rPr lang="en-US" sz="2000" b="1" dirty="0"/>
              <a:t>data </a:t>
            </a:r>
            <a:r>
              <a:rPr lang="en-US" sz="2000" dirty="0"/>
              <a:t>tracking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/>
              <a:t>education</a:t>
            </a:r>
            <a:br>
              <a:rPr lang="en-US" sz="2000" b="1" dirty="0"/>
            </a:br>
            <a:endParaRPr lang="en-US" sz="2000" b="1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IGA does not obligate Parties to enact new policy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Minimum standards for waste hauling expected</a:t>
            </a:r>
          </a:p>
        </p:txBody>
      </p:sp>
    </p:spTree>
    <p:extLst>
      <p:ext uri="{BB962C8B-B14F-4D97-AF65-F5344CB8AC3E}">
        <p14:creationId xmlns:p14="http://schemas.microsoft.com/office/powerpoint/2010/main" val="342023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AEF9-DD27-4D22-8426-CAA53C41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/>
              <a:t>Supportive Local Policies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6A4235-0980-4426-803F-A7F42E25FC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rgbClr val="F5822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Loveland green waste commitment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Fort Collins flow control ordinance for mixed construction 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88975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5F38E-F8F3-4190-A56B-AECBEAD24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9000"/>
          </a:blip>
          <a:srcRect l="8392" r="-8392"/>
          <a:stretch/>
        </p:blipFill>
        <p:spPr>
          <a:xfrm>
            <a:off x="655711" y="2819399"/>
            <a:ext cx="3893820" cy="31045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63A7F08-0016-4896-836A-54132D6C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t="17117" b="672"/>
          <a:stretch/>
        </p:blipFill>
        <p:spPr>
          <a:xfrm>
            <a:off x="4328160" y="2819400"/>
            <a:ext cx="4038835" cy="31045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8421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3B7B589EBD8A46D5952A6BCE6C89E6CA"/>
  <p:tag name="TPVERSION" val="5"/>
  <p:tag name="TPFULLVERSION" val="5.3.1.3337"/>
  <p:tag name="PPTVERSION" val="16"/>
  <p:tag name="TPOS" val="2"/>
</p:tagLst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HDR_Base_Titlecase_BlkBkgd</Template>
  <TotalTime>31874</TotalTime>
  <Words>529</Words>
  <Application>Microsoft Office PowerPoint</Application>
  <PresentationFormat>On-screen Show (4:3)</PresentationFormat>
  <Paragraphs>161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Trajan Pro</vt:lpstr>
      <vt:lpstr>Wingdings</vt:lpstr>
      <vt:lpstr>Office Theme</vt:lpstr>
      <vt:lpstr>North Front Range Regional Wasteshed Solid Waste Policy Council </vt:lpstr>
      <vt:lpstr>Today’s Agenda</vt:lpstr>
      <vt:lpstr>Wasteshed Process Overview</vt:lpstr>
      <vt:lpstr>Wasteshed Coalition Goals</vt:lpstr>
      <vt:lpstr>Wasteshed Coalition</vt:lpstr>
      <vt:lpstr>Larimer County Capital Investments</vt:lpstr>
      <vt:lpstr>Wasteshed Process Overview</vt:lpstr>
      <vt:lpstr>Intergovernmental Agreement</vt:lpstr>
      <vt:lpstr>Supportive Local Policies</vt:lpstr>
      <vt:lpstr>Implementation </vt:lpstr>
      <vt:lpstr>Update Solid Waste Infrastructure</vt:lpstr>
      <vt:lpstr>Tier-1 Infrastructure Under Development</vt:lpstr>
      <vt:lpstr>New Northern Landfill </vt:lpstr>
      <vt:lpstr>Northern Landfill Location </vt:lpstr>
      <vt:lpstr>Primary and Alternate Haul Routes</vt:lpstr>
      <vt:lpstr>Continue... Primary and Alternate Haul Routes</vt:lpstr>
      <vt:lpstr>Protection to Homes and External Property</vt:lpstr>
      <vt:lpstr>New Transfer Station </vt:lpstr>
      <vt:lpstr>New Yard Waste Compost Operation </vt:lpstr>
      <vt:lpstr>Construction &amp; Demolition Facility </vt:lpstr>
      <vt:lpstr>Tier-2 Infrastructure Future Development</vt:lpstr>
      <vt:lpstr>Tier- 3 Future Consideration</vt:lpstr>
      <vt:lpstr>Facility Development Timeline</vt:lpstr>
      <vt:lpstr>Closing Remarks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McGuire, Shannon</dc:creator>
  <cp:lastModifiedBy>Rita A Trostel</cp:lastModifiedBy>
  <cp:revision>1027</cp:revision>
  <cp:lastPrinted>2018-03-21T16:17:31Z</cp:lastPrinted>
  <dcterms:created xsi:type="dcterms:W3CDTF">2017-03-28T14:06:54Z</dcterms:created>
  <dcterms:modified xsi:type="dcterms:W3CDTF">2019-09-19T14:44:59Z</dcterms:modified>
</cp:coreProperties>
</file>