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48" r:id="rId2"/>
  </p:sldMasterIdLst>
  <p:notesMasterIdLst>
    <p:notesMasterId r:id="rId15"/>
  </p:notes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83B"/>
    <a:srgbClr val="8B3715"/>
    <a:srgbClr val="0E6E59"/>
    <a:srgbClr val="E5D7B9"/>
    <a:srgbClr val="D3BC87"/>
    <a:srgbClr val="A5B9B3"/>
    <a:srgbClr val="F0E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296-4869-B707-41908DB004C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296-4869-B707-41908DB004C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296-4869-B707-41908DB004C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296-4869-B707-41908DB004C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296-4869-B707-41908DB004C1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296-4869-B707-41908DB004C1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296-4869-B707-41908DB004C1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7296-4869-B707-41908DB004C1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7296-4869-B707-41908DB004C1}"/>
              </c:ext>
            </c:extLst>
          </c:dPt>
          <c:dLbls>
            <c:dLbl>
              <c:idx val="0"/>
              <c:layout>
                <c:manualLayout>
                  <c:x val="0.12958598959415857"/>
                  <c:y val="-0.2716174001177743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296-4869-B707-41908DB004C1}"/>
                </c:ext>
              </c:extLst>
            </c:dLbl>
            <c:dLbl>
              <c:idx val="1"/>
              <c:layout>
                <c:manualLayout>
                  <c:x val="9.306375196344667E-2"/>
                  <c:y val="0.1869052590296083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296-4869-B707-41908DB004C1}"/>
                </c:ext>
              </c:extLst>
            </c:dLbl>
            <c:dLbl>
              <c:idx val="4"/>
              <c:layout>
                <c:manualLayout>
                  <c:x val="-9.9164978778535832E-17"/>
                  <c:y val="-4.9247263648461142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296-4869-B707-41908DB004C1}"/>
                </c:ext>
              </c:extLst>
            </c:dLbl>
            <c:dLbl>
              <c:idx val="5"/>
              <c:layout>
                <c:manualLayout>
                  <c:x val="3.3327484164653531E-2"/>
                  <c:y val="7.49449668028887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296-4869-B707-41908DB004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'Maintenance Budget Charts'!$A$2:$A$7</c:f>
              <c:strCache>
                <c:ptCount val="6"/>
                <c:pt idx="0">
                  <c:v>Specific Ownership</c:v>
                </c:pt>
                <c:pt idx="1">
                  <c:v>HUTF</c:v>
                </c:pt>
                <c:pt idx="2">
                  <c:v>Property Taxes</c:v>
                </c:pt>
                <c:pt idx="3">
                  <c:v>PILT</c:v>
                </c:pt>
                <c:pt idx="4">
                  <c:v>Traffic Fines &amp; Motor Vehicle Fees</c:v>
                </c:pt>
                <c:pt idx="5">
                  <c:v>Other</c:v>
                </c:pt>
              </c:strCache>
            </c:strRef>
          </c:cat>
          <c:val>
            <c:numRef>
              <c:f>'Maintenance Budget Charts'!$B$2:$B$7</c:f>
              <c:numCache>
                <c:formatCode>_("$"* #,##0.00_);_("$"* \(#,##0.00\);_("$"* "-"??_);_(@_)</c:formatCode>
                <c:ptCount val="6"/>
                <c:pt idx="0">
                  <c:v>11194655</c:v>
                </c:pt>
                <c:pt idx="1">
                  <c:v>6676012</c:v>
                </c:pt>
                <c:pt idx="2">
                  <c:v>3144569</c:v>
                </c:pt>
                <c:pt idx="3">
                  <c:v>1772688</c:v>
                </c:pt>
                <c:pt idx="4">
                  <c:v>800000</c:v>
                </c:pt>
                <c:pt idx="5">
                  <c:v>806886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296-4869-B707-41908DB004C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118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EEE-414A-B548-04E56078C0F8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EEE-414A-B548-04E56078C0F8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EEE-414A-B548-04E56078C0F8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EEE-414A-B548-04E56078C0F8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EEE-414A-B548-04E56078C0F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9EEE-414A-B548-04E56078C0F8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9EEE-414A-B548-04E56078C0F8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9EEE-414A-B548-04E56078C0F8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9EEE-414A-B548-04E56078C0F8}"/>
              </c:ext>
            </c:extLst>
          </c:dPt>
          <c:dLbls>
            <c:dLbl>
              <c:idx val="1"/>
              <c:layout>
                <c:manualLayout>
                  <c:x val="-2.1465608974675164E-2"/>
                  <c:y val="-0.1062243556498325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EE-414A-B548-04E56078C0F8}"/>
                </c:ext>
              </c:extLst>
            </c:dLbl>
            <c:dLbl>
              <c:idx val="2"/>
              <c:layout>
                <c:manualLayout>
                  <c:x val="1.0695929410414058E-2"/>
                  <c:y val="-3.77876877804217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EE-414A-B548-04E56078C0F8}"/>
                </c:ext>
              </c:extLst>
            </c:dLbl>
            <c:dLbl>
              <c:idx val="3"/>
              <c:layout>
                <c:manualLayout>
                  <c:x val="2.760340842086588E-2"/>
                  <c:y val="-1.045671791207748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EE-414A-B548-04E56078C0F8}"/>
                </c:ext>
              </c:extLst>
            </c:dLbl>
            <c:dLbl>
              <c:idx val="6"/>
              <c:layout>
                <c:manualLayout>
                  <c:x val="7.38568053458592E-2"/>
                  <c:y val="-0.2623628449485338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EEE-414A-B548-04E56078C0F8}"/>
                </c:ext>
              </c:extLst>
            </c:dLbl>
            <c:dLbl>
              <c:idx val="7"/>
              <c:layout>
                <c:manualLayout>
                  <c:x val="0.17765732572176665"/>
                  <c:y val="0.1831163585474172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EEE-414A-B548-04E56078C0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'Maintenance Budget Charts'!$A$18:$A$26</c:f>
              <c:strCache>
                <c:ptCount val="9"/>
                <c:pt idx="0">
                  <c:v>Administration</c:v>
                </c:pt>
                <c:pt idx="1">
                  <c:v>Distributions and Transfers</c:v>
                </c:pt>
                <c:pt idx="2">
                  <c:v>Structures</c:v>
                </c:pt>
                <c:pt idx="3">
                  <c:v>Signs and Safety</c:v>
                </c:pt>
                <c:pt idx="4">
                  <c:v>Vegetation Control</c:v>
                </c:pt>
                <c:pt idx="5">
                  <c:v>Builiding Rent and R&amp;M</c:v>
                </c:pt>
                <c:pt idx="6">
                  <c:v>Paved Roads</c:v>
                </c:pt>
                <c:pt idx="7">
                  <c:v>NonPaved Roads</c:v>
                </c:pt>
                <c:pt idx="8">
                  <c:v>Snow and Ice Control</c:v>
                </c:pt>
              </c:strCache>
            </c:strRef>
          </c:cat>
          <c:val>
            <c:numRef>
              <c:f>'Maintenance Budget Charts'!$B$18:$B$26</c:f>
              <c:numCache>
                <c:formatCode>_("$"* #,##0_);_("$"* \(#,##0\);_("$"* "-"??_);_(@_)</c:formatCode>
                <c:ptCount val="9"/>
                <c:pt idx="0">
                  <c:v>2976228.399999999</c:v>
                </c:pt>
                <c:pt idx="1">
                  <c:v>1478190</c:v>
                </c:pt>
                <c:pt idx="2">
                  <c:v>1033956.7200000001</c:v>
                </c:pt>
                <c:pt idx="3">
                  <c:v>744467.59000000008</c:v>
                </c:pt>
                <c:pt idx="4">
                  <c:v>486924.47</c:v>
                </c:pt>
                <c:pt idx="5">
                  <c:v>457526</c:v>
                </c:pt>
                <c:pt idx="6">
                  <c:v>9214837.9199999999</c:v>
                </c:pt>
                <c:pt idx="7">
                  <c:v>5905334.6500000004</c:v>
                </c:pt>
                <c:pt idx="8">
                  <c:v>1665977.25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EEE-414A-B548-04E56078C0F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2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4A848-851C-411F-9BA4-EFD4CCE108FE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BD96A-C16B-476F-BFB6-ED42CEE1D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47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5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1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73606" y="5001172"/>
            <a:ext cx="8970393" cy="18568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1815" y="1957795"/>
            <a:ext cx="4368800" cy="30068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4670615" y="1957794"/>
            <a:ext cx="4368800" cy="30068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6662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text r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828" y="2067033"/>
            <a:ext cx="5051971" cy="45807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182743" y="1751724"/>
            <a:ext cx="3136773" cy="5106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22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758" y="1976820"/>
            <a:ext cx="255051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98517" y="1981200"/>
            <a:ext cx="25636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6300096" y="1981200"/>
            <a:ext cx="261444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094820" y="1976820"/>
            <a:ext cx="0" cy="4525963"/>
          </a:xfrm>
          <a:prstGeom prst="line">
            <a:avLst/>
          </a:prstGeom>
          <a:ln w="19050" cap="rnd">
            <a:solidFill>
              <a:srgbClr val="8B371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081131" y="1976820"/>
            <a:ext cx="0" cy="4525963"/>
          </a:xfrm>
          <a:prstGeom prst="line">
            <a:avLst/>
          </a:prstGeom>
          <a:ln w="19050" cap="rnd">
            <a:solidFill>
              <a:srgbClr val="8B371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12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78517"/>
            <a:ext cx="54864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669" y="1757460"/>
            <a:ext cx="8964332" cy="36479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4525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344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121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2" y="2226293"/>
            <a:ext cx="7444828" cy="814552"/>
          </a:xfrm>
          <a:prstGeom prst="rect">
            <a:avLst/>
          </a:prstGeom>
          <a:solidFill>
            <a:srgbClr val="D3BC87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rgbClr val="09483B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0"/>
            <a:ext cx="9144000" cy="2226292"/>
          </a:xfrm>
          <a:prstGeom prst="rect">
            <a:avLst/>
          </a:prstGeom>
          <a:solidFill>
            <a:srgbClr val="A5B9B3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401707" y="2429907"/>
            <a:ext cx="6944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cap="all" dirty="0">
                <a:solidFill>
                  <a:srgbClr val="09483B"/>
                </a:solidFill>
              </a:rPr>
              <a:t>Larimer County</a:t>
            </a:r>
            <a:r>
              <a:rPr lang="en-US" sz="2400" cap="all" baseline="0" dirty="0">
                <a:solidFill>
                  <a:srgbClr val="09483B"/>
                </a:solidFill>
              </a:rPr>
              <a:t>: ROAD AND BRIDGE</a:t>
            </a:r>
            <a:endParaRPr lang="en-US" sz="2400" cap="all" dirty="0">
              <a:solidFill>
                <a:srgbClr val="09483B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100131" y="3040845"/>
            <a:ext cx="1043872" cy="1100082"/>
          </a:xfrm>
          <a:prstGeom prst="rect">
            <a:avLst/>
          </a:prstGeom>
          <a:solidFill>
            <a:srgbClr val="E5D7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218967" y="3040844"/>
            <a:ext cx="8925035" cy="1100083"/>
          </a:xfrm>
          <a:prstGeom prst="rect">
            <a:avLst/>
          </a:prstGeom>
          <a:solidFill>
            <a:srgbClr val="09483B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/>
              <a:t>LARIMER COUNTY college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444830" y="2226292"/>
            <a:ext cx="1699173" cy="814552"/>
          </a:xfrm>
          <a:prstGeom prst="rect">
            <a:avLst/>
          </a:prstGeom>
          <a:solidFill>
            <a:srgbClr val="8B37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C logo white Larg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29" y="2296362"/>
            <a:ext cx="1184780" cy="60434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 userDrawn="1"/>
        </p:nvSpPr>
        <p:spPr>
          <a:xfrm>
            <a:off x="218967" y="4140927"/>
            <a:ext cx="6166070" cy="582082"/>
          </a:xfrm>
          <a:prstGeom prst="rect">
            <a:avLst/>
          </a:prstGeom>
          <a:solidFill>
            <a:srgbClr val="A5B9B3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rgbClr val="09483B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401707" y="4237405"/>
            <a:ext cx="616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cap="all" dirty="0">
                <a:solidFill>
                  <a:srgbClr val="09483B"/>
                </a:solidFill>
              </a:rPr>
              <a:t>May 16</a:t>
            </a:r>
            <a:r>
              <a:rPr lang="en-US" sz="1800" cap="all" baseline="30000" dirty="0">
                <a:solidFill>
                  <a:srgbClr val="09483B"/>
                </a:solidFill>
              </a:rPr>
              <a:t>th</a:t>
            </a:r>
            <a:r>
              <a:rPr lang="en-US" sz="1800" cap="all" dirty="0">
                <a:solidFill>
                  <a:srgbClr val="09483B"/>
                </a:solidFill>
              </a:rPr>
              <a:t>, 2019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3" y="4723010"/>
            <a:ext cx="9144000" cy="2134990"/>
          </a:xfrm>
          <a:prstGeom prst="rect">
            <a:avLst/>
          </a:prstGeom>
          <a:solidFill>
            <a:srgbClr val="A5B9B3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LD0045.jp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2" r="20027" b="58981"/>
          <a:stretch/>
        </p:blipFill>
        <p:spPr>
          <a:xfrm>
            <a:off x="5907415" y="4140927"/>
            <a:ext cx="3236588" cy="582083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3" y="0"/>
            <a:ext cx="218964" cy="6858000"/>
          </a:xfrm>
          <a:prstGeom prst="rect">
            <a:avLst/>
          </a:prstGeom>
          <a:solidFill>
            <a:srgbClr val="8B37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0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2138"/>
            <a:ext cx="8229600" cy="3954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0AFDA-79D3-234D-B883-DE49F2796B8C}" type="datetimeFigureOut">
              <a:rPr lang="en-US" smtClean="0"/>
              <a:t>5/15/2019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FE49-9763-954D-B1E1-95E4958F970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0" y="660400"/>
            <a:ext cx="7287172" cy="1100083"/>
          </a:xfrm>
          <a:prstGeom prst="rect">
            <a:avLst/>
          </a:prstGeom>
          <a:solidFill>
            <a:srgbClr val="09483B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/>
              <a:t>Larimer</a:t>
            </a:r>
            <a:r>
              <a:rPr lang="en-US" sz="3000" baseline="0" dirty="0"/>
              <a:t> county College</a:t>
            </a:r>
            <a:endParaRPr lang="en-US" sz="300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7917793" cy="700690"/>
          </a:xfrm>
          <a:prstGeom prst="rect">
            <a:avLst/>
          </a:prstGeom>
          <a:solidFill>
            <a:srgbClr val="A5B9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7917793" y="0"/>
            <a:ext cx="1226207" cy="700690"/>
          </a:xfrm>
          <a:prstGeom prst="rect">
            <a:avLst/>
          </a:prstGeom>
          <a:solidFill>
            <a:srgbClr val="8B37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287172" y="700688"/>
            <a:ext cx="1856828" cy="1059793"/>
          </a:xfrm>
          <a:prstGeom prst="rect">
            <a:avLst/>
          </a:prstGeom>
          <a:solidFill>
            <a:srgbClr val="E5D7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C logo white Larg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129" y="131380"/>
            <a:ext cx="875705" cy="44669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75171" y="254005"/>
            <a:ext cx="698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solidFill>
                  <a:srgbClr val="09483B"/>
                </a:solidFill>
              </a:rPr>
              <a:t>Larimer County</a:t>
            </a:r>
            <a:r>
              <a:rPr lang="en-US" cap="all" baseline="0" dirty="0">
                <a:solidFill>
                  <a:srgbClr val="09483B"/>
                </a:solidFill>
              </a:rPr>
              <a:t>: ROAD AND BRIDGE</a:t>
            </a:r>
            <a:endParaRPr lang="en-US" cap="all" dirty="0">
              <a:solidFill>
                <a:srgbClr val="09483B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760483"/>
            <a:ext cx="173606" cy="5097517"/>
          </a:xfrm>
          <a:prstGeom prst="rect">
            <a:avLst/>
          </a:prstGeom>
          <a:solidFill>
            <a:srgbClr val="8B371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0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8B3715"/>
          </a:solidFill>
          <a:latin typeface="+mn-lt"/>
          <a:ea typeface="+mn-ea"/>
          <a:cs typeface="+mn-cs"/>
        </a:defRPr>
      </a:lvl1pPr>
      <a:lvl2pPr marL="800100" indent="-342900" algn="l" defTabSz="457200" rtl="0" eaLnBrk="1" latinLnBrk="0" hangingPunct="1">
        <a:spcBef>
          <a:spcPct val="20000"/>
        </a:spcBef>
        <a:buClr>
          <a:srgbClr val="8B3715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Clr>
          <a:srgbClr val="8B3715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Clr>
          <a:srgbClr val="8B3715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Clr>
          <a:srgbClr val="8B3715"/>
        </a:buClr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2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685800" y="1710612"/>
            <a:ext cx="7829550" cy="144520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09483B"/>
                </a:solidFill>
              </a:rPr>
              <a:t>Maintenance Budget 2019 </a:t>
            </a:r>
            <a:br>
              <a:rPr lang="en-US" sz="3600" b="1" dirty="0">
                <a:solidFill>
                  <a:srgbClr val="09483B"/>
                </a:solidFill>
              </a:rPr>
            </a:br>
            <a:r>
              <a:rPr lang="en-US" sz="3600" b="1" dirty="0">
                <a:solidFill>
                  <a:srgbClr val="09483B"/>
                </a:solidFill>
              </a:rPr>
              <a:t>$24.4 million</a:t>
            </a: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717776" y="6461480"/>
            <a:ext cx="2630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b="1" dirty="0">
                <a:solidFill>
                  <a:srgbClr val="8B3715"/>
                </a:solidFill>
              </a:rPr>
              <a:t>REVENUE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5396668" y="6461480"/>
            <a:ext cx="2630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b="1" dirty="0">
                <a:solidFill>
                  <a:srgbClr val="8B3715"/>
                </a:solidFill>
              </a:rPr>
              <a:t>EXPENSE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EBD53AE-B3B9-48F4-AC98-D616E46F3D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0183151"/>
              </p:ext>
            </p:extLst>
          </p:nvPr>
        </p:nvGraphicFramePr>
        <p:xfrm>
          <a:off x="-701977" y="2783902"/>
          <a:ext cx="5469995" cy="3879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92159E7-F547-418E-B2AC-5202EAB676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3059134"/>
              </p:ext>
            </p:extLst>
          </p:nvPr>
        </p:nvGraphicFramePr>
        <p:xfrm>
          <a:off x="4279824" y="2700105"/>
          <a:ext cx="4864176" cy="3963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12145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6490" y="1914849"/>
            <a:ext cx="8229600" cy="57642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COLLABORATION WITH OTHER ENTITIES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89249" y="2364695"/>
            <a:ext cx="8229600" cy="45259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Natural Resources</a:t>
            </a:r>
          </a:p>
          <a:p>
            <a:pPr marL="640080" lvl="1">
              <a:defRPr/>
            </a:pPr>
            <a:r>
              <a:rPr lang="en-US" sz="2200" dirty="0"/>
              <a:t>Road Maintenance and Snow Removal (Hermit Park, Red Mountain, Eagles Nest)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Fleet</a:t>
            </a:r>
          </a:p>
          <a:p>
            <a:pPr marL="640080" lvl="1">
              <a:defRPr/>
            </a:pPr>
            <a:r>
              <a:rPr lang="en-US" sz="2200" dirty="0"/>
              <a:t>Haul Equipment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The Ranch</a:t>
            </a:r>
          </a:p>
          <a:p>
            <a:pPr marL="640080" lvl="1">
              <a:defRPr/>
            </a:pPr>
            <a:r>
              <a:rPr lang="en-US" sz="2200" dirty="0"/>
              <a:t>Help with Snow and Ice Control Occasionally</a:t>
            </a:r>
          </a:p>
          <a:p>
            <a:pPr marL="640080" lvl="1">
              <a:defRPr/>
            </a:pPr>
            <a:r>
              <a:rPr lang="en-US" sz="2200" dirty="0"/>
              <a:t>Loan Equipment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Solid Waste</a:t>
            </a:r>
          </a:p>
          <a:p>
            <a:pPr marL="640080" lvl="1">
              <a:defRPr/>
            </a:pPr>
            <a:r>
              <a:rPr lang="en-US" sz="2200" dirty="0"/>
              <a:t>Loan Equipment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Sheriff's Department</a:t>
            </a:r>
          </a:p>
          <a:p>
            <a:pPr marL="640080" lvl="1">
              <a:defRPr/>
            </a:pPr>
            <a:r>
              <a:rPr lang="en-US" sz="2200" dirty="0"/>
              <a:t>Construct </a:t>
            </a:r>
            <a:r>
              <a:rPr lang="en-US" sz="2200" dirty="0" err="1"/>
              <a:t>Killpecker</a:t>
            </a:r>
            <a:r>
              <a:rPr lang="en-US" sz="2200" dirty="0"/>
              <a:t> Access Road – Comm. Tower Rd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City of Fort Collins</a:t>
            </a:r>
          </a:p>
          <a:p>
            <a:pPr marL="640080" lvl="1">
              <a:defRPr/>
            </a:pPr>
            <a:r>
              <a:rPr lang="en-US" sz="2200" dirty="0"/>
              <a:t>Chip Seal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600" dirty="0"/>
              <a:t>Maintenance Swaps</a:t>
            </a:r>
          </a:p>
          <a:p>
            <a:pPr marL="640080" lvl="1">
              <a:defRPr/>
            </a:pPr>
            <a:r>
              <a:rPr lang="en-US" sz="2200" dirty="0"/>
              <a:t>City of Fort Collins</a:t>
            </a:r>
          </a:p>
          <a:p>
            <a:pPr marL="640080" lvl="1">
              <a:defRPr/>
            </a:pPr>
            <a:r>
              <a:rPr lang="en-US" sz="2200" dirty="0"/>
              <a:t>City of Loveland</a:t>
            </a:r>
          </a:p>
          <a:p>
            <a:pPr marL="640080" lvl="1">
              <a:defRPr/>
            </a:pPr>
            <a:r>
              <a:rPr lang="en-US" sz="2200" dirty="0"/>
              <a:t>Town of  Windsor</a:t>
            </a:r>
          </a:p>
          <a:p>
            <a:pPr marL="640080" lvl="1">
              <a:defRPr/>
            </a:pPr>
            <a:r>
              <a:rPr lang="en-US" sz="2200" dirty="0"/>
              <a:t>Town of </a:t>
            </a:r>
            <a:r>
              <a:rPr lang="en-US" sz="2200" dirty="0" err="1"/>
              <a:t>Timnath</a:t>
            </a:r>
            <a:endParaRPr lang="en-US" sz="2200" dirty="0"/>
          </a:p>
          <a:p>
            <a:pPr marL="640080" lvl="1">
              <a:defRPr/>
            </a:pPr>
            <a:endParaRPr lang="en-US" dirty="0"/>
          </a:p>
        </p:txBody>
      </p:sp>
      <p:pic>
        <p:nvPicPr>
          <p:cNvPr id="4" name="Picture 2" descr="C:\Users\juergent\Dropbox\Camera Uploads\2015-09-03 15.45.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90" y="2974325"/>
            <a:ext cx="3319398" cy="186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juergent\Dropbox\Camera Uploads\2015-10-01 09.29.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923" y="4888392"/>
            <a:ext cx="3299926" cy="185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557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uergent\Dropbox\Camera Uploads\2015-06-02 14.56.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1791362"/>
            <a:ext cx="7987003" cy="44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43200" y="6162711"/>
            <a:ext cx="411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49330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3976" y="1707501"/>
            <a:ext cx="9060024" cy="4883636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en-US" sz="3600" u="sng" dirty="0"/>
              <a:t>OUR MISSION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en-US" altLang="en-US" sz="3600" dirty="0"/>
              <a:t>Provide a safe, effective transportation network allowing for the efficient movement and mobility of citizens, goods, services, and emergency service providers.</a:t>
            </a:r>
          </a:p>
        </p:txBody>
      </p:sp>
      <p:pic>
        <p:nvPicPr>
          <p:cNvPr id="9" name="Picture 2" descr="C:\Users\juergent\Dropbox\Camera Uploads\2015-08-04 12.49.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22" y="4833258"/>
            <a:ext cx="3123017" cy="175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538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8579" y="1849535"/>
            <a:ext cx="8612156" cy="1143000"/>
          </a:xfrm>
          <a:prstGeom prst="rect">
            <a:avLst/>
          </a:prstGeom>
        </p:spPr>
        <p:txBody>
          <a:bodyPr rtlCol="0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WHAT IS ROAD AND BRIDGE RESPONSIBLE FOR?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85192" y="2364436"/>
            <a:ext cx="8229600" cy="4525962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466 Miles of Paved Roads</a:t>
            </a:r>
          </a:p>
          <a:p>
            <a:r>
              <a:rPr lang="en-US" altLang="en-US" dirty="0"/>
              <a:t>437 Miles of Gravel/Native Surface Roads</a:t>
            </a:r>
          </a:p>
          <a:p>
            <a:r>
              <a:rPr lang="en-US" altLang="en-US" dirty="0"/>
              <a:t>126 Miles of USFS Road (Schedule A)</a:t>
            </a:r>
          </a:p>
          <a:p>
            <a:r>
              <a:rPr lang="en-US" altLang="en-US" dirty="0"/>
              <a:t>217 Major Structures (&gt;20ft span)</a:t>
            </a:r>
          </a:p>
          <a:p>
            <a:r>
              <a:rPr lang="en-US" altLang="en-US" dirty="0"/>
              <a:t>481 Minor Structures (&gt;4ft, &lt; 20ft span)</a:t>
            </a:r>
          </a:p>
          <a:p>
            <a:r>
              <a:rPr lang="en-US" altLang="en-US" dirty="0"/>
              <a:t>4,000+/- Culverts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983" y="4975547"/>
            <a:ext cx="374072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734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85192" y="1830874"/>
            <a:ext cx="8229600" cy="5950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WHO ARE WE?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2313992"/>
            <a:ext cx="7632441" cy="3858208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41   Equipment Operators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17   Team Leaders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5     Functional Group Managers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4     Administrative Staff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1     Assistant Director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u="sng" dirty="0"/>
              <a:t>1     Director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69   FTE’s 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sz="2000" dirty="0"/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u="sng" dirty="0"/>
              <a:t>Additionally, we utilize: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10 Seasonal CDL Drivers</a:t>
            </a:r>
          </a:p>
          <a:p>
            <a:pPr>
              <a:buFont typeface="Wingdings 2" panose="05020102010507070707" pitchFamily="18" charset="2"/>
              <a:buNone/>
            </a:pPr>
            <a:r>
              <a:rPr lang="en-US" altLang="en-US" sz="2000" dirty="0"/>
              <a:t>19 Seasonal Laborers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dirty="0"/>
          </a:p>
        </p:txBody>
      </p:sp>
      <p:pic>
        <p:nvPicPr>
          <p:cNvPr id="5" name="Picture 2" descr="C:\Users\juergent\Dropbox\Camera Uploads\2015-03-10 14.53.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602686"/>
            <a:ext cx="4737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26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33265" y="1802882"/>
            <a:ext cx="8229600" cy="54843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WHERE DO WE WORK?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355365"/>
            <a:ext cx="8229600" cy="45259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2000" dirty="0"/>
              <a:t>Larimer County covers 2,640 square miles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endParaRPr lang="en-US" sz="2000" dirty="0"/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2000" u="sng" dirty="0"/>
              <a:t>We have 7 shop facilities spread throughout the county.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Estes Park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Loveland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Fort Collins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Stove Prairie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Waverly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Livermore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2000" dirty="0"/>
              <a:t>Laramie River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2000" dirty="0"/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2000" dirty="0"/>
              <a:t>Additionally, Larimer County owns and operates a 160 acre gravel quarry known as the Strang Pit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2000" dirty="0"/>
          </a:p>
          <a:p>
            <a:pPr>
              <a:spcBef>
                <a:spcPts val="0"/>
              </a:spcBef>
              <a:buFont typeface="Wingdings 2"/>
              <a:buNone/>
              <a:defRPr/>
            </a:pPr>
            <a:endParaRPr lang="en-US" sz="2000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56" y="3403244"/>
            <a:ext cx="2578488" cy="193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392" y="3965510"/>
            <a:ext cx="2575743" cy="171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986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8620" y="1858865"/>
            <a:ext cx="8229600" cy="5764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ROUTINE WORK WE SELF PERFORM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99188" y="2341983"/>
            <a:ext cx="7548464" cy="43480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Snow and Ice Control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Gravel/Native Road Grading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Culvert Repair &amp; Installation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Roadside Ditch Maintenance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Guardrail Repair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Bridge Maintenance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Sign Manufacture, Installation &amp; Maintenance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Roadway Striping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Chip Seal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Crack Seal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Roadside Mowing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Structural Hot Mix Patching/Pothole Patching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Hazard Tree Removal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Mine and Crush Gravel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Roadway Construction and Reconstruction</a:t>
            </a:r>
          </a:p>
        </p:txBody>
      </p:sp>
      <p:pic>
        <p:nvPicPr>
          <p:cNvPr id="4" name="Picture 2" descr="C:\Users\juergent\Dropbox\Camera Uploads\2015-04-17 11.28.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51" y="2341982"/>
            <a:ext cx="2933545" cy="2444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5921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2555" y="1793551"/>
            <a:ext cx="8229600" cy="604416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MISCELLANEOUS DUTIES 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332037"/>
            <a:ext cx="8229600" cy="452596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/>
              <a:t>Dead Animal Removal</a:t>
            </a:r>
          </a:p>
          <a:p>
            <a:pPr marL="640080" lvl="1">
              <a:defRPr/>
            </a:pPr>
            <a:r>
              <a:rPr lang="en-US"/>
              <a:t>~50 Deer/year</a:t>
            </a:r>
          </a:p>
          <a:p>
            <a:pPr marL="640080" lvl="1">
              <a:defRPr/>
            </a:pPr>
            <a:r>
              <a:rPr lang="en-US"/>
              <a:t>~3 Antelope/year</a:t>
            </a:r>
          </a:p>
          <a:p>
            <a:pPr marL="640080" lvl="1">
              <a:defRPr/>
            </a:pPr>
            <a:r>
              <a:rPr lang="en-US"/>
              <a:t>~2 Elk/year</a:t>
            </a:r>
          </a:p>
          <a:p>
            <a:pPr marL="640080" lvl="1">
              <a:defRPr/>
            </a:pPr>
            <a:endParaRPr lang="en-US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/>
              <a:t>Trash Removal - ~100 Responses/year</a:t>
            </a:r>
          </a:p>
          <a:p>
            <a:pPr marL="640080" lvl="1">
              <a:defRPr/>
            </a:pPr>
            <a:r>
              <a:rPr lang="en-US"/>
              <a:t>Household Trash</a:t>
            </a:r>
          </a:p>
          <a:p>
            <a:pPr marL="640080" lvl="1">
              <a:defRPr/>
            </a:pPr>
            <a:r>
              <a:rPr lang="en-US"/>
              <a:t>Couches</a:t>
            </a:r>
          </a:p>
          <a:p>
            <a:pPr marL="640080" lvl="1">
              <a:defRPr/>
            </a:pPr>
            <a:r>
              <a:rPr lang="en-US"/>
              <a:t>Tires</a:t>
            </a:r>
          </a:p>
          <a:p>
            <a:pPr marL="640080" lvl="1">
              <a:defRPr/>
            </a:pPr>
            <a:r>
              <a:rPr lang="en-US"/>
              <a:t>Camper Shells</a:t>
            </a:r>
          </a:p>
          <a:p>
            <a:pPr marL="640080" lvl="1">
              <a:defRPr/>
            </a:pPr>
            <a:r>
              <a:rPr lang="en-US"/>
              <a:t>Meth Lab Chemicals</a:t>
            </a:r>
          </a:p>
          <a:p>
            <a:pPr marL="640080" lvl="1">
              <a:defRPr/>
            </a:pPr>
            <a:endParaRPr lang="en-US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/>
              <a:t>Rock/Mud Slides - ~50 Responses/year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endParaRPr lang="en-US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/>
              <a:t>Debris Removal – Storm Events</a:t>
            </a:r>
            <a:endParaRPr lang="en-US" dirty="0"/>
          </a:p>
        </p:txBody>
      </p:sp>
      <p:pic>
        <p:nvPicPr>
          <p:cNvPr id="4" name="Picture 2" descr="C:\Users\juergent\Dropbox\Camera Uploads\2015-05-20 20.12.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56" y="2332036"/>
            <a:ext cx="2736130" cy="154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960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1885" y="1756229"/>
            <a:ext cx="8229600" cy="57642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864">
              <a:defRPr/>
            </a:pPr>
            <a:r>
              <a:rPr lang="en-US" sz="2800" b="1" dirty="0">
                <a:solidFill>
                  <a:srgbClr val="8B3715"/>
                </a:solidFill>
              </a:rPr>
              <a:t>AFTER HOURS RESPONSES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332653"/>
            <a:ext cx="8229600" cy="45259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dirty="0"/>
              <a:t>Road and Bridge is on call 24/7/365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endParaRPr lang="en-US" sz="2000" dirty="0"/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b="1" dirty="0"/>
              <a:t>We utilize lead rotations to coordinate response.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dirty="0"/>
              <a:t> </a:t>
            </a:r>
            <a:endParaRPr lang="en-US" sz="1400" dirty="0"/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2600" dirty="0"/>
              <a:t>Our after hours call outs are typically dispatched by the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2600" dirty="0"/>
              <a:t>Larimer County Sheriff’s Department and are 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2600" dirty="0"/>
              <a:t>for issues such as: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endParaRPr lang="en-US" sz="2600" dirty="0"/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Flooded Roads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Tornado Response (debris)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Snow – Slick Road Conditions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Traffic Accidents – Damaged Infrastructure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Rock/Mud Slides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Damaged or Destroyed Signs – Stop Signs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r>
              <a:rPr lang="en-US" sz="1800" dirty="0"/>
              <a:t>Downed Trees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sz="1800" dirty="0"/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1800" dirty="0"/>
              <a:t>Estimated # of After Hours Pages – 150/year</a:t>
            </a:r>
          </a:p>
          <a:p>
            <a:pPr>
              <a:spcBef>
                <a:spcPts val="0"/>
              </a:spcBef>
              <a:buFont typeface="Wingdings 2"/>
              <a:buNone/>
              <a:defRPr/>
            </a:pPr>
            <a:r>
              <a:rPr lang="en-US" sz="1800" dirty="0"/>
              <a:t>Estimated # of After Hours Deployments – 50/year</a:t>
            </a:r>
          </a:p>
          <a:p>
            <a:pPr>
              <a:spcBef>
                <a:spcPts val="0"/>
              </a:spcBef>
              <a:buFont typeface="Wingdings 2"/>
              <a:buChar char=""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10" y="4060242"/>
            <a:ext cx="3441700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977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335902" y="1793551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/>
              <a:t>Road and Bridge Budget 2019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609600" y="2561254"/>
            <a:ext cx="7886700" cy="3904861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8B3715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Clr>
                <a:srgbClr val="8B3715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 panose="05020102010507070707" pitchFamily="18" charset="2"/>
              <a:buNone/>
            </a:pPr>
            <a:endParaRPr lang="en-US" altLang="en-US" dirty="0"/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dirty="0"/>
              <a:t>Maintenance      $24.4 million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dirty="0"/>
              <a:t>Capital  	             </a:t>
            </a:r>
            <a:r>
              <a:rPr lang="en-US" altLang="en-US" u="sng" dirty="0"/>
              <a:t>$  8.7 million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en-US" altLang="en-US" dirty="0"/>
              <a:t>*Total                   $31.6 million</a:t>
            </a:r>
          </a:p>
          <a:p>
            <a:pPr>
              <a:buFont typeface="Wingdings 2" panose="05020102010507070707" pitchFamily="18" charset="2"/>
              <a:buNone/>
            </a:pPr>
            <a:endParaRPr lang="en-US" altLang="en-US" dirty="0"/>
          </a:p>
          <a:p>
            <a:pPr>
              <a:buFont typeface="Wingdings 2" panose="05020102010507070707" pitchFamily="18" charset="2"/>
              <a:buNone/>
            </a:pPr>
            <a:r>
              <a:rPr lang="en-US" altLang="en-US" dirty="0"/>
              <a:t>	    </a:t>
            </a:r>
            <a:r>
              <a:rPr lang="en-US" altLang="en-US" sz="1800" dirty="0"/>
              <a:t>*Excludes Flood Repairs and I-25 Improvements</a:t>
            </a:r>
          </a:p>
        </p:txBody>
      </p:sp>
    </p:spTree>
    <p:extLst>
      <p:ext uri="{BB962C8B-B14F-4D97-AF65-F5344CB8AC3E}">
        <p14:creationId xmlns:p14="http://schemas.microsoft.com/office/powerpoint/2010/main" val="130528105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Larimer County">
      <a:dk1>
        <a:srgbClr val="454241"/>
      </a:dk1>
      <a:lt1>
        <a:sysClr val="window" lastClr="FFFFFF"/>
      </a:lt1>
      <a:dk2>
        <a:srgbClr val="1F497D"/>
      </a:dk2>
      <a:lt2>
        <a:srgbClr val="EEECE1"/>
      </a:lt2>
      <a:accent1>
        <a:srgbClr val="0B5C4B"/>
      </a:accent1>
      <a:accent2>
        <a:srgbClr val="094A5D"/>
      </a:accent2>
      <a:accent3>
        <a:srgbClr val="D3BC87"/>
      </a:accent3>
      <a:accent4>
        <a:srgbClr val="FAA713"/>
      </a:accent4>
      <a:accent5>
        <a:srgbClr val="8B3715"/>
      </a:accent5>
      <a:accent6>
        <a:srgbClr val="4542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Larimer+County+template+1 (1)</Template>
  <TotalTime>197</TotalTime>
  <Words>460</Words>
  <Application>Microsoft Office PowerPoint</Application>
  <PresentationFormat>On-screen Show (4:3)</PresentationFormat>
  <Paragraphs>124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Wingdings 2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Michelle Gagliardi</dc:creator>
  <cp:lastModifiedBy>Justin T Hersh</cp:lastModifiedBy>
  <cp:revision>24</cp:revision>
  <dcterms:created xsi:type="dcterms:W3CDTF">2017-11-08T19:20:11Z</dcterms:created>
  <dcterms:modified xsi:type="dcterms:W3CDTF">2019-05-15T22:18:59Z</dcterms:modified>
</cp:coreProperties>
</file>