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99" r:id="rId3"/>
    <p:sldId id="306" r:id="rId4"/>
    <p:sldId id="275" r:id="rId5"/>
    <p:sldId id="339" r:id="rId6"/>
    <p:sldId id="577" r:id="rId7"/>
    <p:sldId id="576" r:id="rId8"/>
    <p:sldId id="526" r:id="rId9"/>
    <p:sldId id="555" r:id="rId10"/>
    <p:sldId id="342" r:id="rId11"/>
    <p:sldId id="340" r:id="rId12"/>
    <p:sldId id="585" r:id="rId13"/>
    <p:sldId id="588" r:id="rId14"/>
    <p:sldId id="345" r:id="rId15"/>
    <p:sldId id="314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3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5A862-1DAD-4EEF-91EE-D7D3226B857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D92A8-707E-405D-9B97-B135C0C08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6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180-acre footprint established by 1993.  Vertical expansions approved by CDPHE and Board of County Commissioners.</a:t>
            </a:r>
          </a:p>
          <a:p>
            <a:r>
              <a:rPr lang="en-US" dirty="0"/>
              <a:t>Landfill divided into phases.  From 1996 thru 2004, Phases 1, 2,3 completed and capped.  Phase 6A completed/capped in 2011.</a:t>
            </a:r>
          </a:p>
          <a:p>
            <a:r>
              <a:rPr lang="en-US" dirty="0"/>
              <a:t>Phase 5A (20 acres) will be completed and capped this spring.  80 acres remaining, about 6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41646-FC26-4B3E-8368-B85997CF83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1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1C6F1-9DFE-4F64-BA6D-A19FD4EFD1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9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1C6F1-9DFE-4F64-BA6D-A19FD4EFD1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Bedrock ridge divides uppermost aquifer into two zones – northern and southern.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41646-FC26-4B3E-8368-B85997CF83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0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Quarterly/semi-annual groundwater sampling for the past 25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1646-FC26-4B3E-8368-B85997CF83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8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B798-3D83-434C-A88B-D01EBEDD7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7938A-1430-4FAC-8C27-0553BD629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E0BD8-FE91-4776-BA7A-213A3570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60CC-E249-4300-BC88-347C724FBBF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A4293-A045-475F-9961-E0BFDFE5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75361-77D4-493E-8F09-1A07CFEF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D69A-F9AC-4A2B-A01B-015C4F01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5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F891-9F7E-4E9D-85F5-0FD50527F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49745-2CA4-4CDC-A778-3074104F3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BFC79-694E-4D46-BF74-74211670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60CC-E249-4300-BC88-347C724FBBF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647B6-3253-4DC6-9FDF-3C6074EE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B964A-F51A-4CE2-962A-F03DA654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D69A-F9AC-4A2B-A01B-015C4F01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5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9C278D-9522-45A3-B1C2-42F1025A9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CD666-C662-4E33-8FD6-8F13FBCE5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E44EB-C306-4EBC-B6B6-A27DA458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60CC-E249-4300-BC88-347C724FBBF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3D638-39FD-44A0-92FA-388769F9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8FCCE-57F9-46B2-AC2D-8D597D34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D69A-F9AC-4A2B-A01B-015C4F01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1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D23EC8F-F263-42D5-899D-DE02780D5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57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16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BA33-D0FF-4431-B2FE-94C9DB36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52214-7B4F-4941-9E3A-F76126B52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37FE6-4C0C-41B9-9C3E-5DE5AAB7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60CC-E249-4300-BC88-347C724FBBF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7BFF2-6E6C-4D21-86DC-32AD56D6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335FA-1767-4607-99FB-9F5004B3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D69A-F9AC-4A2B-A01B-015C4F01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4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AD0B6-F9DF-42C3-97C3-FAF48BFF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16316-EAD7-45D9-A9D6-E30040302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3BFAF-D889-4787-A162-74FE1636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60CC-E249-4300-BC88-347C724FBBF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591C5-426A-41F7-92BF-C91A0C68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8679D-78D0-46A0-84E7-897155B2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D69A-F9AC-4A2B-A01B-015C4F01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0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6C62-1884-4423-AB55-E246D9D2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18CAE-C083-4308-9B8F-C7CEDEA62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30984-C8DB-4E51-87C9-89C76F5AE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AC34C-938F-401C-95F9-51C68A74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60CC-E249-4300-BC88-347C724FBBF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81DD0-F0D7-4EE4-89B1-5610B95E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CF8E2-8D71-491C-911A-A1B2A592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D69A-F9AC-4A2B-A01B-015C4F01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4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C17F-F9D6-486F-A533-CADBBC58F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828E9-4BD7-4284-ACD8-EDC568F4A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BE17D-2894-4F8D-8C21-612C5023D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9C323-BFF6-4233-AA6A-80BC830A8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029CA-1606-4A2B-96DB-620BD6D36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04642F-C006-44A0-878C-59A5BB04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60CC-E249-4300-BC88-347C724FBBF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7C476-FB6E-4CF4-A0F3-30D7AC1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981E96-A5EC-483F-A47A-E88E47C5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D69A-F9AC-4A2B-A01B-015C4F01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FE31-7A03-4FE7-9B2E-8AA4548D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861DA-22EA-444D-BE19-11BB9308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60CC-E249-4300-BC88-347C724FBBF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04FF9-160A-479D-BD78-16BDAB5C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5A42F-981C-441A-926B-3286AB4E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D69A-F9AC-4A2B-A01B-015C4F01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2D25F-6817-4020-A4C5-48D918DE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60CC-E249-4300-BC88-347C724FBBF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49B06-7D85-4412-9BC6-FD73F741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12A4-06AA-4398-8EBD-825EFE8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D69A-F9AC-4A2B-A01B-015C4F01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8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BF86-A4E1-4166-857C-139E3D57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DD8CE-67EE-44EF-8858-92ED8A33A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3DDE3-22E3-44DB-AA50-947DFEBE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438C0-AD2C-4375-9910-210B23C6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60CC-E249-4300-BC88-347C724FBBF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D9C09-C398-41F9-87A9-815A6098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0C9D-ED38-4CBE-A49A-6F0906BB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D69A-F9AC-4A2B-A01B-015C4F01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2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F0D9-603C-4997-A098-A052A0F1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27DA6-67E8-4D46-97A6-FB296E7FF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58F24-8ED5-4851-A7A4-865DB4F5C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EE440-FE3E-4CDB-B181-CC040C812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60CC-E249-4300-BC88-347C724FBBF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8ABDE-552C-40AC-900A-12FD931A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2128D-8D9C-4880-8570-906789CF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D69A-F9AC-4A2B-A01B-015C4F01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8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825BB9-4FDC-483B-B329-55A9DC54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B6D7D-2450-4675-B613-1AEE0E5EF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FBA3D-0CC8-4BFA-912D-CF40D53C5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60CC-E249-4300-BC88-347C724FBBF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2675E-85AC-48C9-B028-CBA8E3D65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47EA8-2BC2-4F93-A025-A3D65885A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3D69A-F9AC-4A2B-A01B-015C4F01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7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IMG_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304800"/>
            <a:ext cx="8432800" cy="6324600"/>
          </a:xfr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2057400" y="50292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Black" panose="020B0A04020102020204" pitchFamily="34" charset="0"/>
              </a:rPr>
              <a:t>Solid Waste in Larimer County</a:t>
            </a:r>
          </a:p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Yesterday – Today – and Tomorrow</a:t>
            </a:r>
          </a:p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???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4800"/>
            <a:ext cx="8534400" cy="640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3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208" y="457200"/>
            <a:ext cx="8965751" cy="59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8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235582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Plan Draft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3333" r="5098" b="18889"/>
          <a:stretch/>
        </p:blipFill>
        <p:spPr>
          <a:xfrm>
            <a:off x="3657600" y="1447800"/>
            <a:ext cx="4724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5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Haul Route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06625" y="1524000"/>
          <a:ext cx="7778750" cy="503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9326718" imgH="6035040" progId="AcroExch.Document.DC">
                  <p:embed/>
                </p:oleObj>
              </mc:Choice>
              <mc:Fallback>
                <p:oleObj name="Acrobat Document" r:id="rId3" imgW="9326718" imgH="6035040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6625" y="1524000"/>
                        <a:ext cx="7778750" cy="503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96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6553200"/>
            <a:ext cx="4648200" cy="304800"/>
          </a:xfrm>
        </p:spPr>
        <p:txBody>
          <a:bodyPr/>
          <a:lstStyle/>
          <a:p>
            <a:r>
              <a:rPr lang="en-US" sz="1400" b="1" dirty="0">
                <a:latin typeface="Times New Roman" pitchFamily="18" charset="0"/>
              </a:rPr>
              <a:t>LARIMER COUNTY LANDFILL NEIGHBORHOOD</a:t>
            </a:r>
          </a:p>
        </p:txBody>
      </p:sp>
      <p:pic>
        <p:nvPicPr>
          <p:cNvPr id="2052" name="Picture 4" descr="LF_Area"/>
          <p:cNvPicPr>
            <a:picLocks noChangeAspect="1" noChangeArrowheads="1"/>
          </p:cNvPicPr>
          <p:nvPr/>
        </p:nvPicPr>
        <p:blipFill>
          <a:blip r:embed="rId3" cstate="print"/>
          <a:srcRect l="23899" t="13712" r="42216" b="37760"/>
          <a:stretch>
            <a:fillRect/>
          </a:stretch>
        </p:blipFill>
        <p:spPr bwMode="auto">
          <a:xfrm>
            <a:off x="1828800" y="117231"/>
            <a:ext cx="8610600" cy="64027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19600" y="2971800"/>
            <a:ext cx="2971800" cy="2971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229600" y="1171663"/>
            <a:ext cx="179832" cy="9144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800000">
            <a:off x="8293752" y="3124200"/>
            <a:ext cx="179832" cy="9144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27C8DB-CDF2-4D8A-BFC0-5418095851F1}"/>
              </a:ext>
            </a:extLst>
          </p:cNvPr>
          <p:cNvSpPr txBox="1"/>
          <p:nvPr/>
        </p:nvSpPr>
        <p:spPr>
          <a:xfrm>
            <a:off x="6602717" y="2024390"/>
            <a:ext cx="1025948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Northern Aquifer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732D7B3-8494-4008-AA05-82346AF52955}"/>
              </a:ext>
            </a:extLst>
          </p:cNvPr>
          <p:cNvSpPr/>
          <p:nvPr/>
        </p:nvSpPr>
        <p:spPr>
          <a:xfrm>
            <a:off x="6670253" y="2663601"/>
            <a:ext cx="890876" cy="45719"/>
          </a:xfrm>
          <a:prstGeom prst="rightArrow">
            <a:avLst/>
          </a:prstGeom>
          <a:solidFill>
            <a:schemeClr val="accent1"/>
          </a:solidFill>
          <a:ln w="508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87E13F-0610-401D-8CAA-F48EA66CCB1D}"/>
              </a:ext>
            </a:extLst>
          </p:cNvPr>
          <p:cNvSpPr txBox="1"/>
          <p:nvPr/>
        </p:nvSpPr>
        <p:spPr>
          <a:xfrm>
            <a:off x="6574582" y="4667276"/>
            <a:ext cx="1025948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Southern Aquifer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676BA6D-45C9-49A0-9C88-CED223557738}"/>
              </a:ext>
            </a:extLst>
          </p:cNvPr>
          <p:cNvSpPr/>
          <p:nvPr/>
        </p:nvSpPr>
        <p:spPr>
          <a:xfrm rot="1619353">
            <a:off x="6985812" y="4475078"/>
            <a:ext cx="890876" cy="45719"/>
          </a:xfrm>
          <a:prstGeom prst="rightArrow">
            <a:avLst/>
          </a:prstGeom>
          <a:solidFill>
            <a:schemeClr val="accent1"/>
          </a:solidFill>
          <a:ln w="508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4873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Groundwater Monitoring</a:t>
            </a:r>
          </a:p>
        </p:txBody>
      </p:sp>
      <p:pic>
        <p:nvPicPr>
          <p:cNvPr id="33798" name="Picture 6" descr="DSCN06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7692" r="854" b="5128"/>
          <a:stretch>
            <a:fillRect/>
          </a:stretch>
        </p:blipFill>
        <p:spPr>
          <a:xfrm>
            <a:off x="1828801" y="685800"/>
            <a:ext cx="5133975" cy="6019800"/>
          </a:xfrm>
          <a:noFill/>
          <a:ln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867400" y="835943"/>
            <a:ext cx="4343400" cy="43858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i="1" dirty="0"/>
              <a:t>Groundwater sampling 2-4 times/year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i="1" dirty="0"/>
              <a:t>Testing for 47 VOCs + metals and inorganic compounds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i="1" dirty="0"/>
              <a:t>VOC concentrations decreasing (due to Biodegradation)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i="1" dirty="0"/>
              <a:t>Extent of contamination not increasing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i="1" dirty="0"/>
              <a:t>No downgradient receptors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Monitored Natural Attenuation (MNA)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065A02-9963-409E-B827-349864EB3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3" y="204369"/>
            <a:ext cx="11906774" cy="64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9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24000" y="0"/>
          <a:ext cx="9144000" cy="5916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4" imgW="9327688" imgH="6035563" progId="AcroExch.Document.11">
                  <p:embed/>
                </p:oleObj>
              </mc:Choice>
              <mc:Fallback>
                <p:oleObj name="Acrobat Document" r:id="rId4" imgW="9327688" imgH="6035563" progId="AcroExch.Document.11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59167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wn Arrow 2"/>
          <p:cNvSpPr/>
          <p:nvPr/>
        </p:nvSpPr>
        <p:spPr>
          <a:xfrm rot="12516317">
            <a:off x="4533336" y="3984570"/>
            <a:ext cx="2286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657600" y="1752601"/>
            <a:ext cx="762000" cy="1964141"/>
          </a:xfrm>
          <a:custGeom>
            <a:avLst/>
            <a:gdLst>
              <a:gd name="connsiteX0" fmla="*/ 871 w 739124"/>
              <a:gd name="connsiteY0" fmla="*/ 183527 h 1964141"/>
              <a:gd name="connsiteX1" fmla="*/ 6218 w 739124"/>
              <a:gd name="connsiteY1" fmla="*/ 215611 h 1964141"/>
              <a:gd name="connsiteX2" fmla="*/ 38303 w 739124"/>
              <a:gd name="connsiteY2" fmla="*/ 237001 h 1964141"/>
              <a:gd name="connsiteX3" fmla="*/ 54345 w 739124"/>
              <a:gd name="connsiteY3" fmla="*/ 247695 h 1964141"/>
              <a:gd name="connsiteX4" fmla="*/ 97124 w 739124"/>
              <a:gd name="connsiteY4" fmla="*/ 258390 h 1964141"/>
              <a:gd name="connsiteX5" fmla="*/ 118513 w 739124"/>
              <a:gd name="connsiteY5" fmla="*/ 563190 h 1964141"/>
              <a:gd name="connsiteX6" fmla="*/ 113166 w 739124"/>
              <a:gd name="connsiteY6" fmla="*/ 1087232 h 1964141"/>
              <a:gd name="connsiteX7" fmla="*/ 97124 w 739124"/>
              <a:gd name="connsiteY7" fmla="*/ 1124664 h 1964141"/>
              <a:gd name="connsiteX8" fmla="*/ 86429 w 739124"/>
              <a:gd name="connsiteY8" fmla="*/ 1156748 h 1964141"/>
              <a:gd name="connsiteX9" fmla="*/ 86429 w 739124"/>
              <a:gd name="connsiteY9" fmla="*/ 1359948 h 1964141"/>
              <a:gd name="connsiteX10" fmla="*/ 91776 w 739124"/>
              <a:gd name="connsiteY10" fmla="*/ 1712874 h 1964141"/>
              <a:gd name="connsiteX11" fmla="*/ 97124 w 739124"/>
              <a:gd name="connsiteY11" fmla="*/ 1771695 h 1964141"/>
              <a:gd name="connsiteX12" fmla="*/ 129208 w 739124"/>
              <a:gd name="connsiteY12" fmla="*/ 1787738 h 1964141"/>
              <a:gd name="connsiteX13" fmla="*/ 182681 w 739124"/>
              <a:gd name="connsiteY13" fmla="*/ 1798432 h 1964141"/>
              <a:gd name="connsiteX14" fmla="*/ 209418 w 739124"/>
              <a:gd name="connsiteY14" fmla="*/ 1803780 h 1964141"/>
              <a:gd name="connsiteX15" fmla="*/ 262892 w 739124"/>
              <a:gd name="connsiteY15" fmla="*/ 1835864 h 1964141"/>
              <a:gd name="connsiteX16" fmla="*/ 273587 w 739124"/>
              <a:gd name="connsiteY16" fmla="*/ 1851906 h 1964141"/>
              <a:gd name="connsiteX17" fmla="*/ 305671 w 739124"/>
              <a:gd name="connsiteY17" fmla="*/ 1873295 h 1964141"/>
              <a:gd name="connsiteX18" fmla="*/ 321713 w 739124"/>
              <a:gd name="connsiteY18" fmla="*/ 1883990 h 1964141"/>
              <a:gd name="connsiteX19" fmla="*/ 407271 w 739124"/>
              <a:gd name="connsiteY19" fmla="*/ 1894685 h 1964141"/>
              <a:gd name="connsiteX20" fmla="*/ 423313 w 739124"/>
              <a:gd name="connsiteY20" fmla="*/ 1900032 h 1964141"/>
              <a:gd name="connsiteX21" fmla="*/ 444703 w 739124"/>
              <a:gd name="connsiteY21" fmla="*/ 1932116 h 1964141"/>
              <a:gd name="connsiteX22" fmla="*/ 476787 w 739124"/>
              <a:gd name="connsiteY22" fmla="*/ 1942811 h 1964141"/>
              <a:gd name="connsiteX23" fmla="*/ 556997 w 739124"/>
              <a:gd name="connsiteY23" fmla="*/ 1937464 h 1964141"/>
              <a:gd name="connsiteX24" fmla="*/ 562345 w 739124"/>
              <a:gd name="connsiteY24" fmla="*/ 1039106 h 1964141"/>
              <a:gd name="connsiteX25" fmla="*/ 567692 w 739124"/>
              <a:gd name="connsiteY25" fmla="*/ 990980 h 1964141"/>
              <a:gd name="connsiteX26" fmla="*/ 573039 w 739124"/>
              <a:gd name="connsiteY26" fmla="*/ 932159 h 1964141"/>
              <a:gd name="connsiteX27" fmla="*/ 578387 w 739124"/>
              <a:gd name="connsiteY27" fmla="*/ 916116 h 1964141"/>
              <a:gd name="connsiteX28" fmla="*/ 583734 w 739124"/>
              <a:gd name="connsiteY28" fmla="*/ 894727 h 1964141"/>
              <a:gd name="connsiteX29" fmla="*/ 594429 w 739124"/>
              <a:gd name="connsiteY29" fmla="*/ 728959 h 1964141"/>
              <a:gd name="connsiteX30" fmla="*/ 599776 w 739124"/>
              <a:gd name="connsiteY30" fmla="*/ 707569 h 1964141"/>
              <a:gd name="connsiteX31" fmla="*/ 605124 w 739124"/>
              <a:gd name="connsiteY31" fmla="*/ 648748 h 1964141"/>
              <a:gd name="connsiteX32" fmla="*/ 615818 w 739124"/>
              <a:gd name="connsiteY32" fmla="*/ 616664 h 1964141"/>
              <a:gd name="connsiteX33" fmla="*/ 631860 w 739124"/>
              <a:gd name="connsiteY33" fmla="*/ 584580 h 1964141"/>
              <a:gd name="connsiteX34" fmla="*/ 642555 w 739124"/>
              <a:gd name="connsiteY34" fmla="*/ 531106 h 1964141"/>
              <a:gd name="connsiteX35" fmla="*/ 663945 w 739124"/>
              <a:gd name="connsiteY35" fmla="*/ 499022 h 1964141"/>
              <a:gd name="connsiteX36" fmla="*/ 674639 w 739124"/>
              <a:gd name="connsiteY36" fmla="*/ 482980 h 1964141"/>
              <a:gd name="connsiteX37" fmla="*/ 679987 w 739124"/>
              <a:gd name="connsiteY37" fmla="*/ 466938 h 1964141"/>
              <a:gd name="connsiteX38" fmla="*/ 685334 w 739124"/>
              <a:gd name="connsiteY38" fmla="*/ 440201 h 1964141"/>
              <a:gd name="connsiteX39" fmla="*/ 690681 w 739124"/>
              <a:gd name="connsiteY39" fmla="*/ 424159 h 1964141"/>
              <a:gd name="connsiteX40" fmla="*/ 701376 w 739124"/>
              <a:gd name="connsiteY40" fmla="*/ 381380 h 1964141"/>
              <a:gd name="connsiteX41" fmla="*/ 706724 w 739124"/>
              <a:gd name="connsiteY41" fmla="*/ 135401 h 1964141"/>
              <a:gd name="connsiteX42" fmla="*/ 712071 w 739124"/>
              <a:gd name="connsiteY42" fmla="*/ 119359 h 1964141"/>
              <a:gd name="connsiteX43" fmla="*/ 722766 w 739124"/>
              <a:gd name="connsiteY43" fmla="*/ 103316 h 1964141"/>
              <a:gd name="connsiteX44" fmla="*/ 738808 w 739124"/>
              <a:gd name="connsiteY44" fmla="*/ 17759 h 1964141"/>
              <a:gd name="connsiteX45" fmla="*/ 733460 w 739124"/>
              <a:gd name="connsiteY45" fmla="*/ 1716 h 1964141"/>
              <a:gd name="connsiteX46" fmla="*/ 605124 w 739124"/>
              <a:gd name="connsiteY46" fmla="*/ 12411 h 1964141"/>
              <a:gd name="connsiteX47" fmla="*/ 583734 w 739124"/>
              <a:gd name="connsiteY47" fmla="*/ 17759 h 1964141"/>
              <a:gd name="connsiteX48" fmla="*/ 535608 w 739124"/>
              <a:gd name="connsiteY48" fmla="*/ 33801 h 1964141"/>
              <a:gd name="connsiteX49" fmla="*/ 519566 w 739124"/>
              <a:gd name="connsiteY49" fmla="*/ 39148 h 1964141"/>
              <a:gd name="connsiteX50" fmla="*/ 503524 w 739124"/>
              <a:gd name="connsiteY50" fmla="*/ 44495 h 1964141"/>
              <a:gd name="connsiteX51" fmla="*/ 487481 w 739124"/>
              <a:gd name="connsiteY51" fmla="*/ 55190 h 1964141"/>
              <a:gd name="connsiteX52" fmla="*/ 455397 w 739124"/>
              <a:gd name="connsiteY52" fmla="*/ 65885 h 1964141"/>
              <a:gd name="connsiteX53" fmla="*/ 439355 w 739124"/>
              <a:gd name="connsiteY53" fmla="*/ 71232 h 1964141"/>
              <a:gd name="connsiteX54" fmla="*/ 396576 w 739124"/>
              <a:gd name="connsiteY54" fmla="*/ 76580 h 1964141"/>
              <a:gd name="connsiteX55" fmla="*/ 364492 w 739124"/>
              <a:gd name="connsiteY55" fmla="*/ 87274 h 1964141"/>
              <a:gd name="connsiteX56" fmla="*/ 289629 w 739124"/>
              <a:gd name="connsiteY56" fmla="*/ 103316 h 1964141"/>
              <a:gd name="connsiteX57" fmla="*/ 268239 w 739124"/>
              <a:gd name="connsiteY57" fmla="*/ 114011 h 1964141"/>
              <a:gd name="connsiteX58" fmla="*/ 252197 w 739124"/>
              <a:gd name="connsiteY58" fmla="*/ 119359 h 1964141"/>
              <a:gd name="connsiteX59" fmla="*/ 177334 w 739124"/>
              <a:gd name="connsiteY59" fmla="*/ 135401 h 1964141"/>
              <a:gd name="connsiteX60" fmla="*/ 155945 w 739124"/>
              <a:gd name="connsiteY60" fmla="*/ 140748 h 1964141"/>
              <a:gd name="connsiteX61" fmla="*/ 123860 w 739124"/>
              <a:gd name="connsiteY61" fmla="*/ 151443 h 1964141"/>
              <a:gd name="connsiteX62" fmla="*/ 48997 w 739124"/>
              <a:gd name="connsiteY62" fmla="*/ 162138 h 1964141"/>
              <a:gd name="connsiteX63" fmla="*/ 6218 w 739124"/>
              <a:gd name="connsiteY63" fmla="*/ 172832 h 1964141"/>
              <a:gd name="connsiteX64" fmla="*/ 871 w 739124"/>
              <a:gd name="connsiteY64" fmla="*/ 183527 h 196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39124" h="1964141">
                <a:moveTo>
                  <a:pt x="871" y="183527"/>
                </a:moveTo>
                <a:cubicBezTo>
                  <a:pt x="871" y="190657"/>
                  <a:pt x="0" y="206729"/>
                  <a:pt x="6218" y="215611"/>
                </a:cubicBezTo>
                <a:cubicBezTo>
                  <a:pt x="13589" y="226141"/>
                  <a:pt x="27608" y="229871"/>
                  <a:pt x="38303" y="237001"/>
                </a:cubicBezTo>
                <a:cubicBezTo>
                  <a:pt x="43650" y="240566"/>
                  <a:pt x="48043" y="246434"/>
                  <a:pt x="54345" y="247695"/>
                </a:cubicBezTo>
                <a:cubicBezTo>
                  <a:pt x="86608" y="254149"/>
                  <a:pt x="72459" y="250169"/>
                  <a:pt x="97124" y="258390"/>
                </a:cubicBezTo>
                <a:cubicBezTo>
                  <a:pt x="194391" y="323236"/>
                  <a:pt x="118513" y="266302"/>
                  <a:pt x="118513" y="563190"/>
                </a:cubicBezTo>
                <a:cubicBezTo>
                  <a:pt x="118513" y="737880"/>
                  <a:pt x="116591" y="912576"/>
                  <a:pt x="113166" y="1087232"/>
                </a:cubicBezTo>
                <a:cubicBezTo>
                  <a:pt x="112658" y="1113126"/>
                  <a:pt x="106299" y="1104020"/>
                  <a:pt x="97124" y="1124664"/>
                </a:cubicBezTo>
                <a:cubicBezTo>
                  <a:pt x="92546" y="1134966"/>
                  <a:pt x="86429" y="1156748"/>
                  <a:pt x="86429" y="1156748"/>
                </a:cubicBezTo>
                <a:cubicBezTo>
                  <a:pt x="98467" y="1313249"/>
                  <a:pt x="86429" y="1121451"/>
                  <a:pt x="86429" y="1359948"/>
                </a:cubicBezTo>
                <a:cubicBezTo>
                  <a:pt x="86429" y="1477604"/>
                  <a:pt x="88721" y="1595258"/>
                  <a:pt x="91776" y="1712874"/>
                </a:cubicBezTo>
                <a:cubicBezTo>
                  <a:pt x="92287" y="1732555"/>
                  <a:pt x="91334" y="1752878"/>
                  <a:pt x="97124" y="1771695"/>
                </a:cubicBezTo>
                <a:cubicBezTo>
                  <a:pt x="99260" y="1778635"/>
                  <a:pt x="123379" y="1786393"/>
                  <a:pt x="129208" y="1787738"/>
                </a:cubicBezTo>
                <a:cubicBezTo>
                  <a:pt x="146920" y="1791825"/>
                  <a:pt x="164857" y="1794867"/>
                  <a:pt x="182681" y="1798432"/>
                </a:cubicBezTo>
                <a:lnTo>
                  <a:pt x="209418" y="1803780"/>
                </a:lnTo>
                <a:cubicBezTo>
                  <a:pt x="248136" y="1829591"/>
                  <a:pt x="230006" y="1819420"/>
                  <a:pt x="262892" y="1835864"/>
                </a:cubicBezTo>
                <a:cubicBezTo>
                  <a:pt x="266457" y="1841211"/>
                  <a:pt x="268750" y="1847674"/>
                  <a:pt x="273587" y="1851906"/>
                </a:cubicBezTo>
                <a:cubicBezTo>
                  <a:pt x="283260" y="1860370"/>
                  <a:pt x="294976" y="1866165"/>
                  <a:pt x="305671" y="1873295"/>
                </a:cubicBezTo>
                <a:cubicBezTo>
                  <a:pt x="311018" y="1876860"/>
                  <a:pt x="315478" y="1882431"/>
                  <a:pt x="321713" y="1883990"/>
                </a:cubicBezTo>
                <a:cubicBezTo>
                  <a:pt x="363926" y="1894544"/>
                  <a:pt x="335779" y="1888728"/>
                  <a:pt x="407271" y="1894685"/>
                </a:cubicBezTo>
                <a:cubicBezTo>
                  <a:pt x="412618" y="1896467"/>
                  <a:pt x="419327" y="1896046"/>
                  <a:pt x="423313" y="1900032"/>
                </a:cubicBezTo>
                <a:cubicBezTo>
                  <a:pt x="432402" y="1909121"/>
                  <a:pt x="432509" y="1928051"/>
                  <a:pt x="444703" y="1932116"/>
                </a:cubicBezTo>
                <a:lnTo>
                  <a:pt x="476787" y="1942811"/>
                </a:lnTo>
                <a:cubicBezTo>
                  <a:pt x="503524" y="1941029"/>
                  <a:pt x="554471" y="1964141"/>
                  <a:pt x="556997" y="1937464"/>
                </a:cubicBezTo>
                <a:cubicBezTo>
                  <a:pt x="585222" y="1639339"/>
                  <a:pt x="558961" y="1338545"/>
                  <a:pt x="562345" y="1039106"/>
                </a:cubicBezTo>
                <a:cubicBezTo>
                  <a:pt x="562527" y="1022966"/>
                  <a:pt x="566086" y="1007041"/>
                  <a:pt x="567692" y="990980"/>
                </a:cubicBezTo>
                <a:cubicBezTo>
                  <a:pt x="569651" y="971390"/>
                  <a:pt x="570255" y="951649"/>
                  <a:pt x="573039" y="932159"/>
                </a:cubicBezTo>
                <a:cubicBezTo>
                  <a:pt x="573836" y="926579"/>
                  <a:pt x="576838" y="921536"/>
                  <a:pt x="578387" y="916116"/>
                </a:cubicBezTo>
                <a:cubicBezTo>
                  <a:pt x="580406" y="909050"/>
                  <a:pt x="581952" y="901857"/>
                  <a:pt x="583734" y="894727"/>
                </a:cubicBezTo>
                <a:cubicBezTo>
                  <a:pt x="585866" y="849955"/>
                  <a:pt x="587296" y="778890"/>
                  <a:pt x="594429" y="728959"/>
                </a:cubicBezTo>
                <a:cubicBezTo>
                  <a:pt x="595468" y="721683"/>
                  <a:pt x="597994" y="714699"/>
                  <a:pt x="599776" y="707569"/>
                </a:cubicBezTo>
                <a:cubicBezTo>
                  <a:pt x="601559" y="687962"/>
                  <a:pt x="601703" y="668136"/>
                  <a:pt x="605124" y="648748"/>
                </a:cubicBezTo>
                <a:cubicBezTo>
                  <a:pt x="607083" y="637646"/>
                  <a:pt x="612253" y="627359"/>
                  <a:pt x="615818" y="616664"/>
                </a:cubicBezTo>
                <a:cubicBezTo>
                  <a:pt x="623197" y="594528"/>
                  <a:pt x="618042" y="605309"/>
                  <a:pt x="631860" y="584580"/>
                </a:cubicBezTo>
                <a:cubicBezTo>
                  <a:pt x="633188" y="575286"/>
                  <a:pt x="635377" y="544027"/>
                  <a:pt x="642555" y="531106"/>
                </a:cubicBezTo>
                <a:cubicBezTo>
                  <a:pt x="648797" y="519870"/>
                  <a:pt x="656815" y="509717"/>
                  <a:pt x="663945" y="499022"/>
                </a:cubicBezTo>
                <a:cubicBezTo>
                  <a:pt x="667510" y="493675"/>
                  <a:pt x="672607" y="489077"/>
                  <a:pt x="674639" y="482980"/>
                </a:cubicBezTo>
                <a:cubicBezTo>
                  <a:pt x="676422" y="477633"/>
                  <a:pt x="678620" y="472406"/>
                  <a:pt x="679987" y="466938"/>
                </a:cubicBezTo>
                <a:cubicBezTo>
                  <a:pt x="682191" y="458121"/>
                  <a:pt x="683130" y="449018"/>
                  <a:pt x="685334" y="440201"/>
                </a:cubicBezTo>
                <a:cubicBezTo>
                  <a:pt x="686701" y="434733"/>
                  <a:pt x="689198" y="429597"/>
                  <a:pt x="690681" y="424159"/>
                </a:cubicBezTo>
                <a:cubicBezTo>
                  <a:pt x="694548" y="409978"/>
                  <a:pt x="701376" y="381380"/>
                  <a:pt x="701376" y="381380"/>
                </a:cubicBezTo>
                <a:cubicBezTo>
                  <a:pt x="703159" y="299387"/>
                  <a:pt x="703379" y="217345"/>
                  <a:pt x="706724" y="135401"/>
                </a:cubicBezTo>
                <a:cubicBezTo>
                  <a:pt x="706954" y="129769"/>
                  <a:pt x="709550" y="124401"/>
                  <a:pt x="712071" y="119359"/>
                </a:cubicBezTo>
                <a:cubicBezTo>
                  <a:pt x="714945" y="113610"/>
                  <a:pt x="719201" y="108664"/>
                  <a:pt x="722766" y="103316"/>
                </a:cubicBezTo>
                <a:cubicBezTo>
                  <a:pt x="739124" y="54238"/>
                  <a:pt x="732338" y="82449"/>
                  <a:pt x="738808" y="17759"/>
                </a:cubicBezTo>
                <a:cubicBezTo>
                  <a:pt x="737025" y="12411"/>
                  <a:pt x="739092" y="1941"/>
                  <a:pt x="733460" y="1716"/>
                </a:cubicBezTo>
                <a:cubicBezTo>
                  <a:pt x="690567" y="0"/>
                  <a:pt x="605124" y="12411"/>
                  <a:pt x="605124" y="12411"/>
                </a:cubicBezTo>
                <a:cubicBezTo>
                  <a:pt x="597994" y="14194"/>
                  <a:pt x="590774" y="15647"/>
                  <a:pt x="583734" y="17759"/>
                </a:cubicBezTo>
                <a:cubicBezTo>
                  <a:pt x="583649" y="17784"/>
                  <a:pt x="543671" y="31113"/>
                  <a:pt x="535608" y="33801"/>
                </a:cubicBezTo>
                <a:lnTo>
                  <a:pt x="519566" y="39148"/>
                </a:lnTo>
                <a:lnTo>
                  <a:pt x="503524" y="44495"/>
                </a:lnTo>
                <a:cubicBezTo>
                  <a:pt x="498176" y="48060"/>
                  <a:pt x="493354" y="52580"/>
                  <a:pt x="487481" y="55190"/>
                </a:cubicBezTo>
                <a:cubicBezTo>
                  <a:pt x="477179" y="59769"/>
                  <a:pt x="466092" y="62320"/>
                  <a:pt x="455397" y="65885"/>
                </a:cubicBezTo>
                <a:cubicBezTo>
                  <a:pt x="450050" y="67667"/>
                  <a:pt x="444948" y="70533"/>
                  <a:pt x="439355" y="71232"/>
                </a:cubicBezTo>
                <a:lnTo>
                  <a:pt x="396576" y="76580"/>
                </a:lnTo>
                <a:cubicBezTo>
                  <a:pt x="385881" y="80145"/>
                  <a:pt x="375546" y="85063"/>
                  <a:pt x="364492" y="87274"/>
                </a:cubicBezTo>
                <a:cubicBezTo>
                  <a:pt x="303812" y="99410"/>
                  <a:pt x="328653" y="93560"/>
                  <a:pt x="289629" y="103316"/>
                </a:cubicBezTo>
                <a:cubicBezTo>
                  <a:pt x="282499" y="106881"/>
                  <a:pt x="275566" y="110871"/>
                  <a:pt x="268239" y="114011"/>
                </a:cubicBezTo>
                <a:cubicBezTo>
                  <a:pt x="263058" y="116231"/>
                  <a:pt x="257617" y="117810"/>
                  <a:pt x="252197" y="119359"/>
                </a:cubicBezTo>
                <a:cubicBezTo>
                  <a:pt x="217884" y="129163"/>
                  <a:pt x="226361" y="123145"/>
                  <a:pt x="177334" y="135401"/>
                </a:cubicBezTo>
                <a:cubicBezTo>
                  <a:pt x="170204" y="137183"/>
                  <a:pt x="162984" y="138636"/>
                  <a:pt x="155945" y="140748"/>
                </a:cubicBezTo>
                <a:cubicBezTo>
                  <a:pt x="145147" y="143987"/>
                  <a:pt x="134915" y="149232"/>
                  <a:pt x="123860" y="151443"/>
                </a:cubicBezTo>
                <a:cubicBezTo>
                  <a:pt x="81296" y="159955"/>
                  <a:pt x="106157" y="155786"/>
                  <a:pt x="48997" y="162138"/>
                </a:cubicBezTo>
                <a:cubicBezTo>
                  <a:pt x="12318" y="174363"/>
                  <a:pt x="57855" y="159922"/>
                  <a:pt x="6218" y="172832"/>
                </a:cubicBezTo>
                <a:cubicBezTo>
                  <a:pt x="750" y="174199"/>
                  <a:pt x="871" y="176397"/>
                  <a:pt x="871" y="18352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688080" y="617220"/>
            <a:ext cx="5440680" cy="1264920"/>
          </a:xfrm>
          <a:custGeom>
            <a:avLst/>
            <a:gdLst>
              <a:gd name="connsiteX0" fmla="*/ 15240 w 5440680"/>
              <a:gd name="connsiteY0" fmla="*/ 1264920 h 1264920"/>
              <a:gd name="connsiteX1" fmla="*/ 0 w 5440680"/>
              <a:gd name="connsiteY1" fmla="*/ 1066800 h 1264920"/>
              <a:gd name="connsiteX2" fmla="*/ 502920 w 5440680"/>
              <a:gd name="connsiteY2" fmla="*/ 621030 h 1264920"/>
              <a:gd name="connsiteX3" fmla="*/ 861060 w 5440680"/>
              <a:gd name="connsiteY3" fmla="*/ 544830 h 1264920"/>
              <a:gd name="connsiteX4" fmla="*/ 1249680 w 5440680"/>
              <a:gd name="connsiteY4" fmla="*/ 342900 h 1264920"/>
              <a:gd name="connsiteX5" fmla="*/ 1558290 w 5440680"/>
              <a:gd name="connsiteY5" fmla="*/ 308610 h 1264920"/>
              <a:gd name="connsiteX6" fmla="*/ 1908810 w 5440680"/>
              <a:gd name="connsiteY6" fmla="*/ 262890 h 1264920"/>
              <a:gd name="connsiteX7" fmla="*/ 2183130 w 5440680"/>
              <a:gd name="connsiteY7" fmla="*/ 102870 h 1264920"/>
              <a:gd name="connsiteX8" fmla="*/ 3261360 w 5440680"/>
              <a:gd name="connsiteY8" fmla="*/ 57150 h 1264920"/>
              <a:gd name="connsiteX9" fmla="*/ 3764280 w 5440680"/>
              <a:gd name="connsiteY9" fmla="*/ 38100 h 1264920"/>
              <a:gd name="connsiteX10" fmla="*/ 3989070 w 5440680"/>
              <a:gd name="connsiteY10" fmla="*/ 0 h 1264920"/>
              <a:gd name="connsiteX11" fmla="*/ 4423410 w 5440680"/>
              <a:gd name="connsiteY11" fmla="*/ 15240 h 1264920"/>
              <a:gd name="connsiteX12" fmla="*/ 4739640 w 5440680"/>
              <a:gd name="connsiteY12" fmla="*/ 30480 h 1264920"/>
              <a:gd name="connsiteX13" fmla="*/ 5048250 w 5440680"/>
              <a:gd name="connsiteY13" fmla="*/ 64770 h 1264920"/>
              <a:gd name="connsiteX14" fmla="*/ 5417820 w 5440680"/>
              <a:gd name="connsiteY14" fmla="*/ 160020 h 1264920"/>
              <a:gd name="connsiteX15" fmla="*/ 5440680 w 5440680"/>
              <a:gd name="connsiteY15" fmla="*/ 590550 h 1264920"/>
              <a:gd name="connsiteX16" fmla="*/ 5364480 w 5440680"/>
              <a:gd name="connsiteY16" fmla="*/ 640080 h 1264920"/>
              <a:gd name="connsiteX17" fmla="*/ 5128260 w 5440680"/>
              <a:gd name="connsiteY17" fmla="*/ 651510 h 1264920"/>
              <a:gd name="connsiteX18" fmla="*/ 5055870 w 5440680"/>
              <a:gd name="connsiteY18" fmla="*/ 689610 h 1264920"/>
              <a:gd name="connsiteX19" fmla="*/ 4884420 w 5440680"/>
              <a:gd name="connsiteY19" fmla="*/ 891540 h 1264920"/>
              <a:gd name="connsiteX20" fmla="*/ 4842510 w 5440680"/>
              <a:gd name="connsiteY20" fmla="*/ 895350 h 1264920"/>
              <a:gd name="connsiteX21" fmla="*/ 4728210 w 5440680"/>
              <a:gd name="connsiteY21" fmla="*/ 701040 h 1264920"/>
              <a:gd name="connsiteX22" fmla="*/ 4652010 w 5440680"/>
              <a:gd name="connsiteY22" fmla="*/ 628650 h 1264920"/>
              <a:gd name="connsiteX23" fmla="*/ 4526280 w 5440680"/>
              <a:gd name="connsiteY23" fmla="*/ 579120 h 1264920"/>
              <a:gd name="connsiteX24" fmla="*/ 4370070 w 5440680"/>
              <a:gd name="connsiteY24" fmla="*/ 560070 h 1264920"/>
              <a:gd name="connsiteX25" fmla="*/ 4133850 w 5440680"/>
              <a:gd name="connsiteY25" fmla="*/ 575310 h 1264920"/>
              <a:gd name="connsiteX26" fmla="*/ 3931920 w 5440680"/>
              <a:gd name="connsiteY26" fmla="*/ 621030 h 1264920"/>
              <a:gd name="connsiteX27" fmla="*/ 3821430 w 5440680"/>
              <a:gd name="connsiteY27" fmla="*/ 678180 h 1264920"/>
              <a:gd name="connsiteX28" fmla="*/ 3829050 w 5440680"/>
              <a:gd name="connsiteY28" fmla="*/ 1249680 h 1264920"/>
              <a:gd name="connsiteX29" fmla="*/ 891540 w 5440680"/>
              <a:gd name="connsiteY29" fmla="*/ 1104900 h 1264920"/>
              <a:gd name="connsiteX30" fmla="*/ 655320 w 5440680"/>
              <a:gd name="connsiteY30" fmla="*/ 1112520 h 1264920"/>
              <a:gd name="connsiteX31" fmla="*/ 15240 w 5440680"/>
              <a:gd name="connsiteY31" fmla="*/ 126492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440680" h="1264920">
                <a:moveTo>
                  <a:pt x="15240" y="1264920"/>
                </a:moveTo>
                <a:lnTo>
                  <a:pt x="0" y="1066800"/>
                </a:lnTo>
                <a:lnTo>
                  <a:pt x="502920" y="621030"/>
                </a:lnTo>
                <a:lnTo>
                  <a:pt x="861060" y="544830"/>
                </a:lnTo>
                <a:lnTo>
                  <a:pt x="1249680" y="342900"/>
                </a:lnTo>
                <a:lnTo>
                  <a:pt x="1558290" y="308610"/>
                </a:lnTo>
                <a:lnTo>
                  <a:pt x="1908810" y="262890"/>
                </a:lnTo>
                <a:lnTo>
                  <a:pt x="2183130" y="102870"/>
                </a:lnTo>
                <a:lnTo>
                  <a:pt x="3261360" y="57150"/>
                </a:lnTo>
                <a:lnTo>
                  <a:pt x="3764280" y="38100"/>
                </a:lnTo>
                <a:lnTo>
                  <a:pt x="3989070" y="0"/>
                </a:lnTo>
                <a:lnTo>
                  <a:pt x="4423410" y="15240"/>
                </a:lnTo>
                <a:lnTo>
                  <a:pt x="4739640" y="30480"/>
                </a:lnTo>
                <a:lnTo>
                  <a:pt x="5048250" y="64770"/>
                </a:lnTo>
                <a:lnTo>
                  <a:pt x="5417820" y="160020"/>
                </a:lnTo>
                <a:lnTo>
                  <a:pt x="5440680" y="590550"/>
                </a:lnTo>
                <a:lnTo>
                  <a:pt x="5364480" y="640080"/>
                </a:lnTo>
                <a:lnTo>
                  <a:pt x="5128260" y="651510"/>
                </a:lnTo>
                <a:lnTo>
                  <a:pt x="5055870" y="689610"/>
                </a:lnTo>
                <a:lnTo>
                  <a:pt x="4884420" y="891540"/>
                </a:lnTo>
                <a:lnTo>
                  <a:pt x="4842510" y="895350"/>
                </a:lnTo>
                <a:lnTo>
                  <a:pt x="4728210" y="701040"/>
                </a:lnTo>
                <a:lnTo>
                  <a:pt x="4652010" y="628650"/>
                </a:lnTo>
                <a:lnTo>
                  <a:pt x="4526280" y="579120"/>
                </a:lnTo>
                <a:lnTo>
                  <a:pt x="4370070" y="560070"/>
                </a:lnTo>
                <a:lnTo>
                  <a:pt x="4133850" y="575310"/>
                </a:lnTo>
                <a:lnTo>
                  <a:pt x="3931920" y="621030"/>
                </a:lnTo>
                <a:lnTo>
                  <a:pt x="3821430" y="678180"/>
                </a:lnTo>
                <a:lnTo>
                  <a:pt x="3829050" y="1249680"/>
                </a:lnTo>
                <a:lnTo>
                  <a:pt x="891540" y="1104900"/>
                </a:lnTo>
                <a:lnTo>
                  <a:pt x="655320" y="1112520"/>
                </a:lnTo>
                <a:lnTo>
                  <a:pt x="15240" y="12649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4325342" y="1754803"/>
            <a:ext cx="3203043" cy="602553"/>
          </a:xfrm>
          <a:custGeom>
            <a:avLst/>
            <a:gdLst>
              <a:gd name="connsiteX0" fmla="*/ 0 w 3203043"/>
              <a:gd name="connsiteY0" fmla="*/ 581411 h 602553"/>
              <a:gd name="connsiteX1" fmla="*/ 84569 w 3203043"/>
              <a:gd name="connsiteY1" fmla="*/ 332990 h 602553"/>
              <a:gd name="connsiteX2" fmla="*/ 110997 w 3203043"/>
              <a:gd name="connsiteY2" fmla="*/ 15857 h 602553"/>
              <a:gd name="connsiteX3" fmla="*/ 237850 w 3203043"/>
              <a:gd name="connsiteY3" fmla="*/ 0 h 602553"/>
              <a:gd name="connsiteX4" fmla="*/ 3197757 w 3203043"/>
              <a:gd name="connsiteY4" fmla="*/ 153281 h 602553"/>
              <a:gd name="connsiteX5" fmla="*/ 3203043 w 3203043"/>
              <a:gd name="connsiteY5" fmla="*/ 602553 h 602553"/>
              <a:gd name="connsiteX6" fmla="*/ 0 w 3203043"/>
              <a:gd name="connsiteY6" fmla="*/ 581411 h 60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043" h="602553">
                <a:moveTo>
                  <a:pt x="0" y="581411"/>
                </a:moveTo>
                <a:lnTo>
                  <a:pt x="84569" y="332990"/>
                </a:lnTo>
                <a:lnTo>
                  <a:pt x="110997" y="15857"/>
                </a:lnTo>
                <a:lnTo>
                  <a:pt x="237850" y="0"/>
                </a:lnTo>
                <a:lnTo>
                  <a:pt x="3197757" y="153281"/>
                </a:lnTo>
                <a:lnTo>
                  <a:pt x="3203043" y="602553"/>
                </a:lnTo>
                <a:lnTo>
                  <a:pt x="0" y="581411"/>
                </a:lnTo>
                <a:close/>
              </a:path>
            </a:pathLst>
          </a:custGeom>
          <a:solidFill>
            <a:srgbClr val="FFFF00">
              <a:alpha val="7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95800" y="1295401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Phase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0" y="762001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Phase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1066801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Phase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0201" y="1905001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Phase 5A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2209801"/>
            <a:ext cx="400110" cy="9430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Phase 6A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AAE73-AB70-4FAB-A143-DD8D1C90A2AB}"/>
              </a:ext>
            </a:extLst>
          </p:cNvPr>
          <p:cNvSpPr txBox="1"/>
          <p:nvPr/>
        </p:nvSpPr>
        <p:spPr>
          <a:xfrm>
            <a:off x="7833360" y="4876801"/>
            <a:ext cx="2590800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North ½ of Section 9</a:t>
            </a:r>
          </a:p>
          <a:p>
            <a:pPr algn="ctr"/>
            <a:r>
              <a:rPr lang="en-US" sz="1400" dirty="0"/>
              <a:t>T 6N, R 69W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8" grpId="0" animBg="1"/>
      <p:bldP spid="13" grpId="0" animBg="1"/>
      <p:bldP spid="14" grpId="0"/>
      <p:bldP spid="15" grpId="0"/>
      <p:bldP spid="16" grpId="0"/>
      <p:bldP spid="1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Landfill Closure &amp; Post-Closure</a:t>
            </a:r>
          </a:p>
        </p:txBody>
      </p:sp>
      <p:pic>
        <p:nvPicPr>
          <p:cNvPr id="31747" name="Picture 3" descr="IMG_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724" t="2299" b="29886"/>
          <a:stretch>
            <a:fillRect/>
          </a:stretch>
        </p:blipFill>
        <p:spPr>
          <a:xfrm>
            <a:off x="1524000" y="1143000"/>
            <a:ext cx="8991600" cy="449580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SCN0002(5)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7080"/>
          <a:stretch>
            <a:fillRect/>
          </a:stretch>
        </p:blipFill>
        <p:spPr>
          <a:xfrm>
            <a:off x="1828800" y="685800"/>
            <a:ext cx="8610600" cy="6000750"/>
          </a:xfr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2819400" y="3947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LANDFILL CLOSURE</a:t>
            </a:r>
          </a:p>
          <a:p>
            <a:pPr algn="ctr"/>
            <a:r>
              <a:rPr lang="en-US" dirty="0"/>
              <a:t>Phase 5A Final Cover Construction – spring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4724400"/>
            <a:ext cx="4419600" cy="87203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Construction Quality Assurance (CQA)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Construction Certification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21" y="152400"/>
            <a:ext cx="8915400" cy="670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792" y="2590801"/>
            <a:ext cx="6548437" cy="39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4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Larimer Co. 2016 Waste Composition &amp; Characterization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8729884" cy="4526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476103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Percent by Weight, All Wastes Delivered to Landfill (Other = construction and demolition debris and other materials)</a:t>
            </a:r>
          </a:p>
        </p:txBody>
      </p:sp>
    </p:spTree>
    <p:extLst>
      <p:ext uri="{BB962C8B-B14F-4D97-AF65-F5344CB8AC3E}">
        <p14:creationId xmlns:p14="http://schemas.microsoft.com/office/powerpoint/2010/main" val="110197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Tier 1 Recommended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Solid Waste Process Control Assumptions Adopted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/>
              <a:t>Estimated Tipping Fees</a:t>
            </a:r>
            <a:r>
              <a:rPr lang="en-US" sz="1800" b="1" dirty="0"/>
              <a:t> </a:t>
            </a:r>
            <a:r>
              <a:rPr lang="en-US" sz="1800" dirty="0"/>
              <a:t>including Overhead Expenses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86000" y="2514600"/>
          <a:ext cx="7620000" cy="3278190"/>
        </p:xfrm>
        <a:graphic>
          <a:graphicData uri="http://schemas.openxmlformats.org/drawingml/2006/table">
            <a:tbl>
              <a:tblPr firstRow="1" firstCol="1" bandRow="1"/>
              <a:tblGrid>
                <a:gridCol w="282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6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 Costs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(2017 $)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Tons Captured (2025)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Tipping Fee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(2017 $)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Landfill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$11.7M (1</a:t>
                      </a:r>
                      <a:r>
                        <a:rPr lang="en-US" sz="1200" kern="12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Phase)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$11.7M (Equity)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$0.0M Finance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344,800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$14.09 / 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 Transfer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(Transferred Materials/Direct Haul Zone) 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$15.8M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$15.8M (Equity)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$0.0M Finance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321,600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$29.29 / 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&amp; Demolition</a:t>
                      </a:r>
                      <a:r>
                        <a:rPr lang="en-US" sz="1200" b="1" kern="1200" cap="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(C&amp;D) </a:t>
                      </a: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$13.7M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$13.7M (Equity)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$0.0M Finance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$37.17 / 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Yard Waste &amp; Food Waste  Composting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$11.8M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$0.0M (Equity)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$11.8M Finance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$37.92 / Ton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20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Costs of Recommended Facilities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76450" y="2057400"/>
          <a:ext cx="8039100" cy="4229770"/>
        </p:xfrm>
        <a:graphic>
          <a:graphicData uri="http://schemas.openxmlformats.org/drawingml/2006/table">
            <a:tbl>
              <a:tblPr firstRow="1" firstCol="1" bandRow="1"/>
              <a:tblGrid>
                <a:gridCol w="3707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52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Landfill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56" marR="100056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$11.7M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(Equity – 1</a:t>
                      </a:r>
                      <a:r>
                        <a:rPr lang="en-US" sz="16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Phase)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97" marR="1389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2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 Transfer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56" marR="100056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$15.8M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(Equity)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97" marR="1389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2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Yard Waste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Food Waste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Composting Facilities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56" marR="100056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$11.8M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(Finance)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97" marR="1389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3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&amp; Demolition Debris Processing Facility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56" marR="100056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$13.7M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(Equity)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56" marR="100056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3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Recycling Center Upgrades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56" marR="100056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$3.0M</a:t>
                      </a:r>
                      <a:r>
                        <a:rPr lang="en-US" sz="1600" b="1" u="non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(Finance)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56" marR="100056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2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56" marR="100056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~$56M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56" marR="100056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0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05000" y="2057401"/>
          <a:ext cx="8382002" cy="426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619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516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Transfer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Station</a:t>
                      </a:r>
                    </a:p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(Jan 2019 – Jan 2023)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516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Landfill</a:t>
                      </a:r>
                    </a:p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(Jan 2019 – Jan 2024)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516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Yard Waste Composting</a:t>
                      </a:r>
                    </a:p>
                    <a:p>
                      <a:pPr algn="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Windrow</a:t>
                      </a:r>
                    </a:p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(Jan 2020 – Jan 2023)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255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Demolition Waste Processing</a:t>
                      </a:r>
                    </a:p>
                    <a:p>
                      <a:pPr algn="r"/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(Jan 2020 – Jan 2023)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203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Waste Composting</a:t>
                      </a:r>
                    </a:p>
                    <a:p>
                      <a:pPr algn="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Aerated Bin</a:t>
                      </a:r>
                    </a:p>
                    <a:p>
                      <a:pPr algn="r"/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(Oct 2023 – Feb 2025)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Facility Development Timeline</a:t>
            </a:r>
          </a:p>
        </p:txBody>
      </p:sp>
      <p:cxnSp>
        <p:nvCxnSpPr>
          <p:cNvPr id="7" name="Straight Arrow Connector 6">
            <a:extLst/>
          </p:cNvPr>
          <p:cNvCxnSpPr>
            <a:cxnSpLocks/>
          </p:cNvCxnSpPr>
          <p:nvPr/>
        </p:nvCxnSpPr>
        <p:spPr>
          <a:xfrm>
            <a:off x="4876801" y="3048000"/>
            <a:ext cx="335221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/>
          </p:cNvPr>
          <p:cNvCxnSpPr>
            <a:cxnSpLocks/>
          </p:cNvCxnSpPr>
          <p:nvPr/>
        </p:nvCxnSpPr>
        <p:spPr>
          <a:xfrm>
            <a:off x="4876801" y="3800476"/>
            <a:ext cx="4491891" cy="952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/>
          </p:cNvPr>
          <p:cNvCxnSpPr>
            <a:cxnSpLocks/>
          </p:cNvCxnSpPr>
          <p:nvPr/>
        </p:nvCxnSpPr>
        <p:spPr>
          <a:xfrm>
            <a:off x="6096001" y="4495801"/>
            <a:ext cx="1948195" cy="952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/>
          </p:cNvPr>
          <p:cNvCxnSpPr>
            <a:cxnSpLocks/>
          </p:cNvCxnSpPr>
          <p:nvPr/>
        </p:nvCxnSpPr>
        <p:spPr>
          <a:xfrm>
            <a:off x="6096000" y="5324476"/>
            <a:ext cx="1948195" cy="952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/>
          </p:cNvPr>
          <p:cNvCxnSpPr>
            <a:cxnSpLocks/>
          </p:cNvCxnSpPr>
          <p:nvPr/>
        </p:nvCxnSpPr>
        <p:spPr>
          <a:xfrm>
            <a:off x="8803958" y="6010276"/>
            <a:ext cx="1330643" cy="952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63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477</Words>
  <Application>Microsoft Office PowerPoint</Application>
  <PresentationFormat>Widescreen</PresentationFormat>
  <Paragraphs>107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Acrobat Document</vt:lpstr>
      <vt:lpstr>PowerPoint Presentation</vt:lpstr>
      <vt:lpstr>PowerPoint Presentation</vt:lpstr>
      <vt:lpstr>Landfill Closure &amp; Post-Closure</vt:lpstr>
      <vt:lpstr>PowerPoint Presentation</vt:lpstr>
      <vt:lpstr>PowerPoint Presentation</vt:lpstr>
      <vt:lpstr>Larimer Co. 2016 Waste Composition &amp; Characterization Analysis</vt:lpstr>
      <vt:lpstr>Tier 1 Recommended Options</vt:lpstr>
      <vt:lpstr>Costs of Recommended Facilities</vt:lpstr>
      <vt:lpstr>Facility Development Timeline</vt:lpstr>
      <vt:lpstr>PowerPoint Presentation</vt:lpstr>
      <vt:lpstr>PowerPoint Presentation</vt:lpstr>
      <vt:lpstr>PowerPoint Presentation</vt:lpstr>
      <vt:lpstr>Preliminary Haul Route</vt:lpstr>
      <vt:lpstr>LARIMER COUNTY LANDFILL NEIGHBORHOOD</vt:lpstr>
      <vt:lpstr>Groundwater Monitoring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Waste</dc:title>
  <dc:creator>Stephen Wendell Gillette</dc:creator>
  <cp:lastModifiedBy>Stephen Wendell Gillette</cp:lastModifiedBy>
  <cp:revision>7</cp:revision>
  <dcterms:created xsi:type="dcterms:W3CDTF">2019-05-10T17:50:29Z</dcterms:created>
  <dcterms:modified xsi:type="dcterms:W3CDTF">2019-05-13T15:41:37Z</dcterms:modified>
</cp:coreProperties>
</file>