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media/image5.jpg" ContentType="image/jpg"/>
  <Override PartName="/ppt/media/image7.jpg" ContentType="image/jpg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1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72" r:id="rId2"/>
    <p:sldMasterId id="2147483678" r:id="rId3"/>
    <p:sldMasterId id="2147483684" r:id="rId4"/>
    <p:sldMasterId id="2147483724" r:id="rId5"/>
    <p:sldMasterId id="2147483859" r:id="rId6"/>
    <p:sldMasterId id="2147483871" r:id="rId7"/>
    <p:sldMasterId id="2147483875" r:id="rId8"/>
    <p:sldMasterId id="2147483909" r:id="rId9"/>
    <p:sldMasterId id="2147483915" r:id="rId10"/>
  </p:sldMasterIdLst>
  <p:notesMasterIdLst>
    <p:notesMasterId r:id="rId60"/>
  </p:notesMasterIdLst>
  <p:handoutMasterIdLst>
    <p:handoutMasterId r:id="rId61"/>
  </p:handoutMasterIdLst>
  <p:sldIdLst>
    <p:sldId id="362" r:id="rId11"/>
    <p:sldId id="296" r:id="rId12"/>
    <p:sldId id="295" r:id="rId13"/>
    <p:sldId id="744" r:id="rId14"/>
    <p:sldId id="534" r:id="rId15"/>
    <p:sldId id="747" r:id="rId16"/>
    <p:sldId id="741" r:id="rId17"/>
    <p:sldId id="307" r:id="rId18"/>
    <p:sldId id="759" r:id="rId19"/>
    <p:sldId id="752" r:id="rId20"/>
    <p:sldId id="559" r:id="rId21"/>
    <p:sldId id="760" r:id="rId22"/>
    <p:sldId id="330" r:id="rId23"/>
    <p:sldId id="751" r:id="rId24"/>
    <p:sldId id="761" r:id="rId25"/>
    <p:sldId id="742" r:id="rId26"/>
    <p:sldId id="311" r:id="rId27"/>
    <p:sldId id="756" r:id="rId28"/>
    <p:sldId id="763" r:id="rId29"/>
    <p:sldId id="757" r:id="rId30"/>
    <p:sldId id="758" r:id="rId31"/>
    <p:sldId id="332" r:id="rId32"/>
    <p:sldId id="312" r:id="rId33"/>
    <p:sldId id="290" r:id="rId34"/>
    <p:sldId id="297" r:id="rId35"/>
    <p:sldId id="765" r:id="rId36"/>
    <p:sldId id="773" r:id="rId37"/>
    <p:sldId id="764" r:id="rId38"/>
    <p:sldId id="770" r:id="rId39"/>
    <p:sldId id="611" r:id="rId40"/>
    <p:sldId id="731" r:id="rId41"/>
    <p:sldId id="772" r:id="rId42"/>
    <p:sldId id="771" r:id="rId43"/>
    <p:sldId id="541" r:id="rId44"/>
    <p:sldId id="536" r:id="rId45"/>
    <p:sldId id="753" r:id="rId46"/>
    <p:sldId id="424" r:id="rId47"/>
    <p:sldId id="447" r:id="rId48"/>
    <p:sldId id="542" r:id="rId49"/>
    <p:sldId id="594" r:id="rId50"/>
    <p:sldId id="544" r:id="rId51"/>
    <p:sldId id="545" r:id="rId52"/>
    <p:sldId id="587" r:id="rId53"/>
    <p:sldId id="646" r:id="rId54"/>
    <p:sldId id="615" r:id="rId55"/>
    <p:sldId id="269" r:id="rId56"/>
    <p:sldId id="755" r:id="rId57"/>
    <p:sldId id="270" r:id="rId58"/>
    <p:sldId id="303" r:id="rId5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Koons" initials="" lastIdx="1" clrIdx="0"/>
  <p:cmAuthor id="2" name="Author" initials="A" lastIdx="1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C87"/>
    <a:srgbClr val="6D95A6"/>
    <a:srgbClr val="0E6E59"/>
    <a:srgbClr val="FAA713"/>
    <a:srgbClr val="09483B"/>
    <a:srgbClr val="A5B9B3"/>
    <a:srgbClr val="084455"/>
    <a:srgbClr val="8B3715"/>
    <a:srgbClr val="99B5C1"/>
    <a:srgbClr val="E5D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74" autoAdjust="0"/>
  </p:normalViewPr>
  <p:slideViewPr>
    <p:cSldViewPr snapToGrid="0" snapToObjects="1">
      <p:cViewPr varScale="1">
        <p:scale>
          <a:sx n="114" d="100"/>
          <a:sy n="114" d="100"/>
        </p:scale>
        <p:origin x="63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8" d="100"/>
        <a:sy n="148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2538" y="84"/>
      </p:cViewPr>
      <p:guideLst/>
    </p:cSldViewPr>
  </p:notesViewPr>
  <p:gridSpacing cx="95250" cy="9525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61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FDE1E0-36B2-42FD-8BC1-DEC0FAC5CDC6}" type="doc">
      <dgm:prSet loTypeId="urn:microsoft.com/office/officeart/2009/layout/CircleArrowProcess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FEEDF0-9ED0-4D7F-AB97-F24DEA096723}">
      <dgm:prSet phldrT="[Text]"/>
      <dgm:spPr/>
      <dgm:t>
        <a:bodyPr/>
        <a:lstStyle/>
        <a:p>
          <a:r>
            <a:rPr lang="en-US" dirty="0"/>
            <a:t>Workforce Development</a:t>
          </a:r>
        </a:p>
      </dgm:t>
    </dgm:pt>
    <dgm:pt modelId="{6A0DD80F-58E3-4F5A-8C14-0C7F080FC469}" type="parTrans" cxnId="{26755254-41E9-4B8D-9575-AED9C008015C}">
      <dgm:prSet/>
      <dgm:spPr/>
      <dgm:t>
        <a:bodyPr/>
        <a:lstStyle/>
        <a:p>
          <a:endParaRPr lang="en-US"/>
        </a:p>
      </dgm:t>
    </dgm:pt>
    <dgm:pt modelId="{5AEE57B6-452E-4D6B-9FEC-128B713CC6B5}" type="sibTrans" cxnId="{26755254-41E9-4B8D-9575-AED9C008015C}">
      <dgm:prSet/>
      <dgm:spPr/>
      <dgm:t>
        <a:bodyPr/>
        <a:lstStyle/>
        <a:p>
          <a:endParaRPr lang="en-US"/>
        </a:p>
      </dgm:t>
    </dgm:pt>
    <dgm:pt modelId="{3983B1D4-E9F3-40E6-BD23-7E703B845062}">
      <dgm:prSet phldrT="[Text]" custT="1"/>
      <dgm:spPr/>
      <dgm:t>
        <a:bodyPr/>
        <a:lstStyle/>
        <a:p>
          <a:r>
            <a:rPr lang="en-US" sz="1400" dirty="0"/>
            <a:t>Job Training</a:t>
          </a:r>
        </a:p>
      </dgm:t>
    </dgm:pt>
    <dgm:pt modelId="{4F492F41-738A-495A-BD66-62C92425C206}" type="parTrans" cxnId="{EE2D7EB0-2491-4620-9484-128EFCB0CCFB}">
      <dgm:prSet/>
      <dgm:spPr/>
      <dgm:t>
        <a:bodyPr/>
        <a:lstStyle/>
        <a:p>
          <a:endParaRPr lang="en-US"/>
        </a:p>
      </dgm:t>
    </dgm:pt>
    <dgm:pt modelId="{C87237CF-A497-41CE-A1FA-5B148B026A29}" type="sibTrans" cxnId="{EE2D7EB0-2491-4620-9484-128EFCB0CCFB}">
      <dgm:prSet/>
      <dgm:spPr/>
      <dgm:t>
        <a:bodyPr/>
        <a:lstStyle/>
        <a:p>
          <a:endParaRPr lang="en-US"/>
        </a:p>
      </dgm:t>
    </dgm:pt>
    <dgm:pt modelId="{902514D4-9367-48BD-AB98-415C361E8095}">
      <dgm:prSet phldrT="[Text]"/>
      <dgm:spPr/>
      <dgm:t>
        <a:bodyPr/>
        <a:lstStyle/>
        <a:p>
          <a:r>
            <a:rPr lang="en-US" dirty="0"/>
            <a:t>Economic Development</a:t>
          </a:r>
        </a:p>
      </dgm:t>
    </dgm:pt>
    <dgm:pt modelId="{8583B2DE-149D-4FA0-B8A4-627F65C95D74}" type="parTrans" cxnId="{EC73D28B-E1B0-4A21-84D6-9486C56E714D}">
      <dgm:prSet/>
      <dgm:spPr/>
      <dgm:t>
        <a:bodyPr/>
        <a:lstStyle/>
        <a:p>
          <a:endParaRPr lang="en-US"/>
        </a:p>
      </dgm:t>
    </dgm:pt>
    <dgm:pt modelId="{E602F495-06AD-4078-A149-C6C8558402F7}" type="sibTrans" cxnId="{EC73D28B-E1B0-4A21-84D6-9486C56E714D}">
      <dgm:prSet/>
      <dgm:spPr/>
      <dgm:t>
        <a:bodyPr/>
        <a:lstStyle/>
        <a:p>
          <a:endParaRPr lang="en-US"/>
        </a:p>
      </dgm:t>
    </dgm:pt>
    <dgm:pt modelId="{BCC44E0D-2E84-42AD-BFBC-B1DB0B59B688}">
      <dgm:prSet phldrT="[Text]" custT="1"/>
      <dgm:spPr/>
      <dgm:t>
        <a:bodyPr/>
        <a:lstStyle/>
        <a:p>
          <a:r>
            <a:rPr lang="en-US" sz="1400" dirty="0"/>
            <a:t>Business Retention and Expansion</a:t>
          </a:r>
        </a:p>
      </dgm:t>
    </dgm:pt>
    <dgm:pt modelId="{7E0E6D07-FB18-4817-BC96-566987AEC0E5}" type="parTrans" cxnId="{664DFF4C-E1B0-4AE3-9A2D-2413214F1402}">
      <dgm:prSet/>
      <dgm:spPr/>
      <dgm:t>
        <a:bodyPr/>
        <a:lstStyle/>
        <a:p>
          <a:endParaRPr lang="en-US"/>
        </a:p>
      </dgm:t>
    </dgm:pt>
    <dgm:pt modelId="{B6560097-BCA9-4F02-8ED2-12737AEC23F1}" type="sibTrans" cxnId="{664DFF4C-E1B0-4AE3-9A2D-2413214F1402}">
      <dgm:prSet/>
      <dgm:spPr/>
      <dgm:t>
        <a:bodyPr/>
        <a:lstStyle/>
        <a:p>
          <a:endParaRPr lang="en-US"/>
        </a:p>
      </dgm:t>
    </dgm:pt>
    <dgm:pt modelId="{42DDB17B-32B6-4380-AEA0-A9CDCE0F4C58}">
      <dgm:prSet phldrT="[Text]"/>
      <dgm:spPr/>
      <dgm:t>
        <a:bodyPr/>
        <a:lstStyle/>
        <a:p>
          <a:r>
            <a:rPr lang="en-US" dirty="0"/>
            <a:t>Economic &amp; Workforce Development</a:t>
          </a:r>
        </a:p>
      </dgm:t>
    </dgm:pt>
    <dgm:pt modelId="{0542F929-D3C4-4E9C-A3C8-6EF7FF18FFBD}" type="parTrans" cxnId="{103B6B91-8CC9-4D40-B800-3DD59F11CB88}">
      <dgm:prSet/>
      <dgm:spPr/>
      <dgm:t>
        <a:bodyPr/>
        <a:lstStyle/>
        <a:p>
          <a:endParaRPr lang="en-US"/>
        </a:p>
      </dgm:t>
    </dgm:pt>
    <dgm:pt modelId="{B503D57E-B88B-42C1-9990-439FB88B1A35}" type="sibTrans" cxnId="{103B6B91-8CC9-4D40-B800-3DD59F11CB88}">
      <dgm:prSet/>
      <dgm:spPr/>
      <dgm:t>
        <a:bodyPr/>
        <a:lstStyle/>
        <a:p>
          <a:endParaRPr lang="en-US"/>
        </a:p>
      </dgm:t>
    </dgm:pt>
    <dgm:pt modelId="{8DC3B0AC-5266-485C-BEE0-5EA316ED6351}">
      <dgm:prSet phldrT="[Text]" custT="1"/>
      <dgm:spPr/>
      <dgm:t>
        <a:bodyPr/>
        <a:lstStyle/>
        <a:p>
          <a:r>
            <a:rPr lang="en-US" sz="1400" dirty="0"/>
            <a:t>A capable, inclusive workforce and vibrant economy</a:t>
          </a:r>
        </a:p>
      </dgm:t>
    </dgm:pt>
    <dgm:pt modelId="{4AF62E0A-68C0-4E36-A271-5E981705ABD4}" type="parTrans" cxnId="{D9AB0AE6-F18B-4A70-BFB4-908F5D928CC4}">
      <dgm:prSet/>
      <dgm:spPr/>
      <dgm:t>
        <a:bodyPr/>
        <a:lstStyle/>
        <a:p>
          <a:endParaRPr lang="en-US"/>
        </a:p>
      </dgm:t>
    </dgm:pt>
    <dgm:pt modelId="{09B5E930-7BFA-4193-A015-8BA2F8D85EED}" type="sibTrans" cxnId="{D9AB0AE6-F18B-4A70-BFB4-908F5D928CC4}">
      <dgm:prSet/>
      <dgm:spPr/>
      <dgm:t>
        <a:bodyPr/>
        <a:lstStyle/>
        <a:p>
          <a:endParaRPr lang="en-US"/>
        </a:p>
      </dgm:t>
    </dgm:pt>
    <dgm:pt modelId="{52BDED09-1C9E-4C51-B27F-F258EDA5E773}">
      <dgm:prSet phldrT="[Text]" custT="1"/>
      <dgm:spPr/>
      <dgm:t>
        <a:bodyPr/>
        <a:lstStyle/>
        <a:p>
          <a:r>
            <a:rPr lang="en-US" sz="1400" dirty="0"/>
            <a:t>Business Attraction</a:t>
          </a:r>
        </a:p>
      </dgm:t>
    </dgm:pt>
    <dgm:pt modelId="{40ED3477-1ABB-4E05-8B46-19F2E79B81AB}" type="parTrans" cxnId="{CFA1B1CC-2F33-42F2-B7BD-8204DC98A630}">
      <dgm:prSet/>
      <dgm:spPr/>
      <dgm:t>
        <a:bodyPr/>
        <a:lstStyle/>
        <a:p>
          <a:endParaRPr lang="en-US"/>
        </a:p>
      </dgm:t>
    </dgm:pt>
    <dgm:pt modelId="{B922762C-9862-43C0-BFB4-B5A02872C547}" type="sibTrans" cxnId="{CFA1B1CC-2F33-42F2-B7BD-8204DC98A630}">
      <dgm:prSet/>
      <dgm:spPr/>
      <dgm:t>
        <a:bodyPr/>
        <a:lstStyle/>
        <a:p>
          <a:endParaRPr lang="en-US"/>
        </a:p>
      </dgm:t>
    </dgm:pt>
    <dgm:pt modelId="{E0B64834-CD65-4E69-95D5-29B5A7519732}">
      <dgm:prSet phldrT="[Text]" custT="1"/>
      <dgm:spPr/>
      <dgm:t>
        <a:bodyPr/>
        <a:lstStyle/>
        <a:p>
          <a:r>
            <a:rPr lang="en-US" sz="1400" dirty="0"/>
            <a:t>Economic, Workforce and Community Data</a:t>
          </a:r>
        </a:p>
      </dgm:t>
    </dgm:pt>
    <dgm:pt modelId="{CF8142C6-3E61-4030-90D6-4171AF417BFB}" type="parTrans" cxnId="{7F775B21-DD34-43E0-A3EC-36E2B0EC0ED3}">
      <dgm:prSet/>
      <dgm:spPr/>
      <dgm:t>
        <a:bodyPr/>
        <a:lstStyle/>
        <a:p>
          <a:endParaRPr lang="en-US"/>
        </a:p>
      </dgm:t>
    </dgm:pt>
    <dgm:pt modelId="{0AD4857B-C05C-44FF-875B-5B42994B673A}" type="sibTrans" cxnId="{7F775B21-DD34-43E0-A3EC-36E2B0EC0ED3}">
      <dgm:prSet/>
      <dgm:spPr/>
      <dgm:t>
        <a:bodyPr/>
        <a:lstStyle/>
        <a:p>
          <a:endParaRPr lang="en-US"/>
        </a:p>
      </dgm:t>
    </dgm:pt>
    <dgm:pt modelId="{3EF8E9EA-81EA-4CE8-B949-8DB04F3F8BC0}">
      <dgm:prSet phldrT="[Text]" custT="1"/>
      <dgm:spPr/>
      <dgm:t>
        <a:bodyPr/>
        <a:lstStyle/>
        <a:p>
          <a:r>
            <a:rPr lang="en-US" sz="1400" dirty="0"/>
            <a:t>Incentive Negotiation</a:t>
          </a:r>
        </a:p>
      </dgm:t>
    </dgm:pt>
    <dgm:pt modelId="{61DA6AB6-291A-4CA7-A607-D628B453CAE7}" type="parTrans" cxnId="{CB63C39B-2D95-4A77-B638-0F135145374E}">
      <dgm:prSet/>
      <dgm:spPr/>
      <dgm:t>
        <a:bodyPr/>
        <a:lstStyle/>
        <a:p>
          <a:endParaRPr lang="en-US"/>
        </a:p>
      </dgm:t>
    </dgm:pt>
    <dgm:pt modelId="{3DF68378-5CD9-4126-97E0-CD1301AF6168}" type="sibTrans" cxnId="{CB63C39B-2D95-4A77-B638-0F135145374E}">
      <dgm:prSet/>
      <dgm:spPr/>
      <dgm:t>
        <a:bodyPr/>
        <a:lstStyle/>
        <a:p>
          <a:endParaRPr lang="en-US"/>
        </a:p>
      </dgm:t>
    </dgm:pt>
    <dgm:pt modelId="{E068CCFF-9DDA-4DFF-BBE9-474D474E36EE}">
      <dgm:prSet phldrT="[Text]" custT="1"/>
      <dgm:spPr/>
      <dgm:t>
        <a:bodyPr/>
        <a:lstStyle/>
        <a:p>
          <a:r>
            <a:rPr lang="en-US" sz="1400" dirty="0"/>
            <a:t>Inclusive Economic Development</a:t>
          </a:r>
        </a:p>
      </dgm:t>
    </dgm:pt>
    <dgm:pt modelId="{A2EA36CF-EAFC-46BE-BFB9-233F92A53193}" type="parTrans" cxnId="{A1B07BC1-254C-4E41-AE3C-D15F8834B529}">
      <dgm:prSet/>
      <dgm:spPr/>
      <dgm:t>
        <a:bodyPr/>
        <a:lstStyle/>
        <a:p>
          <a:endParaRPr lang="en-US"/>
        </a:p>
      </dgm:t>
    </dgm:pt>
    <dgm:pt modelId="{53BE1B64-1694-4239-AB0F-A289B9992BE6}" type="sibTrans" cxnId="{A1B07BC1-254C-4E41-AE3C-D15F8834B529}">
      <dgm:prSet/>
      <dgm:spPr/>
      <dgm:t>
        <a:bodyPr/>
        <a:lstStyle/>
        <a:p>
          <a:endParaRPr lang="en-US"/>
        </a:p>
      </dgm:t>
    </dgm:pt>
    <dgm:pt modelId="{5EF30D90-5E62-4540-9B35-2720F1827D13}">
      <dgm:prSet phldrT="[Text]" custT="1"/>
      <dgm:spPr/>
      <dgm:t>
        <a:bodyPr/>
        <a:lstStyle/>
        <a:p>
          <a:r>
            <a:rPr lang="en-US" sz="1400" dirty="0"/>
            <a:t>Career Tools</a:t>
          </a:r>
        </a:p>
      </dgm:t>
    </dgm:pt>
    <dgm:pt modelId="{2AF3FEEC-E492-4048-B59B-FB661A68B23C}" type="parTrans" cxnId="{BB035B1D-95D6-4385-A341-B7C68458D376}">
      <dgm:prSet/>
      <dgm:spPr/>
      <dgm:t>
        <a:bodyPr/>
        <a:lstStyle/>
        <a:p>
          <a:endParaRPr lang="en-US"/>
        </a:p>
      </dgm:t>
    </dgm:pt>
    <dgm:pt modelId="{6316E5D3-8637-4966-87B4-872776699F09}" type="sibTrans" cxnId="{BB035B1D-95D6-4385-A341-B7C68458D376}">
      <dgm:prSet/>
      <dgm:spPr/>
      <dgm:t>
        <a:bodyPr/>
        <a:lstStyle/>
        <a:p>
          <a:endParaRPr lang="en-US"/>
        </a:p>
      </dgm:t>
    </dgm:pt>
    <dgm:pt modelId="{9BB05A5C-67BD-45FA-B2F5-7882294E5B78}">
      <dgm:prSet phldrT="[Text]" custT="1"/>
      <dgm:spPr/>
      <dgm:t>
        <a:bodyPr/>
        <a:lstStyle/>
        <a:p>
          <a:r>
            <a:rPr lang="en-US" sz="1400" dirty="0"/>
            <a:t>Workshops </a:t>
          </a:r>
        </a:p>
      </dgm:t>
    </dgm:pt>
    <dgm:pt modelId="{D26C476B-27CC-43D6-80DD-1D0DB329CBB8}" type="parTrans" cxnId="{987BB26B-27ED-402A-B1DC-67354D9B05EE}">
      <dgm:prSet/>
      <dgm:spPr/>
      <dgm:t>
        <a:bodyPr/>
        <a:lstStyle/>
        <a:p>
          <a:endParaRPr lang="en-US"/>
        </a:p>
      </dgm:t>
    </dgm:pt>
    <dgm:pt modelId="{A6F408A7-B5C0-4C64-B61F-54A0A8C10F4F}" type="sibTrans" cxnId="{987BB26B-27ED-402A-B1DC-67354D9B05EE}">
      <dgm:prSet/>
      <dgm:spPr/>
      <dgm:t>
        <a:bodyPr/>
        <a:lstStyle/>
        <a:p>
          <a:endParaRPr lang="en-US"/>
        </a:p>
      </dgm:t>
    </dgm:pt>
    <dgm:pt modelId="{8AE55E90-B6DE-4325-84D4-7291E8EABDD1}">
      <dgm:prSet phldrT="[Text]" custT="1"/>
      <dgm:spPr/>
      <dgm:t>
        <a:bodyPr/>
        <a:lstStyle/>
        <a:p>
          <a:r>
            <a:rPr lang="en-US" sz="1400" dirty="0"/>
            <a:t>Job Seeker Support</a:t>
          </a:r>
        </a:p>
      </dgm:t>
    </dgm:pt>
    <dgm:pt modelId="{EAB3E5BD-5FF4-4D14-9FC9-C0B6D0D66F37}" type="parTrans" cxnId="{4AEA1F1A-A20E-4E82-A761-3821040A4964}">
      <dgm:prSet/>
      <dgm:spPr/>
      <dgm:t>
        <a:bodyPr/>
        <a:lstStyle/>
        <a:p>
          <a:endParaRPr lang="en-US"/>
        </a:p>
      </dgm:t>
    </dgm:pt>
    <dgm:pt modelId="{E3575B69-501F-4E83-A143-D4835C1C1F61}" type="sibTrans" cxnId="{4AEA1F1A-A20E-4E82-A761-3821040A4964}">
      <dgm:prSet/>
      <dgm:spPr/>
      <dgm:t>
        <a:bodyPr/>
        <a:lstStyle/>
        <a:p>
          <a:endParaRPr lang="en-US"/>
        </a:p>
      </dgm:t>
    </dgm:pt>
    <dgm:pt modelId="{A9A339FA-80FB-45D5-9807-D088BEA10D63}">
      <dgm:prSet phldrT="[Text]" custT="1"/>
      <dgm:spPr/>
      <dgm:t>
        <a:bodyPr/>
        <a:lstStyle/>
        <a:p>
          <a:r>
            <a:rPr lang="en-US" sz="1400" dirty="0"/>
            <a:t>Business Services</a:t>
          </a:r>
        </a:p>
      </dgm:t>
    </dgm:pt>
    <dgm:pt modelId="{DA474DCB-B29B-42AF-8BE5-818BD85AC5D7}" type="parTrans" cxnId="{12D61255-7D48-40D5-96B0-1941FF213501}">
      <dgm:prSet/>
      <dgm:spPr/>
      <dgm:t>
        <a:bodyPr/>
        <a:lstStyle/>
        <a:p>
          <a:endParaRPr lang="en-US"/>
        </a:p>
      </dgm:t>
    </dgm:pt>
    <dgm:pt modelId="{9F5EA7E6-7EDA-49DD-B086-3A51D7EC543C}" type="sibTrans" cxnId="{12D61255-7D48-40D5-96B0-1941FF213501}">
      <dgm:prSet/>
      <dgm:spPr/>
      <dgm:t>
        <a:bodyPr/>
        <a:lstStyle/>
        <a:p>
          <a:endParaRPr lang="en-US"/>
        </a:p>
      </dgm:t>
    </dgm:pt>
    <dgm:pt modelId="{09A2DA7B-6E2B-42E4-8841-687F9C15159E}">
      <dgm:prSet phldrT="[Text]" custT="1"/>
      <dgm:spPr/>
      <dgm:t>
        <a:bodyPr/>
        <a:lstStyle/>
        <a:p>
          <a:r>
            <a:rPr lang="en-US" sz="1400" dirty="0"/>
            <a:t>Reduce Poverty</a:t>
          </a:r>
        </a:p>
      </dgm:t>
    </dgm:pt>
    <dgm:pt modelId="{6FEF83F3-C49D-4173-A0FA-3EBA3BF7206B}" type="parTrans" cxnId="{E45E0A53-8002-4367-8969-D4D060E458AD}">
      <dgm:prSet/>
      <dgm:spPr/>
      <dgm:t>
        <a:bodyPr/>
        <a:lstStyle/>
        <a:p>
          <a:endParaRPr lang="en-US"/>
        </a:p>
      </dgm:t>
    </dgm:pt>
    <dgm:pt modelId="{DDC7AF4B-0E98-4A7F-A590-39440B2EAEB6}" type="sibTrans" cxnId="{E45E0A53-8002-4367-8969-D4D060E458AD}">
      <dgm:prSet/>
      <dgm:spPr/>
      <dgm:t>
        <a:bodyPr/>
        <a:lstStyle/>
        <a:p>
          <a:endParaRPr lang="en-US"/>
        </a:p>
      </dgm:t>
    </dgm:pt>
    <dgm:pt modelId="{0746AFD6-81AF-4A03-965B-E5FD2AC99902}" type="pres">
      <dgm:prSet presAssocID="{9EFDE1E0-36B2-42FD-8BC1-DEC0FAC5CDC6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B8A5ADE6-C095-47F2-9BD8-3724EF926095}" type="pres">
      <dgm:prSet presAssocID="{70FEEDF0-9ED0-4D7F-AB97-F24DEA096723}" presName="Accent1" presStyleCnt="0"/>
      <dgm:spPr/>
    </dgm:pt>
    <dgm:pt modelId="{8BB83C97-51F0-45C6-863A-E48679F22BC5}" type="pres">
      <dgm:prSet presAssocID="{70FEEDF0-9ED0-4D7F-AB97-F24DEA096723}" presName="Accent" presStyleLbl="node1" presStyleIdx="0" presStyleCnt="3"/>
      <dgm:spPr/>
    </dgm:pt>
    <dgm:pt modelId="{82171282-A646-4576-AB4C-5C8A06136ED3}" type="pres">
      <dgm:prSet presAssocID="{70FEEDF0-9ED0-4D7F-AB97-F24DEA096723}" presName="Child1" presStyleLbl="revTx" presStyleIdx="0" presStyleCnt="6" custScaleX="189008" custLinFactNeighborX="46774" custLinFactNeighborY="-7328">
        <dgm:presLayoutVars>
          <dgm:chMax val="0"/>
          <dgm:chPref val="0"/>
          <dgm:bulletEnabled val="1"/>
        </dgm:presLayoutVars>
      </dgm:prSet>
      <dgm:spPr/>
    </dgm:pt>
    <dgm:pt modelId="{2B9101F4-B5D1-4AB7-BC83-753D06A88415}" type="pres">
      <dgm:prSet presAssocID="{70FEEDF0-9ED0-4D7F-AB97-F24DEA096723}" presName="Parent1" presStyleLbl="revTx" presStyleIdx="1" presStyleCnt="6" custLinFactNeighborX="-4095" custLinFactNeighborY="-34133">
        <dgm:presLayoutVars>
          <dgm:chMax val="1"/>
          <dgm:chPref val="1"/>
          <dgm:bulletEnabled val="1"/>
        </dgm:presLayoutVars>
      </dgm:prSet>
      <dgm:spPr/>
    </dgm:pt>
    <dgm:pt modelId="{49C4C8C0-A665-47B8-AD0B-A80BD66447C9}" type="pres">
      <dgm:prSet presAssocID="{902514D4-9367-48BD-AB98-415C361E8095}" presName="Accent2" presStyleCnt="0"/>
      <dgm:spPr/>
    </dgm:pt>
    <dgm:pt modelId="{12D2183B-C8C1-4ADD-8BFA-63A0024D79DB}" type="pres">
      <dgm:prSet presAssocID="{902514D4-9367-48BD-AB98-415C361E8095}" presName="Accent" presStyleLbl="node1" presStyleIdx="1" presStyleCnt="3"/>
      <dgm:spPr/>
    </dgm:pt>
    <dgm:pt modelId="{47FC99C1-6CDC-4E5F-82DC-8138B26E8725}" type="pres">
      <dgm:prSet presAssocID="{902514D4-9367-48BD-AB98-415C361E8095}" presName="Child2" presStyleLbl="revTx" presStyleIdx="2" presStyleCnt="6" custScaleX="262105" custScaleY="117090" custLinFactNeighborX="80284" custLinFactNeighborY="-1047">
        <dgm:presLayoutVars>
          <dgm:chMax val="0"/>
          <dgm:chPref val="0"/>
          <dgm:bulletEnabled val="1"/>
        </dgm:presLayoutVars>
      </dgm:prSet>
      <dgm:spPr/>
    </dgm:pt>
    <dgm:pt modelId="{4E0AE086-AABF-4A0E-98D0-5626D79C154F}" type="pres">
      <dgm:prSet presAssocID="{902514D4-9367-48BD-AB98-415C361E8095}" presName="Parent2" presStyleLbl="revTx" presStyleIdx="3" presStyleCnt="6" custLinFactNeighborX="-1365" custLinFactNeighborY="-15018">
        <dgm:presLayoutVars>
          <dgm:chMax val="1"/>
          <dgm:chPref val="1"/>
          <dgm:bulletEnabled val="1"/>
        </dgm:presLayoutVars>
      </dgm:prSet>
      <dgm:spPr/>
    </dgm:pt>
    <dgm:pt modelId="{C57F095C-D392-4DF1-8FBB-9D795D0570B7}" type="pres">
      <dgm:prSet presAssocID="{42DDB17B-32B6-4380-AEA0-A9CDCE0F4C58}" presName="Accent3" presStyleCnt="0"/>
      <dgm:spPr/>
    </dgm:pt>
    <dgm:pt modelId="{339FCDE6-ACB1-4FC6-B770-034DE4C59DA1}" type="pres">
      <dgm:prSet presAssocID="{42DDB17B-32B6-4380-AEA0-A9CDCE0F4C58}" presName="Accent" presStyleLbl="node1" presStyleIdx="2" presStyleCnt="3"/>
      <dgm:spPr>
        <a:gradFill rotWithShape="0">
          <a:gsLst>
            <a:gs pos="19000">
              <a:schemeClr val="accent2"/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67000">
              <a:schemeClr val="bg1">
                <a:lumMod val="65000"/>
              </a:schemeClr>
            </a:gs>
          </a:gsLst>
        </a:gradFill>
      </dgm:spPr>
    </dgm:pt>
    <dgm:pt modelId="{4708EA16-D5C5-4EE2-8A83-5B988D03B274}" type="pres">
      <dgm:prSet presAssocID="{42DDB17B-32B6-4380-AEA0-A9CDCE0F4C58}" presName="Child3" presStyleLbl="revTx" presStyleIdx="4" presStyleCnt="6" custScaleX="205880" custLinFactNeighborX="47472" custLinFactNeighborY="2094">
        <dgm:presLayoutVars>
          <dgm:chMax val="0"/>
          <dgm:chPref val="0"/>
          <dgm:bulletEnabled val="1"/>
        </dgm:presLayoutVars>
      </dgm:prSet>
      <dgm:spPr/>
    </dgm:pt>
    <dgm:pt modelId="{6AED50E6-1C35-4B77-9E90-501897F8F6D8}" type="pres">
      <dgm:prSet presAssocID="{42DDB17B-32B6-4380-AEA0-A9CDCE0F4C58}" presName="Parent3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06024705-2562-4F3C-89ED-9541CF085EEE}" type="presOf" srcId="{42DDB17B-32B6-4380-AEA0-A9CDCE0F4C58}" destId="{6AED50E6-1C35-4B77-9E90-501897F8F6D8}" srcOrd="0" destOrd="0" presId="urn:microsoft.com/office/officeart/2009/layout/CircleArrowProcess"/>
    <dgm:cxn modelId="{227F5D14-7F49-461E-A8CA-DFE053392C8E}" type="presOf" srcId="{3EF8E9EA-81EA-4CE8-B949-8DB04F3F8BC0}" destId="{47FC99C1-6CDC-4E5F-82DC-8138B26E8725}" srcOrd="0" destOrd="3" presId="urn:microsoft.com/office/officeart/2009/layout/CircleArrowProcess"/>
    <dgm:cxn modelId="{4AEA1F1A-A20E-4E82-A761-3821040A4964}" srcId="{70FEEDF0-9ED0-4D7F-AB97-F24DEA096723}" destId="{8AE55E90-B6DE-4325-84D4-7291E8EABDD1}" srcOrd="0" destOrd="0" parTransId="{EAB3E5BD-5FF4-4D14-9FC9-C0B6D0D66F37}" sibTransId="{E3575B69-501F-4E83-A143-D4835C1C1F61}"/>
    <dgm:cxn modelId="{BB035B1D-95D6-4385-A341-B7C68458D376}" srcId="{70FEEDF0-9ED0-4D7F-AB97-F24DEA096723}" destId="{5EF30D90-5E62-4540-9B35-2720F1827D13}" srcOrd="2" destOrd="0" parTransId="{2AF3FEEC-E492-4048-B59B-FB661A68B23C}" sibTransId="{6316E5D3-8637-4966-87B4-872776699F09}"/>
    <dgm:cxn modelId="{7F775B21-DD34-43E0-A3EC-36E2B0EC0ED3}" srcId="{902514D4-9367-48BD-AB98-415C361E8095}" destId="{E0B64834-CD65-4E69-95D5-29B5A7519732}" srcOrd="0" destOrd="0" parTransId="{CF8142C6-3E61-4030-90D6-4171AF417BFB}" sibTransId="{0AD4857B-C05C-44FF-875B-5B42994B673A}"/>
    <dgm:cxn modelId="{5E31CA26-43A3-4C4E-9C97-2DFCEEBC3906}" type="presOf" srcId="{52BDED09-1C9E-4C51-B27F-F258EDA5E773}" destId="{47FC99C1-6CDC-4E5F-82DC-8138B26E8725}" srcOrd="0" destOrd="2" presId="urn:microsoft.com/office/officeart/2009/layout/CircleArrowProcess"/>
    <dgm:cxn modelId="{8E455C40-72A5-420D-B6DD-068D7129D434}" type="presOf" srcId="{9EFDE1E0-36B2-42FD-8BC1-DEC0FAC5CDC6}" destId="{0746AFD6-81AF-4A03-965B-E5FD2AC99902}" srcOrd="0" destOrd="0" presId="urn:microsoft.com/office/officeart/2009/layout/CircleArrowProcess"/>
    <dgm:cxn modelId="{4C762442-DBF2-40C1-9A8C-24F712C0BB6A}" type="presOf" srcId="{E068CCFF-9DDA-4DFF-BBE9-474D474E36EE}" destId="{47FC99C1-6CDC-4E5F-82DC-8138B26E8725}" srcOrd="0" destOrd="4" presId="urn:microsoft.com/office/officeart/2009/layout/CircleArrowProcess"/>
    <dgm:cxn modelId="{61C52E46-5CE5-4797-9BEB-64B4F0D1946F}" type="presOf" srcId="{8DC3B0AC-5266-485C-BEE0-5EA316ED6351}" destId="{4708EA16-D5C5-4EE2-8A83-5B988D03B274}" srcOrd="0" destOrd="0" presId="urn:microsoft.com/office/officeart/2009/layout/CircleArrowProcess"/>
    <dgm:cxn modelId="{BE10E04A-5052-4214-B59D-9FFAE2FDCE01}" type="presOf" srcId="{8AE55E90-B6DE-4325-84D4-7291E8EABDD1}" destId="{82171282-A646-4576-AB4C-5C8A06136ED3}" srcOrd="0" destOrd="0" presId="urn:microsoft.com/office/officeart/2009/layout/CircleArrowProcess"/>
    <dgm:cxn modelId="{987BB26B-27ED-402A-B1DC-67354D9B05EE}" srcId="{70FEEDF0-9ED0-4D7F-AB97-F24DEA096723}" destId="{9BB05A5C-67BD-45FA-B2F5-7882294E5B78}" srcOrd="3" destOrd="0" parTransId="{D26C476B-27CC-43D6-80DD-1D0DB329CBB8}" sibTransId="{A6F408A7-B5C0-4C64-B61F-54A0A8C10F4F}"/>
    <dgm:cxn modelId="{664DFF4C-E1B0-4AE3-9A2D-2413214F1402}" srcId="{902514D4-9367-48BD-AB98-415C361E8095}" destId="{BCC44E0D-2E84-42AD-BFBC-B1DB0B59B688}" srcOrd="1" destOrd="0" parTransId="{7E0E6D07-FB18-4817-BC96-566987AEC0E5}" sibTransId="{B6560097-BCA9-4F02-8ED2-12737AEC23F1}"/>
    <dgm:cxn modelId="{8874DF6E-94D9-4E96-8AAE-5E831EF4A461}" type="presOf" srcId="{902514D4-9367-48BD-AB98-415C361E8095}" destId="{4E0AE086-AABF-4A0E-98D0-5626D79C154F}" srcOrd="0" destOrd="0" presId="urn:microsoft.com/office/officeart/2009/layout/CircleArrowProcess"/>
    <dgm:cxn modelId="{6A9F516F-5B1C-4874-B23C-2FA32B7F64EE}" type="presOf" srcId="{E0B64834-CD65-4E69-95D5-29B5A7519732}" destId="{47FC99C1-6CDC-4E5F-82DC-8138B26E8725}" srcOrd="0" destOrd="0" presId="urn:microsoft.com/office/officeart/2009/layout/CircleArrowProcess"/>
    <dgm:cxn modelId="{E45E0A53-8002-4367-8969-D4D060E458AD}" srcId="{70FEEDF0-9ED0-4D7F-AB97-F24DEA096723}" destId="{09A2DA7B-6E2B-42E4-8841-687F9C15159E}" srcOrd="5" destOrd="0" parTransId="{6FEF83F3-C49D-4173-A0FA-3EBA3BF7206B}" sibTransId="{DDC7AF4B-0E98-4A7F-A590-39440B2EAEB6}"/>
    <dgm:cxn modelId="{26755254-41E9-4B8D-9575-AED9C008015C}" srcId="{9EFDE1E0-36B2-42FD-8BC1-DEC0FAC5CDC6}" destId="{70FEEDF0-9ED0-4D7F-AB97-F24DEA096723}" srcOrd="0" destOrd="0" parTransId="{6A0DD80F-58E3-4F5A-8C14-0C7F080FC469}" sibTransId="{5AEE57B6-452E-4D6B-9FEC-128B713CC6B5}"/>
    <dgm:cxn modelId="{12D61255-7D48-40D5-96B0-1941FF213501}" srcId="{70FEEDF0-9ED0-4D7F-AB97-F24DEA096723}" destId="{A9A339FA-80FB-45D5-9807-D088BEA10D63}" srcOrd="4" destOrd="0" parTransId="{DA474DCB-B29B-42AF-8BE5-818BD85AC5D7}" sibTransId="{9F5EA7E6-7EDA-49DD-B086-3A51D7EC543C}"/>
    <dgm:cxn modelId="{EC73D28B-E1B0-4A21-84D6-9486C56E714D}" srcId="{9EFDE1E0-36B2-42FD-8BC1-DEC0FAC5CDC6}" destId="{902514D4-9367-48BD-AB98-415C361E8095}" srcOrd="1" destOrd="0" parTransId="{8583B2DE-149D-4FA0-B8A4-627F65C95D74}" sibTransId="{E602F495-06AD-4078-A149-C6C8558402F7}"/>
    <dgm:cxn modelId="{4E5D578F-CDCD-4196-BBEF-2191D9E19D39}" type="presOf" srcId="{70FEEDF0-9ED0-4D7F-AB97-F24DEA096723}" destId="{2B9101F4-B5D1-4AB7-BC83-753D06A88415}" srcOrd="0" destOrd="0" presId="urn:microsoft.com/office/officeart/2009/layout/CircleArrowProcess"/>
    <dgm:cxn modelId="{103B6B91-8CC9-4D40-B800-3DD59F11CB88}" srcId="{9EFDE1E0-36B2-42FD-8BC1-DEC0FAC5CDC6}" destId="{42DDB17B-32B6-4380-AEA0-A9CDCE0F4C58}" srcOrd="2" destOrd="0" parTransId="{0542F929-D3C4-4E9C-A3C8-6EF7FF18FFBD}" sibTransId="{B503D57E-B88B-42C1-9990-439FB88B1A35}"/>
    <dgm:cxn modelId="{AD101195-D28B-48CF-A4C3-ADC02E48AF6D}" type="presOf" srcId="{5EF30D90-5E62-4540-9B35-2720F1827D13}" destId="{82171282-A646-4576-AB4C-5C8A06136ED3}" srcOrd="0" destOrd="2" presId="urn:microsoft.com/office/officeart/2009/layout/CircleArrowProcess"/>
    <dgm:cxn modelId="{CB63C39B-2D95-4A77-B638-0F135145374E}" srcId="{902514D4-9367-48BD-AB98-415C361E8095}" destId="{3EF8E9EA-81EA-4CE8-B949-8DB04F3F8BC0}" srcOrd="3" destOrd="0" parTransId="{61DA6AB6-291A-4CA7-A607-D628B453CAE7}" sibTransId="{3DF68378-5CD9-4126-97E0-CD1301AF6168}"/>
    <dgm:cxn modelId="{EE2D7EB0-2491-4620-9484-128EFCB0CCFB}" srcId="{70FEEDF0-9ED0-4D7F-AB97-F24DEA096723}" destId="{3983B1D4-E9F3-40E6-BD23-7E703B845062}" srcOrd="1" destOrd="0" parTransId="{4F492F41-738A-495A-BD66-62C92425C206}" sibTransId="{C87237CF-A497-41CE-A1FA-5B148B026A29}"/>
    <dgm:cxn modelId="{A1B07BC1-254C-4E41-AE3C-D15F8834B529}" srcId="{902514D4-9367-48BD-AB98-415C361E8095}" destId="{E068CCFF-9DDA-4DFF-BBE9-474D474E36EE}" srcOrd="4" destOrd="0" parTransId="{A2EA36CF-EAFC-46BE-BFB9-233F92A53193}" sibTransId="{53BE1B64-1694-4239-AB0F-A289B9992BE6}"/>
    <dgm:cxn modelId="{D096A0C3-5798-44DD-8947-E648CFF125CD}" type="presOf" srcId="{3983B1D4-E9F3-40E6-BD23-7E703B845062}" destId="{82171282-A646-4576-AB4C-5C8A06136ED3}" srcOrd="0" destOrd="1" presId="urn:microsoft.com/office/officeart/2009/layout/CircleArrowProcess"/>
    <dgm:cxn modelId="{CFA1B1CC-2F33-42F2-B7BD-8204DC98A630}" srcId="{902514D4-9367-48BD-AB98-415C361E8095}" destId="{52BDED09-1C9E-4C51-B27F-F258EDA5E773}" srcOrd="2" destOrd="0" parTransId="{40ED3477-1ABB-4E05-8B46-19F2E79B81AB}" sibTransId="{B922762C-9862-43C0-BFB4-B5A02872C547}"/>
    <dgm:cxn modelId="{A04953D5-E299-43BB-B4A5-992B1A15CD55}" type="presOf" srcId="{A9A339FA-80FB-45D5-9807-D088BEA10D63}" destId="{82171282-A646-4576-AB4C-5C8A06136ED3}" srcOrd="0" destOrd="4" presId="urn:microsoft.com/office/officeart/2009/layout/CircleArrowProcess"/>
    <dgm:cxn modelId="{69AEA7D7-78B1-441F-A2B2-82987F0F698A}" type="presOf" srcId="{BCC44E0D-2E84-42AD-BFBC-B1DB0B59B688}" destId="{47FC99C1-6CDC-4E5F-82DC-8138B26E8725}" srcOrd="0" destOrd="1" presId="urn:microsoft.com/office/officeart/2009/layout/CircleArrowProcess"/>
    <dgm:cxn modelId="{D9AB0AE6-F18B-4A70-BFB4-908F5D928CC4}" srcId="{42DDB17B-32B6-4380-AEA0-A9CDCE0F4C58}" destId="{8DC3B0AC-5266-485C-BEE0-5EA316ED6351}" srcOrd="0" destOrd="0" parTransId="{4AF62E0A-68C0-4E36-A271-5E981705ABD4}" sibTransId="{09B5E930-7BFA-4193-A015-8BA2F8D85EED}"/>
    <dgm:cxn modelId="{9F9A0EE6-9D39-40FD-81E2-AE479E756A99}" type="presOf" srcId="{9BB05A5C-67BD-45FA-B2F5-7882294E5B78}" destId="{82171282-A646-4576-AB4C-5C8A06136ED3}" srcOrd="0" destOrd="3" presId="urn:microsoft.com/office/officeart/2009/layout/CircleArrowProcess"/>
    <dgm:cxn modelId="{3EC921F2-F3A0-4AFF-8B0E-179967E04E5F}" type="presOf" srcId="{09A2DA7B-6E2B-42E4-8841-687F9C15159E}" destId="{82171282-A646-4576-AB4C-5C8A06136ED3}" srcOrd="0" destOrd="5" presId="urn:microsoft.com/office/officeart/2009/layout/CircleArrowProcess"/>
    <dgm:cxn modelId="{84DAF7CB-F5DC-4EAD-BC2A-4796A1F8E3C6}" type="presParOf" srcId="{0746AFD6-81AF-4A03-965B-E5FD2AC99902}" destId="{B8A5ADE6-C095-47F2-9BD8-3724EF926095}" srcOrd="0" destOrd="0" presId="urn:microsoft.com/office/officeart/2009/layout/CircleArrowProcess"/>
    <dgm:cxn modelId="{B1C081AD-1BE5-4FF4-A941-0C2CE982BD4D}" type="presParOf" srcId="{B8A5ADE6-C095-47F2-9BD8-3724EF926095}" destId="{8BB83C97-51F0-45C6-863A-E48679F22BC5}" srcOrd="0" destOrd="0" presId="urn:microsoft.com/office/officeart/2009/layout/CircleArrowProcess"/>
    <dgm:cxn modelId="{3C4C1346-018E-4BAC-9155-FDACAD60773B}" type="presParOf" srcId="{0746AFD6-81AF-4A03-965B-E5FD2AC99902}" destId="{82171282-A646-4576-AB4C-5C8A06136ED3}" srcOrd="1" destOrd="0" presId="urn:microsoft.com/office/officeart/2009/layout/CircleArrowProcess"/>
    <dgm:cxn modelId="{DFCB75C8-97D8-48D0-BECD-461C5106041C}" type="presParOf" srcId="{0746AFD6-81AF-4A03-965B-E5FD2AC99902}" destId="{2B9101F4-B5D1-4AB7-BC83-753D06A88415}" srcOrd="2" destOrd="0" presId="urn:microsoft.com/office/officeart/2009/layout/CircleArrowProcess"/>
    <dgm:cxn modelId="{D353016D-603B-4AE6-A568-1F87899B557C}" type="presParOf" srcId="{0746AFD6-81AF-4A03-965B-E5FD2AC99902}" destId="{49C4C8C0-A665-47B8-AD0B-A80BD66447C9}" srcOrd="3" destOrd="0" presId="urn:microsoft.com/office/officeart/2009/layout/CircleArrowProcess"/>
    <dgm:cxn modelId="{89C4C852-6F81-4F33-80CC-073192ACB3EE}" type="presParOf" srcId="{49C4C8C0-A665-47B8-AD0B-A80BD66447C9}" destId="{12D2183B-C8C1-4ADD-8BFA-63A0024D79DB}" srcOrd="0" destOrd="0" presId="urn:microsoft.com/office/officeart/2009/layout/CircleArrowProcess"/>
    <dgm:cxn modelId="{B1BCC6DF-C92F-44C6-8538-244905639F14}" type="presParOf" srcId="{0746AFD6-81AF-4A03-965B-E5FD2AC99902}" destId="{47FC99C1-6CDC-4E5F-82DC-8138B26E8725}" srcOrd="4" destOrd="0" presId="urn:microsoft.com/office/officeart/2009/layout/CircleArrowProcess"/>
    <dgm:cxn modelId="{6FF98E6E-9EDB-4136-BB15-B0C9C63637E6}" type="presParOf" srcId="{0746AFD6-81AF-4A03-965B-E5FD2AC99902}" destId="{4E0AE086-AABF-4A0E-98D0-5626D79C154F}" srcOrd="5" destOrd="0" presId="urn:microsoft.com/office/officeart/2009/layout/CircleArrowProcess"/>
    <dgm:cxn modelId="{036F345B-7DBF-405B-B186-8E88DC1917F1}" type="presParOf" srcId="{0746AFD6-81AF-4A03-965B-E5FD2AC99902}" destId="{C57F095C-D392-4DF1-8FBB-9D795D0570B7}" srcOrd="6" destOrd="0" presId="urn:microsoft.com/office/officeart/2009/layout/CircleArrowProcess"/>
    <dgm:cxn modelId="{C77957DD-E16A-4937-B947-68B6EB55AB6A}" type="presParOf" srcId="{C57F095C-D392-4DF1-8FBB-9D795D0570B7}" destId="{339FCDE6-ACB1-4FC6-B770-034DE4C59DA1}" srcOrd="0" destOrd="0" presId="urn:microsoft.com/office/officeart/2009/layout/CircleArrowProcess"/>
    <dgm:cxn modelId="{454324A6-E20E-4584-92A1-741E473EB4E3}" type="presParOf" srcId="{0746AFD6-81AF-4A03-965B-E5FD2AC99902}" destId="{4708EA16-D5C5-4EE2-8A83-5B988D03B274}" srcOrd="7" destOrd="0" presId="urn:microsoft.com/office/officeart/2009/layout/CircleArrowProcess"/>
    <dgm:cxn modelId="{31ABD7CD-351F-4B28-9244-844747E09A84}" type="presParOf" srcId="{0746AFD6-81AF-4A03-965B-E5FD2AC99902}" destId="{6AED50E6-1C35-4B77-9E90-501897F8F6D8}" srcOrd="8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CF9A9A-6F36-482F-B15D-AFF0EB2176C3}" type="doc">
      <dgm:prSet loTypeId="urn:microsoft.com/office/officeart/2009/3/layout/Phased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811F43-7694-40DE-A1DB-36CFF66ADC58}">
      <dgm:prSet phldrT="[Text]"/>
      <dgm:spPr>
        <a:xfrm>
          <a:off x="567842" y="3581865"/>
          <a:ext cx="2294229" cy="604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/>
              <a:ea typeface="+mn-ea"/>
              <a:cs typeface="+mn-cs"/>
            </a:rPr>
            <a:t>Inputs</a:t>
          </a:r>
        </a:p>
      </dgm:t>
    </dgm:pt>
    <dgm:pt modelId="{5FE09CFC-5627-416A-ACF5-E689097BBF87}" type="parTrans" cxnId="{EF42D3A1-408E-4566-8257-C36D0A5AC3FC}">
      <dgm:prSet/>
      <dgm:spPr/>
      <dgm:t>
        <a:bodyPr/>
        <a:lstStyle/>
        <a:p>
          <a:endParaRPr lang="en-US"/>
        </a:p>
      </dgm:t>
    </dgm:pt>
    <dgm:pt modelId="{36753111-4966-4AF0-907B-92980C1CA60F}" type="sibTrans" cxnId="{EF42D3A1-408E-4566-8257-C36D0A5AC3FC}">
      <dgm:prSet/>
      <dgm:spPr/>
      <dgm:t>
        <a:bodyPr/>
        <a:lstStyle/>
        <a:p>
          <a:endParaRPr lang="en-US"/>
        </a:p>
      </dgm:t>
    </dgm:pt>
    <dgm:pt modelId="{E9E4DE2A-3B76-4B72-8B12-28DFF38A5A72}">
      <dgm:prSet phldrT="[Text]" custT="1"/>
      <dgm:spPr>
        <a:xfrm>
          <a:off x="559893" y="1192526"/>
          <a:ext cx="1205253" cy="1153437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 Light"/>
              <a:ea typeface="+mn-ea"/>
              <a:cs typeface="+mn-cs"/>
            </a:rPr>
            <a:t>Industry</a:t>
          </a:r>
          <a:endParaRPr lang="en-US" sz="1400" dirty="0">
            <a:solidFill>
              <a:sysClr val="windowText" lastClr="000000"/>
            </a:solidFill>
            <a:latin typeface="Calibri Light"/>
            <a:ea typeface="+mn-ea"/>
            <a:cs typeface="+mn-cs"/>
          </a:endParaRPr>
        </a:p>
      </dgm:t>
    </dgm:pt>
    <dgm:pt modelId="{05AFE641-04F6-4159-978E-0D81FFC96BCB}" type="parTrans" cxnId="{55A388C7-25F9-4FC3-BDFF-7F0296E74426}">
      <dgm:prSet/>
      <dgm:spPr/>
      <dgm:t>
        <a:bodyPr/>
        <a:lstStyle/>
        <a:p>
          <a:endParaRPr lang="en-US"/>
        </a:p>
      </dgm:t>
    </dgm:pt>
    <dgm:pt modelId="{C44E997F-4503-483B-9AB9-5B57C68B5227}" type="sibTrans" cxnId="{55A388C7-25F9-4FC3-BDFF-7F0296E74426}">
      <dgm:prSet/>
      <dgm:spPr/>
      <dgm:t>
        <a:bodyPr/>
        <a:lstStyle/>
        <a:p>
          <a:endParaRPr lang="en-US"/>
        </a:p>
      </dgm:t>
    </dgm:pt>
    <dgm:pt modelId="{01754CB6-773E-4ED1-BD88-F1F5D8F9731B}">
      <dgm:prSet phldrT="[Text]" custT="1"/>
      <dgm:spPr>
        <a:xfrm>
          <a:off x="1823288" y="1679468"/>
          <a:ext cx="890261" cy="890265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 Light"/>
              <a:ea typeface="+mn-ea"/>
              <a:cs typeface="+mn-cs"/>
            </a:rPr>
            <a:t>Talent</a:t>
          </a:r>
          <a:endParaRPr lang="en-US" sz="1600" dirty="0">
            <a:solidFill>
              <a:sysClr val="windowText" lastClr="000000"/>
            </a:solidFill>
            <a:latin typeface="Calibri Light"/>
            <a:ea typeface="+mn-ea"/>
            <a:cs typeface="+mn-cs"/>
          </a:endParaRPr>
        </a:p>
      </dgm:t>
    </dgm:pt>
    <dgm:pt modelId="{AB8E6706-E307-4F3B-818E-601C5F177E6F}" type="parTrans" cxnId="{636D6B3B-6FF1-4CCA-A8CA-DD97B06B3EED}">
      <dgm:prSet/>
      <dgm:spPr/>
      <dgm:t>
        <a:bodyPr/>
        <a:lstStyle/>
        <a:p>
          <a:endParaRPr lang="en-US"/>
        </a:p>
      </dgm:t>
    </dgm:pt>
    <dgm:pt modelId="{CDAE15ED-C79D-463F-9B63-20EE0065ED42}" type="sibTrans" cxnId="{636D6B3B-6FF1-4CCA-A8CA-DD97B06B3EED}">
      <dgm:prSet/>
      <dgm:spPr/>
      <dgm:t>
        <a:bodyPr/>
        <a:lstStyle/>
        <a:p>
          <a:endParaRPr lang="en-US"/>
        </a:p>
      </dgm:t>
    </dgm:pt>
    <dgm:pt modelId="{E4DDCA44-2687-4A17-8AD8-814FBF7F4D68}">
      <dgm:prSet phldrT="[Text]" custT="1"/>
      <dgm:spPr>
        <a:xfrm>
          <a:off x="550013" y="2680287"/>
          <a:ext cx="1000252" cy="986183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 Light"/>
              <a:ea typeface="+mn-ea"/>
              <a:cs typeface="+mn-cs"/>
            </a:rPr>
            <a:t>Engage-</a:t>
          </a:r>
          <a:r>
            <a:rPr lang="en-US" sz="2000" dirty="0" err="1">
              <a:solidFill>
                <a:sysClr val="windowText" lastClr="000000"/>
              </a:solidFill>
              <a:latin typeface="Calibri Light"/>
              <a:ea typeface="+mn-ea"/>
              <a:cs typeface="+mn-cs"/>
            </a:rPr>
            <a:t>ment</a:t>
          </a:r>
          <a:endParaRPr lang="en-US" sz="1600" dirty="0">
            <a:solidFill>
              <a:sysClr val="windowText" lastClr="000000"/>
            </a:solidFill>
            <a:latin typeface="Calibri Light"/>
            <a:ea typeface="+mn-ea"/>
            <a:cs typeface="+mn-cs"/>
          </a:endParaRPr>
        </a:p>
      </dgm:t>
    </dgm:pt>
    <dgm:pt modelId="{05526142-2BFC-4652-B92C-9165FFFFE08B}" type="parTrans" cxnId="{229688C7-A192-404C-8B86-8D06A1C5CCD0}">
      <dgm:prSet/>
      <dgm:spPr/>
      <dgm:t>
        <a:bodyPr/>
        <a:lstStyle/>
        <a:p>
          <a:endParaRPr lang="en-US"/>
        </a:p>
      </dgm:t>
    </dgm:pt>
    <dgm:pt modelId="{E241F956-CE15-42A5-8338-F1B22D5EAEF6}" type="sibTrans" cxnId="{229688C7-A192-404C-8B86-8D06A1C5CCD0}">
      <dgm:prSet/>
      <dgm:spPr/>
      <dgm:t>
        <a:bodyPr/>
        <a:lstStyle/>
        <a:p>
          <a:endParaRPr lang="en-US"/>
        </a:p>
      </dgm:t>
    </dgm:pt>
    <dgm:pt modelId="{FECF742C-7B86-4829-83B7-E5DC46426117}">
      <dgm:prSet phldrT="[Text]"/>
      <dgm:spPr>
        <a:xfrm>
          <a:off x="3467404" y="3581865"/>
          <a:ext cx="2294229" cy="604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/>
              <a:ea typeface="+mn-ea"/>
              <a:cs typeface="+mn-cs"/>
            </a:rPr>
            <a:t>Outputs</a:t>
          </a:r>
        </a:p>
      </dgm:t>
    </dgm:pt>
    <dgm:pt modelId="{992970D3-5C89-4566-ADA5-7D078EBC49FB}" type="parTrans" cxnId="{DEA2901C-8B6F-424A-A1F2-C93E0E287C9C}">
      <dgm:prSet/>
      <dgm:spPr/>
      <dgm:t>
        <a:bodyPr/>
        <a:lstStyle/>
        <a:p>
          <a:endParaRPr lang="en-US"/>
        </a:p>
      </dgm:t>
    </dgm:pt>
    <dgm:pt modelId="{1FFC6A89-4C97-4F68-B136-97876923E754}" type="sibTrans" cxnId="{DEA2901C-8B6F-424A-A1F2-C93E0E287C9C}">
      <dgm:prSet/>
      <dgm:spPr/>
      <dgm:t>
        <a:bodyPr/>
        <a:lstStyle/>
        <a:p>
          <a:endParaRPr lang="en-US"/>
        </a:p>
      </dgm:t>
    </dgm:pt>
    <dgm:pt modelId="{1C81BA65-1E52-4BCF-9D56-B5C7585E0083}">
      <dgm:prSet phldrT="[Text]"/>
      <dgm:spPr>
        <a:xfrm>
          <a:off x="3393685" y="1824148"/>
          <a:ext cx="1384438" cy="1384438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/>
              <a:ea typeface="+mn-ea"/>
              <a:cs typeface="+mn-cs"/>
            </a:rPr>
            <a:t>Strength</a:t>
          </a:r>
        </a:p>
      </dgm:t>
    </dgm:pt>
    <dgm:pt modelId="{9B143D9A-86DD-4A41-B143-2DC8C6861A21}" type="parTrans" cxnId="{97A8CF2F-4BF7-44F3-8085-39B3404B25B6}">
      <dgm:prSet/>
      <dgm:spPr/>
      <dgm:t>
        <a:bodyPr/>
        <a:lstStyle/>
        <a:p>
          <a:endParaRPr lang="en-US"/>
        </a:p>
      </dgm:t>
    </dgm:pt>
    <dgm:pt modelId="{43E30CCA-C9C9-4DB8-997E-97106E35E8CA}" type="sibTrans" cxnId="{97A8CF2F-4BF7-44F3-8085-39B3404B25B6}">
      <dgm:prSet/>
      <dgm:spPr/>
      <dgm:t>
        <a:bodyPr/>
        <a:lstStyle/>
        <a:p>
          <a:endParaRPr lang="en-US"/>
        </a:p>
      </dgm:t>
    </dgm:pt>
    <dgm:pt modelId="{F1330CD6-2919-4276-A68E-03C2C9315009}">
      <dgm:prSet phldrT="[Text]"/>
      <dgm:spPr>
        <a:xfrm>
          <a:off x="4391479" y="1824148"/>
          <a:ext cx="1384438" cy="1384438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/>
              <a:ea typeface="+mn-ea"/>
              <a:cs typeface="+mn-cs"/>
            </a:rPr>
            <a:t>Diversity</a:t>
          </a:r>
        </a:p>
      </dgm:t>
    </dgm:pt>
    <dgm:pt modelId="{F53F8375-6C2B-4F9E-B82C-E7D7640329FE}" type="parTrans" cxnId="{0E675FC7-98A3-4803-8BD1-BFF6692C42F6}">
      <dgm:prSet/>
      <dgm:spPr/>
      <dgm:t>
        <a:bodyPr/>
        <a:lstStyle/>
        <a:p>
          <a:endParaRPr lang="en-US"/>
        </a:p>
      </dgm:t>
    </dgm:pt>
    <dgm:pt modelId="{C7DF5EFD-4117-4946-B9F2-12CB9F223F3A}" type="sibTrans" cxnId="{0E675FC7-98A3-4803-8BD1-BFF6692C42F6}">
      <dgm:prSet/>
      <dgm:spPr/>
      <dgm:t>
        <a:bodyPr/>
        <a:lstStyle/>
        <a:p>
          <a:endParaRPr lang="en-US"/>
        </a:p>
      </dgm:t>
    </dgm:pt>
    <dgm:pt modelId="{E37C7020-0E7E-4598-B90D-A164915307D6}">
      <dgm:prSet phldrT="[Text]"/>
      <dgm:spPr>
        <a:xfrm>
          <a:off x="6259068" y="3581865"/>
          <a:ext cx="2294229" cy="604519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/>
              <a:ea typeface="+mn-ea"/>
              <a:cs typeface="+mn-cs"/>
            </a:rPr>
            <a:t>Outcome</a:t>
          </a:r>
        </a:p>
      </dgm:t>
    </dgm:pt>
    <dgm:pt modelId="{9D322030-BA2C-41BE-8C54-89C4DC57E556}" type="parTrans" cxnId="{8A75B03E-5CFD-45FF-9089-223432460BC0}">
      <dgm:prSet/>
      <dgm:spPr/>
      <dgm:t>
        <a:bodyPr/>
        <a:lstStyle/>
        <a:p>
          <a:endParaRPr lang="en-US"/>
        </a:p>
      </dgm:t>
    </dgm:pt>
    <dgm:pt modelId="{5541F36D-4727-490D-8599-22EC626E9E0F}" type="sibTrans" cxnId="{8A75B03E-5CFD-45FF-9089-223432460BC0}">
      <dgm:prSet/>
      <dgm:spPr/>
      <dgm:t>
        <a:bodyPr/>
        <a:lstStyle/>
        <a:p>
          <a:endParaRPr lang="en-US"/>
        </a:p>
      </dgm:t>
    </dgm:pt>
    <dgm:pt modelId="{8A5BAF29-73D8-407E-8755-7BD37821FF6B}">
      <dgm:prSet phldrT="[Text]"/>
      <dgm:spPr>
        <a:xfrm>
          <a:off x="6519672" y="1581655"/>
          <a:ext cx="1764792" cy="1764472"/>
        </a:xfrm>
        <a:prstGeom prst="ellipse">
          <a:avLst/>
        </a:prstGeom>
        <a:solidFill>
          <a:srgbClr val="E3173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Economic</a:t>
          </a:r>
        </a:p>
        <a:p>
          <a:pPr>
            <a:buNone/>
          </a:pPr>
          <a:r>
            <a:rPr lang="en-US" b="1" dirty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Resilience</a:t>
          </a:r>
        </a:p>
      </dgm:t>
    </dgm:pt>
    <dgm:pt modelId="{D4879418-2C34-4A52-A6D5-EC4188724CE9}" type="parTrans" cxnId="{BDEEF0BA-B2C3-4FC0-A118-C8DAB8101A1F}">
      <dgm:prSet/>
      <dgm:spPr/>
      <dgm:t>
        <a:bodyPr/>
        <a:lstStyle/>
        <a:p>
          <a:endParaRPr lang="en-US"/>
        </a:p>
      </dgm:t>
    </dgm:pt>
    <dgm:pt modelId="{5B1085C9-FF17-4B06-9D9A-657A70E266C1}" type="sibTrans" cxnId="{BDEEF0BA-B2C3-4FC0-A118-C8DAB8101A1F}">
      <dgm:prSet/>
      <dgm:spPr/>
      <dgm:t>
        <a:bodyPr/>
        <a:lstStyle/>
        <a:p>
          <a:endParaRPr lang="en-US"/>
        </a:p>
      </dgm:t>
    </dgm:pt>
    <dgm:pt modelId="{5F7CE623-A25F-492B-A980-3C373444D8B9}">
      <dgm:prSet phldrT="[Text]" custT="1"/>
      <dgm:spPr>
        <a:xfrm>
          <a:off x="1588635" y="2657294"/>
          <a:ext cx="890261" cy="890265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000" dirty="0">
              <a:solidFill>
                <a:sysClr val="windowText" lastClr="000000"/>
              </a:solidFill>
              <a:latin typeface="Calibri Light"/>
              <a:ea typeface="+mn-ea"/>
              <a:cs typeface="+mn-cs"/>
            </a:rPr>
            <a:t>Data</a:t>
          </a:r>
          <a:endParaRPr lang="en-US" sz="2600" dirty="0">
            <a:solidFill>
              <a:sysClr val="windowText" lastClr="000000"/>
            </a:solidFill>
            <a:latin typeface="Calibri Light"/>
            <a:ea typeface="+mn-ea"/>
            <a:cs typeface="+mn-cs"/>
          </a:endParaRPr>
        </a:p>
      </dgm:t>
    </dgm:pt>
    <dgm:pt modelId="{4EBBBE3D-AE5F-4E02-A37E-F208AD086BB3}" type="parTrans" cxnId="{7009F58A-E5F4-411F-9FE2-3400EC49D223}">
      <dgm:prSet/>
      <dgm:spPr/>
      <dgm:t>
        <a:bodyPr/>
        <a:lstStyle/>
        <a:p>
          <a:endParaRPr lang="en-US"/>
        </a:p>
      </dgm:t>
    </dgm:pt>
    <dgm:pt modelId="{E0BB2DAF-0996-48DD-8CFD-DD36837F3DC2}" type="sibTrans" cxnId="{7009F58A-E5F4-411F-9FE2-3400EC49D223}">
      <dgm:prSet/>
      <dgm:spPr/>
      <dgm:t>
        <a:bodyPr/>
        <a:lstStyle/>
        <a:p>
          <a:endParaRPr lang="en-US"/>
        </a:p>
      </dgm:t>
    </dgm:pt>
    <dgm:pt modelId="{71852EED-34B5-41F3-80E9-E8C4B492F923}" type="pres">
      <dgm:prSet presAssocID="{BACF9A9A-6F36-482F-B15D-AFF0EB2176C3}" presName="Name0" presStyleCnt="0">
        <dgm:presLayoutVars>
          <dgm:chMax val="3"/>
          <dgm:chPref val="3"/>
          <dgm:bulletEnabled val="1"/>
          <dgm:dir/>
          <dgm:animLvl val="lvl"/>
        </dgm:presLayoutVars>
      </dgm:prSet>
      <dgm:spPr/>
    </dgm:pt>
    <dgm:pt modelId="{DABCFEC6-9FCB-489D-96D5-E7CF55BDD1CD}" type="pres">
      <dgm:prSet presAssocID="{BACF9A9A-6F36-482F-B15D-AFF0EB2176C3}" presName="arc1" presStyleLbl="node1" presStyleIdx="0" presStyleCnt="4"/>
      <dgm:spPr>
        <a:xfrm rot="5400000">
          <a:off x="232" y="956882"/>
          <a:ext cx="3021627" cy="302209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E3173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0DEAFB8-91CB-4B76-AF49-6ECBAD66CFD2}" type="pres">
      <dgm:prSet presAssocID="{BACF9A9A-6F36-482F-B15D-AFF0EB2176C3}" presName="arc3" presStyleLbl="node1" presStyleIdx="1" presStyleCnt="4"/>
      <dgm:spPr>
        <a:xfrm rot="16200000">
          <a:off x="3110106" y="956882"/>
          <a:ext cx="3021627" cy="302209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E3173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BB3B646-FA09-4AD4-94CB-6704525609C1}" type="pres">
      <dgm:prSet presAssocID="{BACF9A9A-6F36-482F-B15D-AFF0EB2176C3}" presName="parentText2" presStyleLbl="revTx" presStyleIdx="0" presStyleCnt="3">
        <dgm:presLayoutVars>
          <dgm:chMax val="4"/>
          <dgm:chPref val="3"/>
          <dgm:bulletEnabled val="1"/>
        </dgm:presLayoutVars>
      </dgm:prSet>
      <dgm:spPr/>
    </dgm:pt>
    <dgm:pt modelId="{CCE9024D-09FF-4192-9A98-4D037F475A18}" type="pres">
      <dgm:prSet presAssocID="{BACF9A9A-6F36-482F-B15D-AFF0EB2176C3}" presName="arc2" presStyleLbl="node1" presStyleIdx="2" presStyleCnt="4"/>
      <dgm:spPr>
        <a:xfrm rot="5400000">
          <a:off x="3013180" y="956882"/>
          <a:ext cx="3021627" cy="302209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E3173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C15024AE-C060-4EE3-A19B-CA54CAFF9435}" type="pres">
      <dgm:prSet presAssocID="{BACF9A9A-6F36-482F-B15D-AFF0EB2176C3}" presName="arc4" presStyleLbl="node1" presStyleIdx="3" presStyleCnt="4"/>
      <dgm:spPr>
        <a:xfrm rot="16200000">
          <a:off x="6122140" y="956882"/>
          <a:ext cx="3021627" cy="302209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E3173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D8F755B-6823-4726-BBF6-B29BF27B73DD}" type="pres">
      <dgm:prSet presAssocID="{BACF9A9A-6F36-482F-B15D-AFF0EB2176C3}" presName="parentText3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E4ACF1FE-73EC-47B6-80C9-16C61F18308C}" type="pres">
      <dgm:prSet presAssocID="{BACF9A9A-6F36-482F-B15D-AFF0EB2176C3}" presName="middleComposite" presStyleCnt="0"/>
      <dgm:spPr/>
    </dgm:pt>
    <dgm:pt modelId="{A7C74B80-659A-4DDD-8A8F-3449CA4585E6}" type="pres">
      <dgm:prSet presAssocID="{1C81BA65-1E52-4BCF-9D56-B5C7585E0083}" presName="circ1" presStyleLbl="vennNode1" presStyleIdx="0" presStyleCnt="11"/>
      <dgm:spPr/>
    </dgm:pt>
    <dgm:pt modelId="{DCE69DFF-E6CE-4A71-AC60-ACDC85867C70}" type="pres">
      <dgm:prSet presAssocID="{1C81BA65-1E52-4BCF-9D56-B5C7585E0083}" presName="circ1Tx" presStyleLbl="revTx" presStyleIdx="1" presStyleCnt="3">
        <dgm:presLayoutVars>
          <dgm:chMax val="0"/>
          <dgm:chPref val="0"/>
        </dgm:presLayoutVars>
      </dgm:prSet>
      <dgm:spPr/>
    </dgm:pt>
    <dgm:pt modelId="{ED3605FB-2E66-4252-A41C-A7D2E4ED0ABF}" type="pres">
      <dgm:prSet presAssocID="{F1330CD6-2919-4276-A68E-03C2C9315009}" presName="circ2" presStyleLbl="vennNode1" presStyleIdx="1" presStyleCnt="11"/>
      <dgm:spPr/>
    </dgm:pt>
    <dgm:pt modelId="{346E60C8-08FC-4003-BC48-BC90268FE306}" type="pres">
      <dgm:prSet presAssocID="{F1330CD6-2919-4276-A68E-03C2C9315009}" presName="circ2Tx" presStyleLbl="revTx" presStyleIdx="1" presStyleCnt="3">
        <dgm:presLayoutVars>
          <dgm:chMax val="0"/>
          <dgm:chPref val="0"/>
        </dgm:presLayoutVars>
      </dgm:prSet>
      <dgm:spPr/>
    </dgm:pt>
    <dgm:pt modelId="{58FA1F32-B5F2-40D2-9A3F-105F1286EA35}" type="pres">
      <dgm:prSet presAssocID="{BACF9A9A-6F36-482F-B15D-AFF0EB2176C3}" presName="leftComposite" presStyleCnt="0"/>
      <dgm:spPr/>
    </dgm:pt>
    <dgm:pt modelId="{4281A1D5-4A4E-4F86-8691-95588D3B1DB0}" type="pres">
      <dgm:prSet presAssocID="{E9E4DE2A-3B76-4B72-8B12-28DFF38A5A72}" presName="childText1_1" presStyleLbl="vennNode1" presStyleIdx="2" presStyleCnt="11" custScaleX="135382" custScaleY="129561" custLinFactNeighborX="-10812" custLinFactNeighborY="-5514">
        <dgm:presLayoutVars>
          <dgm:chMax val="0"/>
          <dgm:chPref val="0"/>
        </dgm:presLayoutVars>
      </dgm:prSet>
      <dgm:spPr/>
    </dgm:pt>
    <dgm:pt modelId="{805C258F-1085-4200-8C1F-EC6F4F9A52D2}" type="pres">
      <dgm:prSet presAssocID="{E9E4DE2A-3B76-4B72-8B12-28DFF38A5A72}" presName="ellipse1" presStyleLbl="vennNode1" presStyleIdx="3" presStyleCnt="11"/>
      <dgm:spPr>
        <a:xfrm>
          <a:off x="921683" y="2384040"/>
          <a:ext cx="254360" cy="254393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2597FB1-891D-4C81-85C6-27FC7FC7EC3A}" type="pres">
      <dgm:prSet presAssocID="{E9E4DE2A-3B76-4B72-8B12-28DFF38A5A72}" presName="ellipse2" presStyleLbl="vennNode1" presStyleIdx="4" presStyleCnt="11"/>
      <dgm:spPr>
        <a:xfrm>
          <a:off x="1750056" y="1401042"/>
          <a:ext cx="254360" cy="254393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BDD3DC0-B168-4BBC-A62C-743676A321BD}" type="pres">
      <dgm:prSet presAssocID="{01754CB6-773E-4ED1-BD88-F1F5D8F9731B}" presName="childText1_2" presStyleLbl="vennNode1" presStyleIdx="5" presStyleCnt="11" custLinFactNeighborX="8202" custLinFactNeighborY="1514">
        <dgm:presLayoutVars>
          <dgm:chMax val="0"/>
          <dgm:chPref val="0"/>
        </dgm:presLayoutVars>
      </dgm:prSet>
      <dgm:spPr/>
    </dgm:pt>
    <dgm:pt modelId="{09063D07-8646-48C1-ABC6-664758D14510}" type="pres">
      <dgm:prSet presAssocID="{01754CB6-773E-4ED1-BD88-F1F5D8F9731B}" presName="ellipse3" presStyleLbl="vennNode1" presStyleIdx="6" presStyleCnt="11"/>
      <dgm:spPr>
        <a:xfrm>
          <a:off x="2477407" y="2569727"/>
          <a:ext cx="254360" cy="254393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C2FE747-F059-434E-880D-29E516D8B972}" type="pres">
      <dgm:prSet presAssocID="{E4DDCA44-2687-4A17-8AD8-814FBF7F4D68}" presName="childText1_3" presStyleLbl="vennNode1" presStyleIdx="7" presStyleCnt="11" custScaleX="112355" custScaleY="110774">
        <dgm:presLayoutVars>
          <dgm:chMax val="0"/>
          <dgm:chPref val="0"/>
        </dgm:presLayoutVars>
      </dgm:prSet>
      <dgm:spPr/>
    </dgm:pt>
    <dgm:pt modelId="{DAE53412-591B-450D-BAA2-FCEEEA1A16E9}" type="pres">
      <dgm:prSet presAssocID="{5F7CE623-A25F-492B-A980-3C373444D8B9}" presName="childText1_4" presStyleLbl="vennNode1" presStyleIdx="8" presStyleCnt="11">
        <dgm:presLayoutVars>
          <dgm:chMax val="0"/>
          <dgm:chPref val="0"/>
        </dgm:presLayoutVars>
      </dgm:prSet>
      <dgm:spPr/>
    </dgm:pt>
    <dgm:pt modelId="{70A51008-E98E-416D-8234-1CD8869A1956}" type="pres">
      <dgm:prSet presAssocID="{5F7CE623-A25F-492B-A980-3C373444D8B9}" presName="ellipse4" presStyleLbl="vennNode1" presStyleIdx="9" presStyleCnt="11"/>
      <dgm:spPr>
        <a:xfrm>
          <a:off x="1290251" y="2323416"/>
          <a:ext cx="437261" cy="437162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578700B-C26F-49CF-8F1D-8E4BC12E3705}" type="pres">
      <dgm:prSet presAssocID="{5F7CE623-A25F-492B-A980-3C373444D8B9}" presName="ellipse5" presStyleLbl="vennNode1" presStyleIdx="10" presStyleCnt="11"/>
      <dgm:spPr>
        <a:xfrm>
          <a:off x="636060" y="2547049"/>
          <a:ext cx="191195" cy="191075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8419C8A0-5B2B-42E7-B90F-D9740B297B2E}" type="pres">
      <dgm:prSet presAssocID="{BACF9A9A-6F36-482F-B15D-AFF0EB2176C3}" presName="rightChild" presStyleLbl="node2" presStyleIdx="0" presStyleCnt="1">
        <dgm:presLayoutVars>
          <dgm:chMax val="0"/>
          <dgm:chPref val="0"/>
        </dgm:presLayoutVars>
      </dgm:prSet>
      <dgm:spPr/>
    </dgm:pt>
    <dgm:pt modelId="{E8966691-0BC0-4D73-B732-EDA130F76BBE}" type="pres">
      <dgm:prSet presAssocID="{BACF9A9A-6F36-482F-B15D-AFF0EB2176C3}" presName="parentText1" presStyleLbl="revTx" presStyleIdx="2" presStyleCnt="3">
        <dgm:presLayoutVars>
          <dgm:chMax val="4"/>
          <dgm:chPref val="3"/>
          <dgm:bulletEnabled val="1"/>
        </dgm:presLayoutVars>
      </dgm:prSet>
      <dgm:spPr/>
    </dgm:pt>
  </dgm:ptLst>
  <dgm:cxnLst>
    <dgm:cxn modelId="{C35B900D-0CF4-4286-803A-87E2F9499C8F}" type="presOf" srcId="{CF811F43-7694-40DE-A1DB-36CFF66ADC58}" destId="{E8966691-0BC0-4D73-B732-EDA130F76BBE}" srcOrd="0" destOrd="0" presId="urn:microsoft.com/office/officeart/2009/3/layout/PhasedProcess"/>
    <dgm:cxn modelId="{04608F0F-E06E-4762-B501-57839DF0C7D8}" type="presOf" srcId="{01754CB6-773E-4ED1-BD88-F1F5D8F9731B}" destId="{8BDD3DC0-B168-4BBC-A62C-743676A321BD}" srcOrd="0" destOrd="0" presId="urn:microsoft.com/office/officeart/2009/3/layout/PhasedProcess"/>
    <dgm:cxn modelId="{434AD710-C2BF-4B26-88CC-3DDE45548113}" type="presOf" srcId="{8A5BAF29-73D8-407E-8755-7BD37821FF6B}" destId="{8419C8A0-5B2B-42E7-B90F-D9740B297B2E}" srcOrd="0" destOrd="0" presId="urn:microsoft.com/office/officeart/2009/3/layout/PhasedProcess"/>
    <dgm:cxn modelId="{DEA2901C-8B6F-424A-A1F2-C93E0E287C9C}" srcId="{BACF9A9A-6F36-482F-B15D-AFF0EB2176C3}" destId="{FECF742C-7B86-4829-83B7-E5DC46426117}" srcOrd="1" destOrd="0" parTransId="{992970D3-5C89-4566-ADA5-7D078EBC49FB}" sibTransId="{1FFC6A89-4C97-4F68-B136-97876923E754}"/>
    <dgm:cxn modelId="{EC471A24-ABC0-48C9-B4ED-F5DED21248BD}" type="presOf" srcId="{E4DDCA44-2687-4A17-8AD8-814FBF7F4D68}" destId="{2C2FE747-F059-434E-880D-29E516D8B972}" srcOrd="0" destOrd="0" presId="urn:microsoft.com/office/officeart/2009/3/layout/PhasedProcess"/>
    <dgm:cxn modelId="{97A8CF2F-4BF7-44F3-8085-39B3404B25B6}" srcId="{FECF742C-7B86-4829-83B7-E5DC46426117}" destId="{1C81BA65-1E52-4BCF-9D56-B5C7585E0083}" srcOrd="0" destOrd="0" parTransId="{9B143D9A-86DD-4A41-B143-2DC8C6861A21}" sibTransId="{43E30CCA-C9C9-4DB8-997E-97106E35E8CA}"/>
    <dgm:cxn modelId="{636D6B3B-6FF1-4CCA-A8CA-DD97B06B3EED}" srcId="{CF811F43-7694-40DE-A1DB-36CFF66ADC58}" destId="{01754CB6-773E-4ED1-BD88-F1F5D8F9731B}" srcOrd="1" destOrd="0" parTransId="{AB8E6706-E307-4F3B-818E-601C5F177E6F}" sibTransId="{CDAE15ED-C79D-463F-9B63-20EE0065ED42}"/>
    <dgm:cxn modelId="{8A75B03E-5CFD-45FF-9089-223432460BC0}" srcId="{BACF9A9A-6F36-482F-B15D-AFF0EB2176C3}" destId="{E37C7020-0E7E-4598-B90D-A164915307D6}" srcOrd="2" destOrd="0" parTransId="{9D322030-BA2C-41BE-8C54-89C4DC57E556}" sibTransId="{5541F36D-4727-490D-8599-22EC626E9E0F}"/>
    <dgm:cxn modelId="{0783A74D-440B-4D98-8092-9B0D086495E8}" type="presOf" srcId="{FECF742C-7B86-4829-83B7-E5DC46426117}" destId="{CBB3B646-FA09-4AD4-94CB-6704525609C1}" srcOrd="0" destOrd="0" presId="urn:microsoft.com/office/officeart/2009/3/layout/PhasedProcess"/>
    <dgm:cxn modelId="{37ADAE86-EB3C-4FF7-8DC0-023F29DB1351}" type="presOf" srcId="{F1330CD6-2919-4276-A68E-03C2C9315009}" destId="{346E60C8-08FC-4003-BC48-BC90268FE306}" srcOrd="1" destOrd="0" presId="urn:microsoft.com/office/officeart/2009/3/layout/PhasedProcess"/>
    <dgm:cxn modelId="{5FEE208A-50AB-436A-87A6-C9F8BA39E9E4}" type="presOf" srcId="{F1330CD6-2919-4276-A68E-03C2C9315009}" destId="{ED3605FB-2E66-4252-A41C-A7D2E4ED0ABF}" srcOrd="0" destOrd="0" presId="urn:microsoft.com/office/officeart/2009/3/layout/PhasedProcess"/>
    <dgm:cxn modelId="{7009F58A-E5F4-411F-9FE2-3400EC49D223}" srcId="{CF811F43-7694-40DE-A1DB-36CFF66ADC58}" destId="{5F7CE623-A25F-492B-A980-3C373444D8B9}" srcOrd="3" destOrd="0" parTransId="{4EBBBE3D-AE5F-4E02-A37E-F208AD086BB3}" sibTransId="{E0BB2DAF-0996-48DD-8CFD-DD36837F3DC2}"/>
    <dgm:cxn modelId="{0B5CD39D-EAE3-4BEB-BD54-F032F4AB06AC}" type="presOf" srcId="{E37C7020-0E7E-4598-B90D-A164915307D6}" destId="{4D8F755B-6823-4726-BBF6-B29BF27B73DD}" srcOrd="0" destOrd="0" presId="urn:microsoft.com/office/officeart/2009/3/layout/PhasedProcess"/>
    <dgm:cxn modelId="{EF42D3A1-408E-4566-8257-C36D0A5AC3FC}" srcId="{BACF9A9A-6F36-482F-B15D-AFF0EB2176C3}" destId="{CF811F43-7694-40DE-A1DB-36CFF66ADC58}" srcOrd="0" destOrd="0" parTransId="{5FE09CFC-5627-416A-ACF5-E689097BBF87}" sibTransId="{36753111-4966-4AF0-907B-92980C1CA60F}"/>
    <dgm:cxn modelId="{33EB47B8-9DB6-4F39-B135-B71D848BD5E5}" type="presOf" srcId="{5F7CE623-A25F-492B-A980-3C373444D8B9}" destId="{DAE53412-591B-450D-BAA2-FCEEEA1A16E9}" srcOrd="0" destOrd="0" presId="urn:microsoft.com/office/officeart/2009/3/layout/PhasedProcess"/>
    <dgm:cxn modelId="{F9EA9FB8-D896-434B-B90F-255E7C99D66B}" type="presOf" srcId="{1C81BA65-1E52-4BCF-9D56-B5C7585E0083}" destId="{A7C74B80-659A-4DDD-8A8F-3449CA4585E6}" srcOrd="0" destOrd="0" presId="urn:microsoft.com/office/officeart/2009/3/layout/PhasedProcess"/>
    <dgm:cxn modelId="{BDEEF0BA-B2C3-4FC0-A118-C8DAB8101A1F}" srcId="{E37C7020-0E7E-4598-B90D-A164915307D6}" destId="{8A5BAF29-73D8-407E-8755-7BD37821FF6B}" srcOrd="0" destOrd="0" parTransId="{D4879418-2C34-4A52-A6D5-EC4188724CE9}" sibTransId="{5B1085C9-FF17-4B06-9D9A-657A70E266C1}"/>
    <dgm:cxn modelId="{9626BDBE-AD15-4A10-80B6-C8326C5A80BA}" type="presOf" srcId="{E9E4DE2A-3B76-4B72-8B12-28DFF38A5A72}" destId="{4281A1D5-4A4E-4F86-8691-95588D3B1DB0}" srcOrd="0" destOrd="0" presId="urn:microsoft.com/office/officeart/2009/3/layout/PhasedProcess"/>
    <dgm:cxn modelId="{0E675FC7-98A3-4803-8BD1-BFF6692C42F6}" srcId="{FECF742C-7B86-4829-83B7-E5DC46426117}" destId="{F1330CD6-2919-4276-A68E-03C2C9315009}" srcOrd="1" destOrd="0" parTransId="{F53F8375-6C2B-4F9E-B82C-E7D7640329FE}" sibTransId="{C7DF5EFD-4117-4946-B9F2-12CB9F223F3A}"/>
    <dgm:cxn modelId="{229688C7-A192-404C-8B86-8D06A1C5CCD0}" srcId="{CF811F43-7694-40DE-A1DB-36CFF66ADC58}" destId="{E4DDCA44-2687-4A17-8AD8-814FBF7F4D68}" srcOrd="2" destOrd="0" parTransId="{05526142-2BFC-4652-B92C-9165FFFFE08B}" sibTransId="{E241F956-CE15-42A5-8338-F1B22D5EAEF6}"/>
    <dgm:cxn modelId="{55A388C7-25F9-4FC3-BDFF-7F0296E74426}" srcId="{CF811F43-7694-40DE-A1DB-36CFF66ADC58}" destId="{E9E4DE2A-3B76-4B72-8B12-28DFF38A5A72}" srcOrd="0" destOrd="0" parTransId="{05AFE641-04F6-4159-978E-0D81FFC96BCB}" sibTransId="{C44E997F-4503-483B-9AB9-5B57C68B5227}"/>
    <dgm:cxn modelId="{A0D2D5E9-391F-4BC8-BAA9-673FC5121299}" type="presOf" srcId="{BACF9A9A-6F36-482F-B15D-AFF0EB2176C3}" destId="{71852EED-34B5-41F3-80E9-E8C4B492F923}" srcOrd="0" destOrd="0" presId="urn:microsoft.com/office/officeart/2009/3/layout/PhasedProcess"/>
    <dgm:cxn modelId="{3A97B7F6-BF63-4F8F-8643-5B18E85733FA}" type="presOf" srcId="{1C81BA65-1E52-4BCF-9D56-B5C7585E0083}" destId="{DCE69DFF-E6CE-4A71-AC60-ACDC85867C70}" srcOrd="1" destOrd="0" presId="urn:microsoft.com/office/officeart/2009/3/layout/PhasedProcess"/>
    <dgm:cxn modelId="{D1E59550-BBCF-410C-862F-13ADB8E80412}" type="presParOf" srcId="{71852EED-34B5-41F3-80E9-E8C4B492F923}" destId="{DABCFEC6-9FCB-489D-96D5-E7CF55BDD1CD}" srcOrd="0" destOrd="0" presId="urn:microsoft.com/office/officeart/2009/3/layout/PhasedProcess"/>
    <dgm:cxn modelId="{CDDB9A33-E714-412D-840F-306590FB86F5}" type="presParOf" srcId="{71852EED-34B5-41F3-80E9-E8C4B492F923}" destId="{A0DEAFB8-91CB-4B76-AF49-6ECBAD66CFD2}" srcOrd="1" destOrd="0" presId="urn:microsoft.com/office/officeart/2009/3/layout/PhasedProcess"/>
    <dgm:cxn modelId="{BAD5FDA0-386E-4BC9-81AE-123FA5CE84E1}" type="presParOf" srcId="{71852EED-34B5-41F3-80E9-E8C4B492F923}" destId="{CBB3B646-FA09-4AD4-94CB-6704525609C1}" srcOrd="2" destOrd="0" presId="urn:microsoft.com/office/officeart/2009/3/layout/PhasedProcess"/>
    <dgm:cxn modelId="{BC30EDBC-EE2F-4629-B6DF-C24C0093CF7C}" type="presParOf" srcId="{71852EED-34B5-41F3-80E9-E8C4B492F923}" destId="{CCE9024D-09FF-4192-9A98-4D037F475A18}" srcOrd="3" destOrd="0" presId="urn:microsoft.com/office/officeart/2009/3/layout/PhasedProcess"/>
    <dgm:cxn modelId="{3F2E6953-504B-4056-BF2B-88B6E12F7A56}" type="presParOf" srcId="{71852EED-34B5-41F3-80E9-E8C4B492F923}" destId="{C15024AE-C060-4EE3-A19B-CA54CAFF9435}" srcOrd="4" destOrd="0" presId="urn:microsoft.com/office/officeart/2009/3/layout/PhasedProcess"/>
    <dgm:cxn modelId="{88E41074-36A5-40F1-A3A1-D6257459634C}" type="presParOf" srcId="{71852EED-34B5-41F3-80E9-E8C4B492F923}" destId="{4D8F755B-6823-4726-BBF6-B29BF27B73DD}" srcOrd="5" destOrd="0" presId="urn:microsoft.com/office/officeart/2009/3/layout/PhasedProcess"/>
    <dgm:cxn modelId="{B91F683C-1B28-4A4C-BDE7-BC0C154575AE}" type="presParOf" srcId="{71852EED-34B5-41F3-80E9-E8C4B492F923}" destId="{E4ACF1FE-73EC-47B6-80C9-16C61F18308C}" srcOrd="6" destOrd="0" presId="urn:microsoft.com/office/officeart/2009/3/layout/PhasedProcess"/>
    <dgm:cxn modelId="{513100D0-1CF0-4658-82C4-3D1FFA919922}" type="presParOf" srcId="{E4ACF1FE-73EC-47B6-80C9-16C61F18308C}" destId="{A7C74B80-659A-4DDD-8A8F-3449CA4585E6}" srcOrd="0" destOrd="0" presId="urn:microsoft.com/office/officeart/2009/3/layout/PhasedProcess"/>
    <dgm:cxn modelId="{9522056B-2337-4B45-B6AE-5507C2387B48}" type="presParOf" srcId="{E4ACF1FE-73EC-47B6-80C9-16C61F18308C}" destId="{DCE69DFF-E6CE-4A71-AC60-ACDC85867C70}" srcOrd="1" destOrd="0" presId="urn:microsoft.com/office/officeart/2009/3/layout/PhasedProcess"/>
    <dgm:cxn modelId="{09504E3F-3EC3-49BD-A40A-96B5C2064D2F}" type="presParOf" srcId="{E4ACF1FE-73EC-47B6-80C9-16C61F18308C}" destId="{ED3605FB-2E66-4252-A41C-A7D2E4ED0ABF}" srcOrd="2" destOrd="0" presId="urn:microsoft.com/office/officeart/2009/3/layout/PhasedProcess"/>
    <dgm:cxn modelId="{BDAE6120-0696-4AC8-A71F-016FFC08B736}" type="presParOf" srcId="{E4ACF1FE-73EC-47B6-80C9-16C61F18308C}" destId="{346E60C8-08FC-4003-BC48-BC90268FE306}" srcOrd="3" destOrd="0" presId="urn:microsoft.com/office/officeart/2009/3/layout/PhasedProcess"/>
    <dgm:cxn modelId="{EC652AEA-1871-498D-8A21-8BE96469F1AC}" type="presParOf" srcId="{71852EED-34B5-41F3-80E9-E8C4B492F923}" destId="{58FA1F32-B5F2-40D2-9A3F-105F1286EA35}" srcOrd="7" destOrd="0" presId="urn:microsoft.com/office/officeart/2009/3/layout/PhasedProcess"/>
    <dgm:cxn modelId="{C0525685-213A-4B2A-B13D-EF6B275F4BD1}" type="presParOf" srcId="{58FA1F32-B5F2-40D2-9A3F-105F1286EA35}" destId="{4281A1D5-4A4E-4F86-8691-95588D3B1DB0}" srcOrd="0" destOrd="0" presId="urn:microsoft.com/office/officeart/2009/3/layout/PhasedProcess"/>
    <dgm:cxn modelId="{5D6FD733-BFB1-4FD8-BC21-6D50CA0BBEB2}" type="presParOf" srcId="{58FA1F32-B5F2-40D2-9A3F-105F1286EA35}" destId="{805C258F-1085-4200-8C1F-EC6F4F9A52D2}" srcOrd="1" destOrd="0" presId="urn:microsoft.com/office/officeart/2009/3/layout/PhasedProcess"/>
    <dgm:cxn modelId="{3B627A41-FFE6-4F58-8502-22E8F724C29D}" type="presParOf" srcId="{58FA1F32-B5F2-40D2-9A3F-105F1286EA35}" destId="{82597FB1-891D-4C81-85C6-27FC7FC7EC3A}" srcOrd="2" destOrd="0" presId="urn:microsoft.com/office/officeart/2009/3/layout/PhasedProcess"/>
    <dgm:cxn modelId="{24951FBD-D267-48C3-A140-59743FD556F4}" type="presParOf" srcId="{58FA1F32-B5F2-40D2-9A3F-105F1286EA35}" destId="{8BDD3DC0-B168-4BBC-A62C-743676A321BD}" srcOrd="3" destOrd="0" presId="urn:microsoft.com/office/officeart/2009/3/layout/PhasedProcess"/>
    <dgm:cxn modelId="{C09DF0A9-6134-417E-8B66-5239E43537AE}" type="presParOf" srcId="{58FA1F32-B5F2-40D2-9A3F-105F1286EA35}" destId="{09063D07-8646-48C1-ABC6-664758D14510}" srcOrd="4" destOrd="0" presId="urn:microsoft.com/office/officeart/2009/3/layout/PhasedProcess"/>
    <dgm:cxn modelId="{4249689C-8BE9-4F20-AE80-6371F6A348C7}" type="presParOf" srcId="{58FA1F32-B5F2-40D2-9A3F-105F1286EA35}" destId="{2C2FE747-F059-434E-880D-29E516D8B972}" srcOrd="5" destOrd="0" presId="urn:microsoft.com/office/officeart/2009/3/layout/PhasedProcess"/>
    <dgm:cxn modelId="{9C86C4E7-3AE7-46FA-B868-D2CB73F55530}" type="presParOf" srcId="{58FA1F32-B5F2-40D2-9A3F-105F1286EA35}" destId="{DAE53412-591B-450D-BAA2-FCEEEA1A16E9}" srcOrd="6" destOrd="0" presId="urn:microsoft.com/office/officeart/2009/3/layout/PhasedProcess"/>
    <dgm:cxn modelId="{3D22EBA6-3678-4728-B948-B2A6430AD19E}" type="presParOf" srcId="{58FA1F32-B5F2-40D2-9A3F-105F1286EA35}" destId="{70A51008-E98E-416D-8234-1CD8869A1956}" srcOrd="7" destOrd="0" presId="urn:microsoft.com/office/officeart/2009/3/layout/PhasedProcess"/>
    <dgm:cxn modelId="{F6FF881F-9826-4CA0-84F1-E61667673019}" type="presParOf" srcId="{58FA1F32-B5F2-40D2-9A3F-105F1286EA35}" destId="{B578700B-C26F-49CF-8F1D-8E4BC12E3705}" srcOrd="8" destOrd="0" presId="urn:microsoft.com/office/officeart/2009/3/layout/PhasedProcess"/>
    <dgm:cxn modelId="{2B8901A0-DBCF-4245-8776-70F53260B2A3}" type="presParOf" srcId="{71852EED-34B5-41F3-80E9-E8C4B492F923}" destId="{8419C8A0-5B2B-42E7-B90F-D9740B297B2E}" srcOrd="8" destOrd="0" presId="urn:microsoft.com/office/officeart/2009/3/layout/PhasedProcess"/>
    <dgm:cxn modelId="{06DC788F-3F8F-4EC4-8369-EEDEA45436BC}" type="presParOf" srcId="{71852EED-34B5-41F3-80E9-E8C4B492F923}" destId="{E8966691-0BC0-4D73-B732-EDA130F76BBE}" srcOrd="9" destOrd="0" presId="urn:microsoft.com/office/officeart/2009/3/layout/Phased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B83C97-51F0-45C6-863A-E48679F22BC5}">
      <dsp:nvSpPr>
        <dsp:cNvPr id="0" name=""/>
        <dsp:cNvSpPr/>
      </dsp:nvSpPr>
      <dsp:spPr>
        <a:xfrm>
          <a:off x="1628186" y="0"/>
          <a:ext cx="2449512" cy="244988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171282-A646-4576-AB4C-5C8A06136ED3}">
      <dsp:nvSpPr>
        <dsp:cNvPr id="0" name=""/>
        <dsp:cNvSpPr/>
      </dsp:nvSpPr>
      <dsp:spPr>
        <a:xfrm>
          <a:off x="4111521" y="658457"/>
          <a:ext cx="2777864" cy="98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Job Seeker Support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Job Training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Career Tools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Workshops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Business Services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Reduce Poverty</a:t>
          </a:r>
        </a:p>
      </dsp:txBody>
      <dsp:txXfrm>
        <a:off x="4111521" y="658457"/>
        <a:ext cx="2777864" cy="980157"/>
      </dsp:txXfrm>
    </dsp:sp>
    <dsp:sp modelId="{2B9101F4-B5D1-4AB7-BC83-753D06A88415}">
      <dsp:nvSpPr>
        <dsp:cNvPr id="0" name=""/>
        <dsp:cNvSpPr/>
      </dsp:nvSpPr>
      <dsp:spPr>
        <a:xfrm>
          <a:off x="2113870" y="652238"/>
          <a:ext cx="1361146" cy="680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Workforce Development</a:t>
          </a:r>
        </a:p>
      </dsp:txBody>
      <dsp:txXfrm>
        <a:off x="2113870" y="652238"/>
        <a:ext cx="1361146" cy="680410"/>
      </dsp:txXfrm>
    </dsp:sp>
    <dsp:sp modelId="{12D2183B-C8C1-4ADD-8BFA-63A0024D79DB}">
      <dsp:nvSpPr>
        <dsp:cNvPr id="0" name=""/>
        <dsp:cNvSpPr/>
      </dsp:nvSpPr>
      <dsp:spPr>
        <a:xfrm>
          <a:off x="947843" y="1407640"/>
          <a:ext cx="2449512" cy="244988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FC99C1-6CDC-4E5F-82DC-8138B26E8725}">
      <dsp:nvSpPr>
        <dsp:cNvPr id="0" name=""/>
        <dsp:cNvSpPr/>
      </dsp:nvSpPr>
      <dsp:spPr>
        <a:xfrm>
          <a:off x="3386061" y="2052050"/>
          <a:ext cx="3852176" cy="1147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Economic, Workforce and Community Data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Business Retention and Expansion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Business Attraction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Incentive Negotiation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Inclusive Economic Development</a:t>
          </a:r>
        </a:p>
      </dsp:txBody>
      <dsp:txXfrm>
        <a:off x="3386061" y="2052050"/>
        <a:ext cx="3852176" cy="1147666"/>
      </dsp:txXfrm>
    </dsp:sp>
    <dsp:sp modelId="{4E0AE086-AABF-4A0E-98D0-5626D79C154F}">
      <dsp:nvSpPr>
        <dsp:cNvPr id="0" name=""/>
        <dsp:cNvSpPr/>
      </dsp:nvSpPr>
      <dsp:spPr>
        <a:xfrm>
          <a:off x="1473446" y="2198081"/>
          <a:ext cx="1361146" cy="680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Economic Development</a:t>
          </a:r>
        </a:p>
      </dsp:txBody>
      <dsp:txXfrm>
        <a:off x="1473446" y="2198081"/>
        <a:ext cx="1361146" cy="680410"/>
      </dsp:txXfrm>
    </dsp:sp>
    <dsp:sp modelId="{339FCDE6-ACB1-4FC6-B770-034DE4C59DA1}">
      <dsp:nvSpPr>
        <dsp:cNvPr id="0" name=""/>
        <dsp:cNvSpPr/>
      </dsp:nvSpPr>
      <dsp:spPr>
        <a:xfrm>
          <a:off x="1802527" y="2983729"/>
          <a:ext cx="2104510" cy="210535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19000">
              <a:schemeClr val="accent2"/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67000">
              <a:schemeClr val="bg1">
                <a:lumMod val="6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08EA16-D5C5-4EE2-8A83-5B988D03B274}">
      <dsp:nvSpPr>
        <dsp:cNvPr id="0" name=""/>
        <dsp:cNvSpPr/>
      </dsp:nvSpPr>
      <dsp:spPr>
        <a:xfrm>
          <a:off x="3997795" y="3581865"/>
          <a:ext cx="3025833" cy="9801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 capable, inclusive workforce and vibrant economy</a:t>
          </a:r>
        </a:p>
      </dsp:txBody>
      <dsp:txXfrm>
        <a:off x="3997795" y="3581865"/>
        <a:ext cx="3025833" cy="980157"/>
      </dsp:txXfrm>
    </dsp:sp>
    <dsp:sp modelId="{6AED50E6-1C35-4B77-9E90-501897F8F6D8}">
      <dsp:nvSpPr>
        <dsp:cNvPr id="0" name=""/>
        <dsp:cNvSpPr/>
      </dsp:nvSpPr>
      <dsp:spPr>
        <a:xfrm>
          <a:off x="2172829" y="3718084"/>
          <a:ext cx="1361146" cy="680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Economic &amp; Workforce Development</a:t>
          </a:r>
        </a:p>
      </dsp:txBody>
      <dsp:txXfrm>
        <a:off x="2172829" y="3718084"/>
        <a:ext cx="1361146" cy="6804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BCFEC6-9FCB-489D-96D5-E7CF55BDD1CD}">
      <dsp:nvSpPr>
        <dsp:cNvPr id="0" name=""/>
        <dsp:cNvSpPr/>
      </dsp:nvSpPr>
      <dsp:spPr>
        <a:xfrm rot="5400000">
          <a:off x="232" y="956882"/>
          <a:ext cx="3021627" cy="302209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E3173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DEAFB8-91CB-4B76-AF49-6ECBAD66CFD2}">
      <dsp:nvSpPr>
        <dsp:cNvPr id="0" name=""/>
        <dsp:cNvSpPr/>
      </dsp:nvSpPr>
      <dsp:spPr>
        <a:xfrm rot="16200000">
          <a:off x="3110106" y="956882"/>
          <a:ext cx="3021627" cy="302209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E3173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B3B646-FA09-4AD4-94CB-6704525609C1}">
      <dsp:nvSpPr>
        <dsp:cNvPr id="0" name=""/>
        <dsp:cNvSpPr/>
      </dsp:nvSpPr>
      <dsp:spPr>
        <a:xfrm>
          <a:off x="3467404" y="3581865"/>
          <a:ext cx="2294229" cy="604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/>
              <a:ea typeface="+mn-ea"/>
              <a:cs typeface="+mn-cs"/>
            </a:rPr>
            <a:t>Outputs</a:t>
          </a:r>
        </a:p>
      </dsp:txBody>
      <dsp:txXfrm>
        <a:off x="3467404" y="3581865"/>
        <a:ext cx="2294229" cy="604519"/>
      </dsp:txXfrm>
    </dsp:sp>
    <dsp:sp modelId="{CCE9024D-09FF-4192-9A98-4D037F475A18}">
      <dsp:nvSpPr>
        <dsp:cNvPr id="0" name=""/>
        <dsp:cNvSpPr/>
      </dsp:nvSpPr>
      <dsp:spPr>
        <a:xfrm rot="5400000">
          <a:off x="3013180" y="956882"/>
          <a:ext cx="3021627" cy="302209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E3173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024AE-C060-4EE3-A19B-CA54CAFF9435}">
      <dsp:nvSpPr>
        <dsp:cNvPr id="0" name=""/>
        <dsp:cNvSpPr/>
      </dsp:nvSpPr>
      <dsp:spPr>
        <a:xfrm rot="16200000">
          <a:off x="6122140" y="956882"/>
          <a:ext cx="3021627" cy="3022092"/>
        </a:xfrm>
        <a:prstGeom prst="blockArc">
          <a:avLst>
            <a:gd name="adj1" fmla="val 13500000"/>
            <a:gd name="adj2" fmla="val 18900000"/>
            <a:gd name="adj3" fmla="val 4960"/>
          </a:avLst>
        </a:prstGeom>
        <a:solidFill>
          <a:srgbClr val="E3173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F755B-6823-4726-BBF6-B29BF27B73DD}">
      <dsp:nvSpPr>
        <dsp:cNvPr id="0" name=""/>
        <dsp:cNvSpPr/>
      </dsp:nvSpPr>
      <dsp:spPr>
        <a:xfrm>
          <a:off x="6259068" y="3581865"/>
          <a:ext cx="2294229" cy="604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/>
              <a:ea typeface="+mn-ea"/>
              <a:cs typeface="+mn-cs"/>
            </a:rPr>
            <a:t>Outcome</a:t>
          </a:r>
        </a:p>
      </dsp:txBody>
      <dsp:txXfrm>
        <a:off x="6259068" y="3581865"/>
        <a:ext cx="2294229" cy="604519"/>
      </dsp:txXfrm>
    </dsp:sp>
    <dsp:sp modelId="{A7C74B80-659A-4DDD-8A8F-3449CA4585E6}">
      <dsp:nvSpPr>
        <dsp:cNvPr id="0" name=""/>
        <dsp:cNvSpPr/>
      </dsp:nvSpPr>
      <dsp:spPr>
        <a:xfrm>
          <a:off x="3393685" y="1824148"/>
          <a:ext cx="1384438" cy="1384438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/>
              <a:ea typeface="+mn-ea"/>
              <a:cs typeface="+mn-cs"/>
            </a:rPr>
            <a:t>Strength</a:t>
          </a:r>
        </a:p>
      </dsp:txBody>
      <dsp:txXfrm>
        <a:off x="3703907" y="2142333"/>
        <a:ext cx="564436" cy="748068"/>
      </dsp:txXfrm>
    </dsp:sp>
    <dsp:sp modelId="{ED3605FB-2E66-4252-A41C-A7D2E4ED0ABF}">
      <dsp:nvSpPr>
        <dsp:cNvPr id="0" name=""/>
        <dsp:cNvSpPr/>
      </dsp:nvSpPr>
      <dsp:spPr>
        <a:xfrm>
          <a:off x="4391479" y="1824148"/>
          <a:ext cx="1384438" cy="1384438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/>
              <a:ea typeface="+mn-ea"/>
              <a:cs typeface="+mn-cs"/>
            </a:rPr>
            <a:t>Diversity</a:t>
          </a:r>
        </a:p>
      </dsp:txBody>
      <dsp:txXfrm>
        <a:off x="4901259" y="2142333"/>
        <a:ext cx="564436" cy="748068"/>
      </dsp:txXfrm>
    </dsp:sp>
    <dsp:sp modelId="{4281A1D5-4A4E-4F86-8691-95588D3B1DB0}">
      <dsp:nvSpPr>
        <dsp:cNvPr id="0" name=""/>
        <dsp:cNvSpPr/>
      </dsp:nvSpPr>
      <dsp:spPr>
        <a:xfrm>
          <a:off x="559893" y="1192526"/>
          <a:ext cx="1205253" cy="1153437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 Light"/>
              <a:ea typeface="+mn-ea"/>
              <a:cs typeface="+mn-cs"/>
            </a:rPr>
            <a:t>Industry</a:t>
          </a:r>
          <a:endParaRPr lang="en-US" sz="1400" kern="1200" dirty="0">
            <a:solidFill>
              <a:sysClr val="windowText" lastClr="000000"/>
            </a:solidFill>
            <a:latin typeface="Calibri Light"/>
            <a:ea typeface="+mn-ea"/>
            <a:cs typeface="+mn-cs"/>
          </a:endParaRPr>
        </a:p>
      </dsp:txBody>
      <dsp:txXfrm>
        <a:off x="736398" y="1361443"/>
        <a:ext cx="852243" cy="815603"/>
      </dsp:txXfrm>
    </dsp:sp>
    <dsp:sp modelId="{805C258F-1085-4200-8C1F-EC6F4F9A52D2}">
      <dsp:nvSpPr>
        <dsp:cNvPr id="0" name=""/>
        <dsp:cNvSpPr/>
      </dsp:nvSpPr>
      <dsp:spPr>
        <a:xfrm>
          <a:off x="921683" y="2384040"/>
          <a:ext cx="254360" cy="254393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2597FB1-891D-4C81-85C6-27FC7FC7EC3A}">
      <dsp:nvSpPr>
        <dsp:cNvPr id="0" name=""/>
        <dsp:cNvSpPr/>
      </dsp:nvSpPr>
      <dsp:spPr>
        <a:xfrm>
          <a:off x="1750056" y="1401042"/>
          <a:ext cx="254360" cy="254393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BDD3DC0-B168-4BBC-A62C-743676A321BD}">
      <dsp:nvSpPr>
        <dsp:cNvPr id="0" name=""/>
        <dsp:cNvSpPr/>
      </dsp:nvSpPr>
      <dsp:spPr>
        <a:xfrm>
          <a:off x="1823288" y="1679468"/>
          <a:ext cx="890261" cy="890265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 Light"/>
              <a:ea typeface="+mn-ea"/>
              <a:cs typeface="+mn-cs"/>
            </a:rPr>
            <a:t>Talent</a:t>
          </a:r>
          <a:endParaRPr lang="en-US" sz="1600" kern="1200" dirty="0">
            <a:solidFill>
              <a:sysClr val="windowText" lastClr="000000"/>
            </a:solidFill>
            <a:latin typeface="Calibri Light"/>
            <a:ea typeface="+mn-ea"/>
            <a:cs typeface="+mn-cs"/>
          </a:endParaRPr>
        </a:p>
      </dsp:txBody>
      <dsp:txXfrm>
        <a:off x="1953664" y="1809844"/>
        <a:ext cx="629509" cy="629513"/>
      </dsp:txXfrm>
    </dsp:sp>
    <dsp:sp modelId="{09063D07-8646-48C1-ABC6-664758D14510}">
      <dsp:nvSpPr>
        <dsp:cNvPr id="0" name=""/>
        <dsp:cNvSpPr/>
      </dsp:nvSpPr>
      <dsp:spPr>
        <a:xfrm>
          <a:off x="2477407" y="2569727"/>
          <a:ext cx="254360" cy="254393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C2FE747-F059-434E-880D-29E516D8B972}">
      <dsp:nvSpPr>
        <dsp:cNvPr id="0" name=""/>
        <dsp:cNvSpPr/>
      </dsp:nvSpPr>
      <dsp:spPr>
        <a:xfrm>
          <a:off x="550013" y="2680287"/>
          <a:ext cx="1000252" cy="986183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 Light"/>
              <a:ea typeface="+mn-ea"/>
              <a:cs typeface="+mn-cs"/>
            </a:rPr>
            <a:t>Engage-</a:t>
          </a:r>
          <a:r>
            <a:rPr lang="en-US" sz="2000" kern="1200" dirty="0" err="1">
              <a:solidFill>
                <a:sysClr val="windowText" lastClr="000000"/>
              </a:solidFill>
              <a:latin typeface="Calibri Light"/>
              <a:ea typeface="+mn-ea"/>
              <a:cs typeface="+mn-cs"/>
            </a:rPr>
            <a:t>ment</a:t>
          </a:r>
          <a:endParaRPr lang="en-US" sz="1600" kern="1200" dirty="0">
            <a:solidFill>
              <a:sysClr val="windowText" lastClr="000000"/>
            </a:solidFill>
            <a:latin typeface="Calibri Light"/>
            <a:ea typeface="+mn-ea"/>
            <a:cs typeface="+mn-cs"/>
          </a:endParaRPr>
        </a:p>
      </dsp:txBody>
      <dsp:txXfrm>
        <a:off x="696497" y="2824710"/>
        <a:ext cx="707284" cy="697337"/>
      </dsp:txXfrm>
    </dsp:sp>
    <dsp:sp modelId="{DAE53412-591B-450D-BAA2-FCEEEA1A16E9}">
      <dsp:nvSpPr>
        <dsp:cNvPr id="0" name=""/>
        <dsp:cNvSpPr/>
      </dsp:nvSpPr>
      <dsp:spPr>
        <a:xfrm>
          <a:off x="1588635" y="2657294"/>
          <a:ext cx="890261" cy="890265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ysClr val="windowText" lastClr="000000"/>
              </a:solidFill>
              <a:latin typeface="Calibri Light"/>
              <a:ea typeface="+mn-ea"/>
              <a:cs typeface="+mn-cs"/>
            </a:rPr>
            <a:t>Data</a:t>
          </a:r>
          <a:endParaRPr lang="en-US" sz="2600" kern="1200" dirty="0">
            <a:solidFill>
              <a:sysClr val="windowText" lastClr="000000"/>
            </a:solidFill>
            <a:latin typeface="Calibri Light"/>
            <a:ea typeface="+mn-ea"/>
            <a:cs typeface="+mn-cs"/>
          </a:endParaRPr>
        </a:p>
      </dsp:txBody>
      <dsp:txXfrm>
        <a:off x="1719011" y="2787670"/>
        <a:ext cx="629509" cy="629513"/>
      </dsp:txXfrm>
    </dsp:sp>
    <dsp:sp modelId="{70A51008-E98E-416D-8234-1CD8869A1956}">
      <dsp:nvSpPr>
        <dsp:cNvPr id="0" name=""/>
        <dsp:cNvSpPr/>
      </dsp:nvSpPr>
      <dsp:spPr>
        <a:xfrm>
          <a:off x="1290251" y="2323416"/>
          <a:ext cx="437261" cy="437162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578700B-C26F-49CF-8F1D-8E4BC12E3705}">
      <dsp:nvSpPr>
        <dsp:cNvPr id="0" name=""/>
        <dsp:cNvSpPr/>
      </dsp:nvSpPr>
      <dsp:spPr>
        <a:xfrm>
          <a:off x="636060" y="2547049"/>
          <a:ext cx="191195" cy="191075"/>
        </a:xfrm>
        <a:prstGeom prst="ellipse">
          <a:avLst/>
        </a:prstGeom>
        <a:solidFill>
          <a:srgbClr val="E31737">
            <a:alpha val="50000"/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419C8A0-5B2B-42E7-B90F-D9740B297B2E}">
      <dsp:nvSpPr>
        <dsp:cNvPr id="0" name=""/>
        <dsp:cNvSpPr/>
      </dsp:nvSpPr>
      <dsp:spPr>
        <a:xfrm>
          <a:off x="6519672" y="1581655"/>
          <a:ext cx="1764792" cy="1764472"/>
        </a:xfrm>
        <a:prstGeom prst="ellipse">
          <a:avLst/>
        </a:prstGeom>
        <a:solidFill>
          <a:srgbClr val="E31737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Economic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ysClr val="window" lastClr="FFFFFF"/>
              </a:solidFill>
              <a:latin typeface="Calibri Light"/>
              <a:ea typeface="+mn-ea"/>
              <a:cs typeface="+mn-cs"/>
            </a:rPr>
            <a:t>Resilience</a:t>
          </a:r>
        </a:p>
      </dsp:txBody>
      <dsp:txXfrm>
        <a:off x="6778120" y="1840056"/>
        <a:ext cx="1247896" cy="1247670"/>
      </dsp:txXfrm>
    </dsp:sp>
    <dsp:sp modelId="{E8966691-0BC0-4D73-B732-EDA130F76BBE}">
      <dsp:nvSpPr>
        <dsp:cNvPr id="0" name=""/>
        <dsp:cNvSpPr/>
      </dsp:nvSpPr>
      <dsp:spPr>
        <a:xfrm>
          <a:off x="567842" y="3581865"/>
          <a:ext cx="2294229" cy="604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/>
              <a:ea typeface="+mn-ea"/>
              <a:cs typeface="+mn-cs"/>
            </a:rPr>
            <a:t>Inputs</a:t>
          </a:r>
        </a:p>
      </dsp:txBody>
      <dsp:txXfrm>
        <a:off x="567842" y="3581865"/>
        <a:ext cx="2294229" cy="604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PhasedProcess">
  <dgm:title val=""/>
  <dgm:desc val=""/>
  <dgm:catLst>
    <dgm:cat type="process" pri="1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6" srcId="10" destId="11" srcOrd="0" destOrd="0"/>
        <dgm:cxn modelId="17" srcId="10" destId="12" srcOrd="1" destOrd="0"/>
        <dgm:cxn modelId="18" srcId="10" destId="13" srcOrd="2" destOrd="0"/>
        <dgm:cxn modelId="50" srcId="0" destId="20" srcOrd="1" destOrd="0"/>
        <dgm:cxn modelId="60" srcId="0" destId="30" srcOrd="2" destOrd="0"/>
        <dgm:cxn modelId="32" srcId="30" destId="31" srcOrd="0" destOrd="0"/>
        <dgm:cxn modelId="26" srcId="20" destId="21" srcOrd="0" destOrd="0"/>
        <dgm:cxn modelId="27" srcId="20" destId="22" srcOrd="1" destOrd="0"/>
      </dgm:cxnLst>
      <dgm:bg/>
      <dgm:whole/>
    </dgm:dataModel>
  </dgm:clrData>
  <dgm:layoutNode name="Name0">
    <dgm:varLst>
      <dgm:chMax val="3"/>
      <dgm:chPref val="3"/>
      <dgm:bulletEnabled val="1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gte" val="3">
        <dgm:alg type="composite">
          <dgm:param type="ar" val="2.8316"/>
        </dgm:alg>
        <dgm:choose name="Name3">
          <dgm:if name="Name4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567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rightChild" refType="w" fact="0.713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parentText1" refType="w" fact="0.0621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6845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if>
          <dgm:else name="Name5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parentText3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rightChild" refType="primFontSz" refFor="des" refForName="parentText1" op="lte"/>
              <dgm:constr type="primFontSz" for="des" forName="rightChild" refType="primFontSz" refFor="des" refForName="parentText2" op="lte"/>
              <dgm:constr type="primFontSz" for="des" forName="rightChild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72"/>
              <dgm:constr type="t" for="ch" forName="leftComposite" refType="h" fact="0.1159"/>
              <dgm:constr type="w" for="ch" forName="leftComposite" refType="w" fact="0.2455"/>
              <dgm:constr type="h" for="ch" forName="leftComposite" refType="h" fact="0.6953"/>
              <dgm:constr type="l" for="ch" forName="middleComposite" refType="w" fact="0.365"/>
              <dgm:constr type="t" for="ch" forName="middleComposite" refType="h" fact="0.1545"/>
              <dgm:constr type="w" for="ch" forName="middleComposite" refType="w" fact="0.2728"/>
              <dgm:constr type="h" for="ch" forName="middleComposite" refType="h" fact="0.6567"/>
              <dgm:constr type="l" for="ch" forName="rightChild" refType="w" fact="0.09"/>
              <dgm:constr type="t" for="ch" forName="rightChild" refType="h" fact="0.1934"/>
              <dgm:constr type="w" for="ch" forName="rightChild" refType="w" fact="0.193"/>
              <dgm:constr type="h" for="ch" forName="rightChild" refType="h" fact="0.5464"/>
              <dgm:constr type="l" for="ch" forName="arc1" refType="w" fact="0"/>
              <dgm:constr type="t" for="ch" forName="arc1" refType="h" fact="0"/>
              <dgm:constr type="w" for="ch" forName="arc1" refType="w" fact="0.3305"/>
              <dgm:constr type="h" for="ch" forName="arc1" refType="h" fact="0.9357"/>
              <dgm:constr type="l" for="ch" forName="arc2" refType="w" fact="0.3295"/>
              <dgm:constr type="t" for="ch" forName="arc2" refType="h" fact="0"/>
              <dgm:constr type="w" for="ch" forName="arc2" refType="w" fact="0.3305"/>
              <dgm:constr type="h" for="ch" forName="arc2" refType="h" fact="0.9357"/>
              <dgm:constr type="l" for="ch" forName="arc3" refType="w" fact="0.3401"/>
              <dgm:constr type="t" for="ch" forName="arc3" refType="h" fact="0"/>
              <dgm:constr type="w" for="ch" forName="arc3" refType="w" fact="0.3305"/>
              <dgm:constr type="h" for="ch" forName="arc3" refType="h" fact="0.9357"/>
              <dgm:constr type="l" for="ch" forName="arc4" refType="w" fact="0.6695"/>
              <dgm:constr type="t" for="ch" forName="arc4" refType="h" fact="0"/>
              <dgm:constr type="w" for="ch" forName="arc4" refType="w" fact="0.3305"/>
              <dgm:constr type="h" for="ch" forName="arc4" refType="h" fact="0.9357"/>
              <dgm:constr type="l" for="ch" forName="parentText1" refType="w" fact="0.7"/>
              <dgm:constr type="t" for="ch" forName="parentText1" refType="h" fact="0.8128"/>
              <dgm:constr type="w" for="ch" forName="parentText1" refType="w" fact="0.2509"/>
              <dgm:constr type="h" for="ch" forName="parentText1" refType="h" fact="0.1872"/>
              <dgm:constr type="l" for="ch" forName="parentText2" refType="w" fact="0.3792"/>
              <dgm:constr type="t" for="ch" forName="parentText2" refType="h" fact="0.8128"/>
              <dgm:constr type="w" for="ch" forName="parentText2" refType="w" fact="0.2509"/>
              <dgm:constr type="h" for="ch" forName="parentText2" refType="h" fact="0.1872"/>
              <dgm:constr type="l" for="ch" forName="parentText3" refType="w" fact="0.062"/>
              <dgm:constr type="t" for="ch" forName="parentText3" refType="h" fact="0.8128"/>
              <dgm:constr type="w" for="ch" forName="parentText3" refType="w" fact="0.2509"/>
              <dgm:constr type="h" for="ch" forName="parentText3" refType="h" fact="0.1872"/>
            </dgm:constrLst>
          </dgm:else>
        </dgm:choose>
      </dgm:if>
      <dgm:if name="Name6" axis="ch" ptType="node" func="cnt" op="gte" val="2">
        <dgm:alg type="composite">
          <dgm:param type="ar" val="1.8986"/>
        </dgm:alg>
        <dgm:choose name="Name7">
          <dgm:if name="Name8" func="var" arg="dir" op="equ" val="norm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0941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5782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1" refType="w" fact="0.0926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  <dgm:constr type="l" for="ch" forName="parentText2" refType="w" fact="0.5655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</dgm:constrLst>
          </dgm:if>
          <dgm:else name="Name9">
            <dgm:constrLst>
              <dgm:constr type="primFontSz" for="des" forName="parentText1" val="65"/>
              <dgm:constr type="primFontSz" for="des" forName="childText1_1" val="65"/>
              <dgm:constr type="primFontSz" for="des" forName="circ1Tx" val="65"/>
              <dgm:constr type="primFontSz" for="des" forName="parentText2" refType="primFontSz" refFor="des" refForName="parentText1" op="equ"/>
              <dgm:constr type="primFontSz" for="des" forName="childText1_1" refType="primFontSz" refFor="des" refForName="parentText1" op="lte"/>
              <dgm:constr type="primFontSz" for="des" forName="childText1_2" refType="primFontSz" refFor="des" refForName="parentText1" op="lte"/>
              <dgm:constr type="primFontSz" for="des" forName="childText1_3" refType="primFontSz" refFor="des" refForName="parentText1" op="lte"/>
              <dgm:constr type="primFontSz" for="des" forName="childText1_4" refType="primFontSz" refFor="des" refForName="parentText1" op="lte"/>
              <dgm:constr type="primFontSz" for="des" forName="childText1_1" refType="primFontSz" refFor="des" refForName="parentText2" op="lte"/>
              <dgm:constr type="primFontSz" for="des" forName="childText1_2" refType="primFontSz" refFor="des" refForName="parentText2" op="lte"/>
              <dgm:constr type="primFontSz" for="des" forName="childText1_3" refType="primFontSz" refFor="des" refForName="parentText2" op="lte"/>
              <dgm:constr type="primFontSz" for="des" forName="childText1_4" refType="primFontSz" refFor="des" refForName="parentText2" op="lte"/>
              <dgm:constr type="primFontSz" for="des" forName="childText1_1" refType="primFontSz" refFor="des" refForName="parentText3" op="lte"/>
              <dgm:constr type="primFontSz" for="des" forName="childText1_2" refType="primFontSz" refFor="des" refForName="parentText3" op="lte"/>
              <dgm:constr type="primFontSz" for="des" forName="childText1_3" refType="primFontSz" refFor="des" refForName="parentText3" op="lte"/>
              <dgm:constr type="primFontSz" for="des" forName="childText1_4" refType="primFontSz" refFor="des" refForName="parentText3" op="lte"/>
              <dgm:constr type="primFontSz" for="des" forName="circ1Tx" refType="primFontSz" refFor="des" refForName="parentText1" op="lte"/>
              <dgm:constr type="primFontSz" for="des" forName="circ2Tx" refType="primFontSz" refFor="des" refForName="parentText1" op="lte"/>
              <dgm:constr type="primFontSz" for="des" forName="circ3Tx" refType="primFontSz" refFor="des" refForName="parentText1" op="lte"/>
              <dgm:constr type="primFontSz" for="des" forName="circ4Tx" refType="primFontSz" refFor="des" refForName="parentText1" op="lte"/>
              <dgm:constr type="primFontSz" for="des" forName="circ1Tx" refType="primFontSz" refFor="des" refForName="parentText2" op="lte"/>
              <dgm:constr type="primFontSz" for="des" forName="circ2Tx" refType="primFontSz" refFor="des" refForName="parentText2" op="lte"/>
              <dgm:constr type="primFontSz" for="des" forName="circ3Tx" refType="primFontSz" refFor="des" refForName="parentText2" op="lte"/>
              <dgm:constr type="primFontSz" for="des" forName="circ4Tx" refType="primFontSz" refFor="des" refForName="parentText2" op="lte"/>
              <dgm:constr type="primFontSz" for="des" forName="circ1Tx" refType="primFontSz" refFor="des" refForName="parentText3" op="lte"/>
              <dgm:constr type="primFontSz" for="des" forName="circ2Tx" refType="primFontSz" refFor="des" refForName="parentText3" op="lte"/>
              <dgm:constr type="primFontSz" for="des" forName="circ3Tx" refType="primFontSz" refFor="des" refForName="parentText3" op="lte"/>
              <dgm:constr type="primFontSz" for="des" forName="circ4Tx" refType="primFontSz" refFor="des" refForName="parentText3" op="lte"/>
              <dgm:constr type="primFontSz" for="des" forName="childText1_2" refType="primFontSz" refFor="des" refForName="childText1_1" op="equ"/>
              <dgm:constr type="primFontSz" for="des" forName="childText1_3" refType="primFontSz" refFor="des" refForName="childText1_1" op="equ"/>
              <dgm:constr type="primFontSz" for="des" forName="childText1_4" refType="primFontSz" refFor="des" refForName="childText1_1" op="equ"/>
              <dgm:constr type="primFontSz" for="des" forName="circ2Tx" refType="primFontSz" refFor="des" refForName="circ1Tx" op="equ"/>
              <dgm:constr type="primFontSz" for="des" forName="circ3Tx" refType="primFontSz" refFor="des" refForName="circ1Tx" op="equ"/>
              <dgm:constr type="primFontSz" for="des" forName="circ4Tx" refType="primFontSz" refFor="des" refForName="circ1Tx" op="equ"/>
              <dgm:constr type="l" for="ch" forName="leftComposite" refType="w" fact="0.592"/>
              <dgm:constr type="t" for="ch" forName="leftComposite" refType="h" fact="0.1159"/>
              <dgm:constr type="w" for="ch" forName="leftComposite" refType="w" fact="0.3469"/>
              <dgm:constr type="h" for="ch" forName="leftComposite" refType="h" fact="0.6953"/>
              <dgm:constr type="l" for="ch" forName="middleComposite" refType="w" fact="0.0941"/>
              <dgm:constr type="t" for="ch" forName="middleComposite" refType="h" fact="0.1159"/>
              <dgm:constr type="w" for="ch" forName="middleComposite" refType="w" fact="0.3389"/>
              <dgm:constr type="h" for="ch" forName="middleComposite" refType="h" fact="0.6567"/>
              <dgm:constr type="l" for="ch" forName="arc1" refType="w" fact="0"/>
              <dgm:constr type="t" for="ch" forName="arc1" refType="h" fact="0"/>
              <dgm:constr type="w" for="ch" forName="arc1" refType="w" fact="0.4928"/>
              <dgm:constr type="h" for="ch" forName="arc1" refType="h" fact="0.9357"/>
              <dgm:constr type="l" for="ch" forName="arc3" refType="w" fact="0.5072"/>
              <dgm:constr type="t" for="ch" forName="arc3" refType="h" fact="0"/>
              <dgm:constr type="w" for="ch" forName="arc3" refType="w" fact="0.4928"/>
              <dgm:constr type="h" for="ch" forName="arc3" refType="h" fact="0.9357"/>
              <dgm:constr type="l" for="ch" forName="parentText2" refType="w" fact="0.0926"/>
              <dgm:constr type="t" for="ch" forName="parentText2" refType="h" fact="0.8128"/>
              <dgm:constr type="w" for="ch" forName="parentText2" refType="w" fact="0.3742"/>
              <dgm:constr type="h" for="ch" forName="parentText2" refType="h" fact="0.1872"/>
              <dgm:constr type="l" for="ch" forName="parentText1" refType="w" fact="0.5655"/>
              <dgm:constr type="t" for="ch" forName="parentText1" refType="h" fact="0.8128"/>
              <dgm:constr type="w" for="ch" forName="parentText1" refType="w" fact="0.3742"/>
              <dgm:constr type="h" for="ch" forName="parentText1" refType="h" fact="0.1872"/>
            </dgm:constrLst>
          </dgm:else>
        </dgm:choose>
      </dgm:if>
      <dgm:else name="Name10">
        <dgm:alg type="composite">
          <dgm:param type="ar" val="0.8036"/>
        </dgm:alg>
        <dgm:constrLst>
          <dgm:constr type="primFontSz" for="des" forName="parentText1" val="65"/>
          <dgm:constr type="primFontSz" for="des" forName="childText1_1" val="65"/>
          <dgm:constr type="primFontSz" for="des" forName="childText1_1" refType="primFontSz" refFor="des" refForName="parentText1" op="lte"/>
          <dgm:constr type="primFontSz" for="des" forName="childText1_2" refType="primFontSz" refFor="des" refForName="parentText1" op="lte"/>
          <dgm:constr type="primFontSz" for="des" forName="childText1_3" refType="primFontSz" refFor="des" refForName="parentText1" op="lte"/>
          <dgm:constr type="primFontSz" for="des" forName="childText1_4" refType="primFontSz" refFor="des" refForName="parentText1" op="lte"/>
          <dgm:constr type="primFontSz" for="des" forName="childText1_1" refType="primFontSz" refFor="des" refForName="parentText2" op="lte"/>
          <dgm:constr type="primFontSz" for="des" forName="childText1_2" refType="primFontSz" refFor="des" refForName="parentText2" op="lte"/>
          <dgm:constr type="primFontSz" for="des" forName="childText1_3" refType="primFontSz" refFor="des" refForName="parentText2" op="lte"/>
          <dgm:constr type="primFontSz" for="des" forName="childText1_4" refType="primFontSz" refFor="des" refForName="parentText2" op="lte"/>
          <dgm:constr type="primFontSz" for="des" forName="childText1_1" refType="primFontSz" refFor="des" refForName="parentText3" op="lte"/>
          <dgm:constr type="primFontSz" for="des" forName="childText1_2" refType="primFontSz" refFor="des" refForName="parentText3" op="lte"/>
          <dgm:constr type="primFontSz" for="des" forName="childText1_3" refType="primFontSz" refFor="des" refForName="parentText3" op="lte"/>
          <dgm:constr type="primFontSz" for="des" forName="childText1_4" refType="primFontSz" refFor="des" refForName="parentText3" op="lte"/>
          <dgm:constr type="primFontSz" for="des" forName="childText1_2" refType="primFontSz" refFor="des" refForName="childText1_1" op="equ"/>
          <dgm:constr type="primFontSz" for="des" forName="childText1_3" refType="primFontSz" refFor="des" refForName="childText1_1" op="equ"/>
          <dgm:constr type="primFontSz" for="des" forName="childText1_4" refType="primFontSz" refFor="des" refForName="childText1_1" op="equ"/>
          <dgm:constr type="l" for="ch" forName="leftComposite" refType="w" fact="0"/>
          <dgm:constr type="t" for="ch" forName="leftComposite" refType="h" fact="0.1159"/>
          <dgm:constr type="w" for="ch" forName="leftComposite" refType="w"/>
          <dgm:constr type="h" for="ch" forName="leftComposite" refType="h" fact="0.6953"/>
          <dgm:constr type="l" for="ch" forName="parentText1" refType="w" fact="0"/>
          <dgm:constr type="t" for="ch" forName="parentText1" refType="h" fact="0.8128"/>
          <dgm:constr type="w" for="ch" forName="parentText1" refType="w"/>
          <dgm:constr type="h" for="ch" forName="parentText1" refType="h" fact="0.1872"/>
        </dgm:constrLst>
      </dgm:else>
    </dgm:choose>
    <dgm:choose name="Name11">
      <dgm:if name="Name12" axis="ch" ptType="node" func="cnt" op="gte" val="1">
        <dgm:choose name="Name13">
          <dgm:if name="Name14" axis="ch" ptType="node" func="cnt" op="gte" val="2">
            <dgm:layoutNode name="arc1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3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2" styleLbl="revTx">
              <dgm:varLst>
                <dgm:chMax val="4"/>
                <dgm:chPref val="3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5"/>
        </dgm:choose>
        <dgm:choose name="Name16">
          <dgm:if name="Name17" axis="ch" ptType="node" func="cnt" op="gte" val="3">
            <dgm:layoutNode name="arc2">
              <dgm:alg type="sp"/>
              <dgm:shape xmlns:r="http://schemas.openxmlformats.org/officeDocument/2006/relationships" rot="9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arc4">
              <dgm:alg type="sp"/>
              <dgm:shape xmlns:r="http://schemas.openxmlformats.org/officeDocument/2006/relationships" rot="270" type="blockArc" r:blip="">
                <dgm:adjLst>
                  <dgm:adj idx="1" val="-135"/>
                  <dgm:adj idx="2" val="-45"/>
                  <dgm:adj idx="3" val="0.0496"/>
                </dgm:adjLst>
              </dgm:shape>
              <dgm:presOf/>
            </dgm:layoutNode>
            <dgm:layoutNode name="parentText3" styleLbl="revTx">
              <dgm:varLst>
                <dgm:chMax val="1"/>
                <dgm:chPref val="1"/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ch self" ptType="node node" st="3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18"/>
        </dgm:choose>
      </dgm:if>
      <dgm:else name="Name19"/>
    </dgm:choose>
    <dgm:layoutNode name="middleComposite">
      <dgm:choose name="Name20">
        <dgm:if name="Name21" axis="ch ch" ptType="node node" st="2 1" cnt="1 0" func="cnt" op="lte" val="1">
          <dgm:alg type="composite">
            <dgm:param type="ar" val="1"/>
          </dgm:alg>
        </dgm:if>
        <dgm:if name="Name22" axis="ch ch" ptType="node node" st="2 1" cnt="1 0" func="cnt" op="equ" val="2">
          <dgm:alg type="composite">
            <dgm:param type="ar" val="1.792"/>
          </dgm:alg>
        </dgm:if>
        <dgm:if name="Name23" axis="ch ch" ptType="node node" st="2 1" cnt="1 0" func="cnt" op="equ" val="3">
          <dgm:alg type="composite">
            <dgm:param type="ar" val="1"/>
          </dgm:alg>
        </dgm:if>
        <dgm:else name="Name24">
          <dgm:alg type="composite">
            <dgm:param type="ar" val="1"/>
          </dgm:alg>
        </dgm:else>
      </dgm:choose>
      <dgm:shape xmlns:r="http://schemas.openxmlformats.org/officeDocument/2006/relationships" r:blip="">
        <dgm:adjLst/>
      </dgm:shape>
      <dgm:presOf/>
      <dgm:choose name="Name25">
        <dgm:if name="Name26" axis="ch ch" ptType="node node" st="2 1" cnt="1 0" func="cnt" op="lte" val="1">
          <dgm:constrLst>
            <dgm:constr type="ctrX" for="ch" forName="circ1" refType="w" fact="0.5"/>
            <dgm:constr type="ctrY" for="ch" forName="circ1" refType="h" fact="0.5"/>
            <dgm:constr type="w" for="ch" forName="circ1" refType="w"/>
            <dgm:constr type="h" for="ch" forName="circ1" refType="h"/>
            <dgm:constr type="l" for="ch" forName="circ1Tx" refType="w" fact="0.2"/>
            <dgm:constr type="t" for="ch" forName="circ1Tx" refType="h" fact="0.1"/>
            <dgm:constr type="w" for="ch" forName="circ1Tx" refType="w" fact="0.6"/>
            <dgm:constr type="h" for="ch" forName="circ1Tx" refType="h" fact="0.8"/>
          </dgm:constrLst>
        </dgm:if>
        <dgm:if name="Name27" axis="ch ch" ptType="node node" st="2 1" cnt="1 0" func="cnt" op="equ" val="2">
          <dgm:constrLst>
            <dgm:constr type="ctrX" for="ch" forName="circ1" refType="w" fact="0.3"/>
            <dgm:constr type="ctrY" for="ch" forName="circ1" refType="h" fact="0.5"/>
            <dgm:constr type="w" for="ch" forName="circ1" refType="w" fact="0.555"/>
            <dgm:constr type="h" for="ch" forName="circ1" refType="h" fact="0.99456"/>
            <dgm:constr type="l" for="ch" forName="circ1Tx" refType="w" fact="0.1"/>
            <dgm:constr type="t" for="ch" forName="circ1Tx" refType="h" fact="0.12"/>
            <dgm:constr type="w" for="ch" forName="circ1Tx" refType="w" fact="0.32"/>
            <dgm:constr type="h" for="ch" forName="circ1Tx" refType="h" fact="0.76"/>
            <dgm:constr type="ctrX" for="ch" forName="circ2" refType="w" fact="0.7"/>
            <dgm:constr type="ctrY" for="ch" forName="circ2" refType="h" fact="0.5"/>
            <dgm:constr type="w" for="ch" forName="circ2" refType="w" fact="0.555"/>
            <dgm:constr type="h" for="ch" forName="circ2" refType="h" fact="0.99456"/>
            <dgm:constr type="l" for="ch" forName="circ2Tx" refType="w" fact="0.58"/>
            <dgm:constr type="t" for="ch" forName="circ2Tx" refType="h" fact="0.12"/>
            <dgm:constr type="w" for="ch" forName="circ2Tx" refType="w" fact="0.32"/>
            <dgm:constr type="h" for="ch" forName="circ2Tx" refType="h" fact="0.76"/>
          </dgm:constrLst>
        </dgm:if>
        <dgm:if name="Name28" axis="ch ch" ptType="node node" st="2 1" cnt="1 0" func="cnt" op="equ" val="3">
          <dgm:constrLst>
            <dgm:constr type="ctrX" for="ch" forName="circ1" refType="w" fact="0.5"/>
            <dgm:constr type="ctrY" for="ch" forName="circ1" refType="w" fact="0.25"/>
            <dgm:constr type="w" for="ch" forName="circ1" refType="w" fact="0.6"/>
            <dgm:constr type="h" for="ch" forName="circ1" refType="h" fact="0.6"/>
            <dgm:constr type="l" for="ch" forName="circ1Tx" refType="w" fact="0.28"/>
            <dgm:constr type="t" for="ch" forName="circ1Tx" refType="h" fact="0.055"/>
            <dgm:constr type="w" for="ch" forName="circ1Tx" refType="w" fact="0.44"/>
            <dgm:constr type="h" for="ch" forName="circ1Tx" refType="h" fact="0.27"/>
            <dgm:constr type="ctrX" for="ch" forName="circ2" refType="w" fact="0.7165"/>
            <dgm:constr type="ctrY" for="ch" forName="circ2" refType="w" fact="0.625"/>
            <dgm:constr type="w" for="ch" forName="circ2" refType="w" fact="0.6"/>
            <dgm:constr type="h" for="ch" forName="circ2" refType="h" fact="0.6"/>
            <dgm:constr type="l" for="ch" forName="circ2Tx" refType="w" fact="0.6"/>
            <dgm:constr type="t" for="ch" forName="circ2Tx" refType="h" fact="0.48"/>
            <dgm:constr type="w" for="ch" forName="circ2Tx" refType="w" fact="0.36"/>
            <dgm:constr type="h" for="ch" forName="circ2Tx" refType="h" fact="0.33"/>
            <dgm:constr type="ctrX" for="ch" forName="circ3" refType="w" fact="0.2835"/>
            <dgm:constr type="ctrY" for="ch" forName="circ3" refType="w" fact="0.625"/>
            <dgm:constr type="w" for="ch" forName="circ3" refType="w" fact="0.6"/>
            <dgm:constr type="h" for="ch" forName="circ3" refType="h" fact="0.6"/>
            <dgm:constr type="l" for="ch" forName="circ3Tx" refType="w" fact="0.04"/>
            <dgm:constr type="t" for="ch" forName="circ3Tx" refType="h" fact="0.48"/>
            <dgm:constr type="w" for="ch" forName="circ3Tx" refType="w" fact="0.36"/>
            <dgm:constr type="h" for="ch" forName="circ3Tx" refType="h" fact="0.33"/>
          </dgm:constrLst>
        </dgm:if>
        <dgm:else name="Name29">
          <dgm:constrLst>
            <dgm:constr type="ctrX" for="ch" forName="circ1" refType="w" fact="0.5"/>
            <dgm:constr type="ctrY" for="ch" forName="circ1" refType="w" fact="0.27"/>
            <dgm:constr type="w" for="ch" forName="circ1" refType="w" fact="0.52"/>
            <dgm:constr type="h" for="ch" forName="circ1" refType="h" fact="0.52"/>
            <dgm:constr type="l" for="ch" forName="circ1Tx" refType="w" fact="0.3"/>
            <dgm:constr type="t" for="ch" forName="circ1Tx" refType="h" fact="0.08"/>
            <dgm:constr type="w" for="ch" forName="circ1Tx" refType="w" fact="0.4"/>
            <dgm:constr type="h" for="ch" forName="circ1Tx" refType="h" fact="0.165"/>
            <dgm:constr type="ctrX" for="ch" forName="circ2" refType="w" fact="0.73"/>
            <dgm:constr type="ctrY" for="ch" forName="circ2" refType="w" fact="0.5"/>
            <dgm:constr type="w" for="ch" forName="circ2" refType="w" fact="0.52"/>
            <dgm:constr type="h" for="ch" forName="circ2" refType="h" fact="0.52"/>
            <dgm:constr type="r" for="ch" forName="circ2Tx" refType="w" fact="0.95"/>
            <dgm:constr type="t" for="ch" forName="circ2Tx" refType="h" fact="0.3"/>
            <dgm:constr type="w" for="ch" forName="circ2Tx" refType="w" fact="0.2"/>
            <dgm:constr type="h" for="ch" forName="circ2Tx" refType="h" fact="0.4"/>
            <dgm:constr type="ctrX" for="ch" forName="circ3" refType="w" fact="0.5"/>
            <dgm:constr type="ctrY" for="ch" forName="circ3" refType="w" fact="0.73"/>
            <dgm:constr type="w" for="ch" forName="circ3" refType="w" fact="0.52"/>
            <dgm:constr type="h" for="ch" forName="circ3" refType="h" fact="0.52"/>
            <dgm:constr type="l" for="ch" forName="circ3Tx" refType="w" fact="0.3"/>
            <dgm:constr type="b" for="ch" forName="circ3Tx" refType="h" fact="0.92"/>
            <dgm:constr type="w" for="ch" forName="circ3Tx" refType="w" fact="0.4"/>
            <dgm:constr type="h" for="ch" forName="circ3Tx" refType="h" fact="0.165"/>
            <dgm:constr type="ctrX" for="ch" forName="circ4" refType="w" fact="0.27"/>
            <dgm:constr type="ctrY" for="ch" forName="circ4" refType="h" fact="0.5"/>
            <dgm:constr type="w" for="ch" forName="circ4" refType="w" fact="0.52"/>
            <dgm:constr type="h" for="ch" forName="circ4" refType="h" fact="0.52"/>
            <dgm:constr type="l" for="ch" forName="circ4Tx" refType="w" fact="0.05"/>
            <dgm:constr type="t" for="ch" forName="circ4Tx" refType="h" fact="0.3"/>
            <dgm:constr type="w" for="ch" forName="circ4Tx" refType="w" fact="0.2"/>
            <dgm:constr type="h" for="ch" forName="circ4Tx" refType="h" fact="0.4"/>
          </dgm:constrLst>
        </dgm:else>
      </dgm:choose>
      <dgm:ruleLst/>
      <dgm:forEach name="Name30" axis="ch ch" ptType="node node" st="2 1" cnt="1 1">
        <dgm:layoutNode name="circ1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1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1" axis="ch ch" ptType="node node" st="2 2" cnt="1 1">
        <dgm:layoutNode name="circ2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2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2" axis="ch ch" ptType="node node" st="2 3" cnt="1 1">
        <dgm:layoutNode name="circ3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3Tx" styleLbl="revTx">
          <dgm:varLst>
            <dgm:chMax val="0"/>
            <dgm:chPref val="0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  <dgm:forEach name="Name33" axis="ch ch" ptType="node node" st="2 4" cnt="1 1">
        <dgm:layoutNode name="circ4" styleLbl="vennNode1">
          <dgm:alg type="sp"/>
          <dgm:shape xmlns:r="http://schemas.openxmlformats.org/officeDocument/2006/relationships" type="ellipse" r:blip="">
            <dgm:adjLst/>
          </dgm:shape>
          <dgm:presOf axis="desOrSelf" ptType="node"/>
          <dgm:constrLst/>
          <dgm:ruleLst/>
        </dgm:layoutNode>
        <dgm:layoutNode name="circ4Tx" styleLbl="revTx">
          <dgm:varLst>
            <dgm:chMax val="0"/>
            <dgm:chPref val="0"/>
            <dgm:bulletEnabled val="1"/>
          </dgm:varLst>
          <dgm:alg type="tx">
            <dgm:param type="txAnchorHorzCh" val="ctr"/>
            <dgm:param type="txAnchorVertCh" val="mid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/>
            <dgm:constr type="bMarg"/>
            <dgm:constr type="lMarg"/>
            <dgm:constr type="rMarg"/>
            <dgm:constr type="primFontSz" val="20"/>
          </dgm:constrLst>
          <dgm:ruleLst>
            <dgm:rule type="primFontSz" val="5" fact="NaN" max="NaN"/>
          </dgm:ruleLst>
        </dgm:layoutNode>
      </dgm:forEach>
    </dgm:layoutNode>
    <dgm:layoutNode name="leftComposite">
      <dgm:choose name="Name34">
        <dgm:if name="Name35" axis="ch ch" ptType="node node" st="1 1" cnt="1 0" func="cnt" op="lte" val="1">
          <dgm:alg type="composite">
            <dgm:param type="ar" val="1.3085"/>
          </dgm:alg>
          <dgm:constrLst>
            <dgm:constr type="l" for="ch" forName="childText1_1" refType="w" fact="0.2124"/>
            <dgm:constr type="t" for="ch" forName="childText1_1" refType="h" fact="0"/>
            <dgm:constr type="w" for="ch" forName="childText1_1" refType="w" fact="0.5759"/>
            <dgm:constr type="h" for="ch" forName="childText1_1" refType="h" fact="0.7535"/>
            <dgm:constr type="l" for="ch" forName="ellipse1" refType="w" fact="0"/>
            <dgm:constr type="t" for="ch" forName="ellipse1" refType="h" fact="0.63"/>
            <dgm:constr type="w" for="ch" forName="ellipse1" refType="w" fact="0.2828"/>
            <dgm:constr type="h" for="ch" forName="ellipse1" refType="h" fact="0.37"/>
            <dgm:constr type="l" for="ch" forName="ellipse2" refType="w" fact="0.82"/>
            <dgm:constr type="t" for="ch" forName="ellipse2" refType="h" fact="0.17"/>
            <dgm:constr type="w" for="ch" forName="ellipse2" refType="w" fact="0.1645"/>
            <dgm:constr type="h" for="ch" forName="ellipse2" refType="h" fact="0.2153"/>
          </dgm:constrLst>
        </dgm:if>
        <dgm:if name="Name36" axis="ch ch" ptType="node node" st="1 1" cnt="1 0" func="cnt" op="equ" val="2">
          <dgm:alg type="composite">
            <dgm:param type="ar" val="0.8917"/>
          </dgm:alg>
          <dgm:constrLst>
            <dgm:constr type="l" for="ch" forName="childText1_1" refType="w" fact="0.1864"/>
            <dgm:constr type="t" for="ch" forName="childText1_1" refType="h" fact="0"/>
            <dgm:constr type="w" for="ch" forName="childText1_1" refType="w" fact="0.5055"/>
            <dgm:constr type="h" for="ch" forName="childText1_1" refType="h" fact="0.4507"/>
            <dgm:constr type="l" for="ch" forName="childText1_2" refType="w" fact="0.4945"/>
            <dgm:constr type="t" for="ch" forName="childText1_2" refType="h" fact="0.3929"/>
            <dgm:constr type="w" for="ch" forName="childText1_2" refType="w" fact="0.5055"/>
            <dgm:constr type="h" for="ch" forName="childText1_2" refType="h" fact="0.4507"/>
            <dgm:constr type="l" for="ch" forName="ellipse1" refType="w" fact="0"/>
            <dgm:constr type="t" for="ch" forName="ellipse1" refType="h" fact="0.3768"/>
            <dgm:constr type="w" for="ch" forName="ellipse1" refType="w" fact="0.2482"/>
            <dgm:constr type="h" for="ch" forName="ellipse1" refType="h" fact="0.2213"/>
            <dgm:constr type="l" for="ch" forName="ellipse3" refType="w" fact="0.5474"/>
            <dgm:constr type="t" for="ch" forName="ellipse3" refType="h" fact="0.8712"/>
            <dgm:constr type="w" for="ch" forName="ellipse3" refType="w" fact="0.1444"/>
            <dgm:constr type="h" for="ch" forName="ellipse3" refType="h" fact="0.1288"/>
            <dgm:constr type="l" for="ch" forName="ellipse2" refType="w" fact="0.7333"/>
            <dgm:constr type="t" for="ch" forName="ellipse2" refType="h" fact="0.0887"/>
            <dgm:constr type="w" for="ch" forName="ellipse2" refType="w" fact="0.1444"/>
            <dgm:constr type="h" for="ch" forName="ellipse2" refType="h" fact="0.1288"/>
          </dgm:constrLst>
        </dgm:if>
        <dgm:if name="Name37" axis="ch ch" ptType="node node" st="1 1" cnt="1 0" func="cnt" op="equ" val="3">
          <dgm:alg type="composite">
            <dgm:param type="ar" val="1.0811"/>
          </dgm:alg>
          <dgm:constrLst>
            <dgm:constr type="l" for="ch" forName="childText1_3" refType="w" fact="0.1649"/>
            <dgm:constr type="t" for="ch" forName="childText1_3" refType="h" fact="0.5389"/>
            <dgm:constr type="w" for="ch" forName="childText1_3" refType="w" fact="0.4265"/>
            <dgm:constr type="h" for="ch" forName="childText1_3" refType="h" fact="0.4611"/>
            <dgm:constr type="l" for="ch" forName="childText1_1" refType="w" fact="0.1573"/>
            <dgm:constr type="t" for="ch" forName="childText1_1" refType="h" fact="0"/>
            <dgm:constr type="w" for="ch" forName="childText1_1" refType="w" fact="0.4265"/>
            <dgm:constr type="h" for="ch" forName="childText1_1" refType="h" fact="0.4611"/>
            <dgm:constr type="l" for="ch" forName="childText1_2" refType="w" fact="0.5735"/>
            <dgm:constr type="t" for="ch" forName="childText1_2" refType="h" fact="0.2754"/>
            <dgm:constr type="w" for="ch" forName="childText1_2" refType="w" fact="0.4265"/>
            <dgm:constr type="h" for="ch" forName="childText1_2" refType="h" fact="0.4611"/>
            <dgm:constr type="l" for="ch" forName="ellipse1" refType="w" fact="0"/>
            <dgm:constr type="t" for="ch" forName="ellipse1" refType="h" fact="0.3855"/>
            <dgm:constr type="w" for="ch" forName="ellipse1" refType="w" fact="0.2095"/>
            <dgm:constr type="h" for="ch" forName="ellipse1" refType="h" fact="0.2264"/>
            <dgm:constr type="l" for="ch" forName="ellipse3" refType="w" fact="0.6181"/>
            <dgm:constr type="t" for="ch" forName="ellipse3" refType="h" fact="0.7647"/>
            <dgm:constr type="w" for="ch" forName="ellipse3" refType="w" fact="0.1219"/>
            <dgm:constr type="h" for="ch" forName="ellipse3" refType="h" fact="0.1317"/>
            <dgm:constr type="l" for="ch" forName="ellipse2" refType="w" fact="0.6188"/>
            <dgm:constr type="t" for="ch" forName="ellipse2" refType="h" fact="0.0907"/>
            <dgm:constr type="w" for="ch" forName="ellipse2" refType="w" fact="0.1219"/>
            <dgm:constr type="h" for="ch" forName="ellipse2" refType="h" fact="0.1317"/>
          </dgm:constrLst>
        </dgm:if>
        <dgm:else name="Name38">
          <dgm:alg type="composite">
            <dgm:param type="ar" val="0.9472"/>
          </dgm:alg>
          <dgm:constrLst>
            <dgm:constr type="l" for="ch" forName="childText1_3" refType="w" fact="0"/>
            <dgm:constr type="t" for="ch" forName="childText1_3" refType="h" fact="0.6035"/>
            <dgm:constr type="w" for="ch" forName="childText1_3" refType="w" fact="0.4186"/>
            <dgm:constr type="h" for="ch" forName="childText1_3" refType="h" fact="0.3965"/>
            <dgm:constr type="l" for="ch" forName="childText1_1" refType="w" fact="0.0981"/>
            <dgm:constr type="t" for="ch" forName="childText1_1" refType="h" fact="0"/>
            <dgm:constr type="w" for="ch" forName="childText1_1" refType="w" fact="0.4186"/>
            <dgm:constr type="h" for="ch" forName="childText1_1" refType="h" fact="0.3965"/>
            <dgm:constr type="l" for="ch" forName="childText1_2" refType="w" fact="0.5385"/>
            <dgm:constr type="t" for="ch" forName="childText1_2" refType="h" fact="0.1304"/>
            <dgm:constr type="w" for="ch" forName="childText1_2" refType="w" fact="0.4186"/>
            <dgm:constr type="h" for="ch" forName="childText1_2" refType="h" fact="0.3965"/>
            <dgm:constr type="l" for="ch" forName="ellipse4" refType="w" fact="0.3222"/>
            <dgm:constr type="t" for="ch" forName="ellipse4" refType="h" fact="0.4232"/>
            <dgm:constr type="w" for="ch" forName="ellipse4" refType="w" fact="0.2056"/>
            <dgm:constr type="h" for="ch" forName="ellipse4" refType="h" fact="0.1947"/>
            <dgm:constr type="l" for="ch" forName="ellipse1" refType="w" fact="0.1489"/>
            <dgm:constr type="t" for="ch" forName="ellipse1" refType="h" fact="0.4502"/>
            <dgm:constr type="w" for="ch" forName="ellipse1" refType="w" fact="0.1196"/>
            <dgm:constr type="h" for="ch" forName="ellipse1" refType="h" fact="0.1133"/>
            <dgm:constr type="l" for="ch" forName="ellipse2" refType="w" fact="0.5384"/>
            <dgm:constr type="t" for="ch" forName="ellipse2" refType="h" fact="0.0124"/>
            <dgm:constr type="w" for="ch" forName="ellipse2" refType="w" fact="0.1196"/>
            <dgm:constr type="h" for="ch" forName="ellipse2" refType="h" fact="0.1133"/>
            <dgm:constr type="l" for="ch" forName="childText1_4" refType="w" fact="0.4625"/>
            <dgm:constr type="t" for="ch" forName="childText1_4" refType="h" fact="0.5719"/>
            <dgm:constr type="w" for="ch" forName="childText1_4" refType="w" fact="0.4186"/>
            <dgm:constr type="h" for="ch" forName="childText1_4" refType="h" fact="0.3965"/>
            <dgm:constr type="l" for="ch" forName="ellipse3" refType="w" fact="0.8804"/>
            <dgm:constr type="t" for="ch" forName="ellipse3" refType="h" fact="0.5329"/>
            <dgm:constr type="w" for="ch" forName="ellipse3" refType="w" fact="0.1196"/>
            <dgm:constr type="h" for="ch" forName="ellipse3" refType="h" fact="0.1133"/>
            <dgm:constr type="l" for="ch" forName="ellipse5" refType="w" fact="0.0146"/>
            <dgm:constr type="t" for="ch" forName="ellipse5" refType="h" fact="0.5228"/>
            <dgm:constr type="w" for="ch" forName="ellipse5" refType="w" fact="0.0899"/>
            <dgm:constr type="h" for="ch" forName="ellipse5" refType="h" fact="0.0851"/>
          </dgm:constrLst>
        </dgm:else>
      </dgm:choose>
      <dgm:forEach name="Name39" axis="ch ch" ptType="node node" st="1 1" cnt="1 1">
        <dgm:layoutNode name="childText1_1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1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2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0" axis="ch ch" ptType="node node" st="1 2" cnt="1 1">
        <dgm:layoutNode name="childText1_2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3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Name41" axis="ch ch" ptType="node node" st="1 3" cnt="1 1">
        <dgm:layoutNode name="childText1_3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forEach>
      <dgm:forEach name="Name42" axis="ch ch" ptType="node node" st="1 4" cnt="1 1">
        <dgm:layoutNode name="childText1_4" styleLbl="vennNode1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ellipse4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ellipse5" styleLbl="venn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layoutNode>
    <dgm:choose name="Name43">
      <dgm:if name="Name44" axis="ch ch" ptType="node node" st="3 1" cnt="1 0" func="cnt" op="gte" val="1">
        <dgm:layoutNode name="rightChild">
          <dgm:varLst>
            <dgm:chMax val="0"/>
            <dgm:chPref val="0"/>
          </dgm:varLst>
          <dgm:alg type="tx"/>
          <dgm:shape xmlns:r="http://schemas.openxmlformats.org/officeDocument/2006/relationships" type="ellipse" r:blip="">
            <dgm:adjLst/>
          </dgm:shape>
          <dgm:presOf axis="ch des" ptType="node node" st="3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45"/>
    </dgm:choose>
    <dgm:layoutNode name="parentText1" styleLbl="revTx">
      <dgm:varLst>
        <dgm:chMax val="4"/>
        <dgm:chPref val="3"/>
        <dgm:bulletEnabled val="1"/>
      </dgm:varLst>
      <dgm:alg type="tx"/>
      <dgm:shape xmlns:r="http://schemas.openxmlformats.org/officeDocument/2006/relationships" type="rect" r:blip="">
        <dgm:adjLst/>
      </dgm:shape>
      <dgm:presOf axis="ch self" ptType="node node" st="1 1" cnt="1 0"/>
      <dgm:constrLst>
        <dgm:constr type="lMarg" refType="primFontSz" fact="0.3"/>
        <dgm:constr type="rMarg" refType="primFontSz" fact="0.3"/>
        <dgm:constr type="tMarg" refType="primFontSz" fact="0.3"/>
        <dgm:constr type="bMarg" refType="primFontSz" fact="0.3"/>
      </dgm:constrLst>
      <dgm:ruleLst>
        <dgm:rule type="primFontSz" val="5" fact="NaN" max="NaN"/>
      </dgm:ruleLst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47F6FDD7-B349-45B4-A84C-6BE14C930308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DE065758-60F5-4BCC-AF21-B86E86B849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302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616D82E9-02D6-49BD-8EC1-77C9F15DEE26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9C2C3641-1D7F-486D-8989-06E3A88F40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20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26013-9EB6-4901-8C15-1F2A48C9E9E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404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179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C3641-1D7F-486D-8989-06E3A88F40C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7828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507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295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C3641-1D7F-486D-8989-06E3A88F40C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178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704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34070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859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149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291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26013-9EB6-4901-8C15-1F2A48C9E9E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586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4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889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901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6012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3758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658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677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0514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495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
Poll Title: From your perspective, what are one or two of the most important workforce development opportunities in the region?
https://www.polleverywhere.com/free_text_polls/X33JIklRStYWP2wxuAMn3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3795AF-D4E6-435A-B418-2F92BF46AC19}"/>
              </a:ext>
            </a:extLst>
          </p:cNvPr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53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4287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26013-9EB6-4901-8C15-1F2A48C9E9E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355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C3641-1D7F-486D-8989-06E3A88F40C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2213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0165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26013-9EB6-4901-8C15-1F2A48C9E9E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2368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26013-9EB6-4901-8C15-1F2A48C9E9E2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258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426013-9EB6-4901-8C15-1F2A48C9E9E2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2334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23099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6306E-D86B-4B02-80F4-72E042DFBBB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0007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6306E-D86B-4B02-80F4-72E042DFBBB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65608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818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C3641-1D7F-486D-8989-06E3A88F40C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380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C3641-1D7F-486D-8989-06E3A88F40C9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6562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78501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987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055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12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426013-9EB6-4901-8C15-1F2A48C9E9E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684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2C3641-1D7F-486D-8989-06E3A88F40C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95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C3641-1D7F-486D-8989-06E3A88F40C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34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61463" y="3168711"/>
            <a:ext cx="9050188" cy="894332"/>
          </a:xfrm>
          <a:prstGeom prst="rect">
            <a:avLst/>
          </a:prstGeom>
        </p:spPr>
        <p:txBody>
          <a:bodyPr/>
          <a:lstStyle>
            <a:lvl1pPr>
              <a:defRPr sz="3600" cap="all" baseline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1550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text r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160990" y="1751724"/>
            <a:ext cx="3158526" cy="5106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828" y="2067033"/>
            <a:ext cx="5051971" cy="45807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66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183" y="2012596"/>
            <a:ext cx="255051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2942" y="2016976"/>
            <a:ext cx="25636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6334521" y="2016976"/>
            <a:ext cx="261444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120108" y="2012596"/>
            <a:ext cx="0" cy="4525963"/>
          </a:xfrm>
          <a:prstGeom prst="line">
            <a:avLst/>
          </a:prstGeom>
          <a:ln w="19050" cap="rnd">
            <a:solidFill>
              <a:srgbClr val="8B371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115556" y="2012596"/>
            <a:ext cx="0" cy="4525963"/>
          </a:xfrm>
          <a:prstGeom prst="line">
            <a:avLst/>
          </a:prstGeom>
          <a:ln w="19050" cap="rnd">
            <a:solidFill>
              <a:srgbClr val="8B371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9978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78517"/>
            <a:ext cx="54864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934" y="1762016"/>
            <a:ext cx="8974066" cy="37343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4525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56161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41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48590" y="230868"/>
            <a:ext cx="8915400" cy="6398532"/>
          </a:xfrm>
          <a:prstGeom prst="rect">
            <a:avLst/>
          </a:prstGeom>
          <a:solidFill>
            <a:srgbClr val="393D3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43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231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64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070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10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EA4E7-593E-4633-B671-B65FB1275793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7DA21-2550-4917-8EED-1CEEC72F81C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99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096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652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331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334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1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print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-450260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364" y="2681923"/>
            <a:ext cx="6858000" cy="5315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35363"/>
            <a:ext cx="2057400" cy="365125"/>
          </a:xfrm>
        </p:spPr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2310" y="6435362"/>
            <a:ext cx="2057400" cy="365125"/>
          </a:xfrm>
        </p:spPr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5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289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48590" y="230868"/>
            <a:ext cx="8915400" cy="6398532"/>
          </a:xfrm>
          <a:prstGeom prst="rect">
            <a:avLst/>
          </a:prstGeom>
          <a:solidFill>
            <a:srgbClr val="393D3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39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886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1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69934" y="5001172"/>
            <a:ext cx="8974066" cy="18568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0657" y="1994339"/>
            <a:ext cx="4368800" cy="30068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4687345" y="1994338"/>
            <a:ext cx="4368800" cy="30068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410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223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440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224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393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75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9528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24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print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-450260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364" y="2681923"/>
            <a:ext cx="6858000" cy="5315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35363"/>
            <a:ext cx="2057400" cy="365125"/>
          </a:xfrm>
        </p:spPr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2310" y="6435362"/>
            <a:ext cx="2057400" cy="365125"/>
          </a:xfrm>
        </p:spPr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796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882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66E5F0-F655-4010-9A57-8DA03611132B}"/>
              </a:ext>
            </a:extLst>
          </p:cNvPr>
          <p:cNvSpPr/>
          <p:nvPr userDrawn="1"/>
        </p:nvSpPr>
        <p:spPr>
          <a:xfrm>
            <a:off x="148590" y="230868"/>
            <a:ext cx="8915400" cy="6398532"/>
          </a:xfrm>
          <a:prstGeom prst="rect">
            <a:avLst/>
          </a:prstGeom>
          <a:solidFill>
            <a:srgbClr val="393D3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03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text r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160990" y="1751724"/>
            <a:ext cx="3158526" cy="5106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828" y="2067033"/>
            <a:ext cx="5051971" cy="45807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80176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807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229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854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116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840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0636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597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429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3255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 cstate="print">
            <a:lum/>
          </a:blip>
          <a:srcRect/>
          <a:stretch>
            <a:fillRect t="-63000"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257" y="-450260"/>
            <a:ext cx="6858000" cy="2387600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364" y="2681923"/>
            <a:ext cx="6858000" cy="531540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35363"/>
            <a:ext cx="2057400" cy="365125"/>
          </a:xfrm>
        </p:spPr>
        <p:txBody>
          <a:bodyPr/>
          <a:lstStyle/>
          <a:p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52310" y="6435362"/>
            <a:ext cx="2057400" cy="365125"/>
          </a:xfrm>
        </p:spPr>
        <p:txBody>
          <a:bodyPr/>
          <a:lstStyle/>
          <a:p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5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183" y="2012596"/>
            <a:ext cx="255051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2942" y="2016976"/>
            <a:ext cx="25636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6334521" y="2016976"/>
            <a:ext cx="261444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120108" y="2012596"/>
            <a:ext cx="0" cy="4525963"/>
          </a:xfrm>
          <a:prstGeom prst="line">
            <a:avLst/>
          </a:prstGeom>
          <a:ln w="19050" cap="rnd">
            <a:solidFill>
              <a:srgbClr val="8B371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115556" y="2012596"/>
            <a:ext cx="0" cy="4525963"/>
          </a:xfrm>
          <a:prstGeom prst="line">
            <a:avLst/>
          </a:prstGeom>
          <a:ln w="19050" cap="rnd">
            <a:solidFill>
              <a:srgbClr val="8B371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6601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61463" y="3168711"/>
            <a:ext cx="9050188" cy="894332"/>
          </a:xfrm>
          <a:prstGeom prst="rect">
            <a:avLst/>
          </a:prstGeom>
        </p:spPr>
        <p:txBody>
          <a:bodyPr/>
          <a:lstStyle>
            <a:lvl1pPr>
              <a:defRPr sz="3600" cap="all" baseline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522048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B0D78-4865-4923-9260-991AC13FF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55553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1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69934" y="5001172"/>
            <a:ext cx="8974066" cy="18568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0657" y="1994339"/>
            <a:ext cx="4368800" cy="30068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4687345" y="1994338"/>
            <a:ext cx="4368800" cy="30068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497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text r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160990" y="1751724"/>
            <a:ext cx="3158526" cy="51062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4828" y="2067033"/>
            <a:ext cx="5051971" cy="458075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2275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183" y="2012596"/>
            <a:ext cx="255051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32942" y="2016976"/>
            <a:ext cx="25636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0"/>
          </p:nvPr>
        </p:nvSpPr>
        <p:spPr>
          <a:xfrm>
            <a:off x="6334521" y="2016976"/>
            <a:ext cx="261444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120108" y="2012596"/>
            <a:ext cx="0" cy="4525963"/>
          </a:xfrm>
          <a:prstGeom prst="line">
            <a:avLst/>
          </a:prstGeom>
          <a:ln w="19050" cap="rnd">
            <a:solidFill>
              <a:srgbClr val="8B371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115556" y="2012596"/>
            <a:ext cx="0" cy="4525963"/>
          </a:xfrm>
          <a:prstGeom prst="line">
            <a:avLst/>
          </a:prstGeom>
          <a:ln w="19050" cap="rnd">
            <a:solidFill>
              <a:srgbClr val="8B3715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0593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78517"/>
            <a:ext cx="54864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934" y="1762016"/>
            <a:ext cx="8974066" cy="37343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4525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58756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6605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AFDA-79D3-234D-B883-DE49F2796B8C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FE49-9763-954D-B1E1-95E4958F9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2268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47409" y="1547319"/>
            <a:ext cx="7849183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02638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6194" y="210416"/>
            <a:ext cx="7030605" cy="407356"/>
          </a:xfrm>
        </p:spPr>
        <p:txBody>
          <a:bodyPr lIns="0" tIns="0" rIns="0" bIns="0"/>
          <a:lstStyle>
            <a:lvl1pPr>
              <a:defRPr sz="264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9893" y="1906222"/>
            <a:ext cx="7904214" cy="271613"/>
          </a:xfrm>
        </p:spPr>
        <p:txBody>
          <a:bodyPr lIns="0" tIns="0" rIns="0" bIns="0"/>
          <a:lstStyle>
            <a:lvl1pPr>
              <a:defRPr sz="1765" b="1" i="0">
                <a:solidFill>
                  <a:schemeClr val="tx1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538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478517"/>
            <a:ext cx="5486400" cy="566738"/>
          </a:xfrm>
          <a:prstGeom prst="rect">
            <a:avLst/>
          </a:prstGeom>
        </p:spPr>
        <p:txBody>
          <a:bodyPr anchor="b"/>
          <a:lstStyle>
            <a:lvl1pPr algn="ctr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934" y="1762016"/>
            <a:ext cx="8974066" cy="37343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6045255"/>
            <a:ext cx="5486400" cy="804862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37262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4572000" cy="6858000"/>
          </a:xfrm>
          <a:custGeom>
            <a:avLst/>
            <a:gdLst/>
            <a:ahLst/>
            <a:cxnLst/>
            <a:rect l="l" t="t" r="r" b="b"/>
            <a:pathLst>
              <a:path w="5029200" h="7772400">
                <a:moveTo>
                  <a:pt x="0" y="7772399"/>
                </a:moveTo>
                <a:lnTo>
                  <a:pt x="5029199" y="7772399"/>
                </a:lnTo>
                <a:lnTo>
                  <a:pt x="5029199" y="0"/>
                </a:lnTo>
                <a:lnTo>
                  <a:pt x="0" y="0"/>
                </a:lnTo>
                <a:lnTo>
                  <a:pt x="0" y="7772399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6194" y="210416"/>
            <a:ext cx="7030605" cy="407356"/>
          </a:xfrm>
        </p:spPr>
        <p:txBody>
          <a:bodyPr lIns="0" tIns="0" rIns="0" bIns="0"/>
          <a:lstStyle>
            <a:lvl1pPr>
              <a:defRPr sz="264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8344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9143623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bk object 17"/>
          <p:cNvSpPr/>
          <p:nvPr/>
        </p:nvSpPr>
        <p:spPr>
          <a:xfrm>
            <a:off x="389591" y="2734808"/>
            <a:ext cx="8365259" cy="1388409"/>
          </a:xfrm>
          <a:custGeom>
            <a:avLst/>
            <a:gdLst/>
            <a:ahLst/>
            <a:cxnLst/>
            <a:rect l="l" t="t" r="r" b="b"/>
            <a:pathLst>
              <a:path w="9201785" h="1573529">
                <a:moveTo>
                  <a:pt x="0" y="0"/>
                </a:moveTo>
                <a:lnTo>
                  <a:pt x="9201299" y="0"/>
                </a:lnTo>
                <a:lnTo>
                  <a:pt x="9201299" y="1573499"/>
                </a:lnTo>
                <a:lnTo>
                  <a:pt x="0" y="15734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6194" y="210416"/>
            <a:ext cx="7030605" cy="407356"/>
          </a:xfrm>
        </p:spPr>
        <p:txBody>
          <a:bodyPr lIns="0" tIns="0" rIns="0" bIns="0"/>
          <a:lstStyle>
            <a:lvl1pPr>
              <a:defRPr sz="264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9866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4105835"/>
          </a:xfrm>
          <a:custGeom>
            <a:avLst/>
            <a:gdLst/>
            <a:ahLst/>
            <a:cxnLst/>
            <a:rect l="l" t="t" r="r" b="b"/>
            <a:pathLst>
              <a:path w="10058400" h="4653280">
                <a:moveTo>
                  <a:pt x="0" y="4652729"/>
                </a:moveTo>
                <a:lnTo>
                  <a:pt x="10058399" y="4652729"/>
                </a:lnTo>
                <a:lnTo>
                  <a:pt x="10058399" y="0"/>
                </a:lnTo>
                <a:lnTo>
                  <a:pt x="0" y="0"/>
                </a:lnTo>
                <a:lnTo>
                  <a:pt x="0" y="4652729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7" name="bk object 17"/>
          <p:cNvSpPr/>
          <p:nvPr/>
        </p:nvSpPr>
        <p:spPr>
          <a:xfrm>
            <a:off x="0" y="4105350"/>
            <a:ext cx="9144000" cy="2752725"/>
          </a:xfrm>
          <a:custGeom>
            <a:avLst/>
            <a:gdLst/>
            <a:ahLst/>
            <a:cxnLst/>
            <a:rect l="l" t="t" r="r" b="b"/>
            <a:pathLst>
              <a:path w="10058400" h="3119754">
                <a:moveTo>
                  <a:pt x="0" y="0"/>
                </a:moveTo>
                <a:lnTo>
                  <a:pt x="10058399" y="0"/>
                </a:lnTo>
                <a:lnTo>
                  <a:pt x="10058399" y="3119699"/>
                </a:lnTo>
                <a:lnTo>
                  <a:pt x="0" y="3119699"/>
                </a:lnTo>
                <a:lnTo>
                  <a:pt x="0" y="0"/>
                </a:lnTo>
                <a:close/>
              </a:path>
            </a:pathLst>
          </a:custGeom>
          <a:solidFill>
            <a:srgbClr val="02954B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8" name="bk object 18"/>
          <p:cNvSpPr/>
          <p:nvPr/>
        </p:nvSpPr>
        <p:spPr>
          <a:xfrm>
            <a:off x="189792" y="5502980"/>
            <a:ext cx="5392305" cy="0"/>
          </a:xfrm>
          <a:custGeom>
            <a:avLst/>
            <a:gdLst/>
            <a:ahLst/>
            <a:cxnLst/>
            <a:rect l="l" t="t" r="r" b="b"/>
            <a:pathLst>
              <a:path w="5931535">
                <a:moveTo>
                  <a:pt x="0" y="0"/>
                </a:moveTo>
                <a:lnTo>
                  <a:pt x="5931300" y="0"/>
                </a:lnTo>
              </a:path>
            </a:pathLst>
          </a:custGeom>
          <a:ln w="542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9" name="bk object 19"/>
          <p:cNvSpPr/>
          <p:nvPr/>
        </p:nvSpPr>
        <p:spPr>
          <a:xfrm>
            <a:off x="7301641" y="6011512"/>
            <a:ext cx="1530055" cy="2908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0" name="bk object 20"/>
          <p:cNvSpPr/>
          <p:nvPr/>
        </p:nvSpPr>
        <p:spPr>
          <a:xfrm>
            <a:off x="1" y="0"/>
            <a:ext cx="9143999" cy="4176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90810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714375" y="1783706"/>
            <a:ext cx="7715250" cy="1470049"/>
          </a:xfrm>
          <a:prstGeom prst="rect">
            <a:avLst/>
          </a:prstGeom>
        </p:spPr>
        <p:txBody>
          <a:bodyPr lIns="64281" tIns="32140" rIns="64281" bIns="32140" anchor="b"/>
          <a:lstStyle>
            <a:lvl1pPr algn="ctr">
              <a:defRPr>
                <a:solidFill>
                  <a:srgbClr val="53585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714375" y="3391052"/>
            <a:ext cx="7715250" cy="1752451"/>
          </a:xfrm>
          <a:prstGeom prst="rect">
            <a:avLst/>
          </a:prstGeom>
        </p:spPr>
        <p:txBody>
          <a:bodyPr vert="horz" lIns="64281" tIns="32140" rIns="64281" bIns="32140" anchor="t"/>
          <a:lstStyle>
            <a:lvl1pPr marL="0" indent="0" algn="ctr">
              <a:buNone/>
              <a:defRPr>
                <a:solidFill>
                  <a:srgbClr val="53585F"/>
                </a:solidFill>
              </a:defRPr>
            </a:lvl1pPr>
            <a:lvl2pPr marL="321407" indent="0" algn="ctr">
              <a:buNone/>
              <a:defRPr/>
            </a:lvl2pPr>
            <a:lvl3pPr marL="642816" indent="0" algn="ctr">
              <a:buNone/>
              <a:defRPr/>
            </a:lvl3pPr>
            <a:lvl4pPr marL="964224" indent="0" algn="ctr">
              <a:buNone/>
              <a:defRPr/>
            </a:lvl4pPr>
            <a:lvl5pPr marL="1285631" indent="0" algn="ctr">
              <a:buNone/>
              <a:defRPr/>
            </a:lvl5pPr>
            <a:lvl6pPr marL="1607041" indent="0" algn="ctr">
              <a:buNone/>
              <a:defRPr/>
            </a:lvl6pPr>
            <a:lvl7pPr marL="1928447" indent="0" algn="ctr">
              <a:buNone/>
              <a:defRPr/>
            </a:lvl7pPr>
            <a:lvl8pPr marL="2249856" indent="0" algn="ctr">
              <a:buNone/>
              <a:defRPr/>
            </a:lvl8pPr>
            <a:lvl9pPr marL="257126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14375" y="1232297"/>
            <a:ext cx="7715250" cy="442108"/>
          </a:xfrm>
          <a:prstGeom prst="rect">
            <a:avLst/>
          </a:prstGeom>
        </p:spPr>
        <p:txBody>
          <a:bodyPr vert="horz" lIns="64281" tIns="32140" rIns="64281" bIns="32140"/>
          <a:lstStyle>
            <a:lvl1pPr algn="ctr">
              <a:defRPr sz="2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SECTION 1</a:t>
            </a:r>
          </a:p>
        </p:txBody>
      </p:sp>
    </p:spTree>
    <p:extLst>
      <p:ext uri="{BB962C8B-B14F-4D97-AF65-F5344CB8AC3E}">
        <p14:creationId xmlns:p14="http://schemas.microsoft.com/office/powerpoint/2010/main" val="24293805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46484" y="1017984"/>
            <a:ext cx="7715250" cy="1607344"/>
          </a:xfrm>
          <a:prstGeom prst="rect">
            <a:avLst/>
          </a:prstGeom>
        </p:spPr>
        <p:txBody>
          <a:bodyPr lIns="64281" tIns="32140" rIns="64281" bIns="32140" anchor="b"/>
          <a:lstStyle>
            <a:lvl1pPr algn="l">
              <a:defRPr sz="4200" b="0">
                <a:solidFill>
                  <a:srgbClr val="53585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646" y="2732484"/>
            <a:ext cx="7715250" cy="3214688"/>
          </a:xfrm>
          <a:prstGeom prst="rect">
            <a:avLst/>
          </a:prstGeom>
        </p:spPr>
        <p:txBody>
          <a:bodyPr vert="horz" lIns="64281" tIns="32140" rIns="64281" bIns="32140"/>
          <a:lstStyle>
            <a:lvl1pPr>
              <a:defRPr baseline="0">
                <a:solidFill>
                  <a:srgbClr val="53585F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 for small amount of text</a:t>
            </a:r>
          </a:p>
        </p:txBody>
      </p:sp>
    </p:spTree>
    <p:extLst>
      <p:ext uri="{BB962C8B-B14F-4D97-AF65-F5344CB8AC3E}">
        <p14:creationId xmlns:p14="http://schemas.microsoft.com/office/powerpoint/2010/main" val="37240096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46484" y="375048"/>
            <a:ext cx="7715250" cy="878681"/>
          </a:xfrm>
          <a:prstGeom prst="rect">
            <a:avLst/>
          </a:prstGeom>
        </p:spPr>
        <p:txBody>
          <a:bodyPr lIns="64281" tIns="32140" rIns="64281" bIns="32140" anchor="t"/>
          <a:lstStyle>
            <a:lvl1pPr algn="l">
              <a:defRPr sz="4200" b="0">
                <a:solidFill>
                  <a:srgbClr val="EF752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646" y="1339454"/>
            <a:ext cx="7715250" cy="4607719"/>
          </a:xfrm>
          <a:prstGeom prst="rect">
            <a:avLst/>
          </a:prstGeom>
        </p:spPr>
        <p:txBody>
          <a:bodyPr vert="horz" lIns="64281" tIns="32140" rIns="64281" bIns="32140"/>
          <a:lstStyle>
            <a:lvl1pPr marL="457130" indent="-457130">
              <a:spcBef>
                <a:spcPts val="1200"/>
              </a:spcBef>
              <a:buClr>
                <a:schemeClr val="accent3"/>
              </a:buClr>
              <a:buSzPct val="105000"/>
              <a:buFont typeface="Arial" panose="020B0604020202020204" pitchFamily="34" charset="0"/>
              <a:buChar char="•"/>
              <a:defRPr sz="2800" baseline="0">
                <a:solidFill>
                  <a:srgbClr val="53585F"/>
                </a:solidFill>
              </a:defRPr>
            </a:lvl1pPr>
            <a:lvl2pPr marL="617835" indent="-457130">
              <a:spcBef>
                <a:spcPts val="1200"/>
              </a:spcBef>
              <a:buClr>
                <a:schemeClr val="accent3"/>
              </a:buClr>
              <a:buSzPct val="100000"/>
              <a:buFont typeface="Trebuchet MS" panose="020B0603020202020204" pitchFamily="34" charset="0"/>
              <a:buChar char="◦"/>
              <a:defRPr sz="2400">
                <a:solidFill>
                  <a:srgbClr val="53585F"/>
                </a:solidFill>
              </a:defRPr>
            </a:lvl2pPr>
            <a:lvl3pPr marL="664255" indent="-342848">
              <a:spcBef>
                <a:spcPts val="1200"/>
              </a:spcBef>
              <a:buClr>
                <a:schemeClr val="accent3"/>
              </a:buClr>
              <a:buSzPct val="100000"/>
              <a:buFont typeface="Trebuchet MS" panose="020B0603020202020204" pitchFamily="34" charset="0"/>
              <a:buChar char="◦"/>
              <a:defRPr sz="2000">
                <a:solidFill>
                  <a:srgbClr val="53585F"/>
                </a:solidFill>
              </a:defRPr>
            </a:lvl3pPr>
            <a:lvl4pPr marL="824960" indent="-342848">
              <a:spcBef>
                <a:spcPts val="1200"/>
              </a:spcBef>
              <a:buClr>
                <a:schemeClr val="accent3"/>
              </a:buClr>
              <a:buSzPct val="100000"/>
              <a:buFont typeface="Trebuchet MS" panose="020B0603020202020204" pitchFamily="34" charset="0"/>
              <a:buChar char="◦"/>
              <a:defRPr sz="1800">
                <a:solidFill>
                  <a:srgbClr val="53585F"/>
                </a:solidFill>
              </a:defRPr>
            </a:lvl4pPr>
            <a:lvl5pPr marL="928522" indent="-285707">
              <a:spcBef>
                <a:spcPts val="1200"/>
              </a:spcBef>
              <a:buClr>
                <a:schemeClr val="accent3"/>
              </a:buClr>
              <a:buSzPct val="100000"/>
              <a:buFont typeface="Trebuchet MS" panose="020B0603020202020204" pitchFamily="34" charset="0"/>
              <a:buChar char="◦"/>
              <a:defRPr sz="1600">
                <a:solidFill>
                  <a:srgbClr val="53585F"/>
                </a:solidFill>
              </a:defRPr>
            </a:lvl5pPr>
          </a:lstStyle>
          <a:p>
            <a:pPr lvl="0"/>
            <a:r>
              <a:rPr lang="en-US" dirty="0"/>
              <a:t>Click to edit Master text styles for long amount of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97477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Georgetow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88" t="1701" r="5241" b="1701"/>
          <a:stretch>
            <a:fillRect/>
          </a:stretch>
        </p:blipFill>
        <p:spPr bwMode="auto">
          <a:xfrm>
            <a:off x="455416" y="325936"/>
            <a:ext cx="3898925" cy="5593333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  <p:pic>
        <p:nvPicPr>
          <p:cNvPr id="4" name="Picture 2" descr="fall_in_co_4x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" t="122" r="64" b="11899"/>
          <a:stretch>
            <a:fillRect/>
          </a:stretch>
        </p:blipFill>
        <p:spPr bwMode="auto">
          <a:xfrm>
            <a:off x="4796362" y="324821"/>
            <a:ext cx="3900041" cy="2577331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  <p:pic>
        <p:nvPicPr>
          <p:cNvPr id="5" name="Picture 3" descr="convention_4x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50" b="7001"/>
          <a:stretch>
            <a:fillRect/>
          </a:stretch>
        </p:blipFill>
        <p:spPr bwMode="auto">
          <a:xfrm>
            <a:off x="4795245" y="3343053"/>
            <a:ext cx="3902273" cy="2576215"/>
          </a:xfrm>
          <a:prstGeom prst="rect">
            <a:avLst/>
          </a:prstGeom>
          <a:noFill/>
          <a:ln w="3175">
            <a:noFill/>
            <a:miter lim="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957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315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AFDA-79D3-234D-B883-DE49F2796B8C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FE49-9763-954D-B1E1-95E4958F97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607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1 pictur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69934" y="5001172"/>
            <a:ext cx="8974066" cy="18568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00657" y="1994339"/>
            <a:ext cx="4368800" cy="30068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4687345" y="1994338"/>
            <a:ext cx="4368800" cy="30068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0389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8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 userDrawn="1"/>
        </p:nvSpPr>
        <p:spPr>
          <a:xfrm>
            <a:off x="2" y="2226293"/>
            <a:ext cx="7444828" cy="814552"/>
          </a:xfrm>
          <a:prstGeom prst="rect">
            <a:avLst/>
          </a:prstGeom>
          <a:solidFill>
            <a:srgbClr val="99B5C1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rgbClr val="09483B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" y="0"/>
            <a:ext cx="9144000" cy="2226292"/>
          </a:xfrm>
          <a:prstGeom prst="rect">
            <a:avLst/>
          </a:prstGeom>
          <a:solidFill>
            <a:srgbClr val="99B5C1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" y="2333135"/>
            <a:ext cx="6980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all" dirty="0">
                <a:solidFill>
                  <a:srgbClr val="0948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Larimer County</a:t>
            </a:r>
            <a:r>
              <a:rPr lang="en-US" sz="2000" cap="all" baseline="0" dirty="0">
                <a:solidFill>
                  <a:srgbClr val="0948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Economic and workforce Development</a:t>
            </a:r>
            <a:endParaRPr lang="en-US" sz="2000" cap="all" dirty="0">
              <a:solidFill>
                <a:srgbClr val="09483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100131" y="3040845"/>
            <a:ext cx="1043872" cy="1100082"/>
          </a:xfrm>
          <a:prstGeom prst="rect">
            <a:avLst/>
          </a:prstGeom>
          <a:solidFill>
            <a:srgbClr val="E5D7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" y="3040844"/>
            <a:ext cx="9144001" cy="1100083"/>
          </a:xfrm>
          <a:prstGeom prst="rect">
            <a:avLst/>
          </a:prstGeom>
          <a:solidFill>
            <a:srgbClr val="084455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444830" y="2226292"/>
            <a:ext cx="1699173" cy="81455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LC logo white Larg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29" y="2296362"/>
            <a:ext cx="1184780" cy="60434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 userDrawn="1"/>
        </p:nvSpPr>
        <p:spPr>
          <a:xfrm>
            <a:off x="1" y="4140927"/>
            <a:ext cx="6385036" cy="582082"/>
          </a:xfrm>
          <a:prstGeom prst="rect">
            <a:avLst/>
          </a:prstGeom>
          <a:solidFill>
            <a:srgbClr val="99B5C1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rgbClr val="09483B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3" y="4723010"/>
            <a:ext cx="9144000" cy="2134990"/>
          </a:xfrm>
          <a:prstGeom prst="rect">
            <a:avLst/>
          </a:prstGeom>
          <a:solidFill>
            <a:srgbClr val="99B5C1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4" r="448" b="38278"/>
          <a:stretch/>
        </p:blipFill>
        <p:spPr>
          <a:xfrm>
            <a:off x="6385037" y="4140927"/>
            <a:ext cx="2758965" cy="5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0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85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/>
          </p:cNvSpPr>
          <p:nvPr/>
        </p:nvSpPr>
        <p:spPr bwMode="auto">
          <a:xfrm>
            <a:off x="3" y="6268644"/>
            <a:ext cx="9161859" cy="609451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5C6670"/>
          </a:solidFill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15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91" y="6319166"/>
            <a:ext cx="2893219" cy="50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</p:sldLayoutIdLst>
  <p:txStyles>
    <p:titleStyle>
      <a:lvl1pPr algn="ctr" defTabSz="410688" rtl="0" eaLnBrk="1" fontAlgn="base" hangingPunct="1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+mj-lt"/>
          <a:ea typeface="+mj-ea"/>
          <a:cs typeface="+mj-cs"/>
          <a:sym typeface="Trebuchet MS" pitchFamily="-100" charset="0"/>
        </a:defRPr>
      </a:lvl1pPr>
      <a:lvl2pPr algn="ctr" defTabSz="410688" rtl="0" eaLnBrk="1" fontAlgn="base" hangingPunct="1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2pPr>
      <a:lvl3pPr algn="ctr" defTabSz="410688" rtl="0" eaLnBrk="1" fontAlgn="base" hangingPunct="1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3pPr>
      <a:lvl4pPr algn="ctr" defTabSz="410688" rtl="0" eaLnBrk="1" fontAlgn="base" hangingPunct="1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4pPr>
      <a:lvl5pPr algn="ctr" defTabSz="410688" rtl="0" eaLnBrk="1" fontAlgn="base" hangingPunct="1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5pPr>
      <a:lvl6pPr marL="321407" algn="ctr" defTabSz="410688" rtl="0" eaLnBrk="1" fontAlgn="base" hangingPunct="1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6pPr>
      <a:lvl7pPr marL="642816" algn="ctr" defTabSz="410688" rtl="0" eaLnBrk="1" fontAlgn="base" hangingPunct="1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7pPr>
      <a:lvl8pPr marL="964224" algn="ctr" defTabSz="410688" rtl="0" eaLnBrk="1" fontAlgn="base" hangingPunct="1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8pPr>
      <a:lvl9pPr marL="1285631" algn="ctr" defTabSz="410688" rtl="0" eaLnBrk="1" fontAlgn="base" hangingPunct="1">
        <a:spcBef>
          <a:spcPct val="0"/>
        </a:spcBef>
        <a:spcAft>
          <a:spcPct val="0"/>
        </a:spcAft>
        <a:defRPr sz="4600" b="1" i="1">
          <a:solidFill>
            <a:srgbClr val="FFFFFF"/>
          </a:solidFill>
          <a:latin typeface="Trebuchet MS" pitchFamily="-100" charset="0"/>
          <a:ea typeface="Trebuchet MS" pitchFamily="-100" charset="0"/>
          <a:cs typeface="Trebuchet MS" pitchFamily="-100" charset="0"/>
          <a:sym typeface="Trebuchet MS" pitchFamily="-100" charset="0"/>
        </a:defRPr>
      </a:lvl9pPr>
    </p:titleStyle>
    <p:bodyStyle>
      <a:lvl1pPr marL="241056" indent="-241056" algn="l" defTabSz="410688" rtl="0" eaLnBrk="1" fontAlgn="base" hangingPunct="1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1pPr>
      <a:lvl2pPr marL="160704" indent="160704" algn="l" defTabSz="410688" rtl="0" eaLnBrk="1" fontAlgn="base" hangingPunct="1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2pPr>
      <a:lvl3pPr marL="321407" indent="321407" algn="l" defTabSz="410688" rtl="0" eaLnBrk="1" fontAlgn="base" hangingPunct="1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3pPr>
      <a:lvl4pPr marL="482111" indent="482111" algn="l" defTabSz="410688" rtl="0" eaLnBrk="1" fontAlgn="base" hangingPunct="1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4pPr>
      <a:lvl5pPr marL="642816" indent="642816" algn="l" defTabSz="410688" rtl="0" eaLnBrk="1" fontAlgn="base" hangingPunct="1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5pPr>
      <a:lvl6pPr marL="964224" algn="l" defTabSz="410688" rtl="0" eaLnBrk="1" fontAlgn="base" hangingPunct="1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6pPr>
      <a:lvl7pPr marL="1285631" algn="l" defTabSz="410688" rtl="0" eaLnBrk="1" fontAlgn="base" hangingPunct="1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7pPr>
      <a:lvl8pPr marL="1607041" algn="l" defTabSz="410688" rtl="0" eaLnBrk="1" fontAlgn="base" hangingPunct="1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8pPr>
      <a:lvl9pPr marL="1928447" algn="l" defTabSz="410688" rtl="0" eaLnBrk="1" fontAlgn="base" hangingPunct="1">
        <a:spcBef>
          <a:spcPts val="2953"/>
        </a:spcBef>
        <a:spcAft>
          <a:spcPct val="0"/>
        </a:spcAft>
        <a:defRPr sz="2100">
          <a:solidFill>
            <a:srgbClr val="5C6670"/>
          </a:solidFill>
          <a:latin typeface="+mn-lt"/>
          <a:ea typeface="+mn-ea"/>
          <a:cs typeface="+mn-cs"/>
          <a:sym typeface="Trebuchet MS" pitchFamily="-100" charset="0"/>
        </a:defRPr>
      </a:lvl9pPr>
    </p:bodyStyle>
    <p:otherStyle>
      <a:defPPr>
        <a:defRPr lang="en-US"/>
      </a:defPPr>
      <a:lvl1pPr marL="0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07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816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224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631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041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447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9856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264" algn="l" defTabSz="321407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2138"/>
            <a:ext cx="8229600" cy="3954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0AFDA-79D3-234D-B883-DE49F2796B8C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FE49-9763-954D-B1E1-95E4958F97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7917793" cy="700690"/>
          </a:xfrm>
          <a:prstGeom prst="rect">
            <a:avLst/>
          </a:prstGeom>
          <a:solidFill>
            <a:srgbClr val="99B5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917793" y="0"/>
            <a:ext cx="1226207" cy="70069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5B9B3"/>
              </a:solidFill>
            </a:endParaRPr>
          </a:p>
        </p:txBody>
      </p:sp>
      <p:pic>
        <p:nvPicPr>
          <p:cNvPr id="11" name="Picture 10" descr="LC logo white Larg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129" y="131380"/>
            <a:ext cx="875705" cy="44669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700690"/>
            <a:ext cx="175172" cy="6157309"/>
          </a:xfrm>
          <a:prstGeom prst="rect">
            <a:avLst/>
          </a:prstGeom>
          <a:solidFill>
            <a:srgbClr val="FAA7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33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85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9483B"/>
          </a:solidFill>
          <a:latin typeface="+mn-lt"/>
          <a:ea typeface="+mn-ea"/>
          <a:cs typeface="+mn-cs"/>
        </a:defRPr>
      </a:lvl1pPr>
      <a:lvl2pPr marL="10515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087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9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1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2138"/>
            <a:ext cx="8229600" cy="3954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0AFDA-79D3-234D-B883-DE49F2796B8C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FE49-9763-954D-B1E1-95E4958F97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7917793" cy="700690"/>
          </a:xfrm>
          <a:prstGeom prst="rect">
            <a:avLst/>
          </a:prstGeom>
          <a:solidFill>
            <a:srgbClr val="0E6E59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E6E59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917793" y="0"/>
            <a:ext cx="1226207" cy="700690"/>
          </a:xfrm>
          <a:prstGeom prst="rect">
            <a:avLst/>
          </a:prstGeom>
          <a:solidFill>
            <a:srgbClr val="0E6E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5B9B3"/>
              </a:solidFill>
            </a:endParaRPr>
          </a:p>
        </p:txBody>
      </p:sp>
      <p:pic>
        <p:nvPicPr>
          <p:cNvPr id="11" name="Picture 10" descr="LC logo white Large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129" y="131380"/>
            <a:ext cx="875705" cy="44669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700690"/>
            <a:ext cx="175172" cy="6157309"/>
          </a:xfrm>
          <a:prstGeom prst="rect">
            <a:avLst/>
          </a:prstGeom>
          <a:solidFill>
            <a:srgbClr val="0948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1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9483B"/>
          </a:solidFill>
          <a:latin typeface="+mn-lt"/>
          <a:ea typeface="+mn-ea"/>
          <a:cs typeface="+mn-cs"/>
        </a:defRPr>
      </a:lvl1pPr>
      <a:lvl2pPr marL="10515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087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9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1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83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E841855-8F66-44C9-9C39-4234BDB36A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4/10/2019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2F1C6CE-8B33-4C15-8E13-3299234897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3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78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8100131" y="3040845"/>
            <a:ext cx="1043872" cy="1100082"/>
          </a:xfrm>
          <a:prstGeom prst="rect">
            <a:avLst/>
          </a:prstGeom>
          <a:solidFill>
            <a:srgbClr val="E5D7B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1" y="3040844"/>
            <a:ext cx="9144001" cy="1100083"/>
          </a:xfrm>
          <a:prstGeom prst="rect">
            <a:avLst/>
          </a:prstGeom>
          <a:solidFill>
            <a:srgbClr val="084455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3" y="4140927"/>
            <a:ext cx="9144000" cy="2733699"/>
          </a:xfrm>
          <a:prstGeom prst="rect">
            <a:avLst/>
          </a:prstGeom>
          <a:solidFill>
            <a:srgbClr val="99B5C1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26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72138"/>
            <a:ext cx="8229600" cy="3954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0AFDA-79D3-234D-B883-DE49F2796B8C}" type="datetimeFigureOut">
              <a:rPr lang="en-US" smtClean="0"/>
              <a:t>4/10/2019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FE49-9763-954D-B1E1-95E4958F970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7223760" cy="700690"/>
          </a:xfrm>
          <a:prstGeom prst="rect">
            <a:avLst/>
          </a:prstGeom>
          <a:solidFill>
            <a:srgbClr val="99B5C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7223760" y="0"/>
            <a:ext cx="1920240" cy="700689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A5B9B3"/>
              </a:solidFill>
            </a:endParaRPr>
          </a:p>
        </p:txBody>
      </p:sp>
      <p:pic>
        <p:nvPicPr>
          <p:cNvPr id="11" name="Picture 10" descr="LC logo white Large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129" y="131380"/>
            <a:ext cx="875705" cy="44669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700690"/>
            <a:ext cx="175172" cy="6157309"/>
          </a:xfrm>
          <a:prstGeom prst="rect">
            <a:avLst/>
          </a:prstGeom>
          <a:solidFill>
            <a:srgbClr val="FAA7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0DFCC0-DA6E-4C9D-8B3D-BC7EA4139C5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45397" y="32329"/>
            <a:ext cx="676386" cy="6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09483B"/>
          </a:solidFill>
          <a:latin typeface="+mn-lt"/>
          <a:ea typeface="+mn-ea"/>
          <a:cs typeface="+mn-cs"/>
        </a:defRPr>
      </a:lvl1pPr>
      <a:lvl2pPr marL="10515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5087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9659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423160" indent="-91440" algn="l" defTabSz="457200" rtl="0" eaLnBrk="1" latinLnBrk="0" hangingPunct="1">
        <a:spcBef>
          <a:spcPts val="500"/>
        </a:spcBef>
        <a:buClr>
          <a:srgbClr val="0E6E59"/>
        </a:buClr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FDFDFD"/>
          </a:solid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46194" y="210416"/>
            <a:ext cx="7030605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9893" y="1906222"/>
            <a:ext cx="7904214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Open Sans"/>
                <a:cs typeface="Open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4/10/2019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956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433">
        <a:defRPr>
          <a:latin typeface="+mn-lt"/>
          <a:ea typeface="+mn-ea"/>
          <a:cs typeface="+mn-cs"/>
        </a:defRPr>
      </a:lvl2pPr>
      <a:lvl3pPr marL="806867">
        <a:defRPr>
          <a:latin typeface="+mn-lt"/>
          <a:ea typeface="+mn-ea"/>
          <a:cs typeface="+mn-cs"/>
        </a:defRPr>
      </a:lvl3pPr>
      <a:lvl4pPr marL="1210300">
        <a:defRPr>
          <a:latin typeface="+mn-lt"/>
          <a:ea typeface="+mn-ea"/>
          <a:cs typeface="+mn-cs"/>
        </a:defRPr>
      </a:lvl4pPr>
      <a:lvl5pPr marL="1613733">
        <a:defRPr>
          <a:latin typeface="+mn-lt"/>
          <a:ea typeface="+mn-ea"/>
          <a:cs typeface="+mn-cs"/>
        </a:defRPr>
      </a:lvl5pPr>
      <a:lvl6pPr marL="2017166">
        <a:defRPr>
          <a:latin typeface="+mn-lt"/>
          <a:ea typeface="+mn-ea"/>
          <a:cs typeface="+mn-cs"/>
        </a:defRPr>
      </a:lvl6pPr>
      <a:lvl7pPr marL="2420600">
        <a:defRPr>
          <a:latin typeface="+mn-lt"/>
          <a:ea typeface="+mn-ea"/>
          <a:cs typeface="+mn-cs"/>
        </a:defRPr>
      </a:lvl7pPr>
      <a:lvl8pPr marL="2824033">
        <a:defRPr>
          <a:latin typeface="+mn-lt"/>
          <a:ea typeface="+mn-ea"/>
          <a:cs typeface="+mn-cs"/>
        </a:defRPr>
      </a:lvl8pPr>
      <a:lvl9pPr marL="3227466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jcastillo@larimer.org" TargetMode="Externa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10" Type="http://schemas.openxmlformats.org/officeDocument/2006/relationships/image" Target="../media/image57.emf"/><Relationship Id="rId4" Type="http://schemas.openxmlformats.org/officeDocument/2006/relationships/image" Target="../media/image51.emf"/><Relationship Id="rId9" Type="http://schemas.openxmlformats.org/officeDocument/2006/relationships/image" Target="../media/image5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ipstrategies.com/geography-of-jobs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99B5C1">
              <a:alpha val="50196"/>
            </a:srgbClr>
          </a:solidFill>
          <a:ln>
            <a:solidFill>
              <a:srgbClr val="A5B9B3">
                <a:alpha val="50196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2224216"/>
            <a:ext cx="9144000" cy="799070"/>
          </a:xfrm>
          <a:prstGeom prst="rect">
            <a:avLst/>
          </a:prstGeom>
          <a:solidFill>
            <a:srgbClr val="99B5C1"/>
          </a:solidFill>
          <a:ln>
            <a:solidFill>
              <a:srgbClr val="99B5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444827" y="2216475"/>
            <a:ext cx="1699173" cy="814552"/>
          </a:xfrm>
          <a:prstGeom prst="rect">
            <a:avLst/>
          </a:prstGeom>
          <a:solidFill>
            <a:srgbClr val="F2A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1" y="4123368"/>
            <a:ext cx="6384171" cy="582083"/>
          </a:xfrm>
          <a:prstGeom prst="rect">
            <a:avLst/>
          </a:prstGeom>
          <a:solidFill>
            <a:srgbClr val="99B5C1"/>
          </a:solidFill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000" dirty="0">
              <a:solidFill>
                <a:srgbClr val="09483B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222422" cy="6858000"/>
          </a:xfrm>
          <a:prstGeom prst="rect">
            <a:avLst/>
          </a:prstGeom>
          <a:solidFill>
            <a:srgbClr val="F2A900"/>
          </a:solidFill>
          <a:ln>
            <a:solidFill>
              <a:srgbClr val="F2A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 descr="LC logo white Lar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629" y="2296362"/>
            <a:ext cx="1184780" cy="6043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0466" y="2402735"/>
            <a:ext cx="694407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cap="all" dirty="0">
                <a:solidFill>
                  <a:srgbClr val="005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and Workforce Development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707" y="4237405"/>
            <a:ext cx="616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>
                <a:solidFill>
                  <a:srgbClr val="005A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11, 2019</a:t>
            </a:r>
            <a:endParaRPr lang="en-US" sz="1800" cap="all" dirty="0">
              <a:solidFill>
                <a:srgbClr val="005A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0694" y="3014749"/>
            <a:ext cx="8925035" cy="1100083"/>
          </a:xfrm>
          <a:prstGeom prst="rect">
            <a:avLst/>
          </a:prstGeom>
          <a:solidFill>
            <a:srgbClr val="005A70"/>
          </a:solidFill>
          <a:ln>
            <a:solidFill>
              <a:srgbClr val="005A70"/>
            </a:solidFill>
          </a:ln>
        </p:spPr>
        <p:txBody>
          <a:bodyPr anchor="ctr" anchorCtr="0">
            <a:noAutofit/>
          </a:bodyPr>
          <a:lstStyle>
            <a:lvl1pPr marL="182880" algn="l" defTabSz="457200" rtl="0" eaLnBrk="1" latinLnBrk="0" hangingPunct="1">
              <a:spcBef>
                <a:spcPct val="0"/>
              </a:spcBef>
              <a:buNone/>
              <a:defRPr sz="3600" kern="1200" cap="all" normalizeH="0">
                <a:solidFill>
                  <a:srgbClr val="A5B9B3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Larimer 101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14" r="448" b="38278"/>
          <a:stretch/>
        </p:blipFill>
        <p:spPr>
          <a:xfrm>
            <a:off x="6385899" y="4123368"/>
            <a:ext cx="2758965" cy="58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81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" name="Diagram 107" descr="Circle Arrow Process" title="SmartArt">
            <a:extLst>
              <a:ext uri="{FF2B5EF4-FFF2-40B4-BE49-F238E27FC236}">
                <a16:creationId xmlns:a16="http://schemas.microsoft.com/office/drawing/2014/main" id="{2CA45F9D-8691-498E-BA03-0F019A7B30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4584829"/>
              </p:ext>
            </p:extLst>
          </p:nvPr>
        </p:nvGraphicFramePr>
        <p:xfrm>
          <a:off x="1006678" y="1469725"/>
          <a:ext cx="7273773" cy="50890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EF4D59E9-874F-4DF3-996D-B5288E16A044}"/>
              </a:ext>
            </a:extLst>
          </p:cNvPr>
          <p:cNvSpPr txBox="1"/>
          <p:nvPr/>
        </p:nvSpPr>
        <p:spPr>
          <a:xfrm>
            <a:off x="125835" y="119270"/>
            <a:ext cx="793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What is Economic and Workforce Development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C2EE82-EBDA-42B6-AD24-D3EFABFC218F}"/>
              </a:ext>
            </a:extLst>
          </p:cNvPr>
          <p:cNvSpPr/>
          <p:nvPr/>
        </p:nvSpPr>
        <p:spPr>
          <a:xfrm>
            <a:off x="205529" y="823394"/>
            <a:ext cx="8594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b="1" i="1" dirty="0">
                <a:solidFill>
                  <a:srgbClr val="454241"/>
                </a:solidFill>
                <a:latin typeface="Montserrat" panose="02000505000000020004" pitchFamily="2" charset="0"/>
                <a:cs typeface="Arial" panose="020B0604020202020204" pitchFamily="34" charset="0"/>
              </a:rPr>
              <a:t>Supporting our region’s economic vitality by aligning workforce and economic development.</a:t>
            </a:r>
            <a:endParaRPr lang="en-US" b="1" dirty="0">
              <a:solidFill>
                <a:srgbClr val="454241"/>
              </a:solidFill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545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6169" y="-32982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About Us:  Economic &amp; Workforce Development 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Vision, Mission, Values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747" y="939800"/>
            <a:ext cx="8415603" cy="6855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  <a:t>Vision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  <a:t>We are a vital, energetic, recognized leader employing a deep understanding of economic and workforce trends to positively influence the Northern Colorado economy and to create better lives for all who live and work here.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</a:b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  <a:t>Mission 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  <a:t>Larimer County Economic and Workforce Development connects people to meaningful work and businesses to talent and resources, improving our community’s economic well being. We care and our customers matter.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  <a:t>Values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  <a:t>Customer Focused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  <a:t>Respect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  <a:t>Integrity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  <a:t>Collaboration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  <a:t>Culture of Innovation 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Calibri" panose="020F0502020204030204" pitchFamily="34" charset="0"/>
              </a:rPr>
              <a:t>Inclusivity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0482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6031" y="2806889"/>
            <a:ext cx="8917969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Who We Serve</a:t>
            </a:r>
          </a:p>
          <a:p>
            <a:pPr algn="ctr">
              <a:spcAft>
                <a:spcPts val="600"/>
              </a:spcAft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06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405474" y="1803317"/>
            <a:ext cx="3407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 Please take out your phone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0341" y="2915279"/>
            <a:ext cx="439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 Start a text message to:  22333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0743" y="3992172"/>
            <a:ext cx="4779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 Message: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workforcedev746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79055" y="1727998"/>
            <a:ext cx="2878663" cy="1015724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39" name="Rectangle 38"/>
          <p:cNvSpPr/>
          <p:nvPr/>
        </p:nvSpPr>
        <p:spPr>
          <a:xfrm>
            <a:off x="3054636" y="1721553"/>
            <a:ext cx="1410538" cy="70510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43" name="Rectangle 42"/>
          <p:cNvSpPr/>
          <p:nvPr/>
        </p:nvSpPr>
        <p:spPr>
          <a:xfrm>
            <a:off x="4372990" y="3172160"/>
            <a:ext cx="3991959" cy="1189311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50" name="Rectangle 49"/>
          <p:cNvSpPr/>
          <p:nvPr/>
        </p:nvSpPr>
        <p:spPr>
          <a:xfrm>
            <a:off x="5006923" y="4757487"/>
            <a:ext cx="3135630" cy="1015724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2" name="Rectangle 1"/>
          <p:cNvSpPr/>
          <p:nvPr/>
        </p:nvSpPr>
        <p:spPr>
          <a:xfrm>
            <a:off x="465065" y="5046354"/>
            <a:ext cx="82138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54241"/>
                </a:solidFill>
                <a:effectLst>
                  <a:outerShdw blurRad="38100" dist="19050" dir="2700000" algn="tl" rotWithShape="0">
                    <a:srgbClr val="454241">
                      <a:alpha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provide direct services to veterans, adults, youth, families, entrepreneurs, small and large employers. 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454241"/>
                </a:solidFill>
                <a:effectLst>
                  <a:outerShdw blurRad="38100" dist="19050" dir="2700000" algn="tl" rotWithShape="0">
                    <a:srgbClr val="454241">
                      <a:alpha val="4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Community!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454241"/>
              </a:solidFill>
              <a:effectLst>
                <a:outerShdw blurRad="38100" dist="19050" dir="2700000" algn="tl" rotWithShape="0">
                  <a:srgbClr val="454241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30161-12F0-410D-9D78-4D6F097845B0}"/>
              </a:ext>
            </a:extLst>
          </p:cNvPr>
          <p:cNvSpPr txBox="1"/>
          <p:nvPr/>
        </p:nvSpPr>
        <p:spPr>
          <a:xfrm>
            <a:off x="19666" y="128488"/>
            <a:ext cx="793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Who We Serve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7D52C-8CF5-4A88-A896-61048EAC1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282" y="1612563"/>
            <a:ext cx="6889077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841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666" y="111783"/>
            <a:ext cx="793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Who We Serve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5474" y="1803317"/>
            <a:ext cx="3407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 Please take out your phone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0341" y="2915279"/>
            <a:ext cx="439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 Start a text message to:  22333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79055" y="1727998"/>
            <a:ext cx="2878663" cy="1015724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39" name="Rectangle 38"/>
          <p:cNvSpPr/>
          <p:nvPr/>
        </p:nvSpPr>
        <p:spPr>
          <a:xfrm>
            <a:off x="3054636" y="1721553"/>
            <a:ext cx="1410538" cy="70510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43" name="Rectangle 42"/>
          <p:cNvSpPr/>
          <p:nvPr/>
        </p:nvSpPr>
        <p:spPr>
          <a:xfrm>
            <a:off x="4372990" y="3172160"/>
            <a:ext cx="3991959" cy="1189311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50" name="Rectangle 49"/>
          <p:cNvSpPr/>
          <p:nvPr/>
        </p:nvSpPr>
        <p:spPr>
          <a:xfrm>
            <a:off x="5006923" y="4757487"/>
            <a:ext cx="3135630" cy="1015724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2DB63C-819B-4079-9EE5-B08E9D251445}"/>
              </a:ext>
            </a:extLst>
          </p:cNvPr>
          <p:cNvSpPr txBox="1"/>
          <p:nvPr/>
        </p:nvSpPr>
        <p:spPr>
          <a:xfrm>
            <a:off x="779051" y="1128280"/>
            <a:ext cx="768096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2000" b="1" i="1" dirty="0">
                <a:solidFill>
                  <a:prstClr val="black"/>
                </a:solidFill>
                <a:latin typeface="Montserrat" panose="02000505000000020004" pitchFamily="2" charset="0"/>
                <a:cs typeface="Myriad Pro Semibold"/>
              </a:rPr>
              <a:t>One of the main functions of the Economic and Workforce Development Department is to connect.  </a:t>
            </a:r>
          </a:p>
          <a:p>
            <a:pPr algn="ctr" defTabSz="914400"/>
            <a:br>
              <a:rPr lang="en-US" sz="2000" b="1" i="1" dirty="0">
                <a:solidFill>
                  <a:prstClr val="black"/>
                </a:solidFill>
                <a:latin typeface="Montserrat" panose="02000505000000020004" pitchFamily="2" charset="0"/>
                <a:cs typeface="Myriad Pro Semibold"/>
              </a:rPr>
            </a:br>
            <a:r>
              <a:rPr lang="en-US" sz="2000" b="1" i="1" dirty="0">
                <a:solidFill>
                  <a:prstClr val="black"/>
                </a:solidFill>
                <a:latin typeface="Montserrat" panose="02000505000000020004" pitchFamily="2" charset="0"/>
                <a:cs typeface="Myriad Pro Semibold"/>
              </a:rPr>
              <a:t>In January of 2019 we served nearly 800 veterans. </a:t>
            </a:r>
            <a:br>
              <a:rPr lang="en-US" sz="2000" dirty="0">
                <a:solidFill>
                  <a:prstClr val="black"/>
                </a:solidFill>
                <a:latin typeface="Montserrat" panose="02000505000000020004" pitchFamily="2" charset="0"/>
                <a:cs typeface="Myriad Pro Semibold"/>
              </a:rPr>
            </a:br>
            <a:endParaRPr lang="en-US" sz="2000" dirty="0">
              <a:solidFill>
                <a:prstClr val="black"/>
              </a:solidFill>
              <a:latin typeface="Montserrat" panose="02000505000000020004" pitchFamily="2" charset="0"/>
              <a:cs typeface="Myriad Pro Semibold"/>
            </a:endParaRPr>
          </a:p>
          <a:p>
            <a:pPr algn="ctr" defTabSz="914400"/>
            <a:r>
              <a:rPr lang="en-US" sz="2000" b="1" i="1" dirty="0">
                <a:solidFill>
                  <a:prstClr val="black"/>
                </a:solidFill>
                <a:latin typeface="Montserrat" panose="02000505000000020004" pitchFamily="2" charset="0"/>
                <a:cs typeface="Myriad Pro Semibold"/>
              </a:rPr>
              <a:t>In 2017 we served over 1,600 employers and 12,000 job seekers. </a:t>
            </a:r>
            <a:br>
              <a:rPr lang="en-US" sz="2000" b="1" i="1" dirty="0">
                <a:solidFill>
                  <a:prstClr val="black"/>
                </a:solidFill>
                <a:latin typeface="Montserrat" panose="02000505000000020004" pitchFamily="2" charset="0"/>
                <a:cs typeface="Myriad Pro Semibold"/>
              </a:rPr>
            </a:br>
            <a:endParaRPr lang="en-US" sz="2000" b="1" i="1" dirty="0">
              <a:solidFill>
                <a:prstClr val="black"/>
              </a:solidFill>
              <a:latin typeface="Montserrat" panose="02000505000000020004" pitchFamily="2" charset="0"/>
              <a:cs typeface="Myriad Pro Semibold"/>
            </a:endParaRPr>
          </a:p>
          <a:p>
            <a:pPr marL="342900" indent="-342900" algn="ctr" defTabSz="914400">
              <a:buFont typeface="+mj-lt"/>
              <a:buAutoNum type="arabicPeriod"/>
            </a:pPr>
            <a:endParaRPr lang="en-US" dirty="0">
              <a:solidFill>
                <a:prstClr val="white"/>
              </a:solidFill>
              <a:latin typeface="Myriad Pro" panose="020B0503030403020204" pitchFamily="34" charset="0"/>
            </a:endParaRPr>
          </a:p>
        </p:txBody>
      </p:sp>
      <p:pic>
        <p:nvPicPr>
          <p:cNvPr id="2054" name="Picture 6" descr="https://freerangestock.com/thumbnail/74542/people-discussing-business-ideas--brainstorming-and-business-me.jpg">
            <a:extLst>
              <a:ext uri="{FF2B5EF4-FFF2-40B4-BE49-F238E27FC236}">
                <a16:creationId xmlns:a16="http://schemas.microsoft.com/office/drawing/2014/main" id="{9A8A809F-285D-4CBB-A747-CF6E641B0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525" y="4060896"/>
            <a:ext cx="5296054" cy="2509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0941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6031" y="2806889"/>
            <a:ext cx="8917969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How We Serve</a:t>
            </a:r>
          </a:p>
          <a:p>
            <a:pPr algn="ctr">
              <a:spcAft>
                <a:spcPts val="600"/>
              </a:spcAft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77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5814" y="-38304"/>
            <a:ext cx="7938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Some of the Services We Provide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5474" y="1803317"/>
            <a:ext cx="3407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 Please take out your phone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0341" y="2915279"/>
            <a:ext cx="439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 Start a text message to:  22333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0743" y="3992172"/>
            <a:ext cx="4779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 Message: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workforcedev746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79055" y="1727998"/>
            <a:ext cx="2878663" cy="1015724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39" name="Rectangle 38"/>
          <p:cNvSpPr/>
          <p:nvPr/>
        </p:nvSpPr>
        <p:spPr>
          <a:xfrm>
            <a:off x="3054636" y="1721553"/>
            <a:ext cx="1410538" cy="705100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43" name="Rectangle 42"/>
          <p:cNvSpPr/>
          <p:nvPr/>
        </p:nvSpPr>
        <p:spPr>
          <a:xfrm>
            <a:off x="4372990" y="3172160"/>
            <a:ext cx="3991959" cy="1189311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50" name="Rectangle 49"/>
          <p:cNvSpPr/>
          <p:nvPr/>
        </p:nvSpPr>
        <p:spPr>
          <a:xfrm>
            <a:off x="5006923" y="4757487"/>
            <a:ext cx="3135630" cy="1015724"/>
          </a:xfrm>
          <a:prstGeom prst="rect">
            <a:avLst/>
          </a:prstGeom>
          <a:noFill/>
          <a:ln>
            <a:noFill/>
          </a:ln>
          <a:effectLst/>
        </p:spPr>
      </p:sp>
      <p:sp>
        <p:nvSpPr>
          <p:cNvPr id="27" name="TextBox 26"/>
          <p:cNvSpPr txBox="1"/>
          <p:nvPr/>
        </p:nvSpPr>
        <p:spPr>
          <a:xfrm>
            <a:off x="352257" y="763703"/>
            <a:ext cx="4020733" cy="8463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5A7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Myriad Pro Semibold"/>
              </a:rPr>
              <a:t>    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Businesses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1" u="none" strike="noStrike" kern="1200" cap="none" spc="0" normalizeH="0" baseline="0" noProof="0" dirty="0">
              <a:ln>
                <a:noFill/>
              </a:ln>
              <a:solidFill>
                <a:srgbClr val="005A7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Myriad Pro Semibold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Training &amp; Education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Hiring events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Internships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Workshops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Elevate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Skillful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Skill verification assessments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Employee Recruitment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Sector partnerships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Business retention and expansion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Business attraction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Incentive negotiation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Resources for employee transitions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Workforce Development Board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much more!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5A7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Myriad Pro Semibold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5A7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Myriad Pro Semibol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5A7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Myriad Pro Semibold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Myriad Pro Semibold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Myriad Pro Semibol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Myriad Pro Semibold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Myriad Pro Semibold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09552" y="763703"/>
            <a:ext cx="4568634" cy="8053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Job Seekers and Young Adults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5A7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Myriad Pro Semibold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Job posting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Workshops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Training &amp; education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Sector partnerships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Hiring events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Internships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Skill verification assessments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Career Road Trips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Larimer County Conservation Corps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Veteran Services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Data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Career exploration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Employment support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Young Entrepreneur Tournament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Larimer County Works Program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 much more!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5A7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Myriad Pro Semibol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5A7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Myriad Pro Semibold"/>
              </a:rPr>
              <a:t>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Myriad Pro Semibold"/>
              </a:rPr>
            </a:b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Myriad Pro Semibol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anose="020B0503030403020204" pitchFamily="34" charset="0"/>
                <a:ea typeface="+mn-ea"/>
                <a:cs typeface="Myriad Pro Semibold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Myriad Pro Semibold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153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7576" y="2058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Business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06625" y="1043578"/>
            <a:ext cx="8527649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09483B"/>
                </a:solidFill>
                <a:latin typeface="+mn-lt"/>
                <a:ea typeface="+mn-ea"/>
                <a:cs typeface="+mn-cs"/>
              </a:defRPr>
            </a:lvl1pPr>
            <a:lvl2pPr marL="10515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87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59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31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</a:rPr>
              <a:t>We help employers recruit, select, train and develop employees – manage transitions, layoff and separation.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</a:rPr>
              <a:t>Employee recruitment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Skill verification assessments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Sector partnerships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Elevate Training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Data including Labor Market Information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200" dirty="0">
              <a:solidFill>
                <a:srgbClr val="454241"/>
              </a:solidFill>
              <a:latin typeface="Montserrat" panose="02000505000000020004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281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6169" y="-26745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Data Analysis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A5D039-3CA4-4F20-BE9B-8F3AC30B8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6" y="1718103"/>
            <a:ext cx="6606038" cy="3517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870A5C1-3FE3-4FC2-BABE-5432C7A89A1D}"/>
              </a:ext>
            </a:extLst>
          </p:cNvPr>
          <p:cNvCxnSpPr/>
          <p:nvPr/>
        </p:nvCxnSpPr>
        <p:spPr>
          <a:xfrm flipV="1">
            <a:off x="2511114" y="3298987"/>
            <a:ext cx="3380015" cy="2106386"/>
          </a:xfrm>
          <a:prstGeom prst="straightConnector1">
            <a:avLst/>
          </a:prstGeom>
          <a:noFill/>
          <a:ln w="15875" cap="rnd" cmpd="sng" algn="ctr">
            <a:solidFill>
              <a:srgbClr val="09483B"/>
            </a:solidFill>
            <a:prstDash val="solid"/>
            <a:tailEnd type="triangle" w="lg" len="lg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A85CA4E-3ACC-419B-944A-EA45F081A85C}"/>
              </a:ext>
            </a:extLst>
          </p:cNvPr>
          <p:cNvSpPr txBox="1"/>
          <p:nvPr/>
        </p:nvSpPr>
        <p:spPr>
          <a:xfrm>
            <a:off x="2800291" y="5235106"/>
            <a:ext cx="44381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>
              <a:defRPr/>
            </a:pPr>
            <a:r>
              <a:rPr lang="en-US" sz="900" dirty="0">
                <a:latin typeface="Century Gothic" panose="020B0502020202020204"/>
              </a:rPr>
              <a:t>Emsi. “Talent Attraction Tool”. Graduate Oversupply Map. “Registered Nurses”. Green indicates surplus of graduates relative to local annual hiring of RNs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AB14BD-7543-4A26-AA42-96F8D31D5DEC}"/>
              </a:ext>
            </a:extLst>
          </p:cNvPr>
          <p:cNvSpPr txBox="1"/>
          <p:nvPr/>
        </p:nvSpPr>
        <p:spPr>
          <a:xfrm>
            <a:off x="1211210" y="5742937"/>
            <a:ext cx="4369526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defRPr/>
            </a:pPr>
            <a:r>
              <a:rPr lang="en-US" sz="1500" dirty="0">
                <a:latin typeface="Montserrat" panose="02000505000000020004" pitchFamily="2" charset="0"/>
              </a:rPr>
              <a:t>Ohio University (main campus) produces ~2600 Nursing BSNs per year </a:t>
            </a:r>
            <a:br>
              <a:rPr lang="en-US" sz="1500" dirty="0">
                <a:latin typeface="Montserrat" panose="02000505000000020004" pitchFamily="2" charset="0"/>
              </a:rPr>
            </a:br>
            <a:r>
              <a:rPr lang="en-US" sz="1350" dirty="0">
                <a:latin typeface="Montserrat" panose="02000505000000020004" pitchFamily="2" charset="0"/>
              </a:rPr>
              <a:t>(37 new jobs, 2016)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6D28E5-9721-47F9-94B4-FEB0CF3F9FED}"/>
              </a:ext>
            </a:extLst>
          </p:cNvPr>
          <p:cNvSpPr/>
          <p:nvPr/>
        </p:nvSpPr>
        <p:spPr>
          <a:xfrm>
            <a:off x="176169" y="877992"/>
            <a:ext cx="73403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454241"/>
                </a:solidFill>
                <a:latin typeface="Montserrat" panose="00000500000000000000" pitchFamily="50" charset="0"/>
              </a:rPr>
              <a:t>Which regions are producing more Registered Nurses</a:t>
            </a:r>
          </a:p>
          <a:p>
            <a:r>
              <a:rPr lang="en-US" sz="2000" dirty="0">
                <a:solidFill>
                  <a:srgbClr val="454241"/>
                </a:solidFill>
                <a:latin typeface="Montserrat" panose="00000500000000000000" pitchFamily="50" charset="0"/>
              </a:rPr>
              <a:t> than they can hire locally?</a:t>
            </a:r>
          </a:p>
        </p:txBody>
      </p:sp>
    </p:spTree>
    <p:extLst>
      <p:ext uri="{BB962C8B-B14F-4D97-AF65-F5344CB8AC3E}">
        <p14:creationId xmlns:p14="http://schemas.microsoft.com/office/powerpoint/2010/main" val="2420303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7576" y="2058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Youth and Young Adults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06625" y="1043578"/>
            <a:ext cx="8527649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09483B"/>
                </a:solidFill>
                <a:latin typeface="+mn-lt"/>
                <a:ea typeface="+mn-ea"/>
                <a:cs typeface="+mn-cs"/>
              </a:defRPr>
            </a:lvl1pPr>
            <a:lvl2pPr marL="10515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87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59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31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</a:rPr>
              <a:t>We help prepare youth  to work and thrive in our community.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Young Entrepreneurial Tournament (YET)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Internships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GED prep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Educational workshops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Career exploration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Larimer County Conservation Corps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78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2895056"/>
            <a:ext cx="8446769" cy="2428365"/>
          </a:xfrm>
        </p:spPr>
        <p:txBody>
          <a:bodyPr/>
          <a:lstStyle/>
          <a:p>
            <a:pPr marL="0" indent="0" algn="ctr">
              <a:buNone/>
            </a:pPr>
            <a:r>
              <a:rPr lang="en-US" sz="4500" dirty="0">
                <a:cs typeface="Aharoni" panose="02010803020104030203" pitchFamily="2" charset="-79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359641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7576" y="2058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0000500000000000000" pitchFamily="50" charset="0"/>
              </a:rPr>
              <a:t>Youth Programs: Larimer County Conservation Corps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8175" y="824477"/>
            <a:ext cx="8527649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09483B"/>
                </a:solidFill>
                <a:latin typeface="+mn-lt"/>
                <a:ea typeface="+mn-ea"/>
                <a:cs typeface="+mn-cs"/>
              </a:defRPr>
            </a:lvl1pPr>
            <a:lvl2pPr marL="10515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87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59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31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</a:rPr>
              <a:t>The Sawyer Program is a full-time summer service opportunity for young adults 18-25.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454241"/>
                </a:solidFill>
                <a:latin typeface="Montserrat" panose="02000505000000020004" pitchFamily="2" charset="0"/>
              </a:rPr>
              <a:t>Complete pine beetle kill/hazardous tree removal, fire mitigation and restoration projects on public lands.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</a:endParaRPr>
          </a:p>
          <a:p>
            <a:r>
              <a:rPr lang="en-US" dirty="0"/>
              <a:t> </a:t>
            </a:r>
          </a:p>
          <a:p>
            <a:pPr lvl="1" indent="0" defTabSz="914400">
              <a:spcBef>
                <a:spcPts val="1000"/>
              </a:spcBef>
              <a:buClrTx/>
              <a:buSzTx/>
              <a:buNone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1DABF5-8545-4D71-B78E-D7C7B0F8B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867" y="2311402"/>
            <a:ext cx="3098759" cy="4143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E4E0D-D285-4704-8E96-B9A159A947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536" y="2401909"/>
            <a:ext cx="3031066" cy="4052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635750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7576" y="2058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0000500000000000000" pitchFamily="50" charset="0"/>
              </a:rPr>
              <a:t>Youth Programs: Larimer County Conservation Corps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8175" y="824477"/>
            <a:ext cx="8527649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09483B"/>
                </a:solidFill>
                <a:latin typeface="+mn-lt"/>
                <a:ea typeface="+mn-ea"/>
                <a:cs typeface="+mn-cs"/>
              </a:defRPr>
            </a:lvl1pPr>
            <a:lvl2pPr marL="10515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87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59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31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</a:rPr>
              <a:t>The Water &amp; Energy Program is a full-time winter/spring service opportunity for young adults 18-25.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</a:rPr>
              <a:t>Corps members perform home efficiency assessments throughout the community.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00" dirty="0">
                <a:solidFill>
                  <a:srgbClr val="454241"/>
                </a:solidFill>
                <a:latin typeface="Montserrat" panose="02000505000000020004" pitchFamily="2" charset="0"/>
              </a:rPr>
              <a:t>If you receive utilities from Fort Collins Utilities or Loveland Water &amp; Power, you can sign up for a free home efficiency assessment.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</a:endParaRPr>
          </a:p>
          <a:p>
            <a:r>
              <a:rPr lang="en-US" dirty="0"/>
              <a:t> </a:t>
            </a:r>
          </a:p>
          <a:p>
            <a:pPr lvl="1" indent="0" defTabSz="914400">
              <a:spcBef>
                <a:spcPts val="1000"/>
              </a:spcBef>
              <a:buClrTx/>
              <a:buSzTx/>
              <a:buNone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9D3EA8-7ABA-43DC-A0B6-5745367A2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18" y="3004264"/>
            <a:ext cx="2799712" cy="3743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6871E0-2BCC-4B79-906B-A4D310C2D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781" y="3098828"/>
            <a:ext cx="2277239" cy="304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A1278-8315-44CF-818D-BF91FA39A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971" y="2908570"/>
            <a:ext cx="2799712" cy="3743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64328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2123" y="0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Work-based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635" y="1096921"/>
            <a:ext cx="8155253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>
                <a:solidFill>
                  <a:srgbClr val="4542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2017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5424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300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customers participate in work-based learning opportunities designed to help them earn income while they gain and demonstrate their professional skills.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Over 600 students visited nearly 60 businesses to learn about career pathways and training options across a broad range of industries and jobs.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957" y="3203956"/>
            <a:ext cx="4224384" cy="31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979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>
          <a:xfrm>
            <a:off x="406626" y="968077"/>
            <a:ext cx="8081010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09483B"/>
                </a:solidFill>
                <a:latin typeface="+mn-lt"/>
                <a:ea typeface="+mn-ea"/>
                <a:cs typeface="+mn-cs"/>
              </a:defRPr>
            </a:lvl1pPr>
            <a:lvl2pPr marL="10515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87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59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31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000" dirty="0">
                <a:solidFill>
                  <a:srgbClr val="454241"/>
                </a:solidFill>
                <a:latin typeface="Montserrat" panose="02000505000000020004" pitchFamily="2" charset="0"/>
              </a:rPr>
              <a:t>When you want or need to shift careers, we’re here to help you navigate your career path.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000" dirty="0">
              <a:solidFill>
                <a:srgbClr val="454241"/>
              </a:solidFill>
              <a:latin typeface="Montserrat" panose="02000505000000020004" pitchFamily="2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454241"/>
                </a:solidFill>
                <a:latin typeface="Montserrat" panose="02000505000000020004" pitchFamily="2" charset="0"/>
              </a:rPr>
              <a:t>Veteran Services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</a:rPr>
              <a:t>Workshops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54241"/>
                </a:solidFill>
                <a:latin typeface="Montserrat" panose="02000505000000020004" pitchFamily="2" charset="0"/>
              </a:rPr>
              <a:t>Sector partnerships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</a:rPr>
              <a:t>Hiring events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54241"/>
                </a:solidFill>
                <a:latin typeface="Montserrat" panose="02000505000000020004" pitchFamily="2" charset="0"/>
              </a:rPr>
              <a:t>Internships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454241"/>
                </a:solidFill>
                <a:latin typeface="Montserrat" panose="02000505000000020004" pitchFamily="2" charset="0"/>
              </a:rPr>
              <a:t>Barriers to Employment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srgbClr val="454241"/>
                </a:solidFill>
                <a:latin typeface="Montserrat" panose="02000505000000020004" pitchFamily="2" charset="0"/>
              </a:rPr>
              <a:t>Education and Training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9E92EB-E865-455F-B239-A1A5AC0A4724}"/>
              </a:ext>
            </a:extLst>
          </p:cNvPr>
          <p:cNvSpPr txBox="1"/>
          <p:nvPr/>
        </p:nvSpPr>
        <p:spPr>
          <a:xfrm>
            <a:off x="107576" y="0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0000500000000000000" pitchFamily="50" charset="0"/>
              </a:rPr>
              <a:t>Job Skills and Connections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765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9057" y="0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Education and Training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747" y="1663416"/>
            <a:ext cx="8155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  <a:t>215 customers received training support toward a credential in over 95 unique occupations that address Northern Colorado’s current employer needs.  The most common occupations are listed below.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58" y="3500459"/>
            <a:ext cx="8552194" cy="3137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759" y="943872"/>
            <a:ext cx="8155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  <a:t>We support people in obtaining living wage occupations. 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  <a:t>In 2017</a:t>
            </a:r>
          </a:p>
        </p:txBody>
      </p:sp>
    </p:spTree>
    <p:extLst>
      <p:ext uri="{BB962C8B-B14F-4D97-AF65-F5344CB8AC3E}">
        <p14:creationId xmlns:p14="http://schemas.microsoft.com/office/powerpoint/2010/main" val="17545145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7576" y="0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Economic Development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06626" y="1043578"/>
            <a:ext cx="8081010" cy="18319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09483B"/>
                </a:solidFill>
                <a:latin typeface="+mn-lt"/>
                <a:ea typeface="+mn-ea"/>
                <a:cs typeface="+mn-cs"/>
              </a:defRPr>
            </a:lvl1pPr>
            <a:lvl2pPr marL="10515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87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59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31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</a:rPr>
              <a:t>Supports the economic resilience in Northern Colorado.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2200" dirty="0">
              <a:solidFill>
                <a:srgbClr val="454241"/>
              </a:solidFill>
              <a:latin typeface="Montserrat" panose="02000505000000020004" pitchFamily="2" charset="0"/>
            </a:endParaRPr>
          </a:p>
          <a:p>
            <a:pPr marL="342900" lvl="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Data including the 2019 Data Dashboard</a:t>
            </a:r>
          </a:p>
          <a:p>
            <a:pPr marL="342900" lvl="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Business attraction</a:t>
            </a:r>
          </a:p>
          <a:p>
            <a:pPr marL="342900" lvl="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Regional economic development partnerships</a:t>
            </a:r>
          </a:p>
          <a:p>
            <a:pPr marL="342900" lvl="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Enterprise Zone</a:t>
            </a:r>
          </a:p>
          <a:p>
            <a:pPr marL="342900" lvl="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Incentive negotiations </a:t>
            </a:r>
          </a:p>
          <a:p>
            <a:pPr marL="342900" indent="-342900" defTabSz="914400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Business Retention and Expansion </a:t>
            </a:r>
          </a:p>
          <a:p>
            <a:pPr lvl="0" defTabSz="914400">
              <a:spcBef>
                <a:spcPts val="1000"/>
              </a:spcBef>
              <a:defRPr/>
            </a:pPr>
            <a:endParaRPr lang="en-US" sz="2200" dirty="0">
              <a:solidFill>
                <a:srgbClr val="454241"/>
              </a:solidFill>
              <a:latin typeface="Montserrat" panose="02000505000000020004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200" dirty="0">
              <a:solidFill>
                <a:srgbClr val="454241"/>
              </a:solidFill>
              <a:latin typeface="Montserrat" panose="02000505000000020004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45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79755483-EDB7-4888-A74F-B8712450B1C9}"/>
              </a:ext>
            </a:extLst>
          </p:cNvPr>
          <p:cNvSpPr txBox="1"/>
          <p:nvPr/>
        </p:nvSpPr>
        <p:spPr>
          <a:xfrm>
            <a:off x="107576" y="-37156"/>
            <a:ext cx="8629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Economic Development </a:t>
            </a:r>
          </a:p>
        </p:txBody>
      </p: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9EFB01AF-8367-400B-BC22-21AE1567D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087408"/>
              </p:ext>
            </p:extLst>
          </p:nvPr>
        </p:nvGraphicFramePr>
        <p:xfrm>
          <a:off x="107576" y="1226366"/>
          <a:ext cx="9144000" cy="514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0AAF611E-DD84-4E19-BA9A-C03CB4AA15F5}"/>
              </a:ext>
            </a:extLst>
          </p:cNvPr>
          <p:cNvSpPr txBox="1"/>
          <p:nvPr/>
        </p:nvSpPr>
        <p:spPr>
          <a:xfrm>
            <a:off x="1205504" y="1445441"/>
            <a:ext cx="6948145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 defTabSz="685800">
              <a:defRPr/>
            </a:pPr>
            <a:r>
              <a:rPr lang="en-US" sz="2400" b="1" dirty="0">
                <a:solidFill>
                  <a:prstClr val="black"/>
                </a:solidFill>
                <a:latin typeface="Century Gothic"/>
              </a:rPr>
              <a:t>ECONOMIC DEVELOPMENT</a:t>
            </a:r>
            <a:r>
              <a:rPr lang="en-US" sz="2400" dirty="0">
                <a:solidFill>
                  <a:prstClr val="black"/>
                </a:solidFill>
                <a:latin typeface="Century Gothic"/>
              </a:rPr>
              <a:t> – Why?</a:t>
            </a:r>
            <a:endParaRPr lang="en-US" sz="27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D789850-1395-4F96-B490-70B77A1C4634}"/>
              </a:ext>
            </a:extLst>
          </p:cNvPr>
          <p:cNvSpPr txBox="1"/>
          <p:nvPr/>
        </p:nvSpPr>
        <p:spPr>
          <a:xfrm>
            <a:off x="736226" y="2031400"/>
            <a:ext cx="788670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800">
              <a:defRPr/>
            </a:pPr>
            <a:r>
              <a:rPr lang="en-US" sz="1500" i="1" u="sng" dirty="0">
                <a:solidFill>
                  <a:prstClr val="black"/>
                </a:solidFill>
                <a:latin typeface="Calibri Light"/>
              </a:rPr>
              <a:t>Using data to drive a </a:t>
            </a:r>
            <a:r>
              <a:rPr lang="en-US" sz="1500" b="1" i="1" u="sng" dirty="0">
                <a:solidFill>
                  <a:prstClr val="black"/>
                </a:solidFill>
                <a:latin typeface="Calibri Light"/>
              </a:rPr>
              <a:t>strategic plan </a:t>
            </a:r>
            <a:r>
              <a:rPr lang="en-US" sz="1500" i="1" u="sng" dirty="0">
                <a:solidFill>
                  <a:prstClr val="black"/>
                </a:solidFill>
                <a:latin typeface="Calibri Light"/>
              </a:rPr>
              <a:t>that focuses on economic opportunities and growth industries</a:t>
            </a:r>
          </a:p>
        </p:txBody>
      </p:sp>
    </p:spTree>
    <p:extLst>
      <p:ext uri="{BB962C8B-B14F-4D97-AF65-F5344CB8AC3E}">
        <p14:creationId xmlns:p14="http://schemas.microsoft.com/office/powerpoint/2010/main" val="15958309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80770" y="1096457"/>
            <a:ext cx="8415603" cy="1930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srgbClr val="454241"/>
              </a:buClr>
              <a:buSzPct val="100000"/>
              <a:buFontTx/>
              <a:buNone/>
              <a:tabLst/>
              <a:defRPr/>
            </a:pPr>
            <a:endParaRPr kumimoji="0" lang="en-US" sz="1800" b="0" i="1" u="sng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srgbClr val="454241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l" defTabSz="685983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300"/>
              </a:spcAft>
              <a:buClr>
                <a:srgbClr val="454241"/>
              </a:buClr>
              <a:buSzPct val="100000"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-356840" y="2052526"/>
            <a:ext cx="10073253" cy="3547817"/>
            <a:chOff x="711318" y="2008772"/>
            <a:chExt cx="10769364" cy="375813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C25CC7E-9659-4033-AF7E-F4036E342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4216400" y="2008772"/>
              <a:ext cx="3759200" cy="3758138"/>
              <a:chOff x="5540375" y="2870200"/>
              <a:chExt cx="1078219" cy="1077914"/>
            </a:xfrm>
            <a:solidFill>
              <a:schemeClr val="bg2"/>
            </a:solidFill>
          </p:grpSpPr>
          <p:sp>
            <p:nvSpPr>
              <p:cNvPr id="76" name="Freeform 5">
                <a:extLst>
                  <a:ext uri="{FF2B5EF4-FFF2-40B4-BE49-F238E27FC236}">
                    <a16:creationId xmlns:a16="http://schemas.microsoft.com/office/drawing/2014/main" id="{91B12C34-F8FA-4B08-9D46-F5EA12FAB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0376" y="3429001"/>
                <a:ext cx="515938" cy="519113"/>
              </a:xfrm>
              <a:custGeom>
                <a:avLst/>
                <a:gdLst>
                  <a:gd name="T0" fmla="*/ 172 w 172"/>
                  <a:gd name="T1" fmla="*/ 90 h 173"/>
                  <a:gd name="T2" fmla="*/ 172 w 172"/>
                  <a:gd name="T3" fmla="*/ 173 h 173"/>
                  <a:gd name="T4" fmla="*/ 0 w 172"/>
                  <a:gd name="T5" fmla="*/ 0 h 173"/>
                  <a:gd name="T6" fmla="*/ 82 w 172"/>
                  <a:gd name="T7" fmla="*/ 0 h 173"/>
                  <a:gd name="T8" fmla="*/ 172 w 172"/>
                  <a:gd name="T9" fmla="*/ 9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73">
                    <a:moveTo>
                      <a:pt x="172" y="90"/>
                    </a:moveTo>
                    <a:cubicBezTo>
                      <a:pt x="172" y="173"/>
                      <a:pt x="172" y="173"/>
                      <a:pt x="172" y="173"/>
                    </a:cubicBezTo>
                    <a:cubicBezTo>
                      <a:pt x="80" y="166"/>
                      <a:pt x="6" y="93"/>
                      <a:pt x="0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8" y="47"/>
                      <a:pt x="125" y="84"/>
                      <a:pt x="172" y="9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542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7" name="Freeform 6">
                <a:extLst>
                  <a:ext uri="{FF2B5EF4-FFF2-40B4-BE49-F238E27FC236}">
                    <a16:creationId xmlns:a16="http://schemas.microsoft.com/office/drawing/2014/main" id="{C6E57602-3060-43F3-8678-84886548F3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894" y="3429001"/>
                <a:ext cx="520700" cy="519113"/>
              </a:xfrm>
              <a:custGeom>
                <a:avLst/>
                <a:gdLst>
                  <a:gd name="T0" fmla="*/ 90 w 173"/>
                  <a:gd name="T1" fmla="*/ 0 h 173"/>
                  <a:gd name="T2" fmla="*/ 173 w 173"/>
                  <a:gd name="T3" fmla="*/ 0 h 173"/>
                  <a:gd name="T4" fmla="*/ 0 w 173"/>
                  <a:gd name="T5" fmla="*/ 173 h 173"/>
                  <a:gd name="T6" fmla="*/ 0 w 173"/>
                  <a:gd name="T7" fmla="*/ 90 h 173"/>
                  <a:gd name="T8" fmla="*/ 90 w 173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173">
                    <a:moveTo>
                      <a:pt x="90" y="0"/>
                    </a:moveTo>
                    <a:cubicBezTo>
                      <a:pt x="173" y="0"/>
                      <a:pt x="173" y="0"/>
                      <a:pt x="173" y="0"/>
                    </a:cubicBezTo>
                    <a:cubicBezTo>
                      <a:pt x="166" y="93"/>
                      <a:pt x="92" y="166"/>
                      <a:pt x="0" y="173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47" y="84"/>
                      <a:pt x="84" y="47"/>
                      <a:pt x="9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542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8" name="Freeform 7">
                <a:extLst>
                  <a:ext uri="{FF2B5EF4-FFF2-40B4-BE49-F238E27FC236}">
                    <a16:creationId xmlns:a16="http://schemas.microsoft.com/office/drawing/2014/main" id="{2252E87A-6A81-40D1-9461-95D5224F0B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7894" y="2870200"/>
                <a:ext cx="520700" cy="515938"/>
              </a:xfrm>
              <a:custGeom>
                <a:avLst/>
                <a:gdLst>
                  <a:gd name="T0" fmla="*/ 0 w 173"/>
                  <a:gd name="T1" fmla="*/ 82 h 172"/>
                  <a:gd name="T2" fmla="*/ 0 w 173"/>
                  <a:gd name="T3" fmla="*/ 0 h 172"/>
                  <a:gd name="T4" fmla="*/ 173 w 173"/>
                  <a:gd name="T5" fmla="*/ 172 h 172"/>
                  <a:gd name="T6" fmla="*/ 90 w 173"/>
                  <a:gd name="T7" fmla="*/ 172 h 172"/>
                  <a:gd name="T8" fmla="*/ 0 w 173"/>
                  <a:gd name="T9" fmla="*/ 8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172">
                    <a:moveTo>
                      <a:pt x="0" y="8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2" y="7"/>
                      <a:pt x="166" y="80"/>
                      <a:pt x="173" y="172"/>
                    </a:cubicBezTo>
                    <a:cubicBezTo>
                      <a:pt x="90" y="172"/>
                      <a:pt x="90" y="172"/>
                      <a:pt x="90" y="172"/>
                    </a:cubicBezTo>
                    <a:cubicBezTo>
                      <a:pt x="84" y="126"/>
                      <a:pt x="47" y="88"/>
                      <a:pt x="0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542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9" name="Freeform 8">
                <a:extLst>
                  <a:ext uri="{FF2B5EF4-FFF2-40B4-BE49-F238E27FC236}">
                    <a16:creationId xmlns:a16="http://schemas.microsoft.com/office/drawing/2014/main" id="{ADBD0F45-41D0-4808-9E29-70A3C395B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0375" y="2870200"/>
                <a:ext cx="515938" cy="515938"/>
              </a:xfrm>
              <a:custGeom>
                <a:avLst/>
                <a:gdLst>
                  <a:gd name="T0" fmla="*/ 82 w 172"/>
                  <a:gd name="T1" fmla="*/ 172 h 172"/>
                  <a:gd name="T2" fmla="*/ 0 w 172"/>
                  <a:gd name="T3" fmla="*/ 172 h 172"/>
                  <a:gd name="T4" fmla="*/ 172 w 172"/>
                  <a:gd name="T5" fmla="*/ 0 h 172"/>
                  <a:gd name="T6" fmla="*/ 172 w 172"/>
                  <a:gd name="T7" fmla="*/ 82 h 172"/>
                  <a:gd name="T8" fmla="*/ 82 w 17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172">
                    <a:moveTo>
                      <a:pt x="82" y="172"/>
                    </a:moveTo>
                    <a:cubicBezTo>
                      <a:pt x="0" y="172"/>
                      <a:pt x="0" y="172"/>
                      <a:pt x="0" y="172"/>
                    </a:cubicBezTo>
                    <a:cubicBezTo>
                      <a:pt x="6" y="80"/>
                      <a:pt x="80" y="7"/>
                      <a:pt x="172" y="0"/>
                    </a:cubicBezTo>
                    <a:cubicBezTo>
                      <a:pt x="172" y="82"/>
                      <a:pt x="172" y="82"/>
                      <a:pt x="172" y="82"/>
                    </a:cubicBezTo>
                    <a:cubicBezTo>
                      <a:pt x="125" y="88"/>
                      <a:pt x="88" y="126"/>
                      <a:pt x="82" y="1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542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570AF8D-5346-44BD-82DE-4E39FE2807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931221" y="2147002"/>
              <a:ext cx="1052680" cy="105268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32050594-ED75-4BD6-9F30-3FF422F2D1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324312" y="2268027"/>
              <a:ext cx="1052680" cy="105268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48342780-6568-4E96-8C62-B4B262CB89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931221" y="4576001"/>
              <a:ext cx="1052680" cy="10526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195816-E0EF-4C06-9319-FA2742100C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4208099" y="4576001"/>
              <a:ext cx="1052680" cy="105268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F8A7EC5-3DC6-491A-B43F-24CA6DEFB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711318" y="2147002"/>
              <a:ext cx="10769364" cy="3311498"/>
              <a:chOff x="788154" y="2147002"/>
              <a:chExt cx="10769364" cy="3311498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17632067-409A-4C6C-9C61-655CF362D017}"/>
                  </a:ext>
                </a:extLst>
              </p:cNvPr>
              <p:cNvGrpSpPr/>
              <p:nvPr/>
            </p:nvGrpSpPr>
            <p:grpSpPr>
              <a:xfrm>
                <a:off x="8324290" y="2147002"/>
                <a:ext cx="3233228" cy="1251452"/>
                <a:chOff x="8209472" y="2043791"/>
                <a:chExt cx="3233228" cy="1251452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BF6ABAB-99E8-47DB-B0E7-7897C92C3938}"/>
                    </a:ext>
                  </a:extLst>
                </p:cNvPr>
                <p:cNvSpPr txBox="1"/>
                <p:nvPr/>
              </p:nvSpPr>
              <p:spPr>
                <a:xfrm>
                  <a:off x="8209472" y="2371913"/>
                  <a:ext cx="3233228" cy="92333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Fill Employer Needs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Provide Upward Mobility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Link Employers and Employees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Enhance Labor Capacity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Partner with Education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1A8B7CBA-912D-4B48-A3A6-8510F1ACEF46}"/>
                    </a:ext>
                  </a:extLst>
                </p:cNvPr>
                <p:cNvSpPr txBox="1"/>
                <p:nvPr/>
              </p:nvSpPr>
              <p:spPr>
                <a:xfrm>
                  <a:off x="8209472" y="2043791"/>
                  <a:ext cx="323322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TALENT </a:t>
                  </a:r>
                  <a:r>
                    <a:rPr kumimoji="0" lang="en-US" sz="1400" b="0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Development</a:t>
                  </a:r>
                  <a:endParaRPr kumimoji="0" lang="en-US" sz="14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454241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D704045F-06DF-4855-BAA9-72DBCFFEC77E}"/>
                  </a:ext>
                </a:extLst>
              </p:cNvPr>
              <p:cNvGrpSpPr/>
              <p:nvPr/>
            </p:nvGrpSpPr>
            <p:grpSpPr>
              <a:xfrm>
                <a:off x="8241534" y="4358718"/>
                <a:ext cx="3238842" cy="1099782"/>
                <a:chOff x="8241534" y="4358718"/>
                <a:chExt cx="3238842" cy="1099782"/>
              </a:xfrm>
            </p:grpSpPr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C843676A-60C6-4359-9F0F-B8AE0300D43B}"/>
                    </a:ext>
                  </a:extLst>
                </p:cNvPr>
                <p:cNvSpPr txBox="1"/>
                <p:nvPr/>
              </p:nvSpPr>
              <p:spPr>
                <a:xfrm>
                  <a:off x="8241534" y="4358718"/>
                  <a:ext cx="3233228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Monitor Trends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Define &amp; Monitor Success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Develop &amp; Respond to Prospects</a:t>
                  </a:r>
                </a:p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Deliver Value to Existing Firms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22B1BDB2-A577-4B8C-86DE-9B1FA359B37E}"/>
                    </a:ext>
                  </a:extLst>
                </p:cNvPr>
                <p:cNvSpPr txBox="1"/>
                <p:nvPr/>
              </p:nvSpPr>
              <p:spPr>
                <a:xfrm>
                  <a:off x="8247148" y="5243056"/>
                  <a:ext cx="323322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DATA </a:t>
                  </a:r>
                  <a:r>
                    <a:rPr kumimoji="0" lang="en-US" sz="1400" b="0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Driven</a:t>
                  </a:r>
                </a:p>
              </p:txBody>
            </p: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044F10B-8F3E-4EA6-8911-9BACF6193C46}"/>
                  </a:ext>
                </a:extLst>
              </p:cNvPr>
              <p:cNvGrpSpPr/>
              <p:nvPr/>
            </p:nvGrpSpPr>
            <p:grpSpPr>
              <a:xfrm>
                <a:off x="788154" y="2147002"/>
                <a:ext cx="3233228" cy="1066786"/>
                <a:chOff x="8209472" y="2043791"/>
                <a:chExt cx="3233228" cy="1066786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5E98DE8D-D741-4A2E-A595-F7320F8BE839}"/>
                    </a:ext>
                  </a:extLst>
                </p:cNvPr>
                <p:cNvSpPr txBox="1"/>
                <p:nvPr/>
              </p:nvSpPr>
              <p:spPr>
                <a:xfrm>
                  <a:off x="8209472" y="2371913"/>
                  <a:ext cx="3233228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Understand Business Needs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Gather Industry Insight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Identify Opportunities &amp; Constraints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Address Regional Issues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AEE0DDEB-94B0-4768-9871-27F6BE297153}"/>
                    </a:ext>
                  </a:extLst>
                </p:cNvPr>
                <p:cNvSpPr txBox="1"/>
                <p:nvPr/>
              </p:nvSpPr>
              <p:spPr>
                <a:xfrm>
                  <a:off x="8209472" y="2043791"/>
                  <a:ext cx="3233228" cy="27699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 </a:t>
                  </a:r>
                  <a:r>
                    <a:rPr kumimoji="0" lang="en-US" sz="1400" b="0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Business </a:t>
                  </a:r>
                  <a:r>
                    <a:rPr kumimoji="0" lang="en-US" sz="14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ENGAGEMENT</a:t>
                  </a: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37CFE83A-7B9A-4948-8C8F-A20544A4E3F8}"/>
                  </a:ext>
                </a:extLst>
              </p:cNvPr>
              <p:cNvGrpSpPr/>
              <p:nvPr/>
            </p:nvGrpSpPr>
            <p:grpSpPr>
              <a:xfrm>
                <a:off x="788154" y="4315674"/>
                <a:ext cx="3307683" cy="1133789"/>
                <a:chOff x="8324290" y="4315674"/>
                <a:chExt cx="3307683" cy="1133789"/>
              </a:xfrm>
            </p:grpSpPr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F0163476-7C3B-4403-BCBE-6E2197D4AF48}"/>
                    </a:ext>
                  </a:extLst>
                </p:cNvPr>
                <p:cNvSpPr txBox="1"/>
                <p:nvPr/>
              </p:nvSpPr>
              <p:spPr>
                <a:xfrm>
                  <a:off x="8324290" y="4315674"/>
                  <a:ext cx="3233228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Support Existing Business Success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Identify Future Growth Industries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Build on Regional Strengths</a:t>
                  </a:r>
                </a:p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Diversify Industry Base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CC98909-5ABB-4A3D-BC52-5BB105E69483}"/>
                    </a:ext>
                  </a:extLst>
                </p:cNvPr>
                <p:cNvSpPr txBox="1"/>
                <p:nvPr/>
              </p:nvSpPr>
              <p:spPr>
                <a:xfrm>
                  <a:off x="8398745" y="5234019"/>
                  <a:ext cx="3233228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Target </a:t>
                  </a:r>
                  <a:r>
                    <a:rPr kumimoji="0" lang="en-US" sz="14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454241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rPr>
                    <a:t>INDUSTRIES</a:t>
                  </a:r>
                </a:p>
              </p:txBody>
            </p:sp>
          </p:grpSp>
        </p:grpSp>
        <p:grpSp>
          <p:nvGrpSpPr>
            <p:cNvPr id="57" name="Group 56" descr="This image is two arrows in a circle to symbolize a process. ">
              <a:extLst>
                <a:ext uri="{FF2B5EF4-FFF2-40B4-BE49-F238E27FC236}">
                  <a16:creationId xmlns:a16="http://schemas.microsoft.com/office/drawing/2014/main" id="{14DA0634-ECCE-4CF7-85D2-FEC8036445AF}"/>
                </a:ext>
              </a:extLst>
            </p:cNvPr>
            <p:cNvGrpSpPr/>
            <p:nvPr/>
          </p:nvGrpSpPr>
          <p:grpSpPr>
            <a:xfrm>
              <a:off x="5676900" y="3561872"/>
              <a:ext cx="838200" cy="651940"/>
              <a:chOff x="1474788" y="828675"/>
              <a:chExt cx="285750" cy="222251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62" name="Freeform 1682">
                <a:extLst>
                  <a:ext uri="{FF2B5EF4-FFF2-40B4-BE49-F238E27FC236}">
                    <a16:creationId xmlns:a16="http://schemas.microsoft.com/office/drawing/2014/main" id="{AC2A946F-ADD8-48D4-A56D-8ED1970BD8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38288" y="912813"/>
                <a:ext cx="222250" cy="138113"/>
              </a:xfrm>
              <a:custGeom>
                <a:avLst/>
                <a:gdLst>
                  <a:gd name="T0" fmla="*/ 482 w 559"/>
                  <a:gd name="T1" fmla="*/ 11 h 348"/>
                  <a:gd name="T2" fmla="*/ 474 w 559"/>
                  <a:gd name="T3" fmla="*/ 3 h 348"/>
                  <a:gd name="T4" fmla="*/ 464 w 559"/>
                  <a:gd name="T5" fmla="*/ 0 h 348"/>
                  <a:gd name="T6" fmla="*/ 452 w 559"/>
                  <a:gd name="T7" fmla="*/ 2 h 348"/>
                  <a:gd name="T8" fmla="*/ 443 w 559"/>
                  <a:gd name="T9" fmla="*/ 7 h 348"/>
                  <a:gd name="T10" fmla="*/ 344 w 559"/>
                  <a:gd name="T11" fmla="*/ 128 h 348"/>
                  <a:gd name="T12" fmla="*/ 342 w 559"/>
                  <a:gd name="T13" fmla="*/ 136 h 348"/>
                  <a:gd name="T14" fmla="*/ 342 w 559"/>
                  <a:gd name="T15" fmla="*/ 145 h 348"/>
                  <a:gd name="T16" fmla="*/ 346 w 559"/>
                  <a:gd name="T17" fmla="*/ 154 h 348"/>
                  <a:gd name="T18" fmla="*/ 354 w 559"/>
                  <a:gd name="T19" fmla="*/ 160 h 348"/>
                  <a:gd name="T20" fmla="*/ 363 w 559"/>
                  <a:gd name="T21" fmla="*/ 163 h 348"/>
                  <a:gd name="T22" fmla="*/ 371 w 559"/>
                  <a:gd name="T23" fmla="*/ 162 h 348"/>
                  <a:gd name="T24" fmla="*/ 380 w 559"/>
                  <a:gd name="T25" fmla="*/ 157 h 348"/>
                  <a:gd name="T26" fmla="*/ 440 w 559"/>
                  <a:gd name="T27" fmla="*/ 87 h 348"/>
                  <a:gd name="T28" fmla="*/ 434 w 559"/>
                  <a:gd name="T29" fmla="*/ 122 h 348"/>
                  <a:gd name="T30" fmla="*/ 422 w 559"/>
                  <a:gd name="T31" fmla="*/ 156 h 348"/>
                  <a:gd name="T32" fmla="*/ 406 w 559"/>
                  <a:gd name="T33" fmla="*/ 188 h 348"/>
                  <a:gd name="T34" fmla="*/ 384 w 559"/>
                  <a:gd name="T35" fmla="*/ 217 h 348"/>
                  <a:gd name="T36" fmla="*/ 357 w 559"/>
                  <a:gd name="T37" fmla="*/ 244 h 348"/>
                  <a:gd name="T38" fmla="*/ 327 w 559"/>
                  <a:gd name="T39" fmla="*/ 266 h 348"/>
                  <a:gd name="T40" fmla="*/ 294 w 559"/>
                  <a:gd name="T41" fmla="*/ 283 h 348"/>
                  <a:gd name="T42" fmla="*/ 259 w 559"/>
                  <a:gd name="T43" fmla="*/ 294 h 348"/>
                  <a:gd name="T44" fmla="*/ 229 w 559"/>
                  <a:gd name="T45" fmla="*/ 300 h 348"/>
                  <a:gd name="T46" fmla="*/ 199 w 559"/>
                  <a:gd name="T47" fmla="*/ 301 h 348"/>
                  <a:gd name="T48" fmla="*/ 170 w 559"/>
                  <a:gd name="T49" fmla="*/ 299 h 348"/>
                  <a:gd name="T50" fmla="*/ 142 w 559"/>
                  <a:gd name="T51" fmla="*/ 293 h 348"/>
                  <a:gd name="T52" fmla="*/ 114 w 559"/>
                  <a:gd name="T53" fmla="*/ 283 h 348"/>
                  <a:gd name="T54" fmla="*/ 89 w 559"/>
                  <a:gd name="T55" fmla="*/ 270 h 348"/>
                  <a:gd name="T56" fmla="*/ 64 w 559"/>
                  <a:gd name="T57" fmla="*/ 254 h 348"/>
                  <a:gd name="T58" fmla="*/ 41 w 559"/>
                  <a:gd name="T59" fmla="*/ 234 h 348"/>
                  <a:gd name="T60" fmla="*/ 33 w 559"/>
                  <a:gd name="T61" fmla="*/ 229 h 348"/>
                  <a:gd name="T62" fmla="*/ 25 w 559"/>
                  <a:gd name="T63" fmla="*/ 227 h 348"/>
                  <a:gd name="T64" fmla="*/ 16 w 559"/>
                  <a:gd name="T65" fmla="*/ 229 h 348"/>
                  <a:gd name="T66" fmla="*/ 7 w 559"/>
                  <a:gd name="T67" fmla="*/ 234 h 348"/>
                  <a:gd name="T68" fmla="*/ 3 w 559"/>
                  <a:gd name="T69" fmla="*/ 241 h 348"/>
                  <a:gd name="T70" fmla="*/ 0 w 559"/>
                  <a:gd name="T71" fmla="*/ 251 h 348"/>
                  <a:gd name="T72" fmla="*/ 3 w 559"/>
                  <a:gd name="T73" fmla="*/ 260 h 348"/>
                  <a:gd name="T74" fmla="*/ 8 w 559"/>
                  <a:gd name="T75" fmla="*/ 269 h 348"/>
                  <a:gd name="T76" fmla="*/ 28 w 559"/>
                  <a:gd name="T77" fmla="*/ 287 h 348"/>
                  <a:gd name="T78" fmla="*/ 51 w 559"/>
                  <a:gd name="T79" fmla="*/ 303 h 348"/>
                  <a:gd name="T80" fmla="*/ 74 w 559"/>
                  <a:gd name="T81" fmla="*/ 318 h 348"/>
                  <a:gd name="T82" fmla="*/ 99 w 559"/>
                  <a:gd name="T83" fmla="*/ 329 h 348"/>
                  <a:gd name="T84" fmla="*/ 124 w 559"/>
                  <a:gd name="T85" fmla="*/ 337 h 348"/>
                  <a:gd name="T86" fmla="*/ 151 w 559"/>
                  <a:gd name="T87" fmla="*/ 344 h 348"/>
                  <a:gd name="T88" fmla="*/ 177 w 559"/>
                  <a:gd name="T89" fmla="*/ 347 h 348"/>
                  <a:gd name="T90" fmla="*/ 205 w 559"/>
                  <a:gd name="T91" fmla="*/ 348 h 348"/>
                  <a:gd name="T92" fmla="*/ 237 w 559"/>
                  <a:gd name="T93" fmla="*/ 347 h 348"/>
                  <a:gd name="T94" fmla="*/ 270 w 559"/>
                  <a:gd name="T95" fmla="*/ 342 h 348"/>
                  <a:gd name="T96" fmla="*/ 311 w 559"/>
                  <a:gd name="T97" fmla="*/ 329 h 348"/>
                  <a:gd name="T98" fmla="*/ 348 w 559"/>
                  <a:gd name="T99" fmla="*/ 310 h 348"/>
                  <a:gd name="T100" fmla="*/ 382 w 559"/>
                  <a:gd name="T101" fmla="*/ 286 h 348"/>
                  <a:gd name="T102" fmla="*/ 413 w 559"/>
                  <a:gd name="T103" fmla="*/ 257 h 348"/>
                  <a:gd name="T104" fmla="*/ 439 w 559"/>
                  <a:gd name="T105" fmla="*/ 224 h 348"/>
                  <a:gd name="T106" fmla="*/ 460 w 559"/>
                  <a:gd name="T107" fmla="*/ 188 h 348"/>
                  <a:gd name="T108" fmla="*/ 475 w 559"/>
                  <a:gd name="T109" fmla="*/ 150 h 348"/>
                  <a:gd name="T110" fmla="*/ 485 w 559"/>
                  <a:gd name="T111" fmla="*/ 110 h 348"/>
                  <a:gd name="T112" fmla="*/ 518 w 559"/>
                  <a:gd name="T113" fmla="*/ 163 h 348"/>
                  <a:gd name="T114" fmla="*/ 529 w 559"/>
                  <a:gd name="T115" fmla="*/ 168 h 348"/>
                  <a:gd name="T116" fmla="*/ 541 w 559"/>
                  <a:gd name="T117" fmla="*/ 168 h 348"/>
                  <a:gd name="T118" fmla="*/ 551 w 559"/>
                  <a:gd name="T119" fmla="*/ 164 h 348"/>
                  <a:gd name="T120" fmla="*/ 557 w 559"/>
                  <a:gd name="T121" fmla="*/ 156 h 348"/>
                  <a:gd name="T122" fmla="*/ 559 w 559"/>
                  <a:gd name="T123" fmla="*/ 147 h 348"/>
                  <a:gd name="T124" fmla="*/ 558 w 559"/>
                  <a:gd name="T125" fmla="*/ 138 h 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59" h="348">
                    <a:moveTo>
                      <a:pt x="556" y="133"/>
                    </a:moveTo>
                    <a:lnTo>
                      <a:pt x="482" y="11"/>
                    </a:lnTo>
                    <a:lnTo>
                      <a:pt x="478" y="6"/>
                    </a:lnTo>
                    <a:lnTo>
                      <a:pt x="474" y="3"/>
                    </a:lnTo>
                    <a:lnTo>
                      <a:pt x="470" y="1"/>
                    </a:lnTo>
                    <a:lnTo>
                      <a:pt x="464" y="0"/>
                    </a:lnTo>
                    <a:lnTo>
                      <a:pt x="458" y="0"/>
                    </a:lnTo>
                    <a:lnTo>
                      <a:pt x="452" y="2"/>
                    </a:lnTo>
                    <a:lnTo>
                      <a:pt x="448" y="4"/>
                    </a:lnTo>
                    <a:lnTo>
                      <a:pt x="443" y="7"/>
                    </a:lnTo>
                    <a:lnTo>
                      <a:pt x="346" y="123"/>
                    </a:lnTo>
                    <a:lnTo>
                      <a:pt x="344" y="128"/>
                    </a:lnTo>
                    <a:lnTo>
                      <a:pt x="342" y="132"/>
                    </a:lnTo>
                    <a:lnTo>
                      <a:pt x="342" y="136"/>
                    </a:lnTo>
                    <a:lnTo>
                      <a:pt x="342" y="141"/>
                    </a:lnTo>
                    <a:lnTo>
                      <a:pt x="342" y="145"/>
                    </a:lnTo>
                    <a:lnTo>
                      <a:pt x="344" y="150"/>
                    </a:lnTo>
                    <a:lnTo>
                      <a:pt x="346" y="154"/>
                    </a:lnTo>
                    <a:lnTo>
                      <a:pt x="349" y="157"/>
                    </a:lnTo>
                    <a:lnTo>
                      <a:pt x="354" y="160"/>
                    </a:lnTo>
                    <a:lnTo>
                      <a:pt x="358" y="162"/>
                    </a:lnTo>
                    <a:lnTo>
                      <a:pt x="363" y="163"/>
                    </a:lnTo>
                    <a:lnTo>
                      <a:pt x="367" y="163"/>
                    </a:lnTo>
                    <a:lnTo>
                      <a:pt x="371" y="162"/>
                    </a:lnTo>
                    <a:lnTo>
                      <a:pt x="376" y="161"/>
                    </a:lnTo>
                    <a:lnTo>
                      <a:pt x="380" y="157"/>
                    </a:lnTo>
                    <a:lnTo>
                      <a:pt x="384" y="155"/>
                    </a:lnTo>
                    <a:lnTo>
                      <a:pt x="440" y="87"/>
                    </a:lnTo>
                    <a:lnTo>
                      <a:pt x="438" y="104"/>
                    </a:lnTo>
                    <a:lnTo>
                      <a:pt x="434" y="122"/>
                    </a:lnTo>
                    <a:lnTo>
                      <a:pt x="429" y="139"/>
                    </a:lnTo>
                    <a:lnTo>
                      <a:pt x="422" y="156"/>
                    </a:lnTo>
                    <a:lnTo>
                      <a:pt x="414" y="173"/>
                    </a:lnTo>
                    <a:lnTo>
                      <a:pt x="406" y="188"/>
                    </a:lnTo>
                    <a:lnTo>
                      <a:pt x="395" y="204"/>
                    </a:lnTo>
                    <a:lnTo>
                      <a:pt x="384" y="217"/>
                    </a:lnTo>
                    <a:lnTo>
                      <a:pt x="371" y="231"/>
                    </a:lnTo>
                    <a:lnTo>
                      <a:pt x="357" y="244"/>
                    </a:lnTo>
                    <a:lnTo>
                      <a:pt x="343" y="256"/>
                    </a:lnTo>
                    <a:lnTo>
                      <a:pt x="327" y="266"/>
                    </a:lnTo>
                    <a:lnTo>
                      <a:pt x="312" y="274"/>
                    </a:lnTo>
                    <a:lnTo>
                      <a:pt x="294" y="283"/>
                    </a:lnTo>
                    <a:lnTo>
                      <a:pt x="276" y="290"/>
                    </a:lnTo>
                    <a:lnTo>
                      <a:pt x="259" y="294"/>
                    </a:lnTo>
                    <a:lnTo>
                      <a:pt x="243" y="298"/>
                    </a:lnTo>
                    <a:lnTo>
                      <a:pt x="229" y="300"/>
                    </a:lnTo>
                    <a:lnTo>
                      <a:pt x="215" y="301"/>
                    </a:lnTo>
                    <a:lnTo>
                      <a:pt x="199" y="301"/>
                    </a:lnTo>
                    <a:lnTo>
                      <a:pt x="185" y="301"/>
                    </a:lnTo>
                    <a:lnTo>
                      <a:pt x="170" y="299"/>
                    </a:lnTo>
                    <a:lnTo>
                      <a:pt x="156" y="297"/>
                    </a:lnTo>
                    <a:lnTo>
                      <a:pt x="142" y="293"/>
                    </a:lnTo>
                    <a:lnTo>
                      <a:pt x="128" y="289"/>
                    </a:lnTo>
                    <a:lnTo>
                      <a:pt x="114" y="283"/>
                    </a:lnTo>
                    <a:lnTo>
                      <a:pt x="101" y="278"/>
                    </a:lnTo>
                    <a:lnTo>
                      <a:pt x="89" y="270"/>
                    </a:lnTo>
                    <a:lnTo>
                      <a:pt x="75" y="262"/>
                    </a:lnTo>
                    <a:lnTo>
                      <a:pt x="64" y="254"/>
                    </a:lnTo>
                    <a:lnTo>
                      <a:pt x="52" y="245"/>
                    </a:lnTo>
                    <a:lnTo>
                      <a:pt x="41" y="234"/>
                    </a:lnTo>
                    <a:lnTo>
                      <a:pt x="38" y="231"/>
                    </a:lnTo>
                    <a:lnTo>
                      <a:pt x="33" y="229"/>
                    </a:lnTo>
                    <a:lnTo>
                      <a:pt x="29" y="228"/>
                    </a:lnTo>
                    <a:lnTo>
                      <a:pt x="25" y="227"/>
                    </a:lnTo>
                    <a:lnTo>
                      <a:pt x="20" y="228"/>
                    </a:lnTo>
                    <a:lnTo>
                      <a:pt x="16" y="229"/>
                    </a:lnTo>
                    <a:lnTo>
                      <a:pt x="11" y="231"/>
                    </a:lnTo>
                    <a:lnTo>
                      <a:pt x="7" y="234"/>
                    </a:lnTo>
                    <a:lnTo>
                      <a:pt x="5" y="238"/>
                    </a:lnTo>
                    <a:lnTo>
                      <a:pt x="3" y="241"/>
                    </a:lnTo>
                    <a:lnTo>
                      <a:pt x="1" y="247"/>
                    </a:lnTo>
                    <a:lnTo>
                      <a:pt x="0" y="251"/>
                    </a:lnTo>
                    <a:lnTo>
                      <a:pt x="1" y="256"/>
                    </a:lnTo>
                    <a:lnTo>
                      <a:pt x="3" y="260"/>
                    </a:lnTo>
                    <a:lnTo>
                      <a:pt x="5" y="265"/>
                    </a:lnTo>
                    <a:lnTo>
                      <a:pt x="8" y="269"/>
                    </a:lnTo>
                    <a:lnTo>
                      <a:pt x="18" y="278"/>
                    </a:lnTo>
                    <a:lnTo>
                      <a:pt x="28" y="287"/>
                    </a:lnTo>
                    <a:lnTo>
                      <a:pt x="39" y="295"/>
                    </a:lnTo>
                    <a:lnTo>
                      <a:pt x="51" y="303"/>
                    </a:lnTo>
                    <a:lnTo>
                      <a:pt x="62" y="311"/>
                    </a:lnTo>
                    <a:lnTo>
                      <a:pt x="74" y="318"/>
                    </a:lnTo>
                    <a:lnTo>
                      <a:pt x="86" y="323"/>
                    </a:lnTo>
                    <a:lnTo>
                      <a:pt x="99" y="329"/>
                    </a:lnTo>
                    <a:lnTo>
                      <a:pt x="112" y="333"/>
                    </a:lnTo>
                    <a:lnTo>
                      <a:pt x="124" y="337"/>
                    </a:lnTo>
                    <a:lnTo>
                      <a:pt x="137" y="341"/>
                    </a:lnTo>
                    <a:lnTo>
                      <a:pt x="151" y="344"/>
                    </a:lnTo>
                    <a:lnTo>
                      <a:pt x="164" y="346"/>
                    </a:lnTo>
                    <a:lnTo>
                      <a:pt x="177" y="347"/>
                    </a:lnTo>
                    <a:lnTo>
                      <a:pt x="190" y="348"/>
                    </a:lnTo>
                    <a:lnTo>
                      <a:pt x="205" y="348"/>
                    </a:lnTo>
                    <a:lnTo>
                      <a:pt x="220" y="348"/>
                    </a:lnTo>
                    <a:lnTo>
                      <a:pt x="237" y="347"/>
                    </a:lnTo>
                    <a:lnTo>
                      <a:pt x="253" y="345"/>
                    </a:lnTo>
                    <a:lnTo>
                      <a:pt x="270" y="342"/>
                    </a:lnTo>
                    <a:lnTo>
                      <a:pt x="291" y="336"/>
                    </a:lnTo>
                    <a:lnTo>
                      <a:pt x="311" y="329"/>
                    </a:lnTo>
                    <a:lnTo>
                      <a:pt x="329" y="320"/>
                    </a:lnTo>
                    <a:lnTo>
                      <a:pt x="348" y="310"/>
                    </a:lnTo>
                    <a:lnTo>
                      <a:pt x="366" y="298"/>
                    </a:lnTo>
                    <a:lnTo>
                      <a:pt x="382" y="286"/>
                    </a:lnTo>
                    <a:lnTo>
                      <a:pt x="398" y="271"/>
                    </a:lnTo>
                    <a:lnTo>
                      <a:pt x="413" y="257"/>
                    </a:lnTo>
                    <a:lnTo>
                      <a:pt x="427" y="240"/>
                    </a:lnTo>
                    <a:lnTo>
                      <a:pt x="439" y="224"/>
                    </a:lnTo>
                    <a:lnTo>
                      <a:pt x="450" y="206"/>
                    </a:lnTo>
                    <a:lnTo>
                      <a:pt x="460" y="188"/>
                    </a:lnTo>
                    <a:lnTo>
                      <a:pt x="469" y="170"/>
                    </a:lnTo>
                    <a:lnTo>
                      <a:pt x="475" y="150"/>
                    </a:lnTo>
                    <a:lnTo>
                      <a:pt x="482" y="131"/>
                    </a:lnTo>
                    <a:lnTo>
                      <a:pt x="485" y="110"/>
                    </a:lnTo>
                    <a:lnTo>
                      <a:pt x="514" y="159"/>
                    </a:lnTo>
                    <a:lnTo>
                      <a:pt x="518" y="163"/>
                    </a:lnTo>
                    <a:lnTo>
                      <a:pt x="523" y="166"/>
                    </a:lnTo>
                    <a:lnTo>
                      <a:pt x="529" y="168"/>
                    </a:lnTo>
                    <a:lnTo>
                      <a:pt x="535" y="170"/>
                    </a:lnTo>
                    <a:lnTo>
                      <a:pt x="541" y="168"/>
                    </a:lnTo>
                    <a:lnTo>
                      <a:pt x="547" y="166"/>
                    </a:lnTo>
                    <a:lnTo>
                      <a:pt x="551" y="164"/>
                    </a:lnTo>
                    <a:lnTo>
                      <a:pt x="555" y="160"/>
                    </a:lnTo>
                    <a:lnTo>
                      <a:pt x="557" y="156"/>
                    </a:lnTo>
                    <a:lnTo>
                      <a:pt x="558" y="152"/>
                    </a:lnTo>
                    <a:lnTo>
                      <a:pt x="559" y="147"/>
                    </a:lnTo>
                    <a:lnTo>
                      <a:pt x="559" y="142"/>
                    </a:lnTo>
                    <a:lnTo>
                      <a:pt x="558" y="138"/>
                    </a:lnTo>
                    <a:lnTo>
                      <a:pt x="556" y="1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542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3" name="Freeform 1683">
                <a:extLst>
                  <a:ext uri="{FF2B5EF4-FFF2-40B4-BE49-F238E27FC236}">
                    <a16:creationId xmlns:a16="http://schemas.microsoft.com/office/drawing/2014/main" id="{0B7A1438-DF2D-4224-BF82-C687BA59AC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4788" y="828675"/>
                <a:ext cx="230188" cy="150813"/>
              </a:xfrm>
              <a:custGeom>
                <a:avLst/>
                <a:gdLst>
                  <a:gd name="T0" fmla="*/ 212 w 581"/>
                  <a:gd name="T1" fmla="*/ 217 h 379"/>
                  <a:gd name="T2" fmla="*/ 198 w 581"/>
                  <a:gd name="T3" fmla="*/ 217 h 379"/>
                  <a:gd name="T4" fmla="*/ 187 w 581"/>
                  <a:gd name="T5" fmla="*/ 226 h 379"/>
                  <a:gd name="T6" fmla="*/ 124 w 581"/>
                  <a:gd name="T7" fmla="*/ 267 h 379"/>
                  <a:gd name="T8" fmla="*/ 135 w 581"/>
                  <a:gd name="T9" fmla="*/ 216 h 379"/>
                  <a:gd name="T10" fmla="*/ 157 w 581"/>
                  <a:gd name="T11" fmla="*/ 167 h 379"/>
                  <a:gd name="T12" fmla="*/ 178 w 581"/>
                  <a:gd name="T13" fmla="*/ 138 h 379"/>
                  <a:gd name="T14" fmla="*/ 203 w 581"/>
                  <a:gd name="T15" fmla="*/ 110 h 379"/>
                  <a:gd name="T16" fmla="*/ 233 w 581"/>
                  <a:gd name="T17" fmla="*/ 88 h 379"/>
                  <a:gd name="T18" fmla="*/ 265 w 581"/>
                  <a:gd name="T19" fmla="*/ 70 h 379"/>
                  <a:gd name="T20" fmla="*/ 299 w 581"/>
                  <a:gd name="T21" fmla="*/ 57 h 379"/>
                  <a:gd name="T22" fmla="*/ 343 w 581"/>
                  <a:gd name="T23" fmla="*/ 49 h 379"/>
                  <a:gd name="T24" fmla="*/ 390 w 581"/>
                  <a:gd name="T25" fmla="*/ 49 h 379"/>
                  <a:gd name="T26" fmla="*/ 435 w 581"/>
                  <a:gd name="T27" fmla="*/ 58 h 379"/>
                  <a:gd name="T28" fmla="*/ 478 w 581"/>
                  <a:gd name="T29" fmla="*/ 77 h 379"/>
                  <a:gd name="T30" fmla="*/ 517 w 581"/>
                  <a:gd name="T31" fmla="*/ 103 h 379"/>
                  <a:gd name="T32" fmla="*/ 542 w 581"/>
                  <a:gd name="T33" fmla="*/ 130 h 379"/>
                  <a:gd name="T34" fmla="*/ 556 w 581"/>
                  <a:gd name="T35" fmla="*/ 134 h 379"/>
                  <a:gd name="T36" fmla="*/ 569 w 581"/>
                  <a:gd name="T37" fmla="*/ 131 h 379"/>
                  <a:gd name="T38" fmla="*/ 579 w 581"/>
                  <a:gd name="T39" fmla="*/ 121 h 379"/>
                  <a:gd name="T40" fmla="*/ 581 w 581"/>
                  <a:gd name="T41" fmla="*/ 108 h 379"/>
                  <a:gd name="T42" fmla="*/ 576 w 581"/>
                  <a:gd name="T43" fmla="*/ 94 h 379"/>
                  <a:gd name="T44" fmla="*/ 532 w 581"/>
                  <a:gd name="T45" fmla="*/ 56 h 379"/>
                  <a:gd name="T46" fmla="*/ 485 w 581"/>
                  <a:gd name="T47" fmla="*/ 27 h 379"/>
                  <a:gd name="T48" fmla="*/ 432 w 581"/>
                  <a:gd name="T49" fmla="*/ 8 h 379"/>
                  <a:gd name="T50" fmla="*/ 376 w 581"/>
                  <a:gd name="T51" fmla="*/ 0 h 379"/>
                  <a:gd name="T52" fmla="*/ 319 w 581"/>
                  <a:gd name="T53" fmla="*/ 4 h 379"/>
                  <a:gd name="T54" fmla="*/ 272 w 581"/>
                  <a:gd name="T55" fmla="*/ 16 h 379"/>
                  <a:gd name="T56" fmla="*/ 232 w 581"/>
                  <a:gd name="T57" fmla="*/ 34 h 379"/>
                  <a:gd name="T58" fmla="*/ 195 w 581"/>
                  <a:gd name="T59" fmla="*/ 57 h 379"/>
                  <a:gd name="T60" fmla="*/ 161 w 581"/>
                  <a:gd name="T61" fmla="*/ 86 h 379"/>
                  <a:gd name="T62" fmla="*/ 132 w 581"/>
                  <a:gd name="T63" fmla="*/ 119 h 379"/>
                  <a:gd name="T64" fmla="*/ 107 w 581"/>
                  <a:gd name="T65" fmla="*/ 159 h 379"/>
                  <a:gd name="T66" fmla="*/ 89 w 581"/>
                  <a:gd name="T67" fmla="*/ 203 h 379"/>
                  <a:gd name="T68" fmla="*/ 78 w 581"/>
                  <a:gd name="T69" fmla="*/ 249 h 379"/>
                  <a:gd name="T70" fmla="*/ 41 w 581"/>
                  <a:gd name="T71" fmla="*/ 214 h 379"/>
                  <a:gd name="T72" fmla="*/ 29 w 581"/>
                  <a:gd name="T73" fmla="*/ 207 h 379"/>
                  <a:gd name="T74" fmla="*/ 15 w 581"/>
                  <a:gd name="T75" fmla="*/ 208 h 379"/>
                  <a:gd name="T76" fmla="*/ 4 w 581"/>
                  <a:gd name="T77" fmla="*/ 218 h 379"/>
                  <a:gd name="T78" fmla="*/ 0 w 581"/>
                  <a:gd name="T79" fmla="*/ 231 h 379"/>
                  <a:gd name="T80" fmla="*/ 5 w 581"/>
                  <a:gd name="T81" fmla="*/ 245 h 379"/>
                  <a:gd name="T82" fmla="*/ 96 w 581"/>
                  <a:gd name="T83" fmla="*/ 377 h 379"/>
                  <a:gd name="T84" fmla="*/ 107 w 581"/>
                  <a:gd name="T85" fmla="*/ 379 h 379"/>
                  <a:gd name="T86" fmla="*/ 118 w 581"/>
                  <a:gd name="T87" fmla="*/ 378 h 379"/>
                  <a:gd name="T88" fmla="*/ 223 w 581"/>
                  <a:gd name="T89" fmla="*/ 256 h 379"/>
                  <a:gd name="T90" fmla="*/ 229 w 581"/>
                  <a:gd name="T91" fmla="*/ 242 h 379"/>
                  <a:gd name="T92" fmla="*/ 227 w 581"/>
                  <a:gd name="T93" fmla="*/ 229 h 3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581" h="379">
                    <a:moveTo>
                      <a:pt x="220" y="221"/>
                    </a:moveTo>
                    <a:lnTo>
                      <a:pt x="217" y="219"/>
                    </a:lnTo>
                    <a:lnTo>
                      <a:pt x="212" y="217"/>
                    </a:lnTo>
                    <a:lnTo>
                      <a:pt x="208" y="216"/>
                    </a:lnTo>
                    <a:lnTo>
                      <a:pt x="203" y="216"/>
                    </a:lnTo>
                    <a:lnTo>
                      <a:pt x="198" y="217"/>
                    </a:lnTo>
                    <a:lnTo>
                      <a:pt x="195" y="219"/>
                    </a:lnTo>
                    <a:lnTo>
                      <a:pt x="190" y="221"/>
                    </a:lnTo>
                    <a:lnTo>
                      <a:pt x="187" y="226"/>
                    </a:lnTo>
                    <a:lnTo>
                      <a:pt x="124" y="301"/>
                    </a:lnTo>
                    <a:lnTo>
                      <a:pt x="123" y="283"/>
                    </a:lnTo>
                    <a:lnTo>
                      <a:pt x="124" y="267"/>
                    </a:lnTo>
                    <a:lnTo>
                      <a:pt x="126" y="250"/>
                    </a:lnTo>
                    <a:lnTo>
                      <a:pt x="131" y="233"/>
                    </a:lnTo>
                    <a:lnTo>
                      <a:pt x="135" y="216"/>
                    </a:lnTo>
                    <a:lnTo>
                      <a:pt x="140" y="200"/>
                    </a:lnTo>
                    <a:lnTo>
                      <a:pt x="148" y="184"/>
                    </a:lnTo>
                    <a:lnTo>
                      <a:pt x="157" y="167"/>
                    </a:lnTo>
                    <a:lnTo>
                      <a:pt x="164" y="157"/>
                    </a:lnTo>
                    <a:lnTo>
                      <a:pt x="170" y="147"/>
                    </a:lnTo>
                    <a:lnTo>
                      <a:pt x="178" y="138"/>
                    </a:lnTo>
                    <a:lnTo>
                      <a:pt x="187" y="128"/>
                    </a:lnTo>
                    <a:lnTo>
                      <a:pt x="195" y="119"/>
                    </a:lnTo>
                    <a:lnTo>
                      <a:pt x="203" y="110"/>
                    </a:lnTo>
                    <a:lnTo>
                      <a:pt x="213" y="102"/>
                    </a:lnTo>
                    <a:lnTo>
                      <a:pt x="223" y="94"/>
                    </a:lnTo>
                    <a:lnTo>
                      <a:pt x="233" y="88"/>
                    </a:lnTo>
                    <a:lnTo>
                      <a:pt x="243" y="81"/>
                    </a:lnTo>
                    <a:lnTo>
                      <a:pt x="254" y="76"/>
                    </a:lnTo>
                    <a:lnTo>
                      <a:pt x="265" y="70"/>
                    </a:lnTo>
                    <a:lnTo>
                      <a:pt x="276" y="65"/>
                    </a:lnTo>
                    <a:lnTo>
                      <a:pt x="287" y="60"/>
                    </a:lnTo>
                    <a:lnTo>
                      <a:pt x="299" y="57"/>
                    </a:lnTo>
                    <a:lnTo>
                      <a:pt x="312" y="54"/>
                    </a:lnTo>
                    <a:lnTo>
                      <a:pt x="327" y="50"/>
                    </a:lnTo>
                    <a:lnTo>
                      <a:pt x="343" y="49"/>
                    </a:lnTo>
                    <a:lnTo>
                      <a:pt x="358" y="48"/>
                    </a:lnTo>
                    <a:lnTo>
                      <a:pt x="375" y="48"/>
                    </a:lnTo>
                    <a:lnTo>
                      <a:pt x="390" y="49"/>
                    </a:lnTo>
                    <a:lnTo>
                      <a:pt x="405" y="50"/>
                    </a:lnTo>
                    <a:lnTo>
                      <a:pt x="421" y="54"/>
                    </a:lnTo>
                    <a:lnTo>
                      <a:pt x="435" y="58"/>
                    </a:lnTo>
                    <a:lnTo>
                      <a:pt x="450" y="64"/>
                    </a:lnTo>
                    <a:lnTo>
                      <a:pt x="464" y="69"/>
                    </a:lnTo>
                    <a:lnTo>
                      <a:pt x="478" y="77"/>
                    </a:lnTo>
                    <a:lnTo>
                      <a:pt x="492" y="85"/>
                    </a:lnTo>
                    <a:lnTo>
                      <a:pt x="505" y="93"/>
                    </a:lnTo>
                    <a:lnTo>
                      <a:pt x="517" y="103"/>
                    </a:lnTo>
                    <a:lnTo>
                      <a:pt x="528" y="114"/>
                    </a:lnTo>
                    <a:lnTo>
                      <a:pt x="539" y="126"/>
                    </a:lnTo>
                    <a:lnTo>
                      <a:pt x="542" y="130"/>
                    </a:lnTo>
                    <a:lnTo>
                      <a:pt x="547" y="132"/>
                    </a:lnTo>
                    <a:lnTo>
                      <a:pt x="551" y="133"/>
                    </a:lnTo>
                    <a:lnTo>
                      <a:pt x="556" y="134"/>
                    </a:lnTo>
                    <a:lnTo>
                      <a:pt x="560" y="134"/>
                    </a:lnTo>
                    <a:lnTo>
                      <a:pt x="565" y="133"/>
                    </a:lnTo>
                    <a:lnTo>
                      <a:pt x="569" y="131"/>
                    </a:lnTo>
                    <a:lnTo>
                      <a:pt x="573" y="129"/>
                    </a:lnTo>
                    <a:lnTo>
                      <a:pt x="577" y="125"/>
                    </a:lnTo>
                    <a:lnTo>
                      <a:pt x="579" y="121"/>
                    </a:lnTo>
                    <a:lnTo>
                      <a:pt x="581" y="117"/>
                    </a:lnTo>
                    <a:lnTo>
                      <a:pt x="581" y="112"/>
                    </a:lnTo>
                    <a:lnTo>
                      <a:pt x="581" y="108"/>
                    </a:lnTo>
                    <a:lnTo>
                      <a:pt x="580" y="103"/>
                    </a:lnTo>
                    <a:lnTo>
                      <a:pt x="578" y="99"/>
                    </a:lnTo>
                    <a:lnTo>
                      <a:pt x="576" y="94"/>
                    </a:lnTo>
                    <a:lnTo>
                      <a:pt x="562" y="81"/>
                    </a:lnTo>
                    <a:lnTo>
                      <a:pt x="548" y="68"/>
                    </a:lnTo>
                    <a:lnTo>
                      <a:pt x="532" y="56"/>
                    </a:lnTo>
                    <a:lnTo>
                      <a:pt x="517" y="45"/>
                    </a:lnTo>
                    <a:lnTo>
                      <a:pt x="502" y="35"/>
                    </a:lnTo>
                    <a:lnTo>
                      <a:pt x="485" y="27"/>
                    </a:lnTo>
                    <a:lnTo>
                      <a:pt x="467" y="19"/>
                    </a:lnTo>
                    <a:lnTo>
                      <a:pt x="450" y="13"/>
                    </a:lnTo>
                    <a:lnTo>
                      <a:pt x="432" y="8"/>
                    </a:lnTo>
                    <a:lnTo>
                      <a:pt x="413" y="4"/>
                    </a:lnTo>
                    <a:lnTo>
                      <a:pt x="394" y="2"/>
                    </a:lnTo>
                    <a:lnTo>
                      <a:pt x="376" y="0"/>
                    </a:lnTo>
                    <a:lnTo>
                      <a:pt x="357" y="0"/>
                    </a:lnTo>
                    <a:lnTo>
                      <a:pt x="338" y="1"/>
                    </a:lnTo>
                    <a:lnTo>
                      <a:pt x="319" y="4"/>
                    </a:lnTo>
                    <a:lnTo>
                      <a:pt x="301" y="7"/>
                    </a:lnTo>
                    <a:lnTo>
                      <a:pt x="286" y="12"/>
                    </a:lnTo>
                    <a:lnTo>
                      <a:pt x="272" y="16"/>
                    </a:lnTo>
                    <a:lnTo>
                      <a:pt x="259" y="20"/>
                    </a:lnTo>
                    <a:lnTo>
                      <a:pt x="245" y="27"/>
                    </a:lnTo>
                    <a:lnTo>
                      <a:pt x="232" y="34"/>
                    </a:lnTo>
                    <a:lnTo>
                      <a:pt x="219" y="40"/>
                    </a:lnTo>
                    <a:lnTo>
                      <a:pt x="207" y="48"/>
                    </a:lnTo>
                    <a:lnTo>
                      <a:pt x="195" y="57"/>
                    </a:lnTo>
                    <a:lnTo>
                      <a:pt x="184" y="66"/>
                    </a:lnTo>
                    <a:lnTo>
                      <a:pt x="171" y="76"/>
                    </a:lnTo>
                    <a:lnTo>
                      <a:pt x="161" y="86"/>
                    </a:lnTo>
                    <a:lnTo>
                      <a:pt x="152" y="97"/>
                    </a:lnTo>
                    <a:lnTo>
                      <a:pt x="142" y="108"/>
                    </a:lnTo>
                    <a:lnTo>
                      <a:pt x="132" y="119"/>
                    </a:lnTo>
                    <a:lnTo>
                      <a:pt x="124" y="131"/>
                    </a:lnTo>
                    <a:lnTo>
                      <a:pt x="115" y="144"/>
                    </a:lnTo>
                    <a:lnTo>
                      <a:pt x="107" y="159"/>
                    </a:lnTo>
                    <a:lnTo>
                      <a:pt x="101" y="173"/>
                    </a:lnTo>
                    <a:lnTo>
                      <a:pt x="94" y="188"/>
                    </a:lnTo>
                    <a:lnTo>
                      <a:pt x="89" y="203"/>
                    </a:lnTo>
                    <a:lnTo>
                      <a:pt x="84" y="218"/>
                    </a:lnTo>
                    <a:lnTo>
                      <a:pt x="81" y="234"/>
                    </a:lnTo>
                    <a:lnTo>
                      <a:pt x="78" y="249"/>
                    </a:lnTo>
                    <a:lnTo>
                      <a:pt x="76" y="265"/>
                    </a:lnTo>
                    <a:lnTo>
                      <a:pt x="44" y="217"/>
                    </a:lnTo>
                    <a:lnTo>
                      <a:pt x="41" y="214"/>
                    </a:lnTo>
                    <a:lnTo>
                      <a:pt x="37" y="210"/>
                    </a:lnTo>
                    <a:lnTo>
                      <a:pt x="33" y="208"/>
                    </a:lnTo>
                    <a:lnTo>
                      <a:pt x="29" y="207"/>
                    </a:lnTo>
                    <a:lnTo>
                      <a:pt x="25" y="207"/>
                    </a:lnTo>
                    <a:lnTo>
                      <a:pt x="19" y="207"/>
                    </a:lnTo>
                    <a:lnTo>
                      <a:pt x="15" y="208"/>
                    </a:lnTo>
                    <a:lnTo>
                      <a:pt x="10" y="212"/>
                    </a:lnTo>
                    <a:lnTo>
                      <a:pt x="7" y="214"/>
                    </a:lnTo>
                    <a:lnTo>
                      <a:pt x="4" y="218"/>
                    </a:lnTo>
                    <a:lnTo>
                      <a:pt x="1" y="221"/>
                    </a:lnTo>
                    <a:lnTo>
                      <a:pt x="0" y="226"/>
                    </a:lnTo>
                    <a:lnTo>
                      <a:pt x="0" y="231"/>
                    </a:lnTo>
                    <a:lnTo>
                      <a:pt x="0" y="236"/>
                    </a:lnTo>
                    <a:lnTo>
                      <a:pt x="1" y="240"/>
                    </a:lnTo>
                    <a:lnTo>
                      <a:pt x="5" y="245"/>
                    </a:lnTo>
                    <a:lnTo>
                      <a:pt x="89" y="369"/>
                    </a:lnTo>
                    <a:lnTo>
                      <a:pt x="92" y="374"/>
                    </a:lnTo>
                    <a:lnTo>
                      <a:pt x="96" y="377"/>
                    </a:lnTo>
                    <a:lnTo>
                      <a:pt x="102" y="379"/>
                    </a:lnTo>
                    <a:lnTo>
                      <a:pt x="107" y="379"/>
                    </a:lnTo>
                    <a:lnTo>
                      <a:pt x="107" y="379"/>
                    </a:lnTo>
                    <a:lnTo>
                      <a:pt x="108" y="379"/>
                    </a:lnTo>
                    <a:lnTo>
                      <a:pt x="114" y="379"/>
                    </a:lnTo>
                    <a:lnTo>
                      <a:pt x="118" y="378"/>
                    </a:lnTo>
                    <a:lnTo>
                      <a:pt x="123" y="375"/>
                    </a:lnTo>
                    <a:lnTo>
                      <a:pt x="126" y="372"/>
                    </a:lnTo>
                    <a:lnTo>
                      <a:pt x="223" y="256"/>
                    </a:lnTo>
                    <a:lnTo>
                      <a:pt x="227" y="251"/>
                    </a:lnTo>
                    <a:lnTo>
                      <a:pt x="228" y="247"/>
                    </a:lnTo>
                    <a:lnTo>
                      <a:pt x="229" y="242"/>
                    </a:lnTo>
                    <a:lnTo>
                      <a:pt x="229" y="238"/>
                    </a:lnTo>
                    <a:lnTo>
                      <a:pt x="228" y="234"/>
                    </a:lnTo>
                    <a:lnTo>
                      <a:pt x="227" y="229"/>
                    </a:lnTo>
                    <a:lnTo>
                      <a:pt x="223" y="225"/>
                    </a:lnTo>
                    <a:lnTo>
                      <a:pt x="220" y="2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54241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58" name="Graphic 5" descr="Chat">
              <a:extLst>
                <a:ext uri="{FF2B5EF4-FFF2-40B4-BE49-F238E27FC236}">
                  <a16:creationId xmlns:a16="http://schemas.microsoft.com/office/drawing/2014/main" id="{231049EC-B4F3-4123-B271-2B1BE53FD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54557" y="2475124"/>
              <a:ext cx="533625" cy="5336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Graphic 43" descr="City">
              <a:extLst>
                <a:ext uri="{FF2B5EF4-FFF2-40B4-BE49-F238E27FC236}">
                  <a16:creationId xmlns:a16="http://schemas.microsoft.com/office/drawing/2014/main" id="{93239710-C161-4529-A596-DDE4ED760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67626" y="4808116"/>
              <a:ext cx="533625" cy="5336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Graphic 44" descr="Team">
              <a:extLst>
                <a:ext uri="{FF2B5EF4-FFF2-40B4-BE49-F238E27FC236}">
                  <a16:creationId xmlns:a16="http://schemas.microsoft.com/office/drawing/2014/main" id="{2F500C3D-1625-4F85-A205-D35B520F4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187614" y="2428688"/>
              <a:ext cx="533625" cy="5336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1" name="Graphic 45" descr="Upward trend">
              <a:extLst>
                <a:ext uri="{FF2B5EF4-FFF2-40B4-BE49-F238E27FC236}">
                  <a16:creationId xmlns:a16="http://schemas.microsoft.com/office/drawing/2014/main" id="{7B65BE8A-F323-40BC-8E1D-1D9DD09F4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87614" y="4808116"/>
              <a:ext cx="533625" cy="53362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9755483-EDB7-4888-A74F-B8712450B1C9}"/>
              </a:ext>
            </a:extLst>
          </p:cNvPr>
          <p:cNvSpPr txBox="1"/>
          <p:nvPr/>
        </p:nvSpPr>
        <p:spPr>
          <a:xfrm>
            <a:off x="107576" y="-37156"/>
            <a:ext cx="8629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Economic Development – Bus. Retention &amp; Expansion</a:t>
            </a:r>
          </a:p>
        </p:txBody>
      </p:sp>
    </p:spTree>
    <p:extLst>
      <p:ext uri="{BB962C8B-B14F-4D97-AF65-F5344CB8AC3E}">
        <p14:creationId xmlns:p14="http://schemas.microsoft.com/office/powerpoint/2010/main" val="625068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5850" y="857250"/>
            <a:ext cx="438150" cy="4381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8E9E76-0170-4D84-BCC3-07E8CC1CF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562600"/>
            <a:ext cx="438150" cy="4381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4CD4B-F87F-4BE9-AEF5-4E68C5D555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01/09/2019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4A7955-6230-48B4-BD8B-A7C460F75945}" type="slidenum">
              <a:rPr lang="en-US" smtClean="0"/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D40AC950-D76D-4541-AED5-69FA8D8FCC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C92C2E-8888-42AB-A36D-D6F2B362B0CD}"/>
              </a:ext>
            </a:extLst>
          </p:cNvPr>
          <p:cNvSpPr txBox="1"/>
          <p:nvPr/>
        </p:nvSpPr>
        <p:spPr>
          <a:xfrm>
            <a:off x="1097928" y="1076325"/>
            <a:ext cx="6948145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REGIONAL ECONOMIC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DEVELOPMENT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BF686F-91C6-49D1-A69F-A2D1290E7E30}"/>
              </a:ext>
            </a:extLst>
          </p:cNvPr>
          <p:cNvSpPr txBox="1"/>
          <p:nvPr/>
        </p:nvSpPr>
        <p:spPr>
          <a:xfrm>
            <a:off x="1097928" y="1521857"/>
            <a:ext cx="6948144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Business Distribution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6" y="1700076"/>
            <a:ext cx="8324849" cy="38836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3C9F35-B852-4258-8784-591FF9D36C60}"/>
              </a:ext>
            </a:extLst>
          </p:cNvPr>
          <p:cNvSpPr txBox="1"/>
          <p:nvPr/>
        </p:nvSpPr>
        <p:spPr>
          <a:xfrm>
            <a:off x="107576" y="0"/>
            <a:ext cx="86297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How We Serve: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Economic Development – Bus. Retention &amp; Expansion</a:t>
            </a:r>
          </a:p>
        </p:txBody>
      </p:sp>
    </p:spTree>
    <p:extLst>
      <p:ext uri="{BB962C8B-B14F-4D97-AF65-F5344CB8AC3E}">
        <p14:creationId xmlns:p14="http://schemas.microsoft.com/office/powerpoint/2010/main" val="2479038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4863" y="1002939"/>
            <a:ext cx="411843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>
              <a:spcBef>
                <a:spcPts val="1000"/>
              </a:spcBef>
              <a:defRPr/>
            </a:pPr>
            <a:r>
              <a:rPr lang="en-US" altLang="en-US" sz="2200" dirty="0">
                <a:solidFill>
                  <a:srgbClr val="454241"/>
                </a:solidFill>
                <a:latin typeface="Montserrat" panose="02000505000000020004" pitchFamily="2" charset="0"/>
              </a:rPr>
              <a:t>Why focus on primary jobs?</a:t>
            </a:r>
            <a:endParaRPr lang="en-US" sz="2200" dirty="0">
              <a:solidFill>
                <a:srgbClr val="454241"/>
              </a:solidFill>
              <a:latin typeface="Montserrat" panose="02000505000000020004" pitchFamily="2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17852" y="1887236"/>
            <a:ext cx="7938052" cy="388143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09483B"/>
                </a:solidFill>
                <a:latin typeface="+mn-lt"/>
                <a:ea typeface="+mn-ea"/>
                <a:cs typeface="+mn-cs"/>
              </a:defRPr>
            </a:lvl1pPr>
            <a:lvl2pPr marL="10515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87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59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31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/>
                <a:ea typeface="+mn-ea"/>
                <a:cs typeface="+mn-cs"/>
              </a:rPr>
              <a:t>Primary employers are those that sell 50 percent or more of their products or services outside of the Northern Colorado region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/>
                <a:ea typeface="+mn-ea"/>
                <a:cs typeface="+mn-cs"/>
              </a:rPr>
              <a:t>Primary employers = community wealth + personal affluence = better quality of life / standard of life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9483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F440AB-4EA0-43CC-96DA-84352E673B2B}"/>
              </a:ext>
            </a:extLst>
          </p:cNvPr>
          <p:cNvSpPr txBox="1"/>
          <p:nvPr/>
        </p:nvSpPr>
        <p:spPr>
          <a:xfrm>
            <a:off x="92279" y="-55486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Economic and Workforce Development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Regional Economic Development Efforts</a:t>
            </a:r>
          </a:p>
        </p:txBody>
      </p:sp>
    </p:spTree>
    <p:extLst>
      <p:ext uri="{BB962C8B-B14F-4D97-AF65-F5344CB8AC3E}">
        <p14:creationId xmlns:p14="http://schemas.microsoft.com/office/powerpoint/2010/main" val="1165728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1580" y="2000547"/>
            <a:ext cx="68808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2808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b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Ben Bernanke</a:t>
            </a:r>
            <a:b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</a:b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Former  Chairman of the Federal Reserve  </a:t>
            </a:r>
            <a:endParaRPr kumimoji="0" lang="en-US" sz="45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0541" y="2097068"/>
            <a:ext cx="5852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No economy can succeed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without a high-quality workforce, particularly in an age of globalization and technical change. </a:t>
            </a:r>
          </a:p>
        </p:txBody>
      </p:sp>
    </p:spTree>
    <p:extLst>
      <p:ext uri="{BB962C8B-B14F-4D97-AF65-F5344CB8AC3E}">
        <p14:creationId xmlns:p14="http://schemas.microsoft.com/office/powerpoint/2010/main" val="13030133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1839" y="935898"/>
            <a:ext cx="8156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solidFill>
                  <a:srgbClr val="454241"/>
                </a:solidFill>
                <a:latin typeface="Montserrat" panose="02000505000000020004"/>
              </a:rPr>
              <a:t>What 100 Primary Jobs Mean to Fort Collins &amp; Larimer County</a:t>
            </a:r>
            <a:endParaRPr lang="en-US" sz="2000" dirty="0">
              <a:solidFill>
                <a:srgbClr val="454241"/>
              </a:solidFill>
              <a:latin typeface="Montserrat" panose="02000505000000020004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69784" y="1778998"/>
            <a:ext cx="7417934" cy="3881437"/>
          </a:xfrm>
          <a:prstGeom prst="rect">
            <a:avLst/>
          </a:prstGeom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rgbClr val="09483B"/>
                </a:solidFill>
                <a:latin typeface="+mn-lt"/>
                <a:ea typeface="+mn-ea"/>
                <a:cs typeface="+mn-cs"/>
              </a:defRPr>
            </a:lvl1pPr>
            <a:lvl2pPr marL="10515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087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659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3160" indent="-91440" algn="l" defTabSz="457200" rtl="0" eaLnBrk="1" latinLnBrk="0" hangingPunct="1">
              <a:spcBef>
                <a:spcPts val="500"/>
              </a:spcBef>
              <a:buClr>
                <a:srgbClr val="0E6E59"/>
              </a:buClr>
              <a:buSzPct val="9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srgbClr val="454241"/>
                </a:solidFill>
                <a:latin typeface="Montserrat" panose="02000505000000020004"/>
              </a:rPr>
              <a:t>Basic primary job average annual pay of $76,258*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srgbClr val="454241"/>
                </a:solidFill>
                <a:latin typeface="Montserrat" panose="02000505000000020004"/>
              </a:rPr>
              <a:t>Create 150 additional support jobs for Fort Collins and Larimer County residents, with average annual pay of $58,421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srgbClr val="454241"/>
                </a:solidFill>
                <a:latin typeface="Montserrat" panose="02000505000000020004"/>
              </a:rPr>
              <a:t>$331,431 in city sales, use and property tax revenue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2000" dirty="0">
                <a:solidFill>
                  <a:srgbClr val="454241"/>
                </a:solidFill>
                <a:latin typeface="Montserrat" panose="02000505000000020004"/>
              </a:rPr>
              <a:t>$269,295 in property taxes for Poudre Schools</a:t>
            </a:r>
            <a:br>
              <a:rPr lang="en-US" altLang="en-US" sz="2000" dirty="0">
                <a:solidFill>
                  <a:srgbClr val="454241"/>
                </a:solidFill>
                <a:latin typeface="Montserrat" panose="02000505000000020004"/>
              </a:rPr>
            </a:br>
            <a:r>
              <a:rPr lang="en-US" altLang="en-US" sz="2000" dirty="0">
                <a:solidFill>
                  <a:srgbClr val="454241"/>
                </a:solidFill>
                <a:latin typeface="Montserrat" panose="02000505000000020004"/>
              </a:rPr>
              <a:t> </a:t>
            </a:r>
            <a:br>
              <a:rPr lang="en-US" altLang="en-US" sz="2000" dirty="0">
                <a:solidFill>
                  <a:srgbClr val="454241"/>
                </a:solidFill>
                <a:latin typeface="Montserrat" panose="02000505000000020004"/>
              </a:rPr>
            </a:br>
            <a:r>
              <a:rPr lang="en-US" altLang="en-US" sz="2000" dirty="0">
                <a:solidFill>
                  <a:srgbClr val="454241"/>
                </a:solidFill>
                <a:latin typeface="Montserrat" panose="02000505000000020004"/>
              </a:rPr>
              <a:t>* Source: Paper from Citizens for a Sustainable Economy about Impacts of 100 Primary Jobs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2C2E3-C523-4BA4-84E0-4AD8137A0F51}"/>
              </a:ext>
            </a:extLst>
          </p:cNvPr>
          <p:cNvSpPr txBox="1"/>
          <p:nvPr/>
        </p:nvSpPr>
        <p:spPr>
          <a:xfrm>
            <a:off x="92279" y="-55486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Economic and Workforce Development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Regional Economic Development Efforts</a:t>
            </a:r>
          </a:p>
        </p:txBody>
      </p:sp>
    </p:spTree>
    <p:extLst>
      <p:ext uri="{BB962C8B-B14F-4D97-AF65-F5344CB8AC3E}">
        <p14:creationId xmlns:p14="http://schemas.microsoft.com/office/powerpoint/2010/main" val="2959599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4366B-9729-4CA1-8A10-C5D508B38108}"/>
              </a:ext>
            </a:extLst>
          </p:cNvPr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9057" y="0"/>
            <a:ext cx="9034943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46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420" y="189079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040" y="513993"/>
            <a:ext cx="86410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dirty="0">
                <a:solidFill>
                  <a:prstClr val="white"/>
                </a:solidFill>
                <a:latin typeface="Montserrat" panose="02000505000000020004" pitchFamily="2" charset="0"/>
              </a:rPr>
              <a:t>It’s all connected</a:t>
            </a:r>
            <a:endParaRPr kumimoji="0" lang="en-US" sz="28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4330" y="4789595"/>
            <a:ext cx="8709660" cy="495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cap="small" dirty="0">
                <a:solidFill>
                  <a:prstClr val="white"/>
                </a:solidFill>
                <a:latin typeface="Montserrat" panose="02000505000000020004" pitchFamily="2" charset="0"/>
              </a:rPr>
              <a:t>A strong community best withstands challenges when it connects employment, skilled talent, and community priorities.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" y="2467719"/>
            <a:ext cx="9063990" cy="167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59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6031" y="2806889"/>
            <a:ext cx="8917969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Where We Are Located</a:t>
            </a:r>
          </a:p>
          <a:p>
            <a:pPr algn="ctr">
              <a:spcAft>
                <a:spcPts val="600"/>
              </a:spcAft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405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6169" y="156320"/>
            <a:ext cx="7938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Where We Provide Services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BA5D11-06AC-404A-9B38-DBD706844AB0}"/>
              </a:ext>
            </a:extLst>
          </p:cNvPr>
          <p:cNvSpPr/>
          <p:nvPr/>
        </p:nvSpPr>
        <p:spPr>
          <a:xfrm>
            <a:off x="2994934" y="1655446"/>
            <a:ext cx="2587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200 Peridot Ave</a:t>
            </a:r>
            <a:br>
              <a:rPr lang="en-US" sz="1600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Loveland, CO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9AA0BC-CBB5-4300-B7AD-FBE389A7B051}"/>
              </a:ext>
            </a:extLst>
          </p:cNvPr>
          <p:cNvSpPr/>
          <p:nvPr/>
        </p:nvSpPr>
        <p:spPr>
          <a:xfrm>
            <a:off x="5446354" y="1638724"/>
            <a:ext cx="35214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Services available at various community locations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3B9690-3061-4729-BA85-5F2AC03B754F}"/>
              </a:ext>
            </a:extLst>
          </p:cNvPr>
          <p:cNvSpPr/>
          <p:nvPr/>
        </p:nvSpPr>
        <p:spPr>
          <a:xfrm>
            <a:off x="444975" y="1270199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u="sng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Locations</a:t>
            </a: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200 W. Oak Street</a:t>
            </a:r>
            <a:br>
              <a:rPr lang="en-US" sz="1600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</a:br>
            <a:r>
              <a:rPr lang="en-US" sz="1600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Fort Collins, CO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F5ABB2-E5EE-4DDE-9BF9-4B33F470F41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9136" y="1709607"/>
            <a:ext cx="443247" cy="5366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8D1364-B0CA-4F42-8F89-193CE5706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295" y="1680825"/>
            <a:ext cx="445047" cy="5364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B8344C-F2D4-4D4A-9307-B8BE613B7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658" y="1653914"/>
            <a:ext cx="445047" cy="53649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487CDA-4F21-4A1D-B612-5A1702DC5043}"/>
              </a:ext>
            </a:extLst>
          </p:cNvPr>
          <p:cNvSpPr/>
          <p:nvPr/>
        </p:nvSpPr>
        <p:spPr>
          <a:xfrm>
            <a:off x="489136" y="302889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u="sng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Online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Larimer.org/</a:t>
            </a:r>
            <a:r>
              <a:rPr lang="en-US" dirty="0" err="1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ewd</a:t>
            </a:r>
            <a:endParaRPr lang="en-US" dirty="0">
              <a:solidFill>
                <a:srgbClr val="454241"/>
              </a:solidFill>
              <a:latin typeface="Montserrat" panose="02000505000000020004" pitchFamily="2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23226A-8F67-4D47-86EE-63BE81ADFB39}"/>
              </a:ext>
            </a:extLst>
          </p:cNvPr>
          <p:cNvSpPr/>
          <p:nvPr/>
        </p:nvSpPr>
        <p:spPr>
          <a:xfrm>
            <a:off x="489136" y="4607617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u="sng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For Additional Information Contact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Jacob Castillo, Director</a:t>
            </a:r>
            <a:br>
              <a:rPr lang="en-US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  <a:hlinkClick r:id="rId6"/>
              </a:rPr>
              <a:t>jcastillo@larimer.org</a:t>
            </a:r>
            <a:br>
              <a:rPr lang="en-US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454241"/>
                </a:solidFill>
                <a:latin typeface="Montserrat" panose="02000505000000020004" pitchFamily="2" charset="0"/>
                <a:cs typeface="Calibri" panose="020F0502020204030204" pitchFamily="34" charset="0"/>
              </a:rPr>
              <a:t>(970)498-6605</a:t>
            </a:r>
          </a:p>
        </p:txBody>
      </p:sp>
    </p:spTree>
    <p:extLst>
      <p:ext uri="{BB962C8B-B14F-4D97-AF65-F5344CB8AC3E}">
        <p14:creationId xmlns:p14="http://schemas.microsoft.com/office/powerpoint/2010/main" val="3286513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7563" y="2000547"/>
            <a:ext cx="81457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2808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		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”</a:t>
            </a:r>
            <a:b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42808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James C. Collins</a:t>
            </a:r>
            <a:b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</a:br>
            <a:r>
              <a:rPr kumimoji="0" lang="en-US" sz="18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Author  </a:t>
            </a:r>
            <a:endParaRPr kumimoji="0" lang="en-US" sz="45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72760" y="2206125"/>
            <a:ext cx="63541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haroni" panose="02010803020104030203" pitchFamily="2" charset="-79"/>
              </a:rPr>
              <a:t>For, in the end, it is impossible to have a great life unless it is a meaningful life. And it is very difficult to have a meaningful life without meaningful work .</a:t>
            </a:r>
          </a:p>
        </p:txBody>
      </p:sp>
    </p:spTree>
    <p:extLst>
      <p:ext uri="{BB962C8B-B14F-4D97-AF65-F5344CB8AC3E}">
        <p14:creationId xmlns:p14="http://schemas.microsoft.com/office/powerpoint/2010/main" val="5650787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E621D266-7443-4824-9E73-1A7757D87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2" r="396" b="-3"/>
          <a:stretch/>
        </p:blipFill>
        <p:spPr>
          <a:xfrm>
            <a:off x="4216674" y="10"/>
            <a:ext cx="4927327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EEDA991-7E00-48C9-B3E4-5EC96C554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6" b="2"/>
          <a:stretch/>
        </p:blipFill>
        <p:spPr>
          <a:xfrm>
            <a:off x="3136508" y="3887894"/>
            <a:ext cx="6007493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group of people on a rock&#10;&#10;Description automatically generated">
            <a:extLst>
              <a:ext uri="{FF2B5EF4-FFF2-40B4-BE49-F238E27FC236}">
                <a16:creationId xmlns:a16="http://schemas.microsoft.com/office/drawing/2014/main" id="{762274CD-A8E8-4A5C-89BD-FBE7870C03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4" r="31099" b="-2"/>
          <a:stretch/>
        </p:blipFill>
        <p:spPr>
          <a:xfrm>
            <a:off x="20" y="10"/>
            <a:ext cx="5627313" cy="6857990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806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2895056"/>
            <a:ext cx="8446769" cy="24283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Questions, Comments, and Feedback</a:t>
            </a:r>
          </a:p>
        </p:txBody>
      </p:sp>
    </p:spTree>
    <p:extLst>
      <p:ext uri="{BB962C8B-B14F-4D97-AF65-F5344CB8AC3E}">
        <p14:creationId xmlns:p14="http://schemas.microsoft.com/office/powerpoint/2010/main" val="42797512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5"/>
          <a:stretch/>
        </p:blipFill>
        <p:spPr>
          <a:xfrm>
            <a:off x="6597967" y="5735941"/>
            <a:ext cx="2145056" cy="67875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83198" y="2878574"/>
            <a:ext cx="2117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n-US" sz="36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66773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3DDE76-2B4E-4971-8DC7-C90FBCC9F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61" y="941941"/>
            <a:ext cx="3944039" cy="2958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9A5D93-64EC-4EAF-BB33-33DE05FA0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152" y="1338242"/>
            <a:ext cx="257175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4EB21-AD0F-43A3-84AE-FC371D3D3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550" y="4062117"/>
            <a:ext cx="3456431" cy="2660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5124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119270"/>
            <a:ext cx="793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Agenda for Tonight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4373" y="1084683"/>
            <a:ext cx="8155253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400" dirty="0">
              <a:latin typeface="Montserrat" panose="02000505000000020004" pitchFamily="2" charset="0"/>
            </a:endParaRP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latin typeface="Montserrat" panose="02000505000000020004" pitchFamily="2" charset="0"/>
              </a:rPr>
              <a:t>Why Economic and Workforce Development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latin typeface="Montserrat" panose="02000505000000020004" pitchFamily="2" charset="0"/>
              </a:rPr>
              <a:t>What is Economic and Workforce Development</a:t>
            </a:r>
          </a:p>
          <a:p>
            <a:pPr marL="800100" lvl="1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Montserrat" panose="02000505000000020004" pitchFamily="2" charset="0"/>
              </a:rPr>
              <a:t>About the Larimer County Economic and Workforce Development Department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latin typeface="Montserrat" panose="02000505000000020004" pitchFamily="2" charset="0"/>
              </a:rPr>
              <a:t>Who we serve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latin typeface="Montserrat" panose="02000505000000020004" pitchFamily="2" charset="0"/>
              </a:rPr>
              <a:t>How we serve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latin typeface="Montserrat" panose="02000505000000020004" pitchFamily="2" charset="0"/>
              </a:rPr>
              <a:t>Where we are located and how to contact us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400" dirty="0">
                <a:latin typeface="Montserrat" panose="02000505000000020004" pitchFamily="2" charset="0"/>
              </a:rPr>
              <a:t>Questions, comments and feedback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3108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F4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473E2508-FFDB-4A91-B04D-8A4CF3E0A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128713"/>
            <a:ext cx="8178799" cy="46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262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7502" y="4857750"/>
            <a:ext cx="2791491" cy="10668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Two Key Elements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In-Person Coaching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Goal Oriented Technology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7" r="722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BF6713D-1D96-48BA-83FB-4CAD9ADF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52975"/>
            <a:ext cx="3457575" cy="132397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7E20AB-40F5-452F-8CD1-8A000A3F7F67}"/>
              </a:ext>
            </a:extLst>
          </p:cNvPr>
          <p:cNvSpPr txBox="1"/>
          <p:nvPr/>
        </p:nvSpPr>
        <p:spPr>
          <a:xfrm>
            <a:off x="152604" y="4863336"/>
            <a:ext cx="31523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Estrangelo Edessa" panose="03080600000000000000" pitchFamily="66" charset="0"/>
              </a:rPr>
              <a:t>The Works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97044-CF5A-42EB-9C57-F82411E6D09F}"/>
              </a:ext>
            </a:extLst>
          </p:cNvPr>
          <p:cNvSpPr txBox="1"/>
          <p:nvPr/>
        </p:nvSpPr>
        <p:spPr>
          <a:xfrm>
            <a:off x="422723" y="5281895"/>
            <a:ext cx="2612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Person Coaching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 Oriented Technology</a:t>
            </a:r>
          </a:p>
        </p:txBody>
      </p:sp>
    </p:spTree>
    <p:extLst>
      <p:ext uri="{BB962C8B-B14F-4D97-AF65-F5344CB8AC3E}">
        <p14:creationId xmlns:p14="http://schemas.microsoft.com/office/powerpoint/2010/main" val="41313616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36C7C4-0840-4516-BF69-4B157A60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065" y="-76833"/>
            <a:ext cx="6085826" cy="49345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7502" y="4857750"/>
            <a:ext cx="2791491" cy="1066800"/>
          </a:xfrm>
          <a:prstGeom prst="rect">
            <a:avLst/>
          </a:prstGeom>
          <a:noFill/>
          <a:ln w="174625" cap="sq" cmpd="thinThick">
            <a:noFill/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Two Key Elements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In-Person Coaching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Goal Oriented Technology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BF6713D-1D96-48BA-83FB-4CAD9ADF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52975"/>
            <a:ext cx="3457575" cy="1323975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7E20AB-40F5-452F-8CD1-8A000A3F7F67}"/>
              </a:ext>
            </a:extLst>
          </p:cNvPr>
          <p:cNvSpPr txBox="1"/>
          <p:nvPr/>
        </p:nvSpPr>
        <p:spPr>
          <a:xfrm>
            <a:off x="152604" y="4863336"/>
            <a:ext cx="31523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Estrangelo Edessa" panose="03080600000000000000" pitchFamily="66" charset="0"/>
              </a:rPr>
              <a:t>The Works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597044-CF5A-42EB-9C57-F82411E6D09F}"/>
              </a:ext>
            </a:extLst>
          </p:cNvPr>
          <p:cNvSpPr txBox="1"/>
          <p:nvPr/>
        </p:nvSpPr>
        <p:spPr>
          <a:xfrm>
            <a:off x="422723" y="5281895"/>
            <a:ext cx="26121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Person Coaching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 Oriented Technology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643984-15D2-4D04-B15F-F989FA8095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65919" y="1949553"/>
            <a:ext cx="5273378" cy="4108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91645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119270"/>
            <a:ext cx="7938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Promoting Innovation and Continuous Improvement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6F5711-C441-44EB-AA87-1CEC01F5BA28}"/>
              </a:ext>
            </a:extLst>
          </p:cNvPr>
          <p:cNvSpPr/>
          <p:nvPr/>
        </p:nvSpPr>
        <p:spPr>
          <a:xfrm>
            <a:off x="134953" y="550157"/>
            <a:ext cx="62119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Mathematica Briefs and Urban Institute Profile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94B2B-5274-4A07-8B6C-F33A7834E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86"/>
          <a:stretch/>
        </p:blipFill>
        <p:spPr>
          <a:xfrm>
            <a:off x="480495" y="1924726"/>
            <a:ext cx="1434130" cy="1221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6D81B6-E7DC-4F9A-9745-683123CFD1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9590" y="4729067"/>
            <a:ext cx="2027121" cy="13230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C8582F-98C1-43BC-8405-5A00B4673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820" y="1924726"/>
            <a:ext cx="1631474" cy="2339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84053-D072-4A04-A443-C7EEF97F11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940" y="1591406"/>
            <a:ext cx="1586449" cy="2158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A9B21B-D18C-43CB-90B6-202F118CB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791" y="1600416"/>
            <a:ext cx="1790651" cy="2287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6939DA-B8C7-4590-A431-C575C88F1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8234" y="3371022"/>
            <a:ext cx="1861734" cy="24975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32BE2F-A99B-4BA9-97E7-B172820D53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7791" y="4063574"/>
            <a:ext cx="1729885" cy="2168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1C162E-7C0B-4EC1-AD17-9CDDCAABA4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1377" y="3964572"/>
            <a:ext cx="1536355" cy="2082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1537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8531" y="105041"/>
            <a:ext cx="7938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454241"/>
                </a:solidFill>
                <a:latin typeface="Montserrat" panose="00000500000000000000" pitchFamily="50" charset="0"/>
              </a:rPr>
              <a:t>Regional Workforce Strategy</a:t>
            </a:r>
          </a:p>
        </p:txBody>
      </p:sp>
      <p:grpSp>
        <p:nvGrpSpPr>
          <p:cNvPr id="52" name="Group 51" title="Milestone Text">
            <a:extLst>
              <a:ext uri="{FF2B5EF4-FFF2-40B4-BE49-F238E27FC236}">
                <a16:creationId xmlns:a16="http://schemas.microsoft.com/office/drawing/2014/main" id="{66B80159-C20C-4AE5-987F-788943B5244A}"/>
              </a:ext>
            </a:extLst>
          </p:cNvPr>
          <p:cNvGrpSpPr/>
          <p:nvPr/>
        </p:nvGrpSpPr>
        <p:grpSpPr>
          <a:xfrm>
            <a:off x="10008490" y="1469194"/>
            <a:ext cx="1114908" cy="727511"/>
            <a:chOff x="9170729" y="2825146"/>
            <a:chExt cx="1294782" cy="727511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4267F02-C4FE-47C3-942B-9F94F658B1BD}"/>
                </a:ext>
              </a:extLst>
            </p:cNvPr>
            <p:cNvSpPr txBox="1"/>
            <p:nvPr/>
          </p:nvSpPr>
          <p:spPr>
            <a:xfrm>
              <a:off x="9170729" y="2825146"/>
              <a:ext cx="129478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ZA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Today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1220F52-4249-40A3-8B7E-1270D7DAD6B3}"/>
                </a:ext>
              </a:extLst>
            </p:cNvPr>
            <p:cNvSpPr txBox="1"/>
            <p:nvPr/>
          </p:nvSpPr>
          <p:spPr>
            <a:xfrm>
              <a:off x="9170729" y="3133602"/>
              <a:ext cx="129478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ZA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Short Description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88A612F-3D40-4337-AF3D-F0C5ACA4D35B}"/>
                </a:ext>
              </a:extLst>
            </p:cNvPr>
            <p:cNvSpPr txBox="1"/>
            <p:nvPr/>
          </p:nvSpPr>
          <p:spPr>
            <a:xfrm>
              <a:off x="9170730" y="3316920"/>
              <a:ext cx="1294781" cy="2357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en-ZA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Q4 20YY</a:t>
              </a:r>
            </a:p>
          </p:txBody>
        </p:sp>
      </p:grpSp>
      <p:grpSp>
        <p:nvGrpSpPr>
          <p:cNvPr id="56" name="Group 55" title="Today Flag Icon">
            <a:extLst>
              <a:ext uri="{FF2B5EF4-FFF2-40B4-BE49-F238E27FC236}">
                <a16:creationId xmlns:a16="http://schemas.microsoft.com/office/drawing/2014/main" id="{94787559-FEB0-4DDE-B60E-C21D13CF28C1}"/>
              </a:ext>
            </a:extLst>
          </p:cNvPr>
          <p:cNvGrpSpPr/>
          <p:nvPr/>
        </p:nvGrpSpPr>
        <p:grpSpPr>
          <a:xfrm>
            <a:off x="11037245" y="3042474"/>
            <a:ext cx="351038" cy="407673"/>
            <a:chOff x="10636741" y="2652807"/>
            <a:chExt cx="296963" cy="296963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C544F11-3345-4BFB-9985-BA360D16920F}"/>
                </a:ext>
              </a:extLst>
            </p:cNvPr>
            <p:cNvSpPr/>
            <p:nvPr/>
          </p:nvSpPr>
          <p:spPr>
            <a:xfrm>
              <a:off x="10636741" y="2652807"/>
              <a:ext cx="296963" cy="29696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ZA" sz="6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58" name="Graphic 57" title="Flag Icon">
              <a:extLst>
                <a:ext uri="{FF2B5EF4-FFF2-40B4-BE49-F238E27FC236}">
                  <a16:creationId xmlns:a16="http://schemas.microsoft.com/office/drawing/2014/main" id="{226F6A5D-5264-45A6-BAD9-5D3C35CD2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710816" y="2716810"/>
              <a:ext cx="149367" cy="168956"/>
            </a:xfrm>
            <a:prstGeom prst="rect">
              <a:avLst/>
            </a:prstGeom>
          </p:spPr>
        </p:pic>
      </p:grpSp>
      <p:pic>
        <p:nvPicPr>
          <p:cNvPr id="59" name="Graphic 58" title="callout">
            <a:extLst>
              <a:ext uri="{FF2B5EF4-FFF2-40B4-BE49-F238E27FC236}">
                <a16:creationId xmlns:a16="http://schemas.microsoft.com/office/drawing/2014/main" id="{53331705-52D9-4A1F-AEAB-22A7D72D6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10646543" y="2867096"/>
            <a:ext cx="581025" cy="2952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0A708D-7073-41B5-AB92-93AAA6E79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235" y="1746193"/>
            <a:ext cx="7571888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573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51508"/>
            <a:ext cx="79380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Economic and Workforce Development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January 14, 2019 Work Session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0392" y="995941"/>
            <a:ext cx="840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+mn-cs"/>
              </a:rPr>
              <a:t>Six Core Competencies of Economic and Workforce Development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031E6C3-0D32-4ACC-A3DB-3E775AF90588}"/>
              </a:ext>
            </a:extLst>
          </p:cNvPr>
          <p:cNvGrpSpPr/>
          <p:nvPr/>
        </p:nvGrpSpPr>
        <p:grpSpPr>
          <a:xfrm>
            <a:off x="2122415" y="1778466"/>
            <a:ext cx="4513192" cy="4527478"/>
            <a:chOff x="2413315" y="1879134"/>
            <a:chExt cx="4222292" cy="4426810"/>
          </a:xfrm>
        </p:grpSpPr>
        <p:sp>
          <p:nvSpPr>
            <p:cNvPr id="7" name="Hexagon 6"/>
            <p:cNvSpPr/>
            <p:nvPr/>
          </p:nvSpPr>
          <p:spPr>
            <a:xfrm>
              <a:off x="3352771" y="2693003"/>
              <a:ext cx="686407" cy="590094"/>
            </a:xfrm>
            <a:prstGeom prst="hexagon">
              <a:avLst>
                <a:gd name="adj" fmla="val 28900"/>
                <a:gd name="vf" fmla="val 115470"/>
              </a:avLst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2" name="Group 1"/>
            <p:cNvGrpSpPr/>
            <p:nvPr/>
          </p:nvGrpSpPr>
          <p:grpSpPr>
            <a:xfrm>
              <a:off x="2413315" y="1879134"/>
              <a:ext cx="4222292" cy="4426810"/>
              <a:chOff x="2413315" y="1879134"/>
              <a:chExt cx="4222292" cy="4426810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3616669" y="3307223"/>
                <a:ext cx="1815163" cy="1570189"/>
              </a:xfrm>
              <a:custGeom>
                <a:avLst/>
                <a:gdLst>
                  <a:gd name="connsiteX0" fmla="*/ 0 w 1815163"/>
                  <a:gd name="connsiteY0" fmla="*/ 785095 h 1570189"/>
                  <a:gd name="connsiteX1" fmla="*/ 448603 w 1815163"/>
                  <a:gd name="connsiteY1" fmla="*/ 0 h 1570189"/>
                  <a:gd name="connsiteX2" fmla="*/ 1366560 w 1815163"/>
                  <a:gd name="connsiteY2" fmla="*/ 0 h 1570189"/>
                  <a:gd name="connsiteX3" fmla="*/ 1815163 w 1815163"/>
                  <a:gd name="connsiteY3" fmla="*/ 785095 h 1570189"/>
                  <a:gd name="connsiteX4" fmla="*/ 1366560 w 1815163"/>
                  <a:gd name="connsiteY4" fmla="*/ 1570189 h 1570189"/>
                  <a:gd name="connsiteX5" fmla="*/ 448603 w 1815163"/>
                  <a:gd name="connsiteY5" fmla="*/ 1570189 h 1570189"/>
                  <a:gd name="connsiteX6" fmla="*/ 0 w 1815163"/>
                  <a:gd name="connsiteY6" fmla="*/ 785095 h 1570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15163" h="1570189">
                    <a:moveTo>
                      <a:pt x="0" y="785095"/>
                    </a:moveTo>
                    <a:lnTo>
                      <a:pt x="448603" y="0"/>
                    </a:lnTo>
                    <a:lnTo>
                      <a:pt x="1366560" y="0"/>
                    </a:lnTo>
                    <a:lnTo>
                      <a:pt x="1815163" y="785095"/>
                    </a:lnTo>
                    <a:lnTo>
                      <a:pt x="1366560" y="1570189"/>
                    </a:lnTo>
                    <a:lnTo>
                      <a:pt x="448603" y="1570189"/>
                    </a:lnTo>
                    <a:lnTo>
                      <a:pt x="0" y="785095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316038" tIns="275442" rIns="316038" bIns="275442" numCol="1" spcCol="1270" anchor="ctr" anchorCtr="0">
                <a:noAutofit/>
              </a:bodyPr>
              <a:lstStyle/>
              <a:p>
                <a:pPr marL="0" marR="0" lvl="0" indent="0" algn="ctr" defTabSz="533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icrosoft YaHei Light" panose="020B0502040204020203" pitchFamily="34" charset="-122"/>
                    <a:cs typeface="Aparajita" panose="020B0502040204020203" pitchFamily="18" charset="0"/>
                  </a:rPr>
                  <a:t>Mission: </a:t>
                </a:r>
              </a:p>
              <a:p>
                <a:pPr marL="0" marR="0" lvl="0" indent="0" algn="ctr" defTabSz="533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Microsoft YaHei Light" panose="020B0502040204020203" pitchFamily="34" charset="-122"/>
                    <a:cs typeface="Aparajita" panose="020B0502040204020203" pitchFamily="18" charset="0"/>
                  </a:rPr>
                  <a:t>Connect people to meaningful work and businesses to talent &amp; resources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" name="Hexagon 5"/>
              <p:cNvSpPr/>
              <p:nvPr/>
            </p:nvSpPr>
            <p:spPr>
              <a:xfrm>
                <a:off x="4753310" y="2555993"/>
                <a:ext cx="684855" cy="590093"/>
              </a:xfrm>
              <a:prstGeom prst="hexagon">
                <a:avLst>
                  <a:gd name="adj" fmla="val 28900"/>
                  <a:gd name="vf" fmla="val 115470"/>
                </a:avLst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9" name="Freeform 8"/>
              <p:cNvSpPr/>
              <p:nvPr/>
            </p:nvSpPr>
            <p:spPr>
              <a:xfrm>
                <a:off x="3783871" y="1879134"/>
                <a:ext cx="1487513" cy="1286873"/>
              </a:xfrm>
              <a:custGeom>
                <a:avLst/>
                <a:gdLst>
                  <a:gd name="connsiteX0" fmla="*/ 0 w 1487513"/>
                  <a:gd name="connsiteY0" fmla="*/ 643437 h 1286873"/>
                  <a:gd name="connsiteX1" fmla="*/ 367660 w 1487513"/>
                  <a:gd name="connsiteY1" fmla="*/ 0 h 1286873"/>
                  <a:gd name="connsiteX2" fmla="*/ 1119853 w 1487513"/>
                  <a:gd name="connsiteY2" fmla="*/ 0 h 1286873"/>
                  <a:gd name="connsiteX3" fmla="*/ 1487513 w 1487513"/>
                  <a:gd name="connsiteY3" fmla="*/ 643437 h 1286873"/>
                  <a:gd name="connsiteX4" fmla="*/ 1119853 w 1487513"/>
                  <a:gd name="connsiteY4" fmla="*/ 1286873 h 1286873"/>
                  <a:gd name="connsiteX5" fmla="*/ 367660 w 1487513"/>
                  <a:gd name="connsiteY5" fmla="*/ 1286873 h 1286873"/>
                  <a:gd name="connsiteX6" fmla="*/ 0 w 1487513"/>
                  <a:gd name="connsiteY6" fmla="*/ 643437 h 1286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513" h="1286873">
                    <a:moveTo>
                      <a:pt x="0" y="643437"/>
                    </a:moveTo>
                    <a:lnTo>
                      <a:pt x="367660" y="0"/>
                    </a:lnTo>
                    <a:lnTo>
                      <a:pt x="1119853" y="0"/>
                    </a:lnTo>
                    <a:lnTo>
                      <a:pt x="1487513" y="643437"/>
                    </a:lnTo>
                    <a:lnTo>
                      <a:pt x="1119853" y="1286873"/>
                    </a:lnTo>
                    <a:lnTo>
                      <a:pt x="367660" y="1286873"/>
                    </a:lnTo>
                    <a:lnTo>
                      <a:pt x="0" y="643437"/>
                    </a:lnTo>
                    <a:close/>
                  </a:path>
                </a:pathLst>
              </a:custGeom>
              <a:ln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259213" tIns="225962" rIns="259213" bIns="225962" numCol="1" spcCol="1270" anchor="ctr" anchorCtr="0">
                <a:noAutofit/>
              </a:bodyPr>
              <a:lstStyle/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Employment Connections: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Hiring Events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Job Postings</a:t>
                </a:r>
              </a:p>
            </p:txBody>
          </p:sp>
          <p:sp>
            <p:nvSpPr>
              <p:cNvPr id="10" name="Hexagon 9"/>
              <p:cNvSpPr/>
              <p:nvPr/>
            </p:nvSpPr>
            <p:spPr>
              <a:xfrm>
                <a:off x="5552590" y="3659154"/>
                <a:ext cx="684855" cy="590093"/>
              </a:xfrm>
              <a:prstGeom prst="hexagon">
                <a:avLst>
                  <a:gd name="adj" fmla="val 28900"/>
                  <a:gd name="vf" fmla="val 115470"/>
                </a:avLst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1" name="Freeform 10"/>
              <p:cNvSpPr/>
              <p:nvPr/>
            </p:nvSpPr>
            <p:spPr>
              <a:xfrm>
                <a:off x="5148094" y="2670647"/>
                <a:ext cx="1487513" cy="1286873"/>
              </a:xfrm>
              <a:custGeom>
                <a:avLst/>
                <a:gdLst>
                  <a:gd name="connsiteX0" fmla="*/ 0 w 1487513"/>
                  <a:gd name="connsiteY0" fmla="*/ 643437 h 1286873"/>
                  <a:gd name="connsiteX1" fmla="*/ 367660 w 1487513"/>
                  <a:gd name="connsiteY1" fmla="*/ 0 h 1286873"/>
                  <a:gd name="connsiteX2" fmla="*/ 1119853 w 1487513"/>
                  <a:gd name="connsiteY2" fmla="*/ 0 h 1286873"/>
                  <a:gd name="connsiteX3" fmla="*/ 1487513 w 1487513"/>
                  <a:gd name="connsiteY3" fmla="*/ 643437 h 1286873"/>
                  <a:gd name="connsiteX4" fmla="*/ 1119853 w 1487513"/>
                  <a:gd name="connsiteY4" fmla="*/ 1286873 h 1286873"/>
                  <a:gd name="connsiteX5" fmla="*/ 367660 w 1487513"/>
                  <a:gd name="connsiteY5" fmla="*/ 1286873 h 1286873"/>
                  <a:gd name="connsiteX6" fmla="*/ 0 w 1487513"/>
                  <a:gd name="connsiteY6" fmla="*/ 643437 h 1286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513" h="1286873">
                    <a:moveTo>
                      <a:pt x="0" y="643437"/>
                    </a:moveTo>
                    <a:lnTo>
                      <a:pt x="367660" y="0"/>
                    </a:lnTo>
                    <a:lnTo>
                      <a:pt x="1119853" y="0"/>
                    </a:lnTo>
                    <a:lnTo>
                      <a:pt x="1487513" y="643437"/>
                    </a:lnTo>
                    <a:lnTo>
                      <a:pt x="1119853" y="1286873"/>
                    </a:lnTo>
                    <a:lnTo>
                      <a:pt x="367660" y="1286873"/>
                    </a:lnTo>
                    <a:lnTo>
                      <a:pt x="0" y="643437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259213" tIns="225962" rIns="259213" bIns="225962" numCol="1" spcCol="1270" anchor="ctr" anchorCtr="0">
                <a:noAutofit/>
              </a:bodyPr>
              <a:lstStyle/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Coaching (Talent Cultivation): 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GED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Goal4It</a:t>
                </a:r>
              </a:p>
            </p:txBody>
          </p:sp>
          <p:sp>
            <p:nvSpPr>
              <p:cNvPr id="12" name="Hexagon 11"/>
              <p:cNvSpPr/>
              <p:nvPr/>
            </p:nvSpPr>
            <p:spPr>
              <a:xfrm>
                <a:off x="4997358" y="4904416"/>
                <a:ext cx="684855" cy="590093"/>
              </a:xfrm>
              <a:prstGeom prst="hexagon">
                <a:avLst>
                  <a:gd name="adj" fmla="val 28900"/>
                  <a:gd name="vf" fmla="val 115470"/>
                </a:avLst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3" name="Freeform 12"/>
              <p:cNvSpPr/>
              <p:nvPr/>
            </p:nvSpPr>
            <p:spPr>
              <a:xfrm>
                <a:off x="5148094" y="4226671"/>
                <a:ext cx="1487513" cy="1286873"/>
              </a:xfrm>
              <a:custGeom>
                <a:avLst/>
                <a:gdLst>
                  <a:gd name="connsiteX0" fmla="*/ 0 w 1487513"/>
                  <a:gd name="connsiteY0" fmla="*/ 643437 h 1286873"/>
                  <a:gd name="connsiteX1" fmla="*/ 367660 w 1487513"/>
                  <a:gd name="connsiteY1" fmla="*/ 0 h 1286873"/>
                  <a:gd name="connsiteX2" fmla="*/ 1119853 w 1487513"/>
                  <a:gd name="connsiteY2" fmla="*/ 0 h 1286873"/>
                  <a:gd name="connsiteX3" fmla="*/ 1487513 w 1487513"/>
                  <a:gd name="connsiteY3" fmla="*/ 643437 h 1286873"/>
                  <a:gd name="connsiteX4" fmla="*/ 1119853 w 1487513"/>
                  <a:gd name="connsiteY4" fmla="*/ 1286873 h 1286873"/>
                  <a:gd name="connsiteX5" fmla="*/ 367660 w 1487513"/>
                  <a:gd name="connsiteY5" fmla="*/ 1286873 h 1286873"/>
                  <a:gd name="connsiteX6" fmla="*/ 0 w 1487513"/>
                  <a:gd name="connsiteY6" fmla="*/ 643437 h 1286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513" h="1286873">
                    <a:moveTo>
                      <a:pt x="0" y="643437"/>
                    </a:moveTo>
                    <a:lnTo>
                      <a:pt x="367660" y="0"/>
                    </a:lnTo>
                    <a:lnTo>
                      <a:pt x="1119853" y="0"/>
                    </a:lnTo>
                    <a:lnTo>
                      <a:pt x="1487513" y="643437"/>
                    </a:lnTo>
                    <a:lnTo>
                      <a:pt x="1119853" y="1286873"/>
                    </a:lnTo>
                    <a:lnTo>
                      <a:pt x="367660" y="1286873"/>
                    </a:lnTo>
                    <a:lnTo>
                      <a:pt x="0" y="643437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259213" tIns="225962" rIns="259213" bIns="225962" numCol="1" spcCol="1270" anchor="ctr" anchorCtr="0">
                <a:noAutofit/>
              </a:bodyPr>
              <a:lstStyle/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BR&amp;E: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Surveys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Outreach </a:t>
                </a:r>
              </a:p>
            </p:txBody>
          </p:sp>
          <p:sp>
            <p:nvSpPr>
              <p:cNvPr id="14" name="Hexagon 13"/>
              <p:cNvSpPr/>
              <p:nvPr/>
            </p:nvSpPr>
            <p:spPr>
              <a:xfrm>
                <a:off x="3620046" y="5033679"/>
                <a:ext cx="684855" cy="590093"/>
              </a:xfrm>
              <a:prstGeom prst="hexagon">
                <a:avLst>
                  <a:gd name="adj" fmla="val 28900"/>
                  <a:gd name="vf" fmla="val 115470"/>
                </a:avLst>
              </a:prstGeom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5" name="Freeform 14"/>
              <p:cNvSpPr/>
              <p:nvPr/>
            </p:nvSpPr>
            <p:spPr>
              <a:xfrm>
                <a:off x="3783871" y="5019071"/>
                <a:ext cx="1487513" cy="1286873"/>
              </a:xfrm>
              <a:custGeom>
                <a:avLst/>
                <a:gdLst>
                  <a:gd name="connsiteX0" fmla="*/ 0 w 1487513"/>
                  <a:gd name="connsiteY0" fmla="*/ 643437 h 1286873"/>
                  <a:gd name="connsiteX1" fmla="*/ 367660 w 1487513"/>
                  <a:gd name="connsiteY1" fmla="*/ 0 h 1286873"/>
                  <a:gd name="connsiteX2" fmla="*/ 1119853 w 1487513"/>
                  <a:gd name="connsiteY2" fmla="*/ 0 h 1286873"/>
                  <a:gd name="connsiteX3" fmla="*/ 1487513 w 1487513"/>
                  <a:gd name="connsiteY3" fmla="*/ 643437 h 1286873"/>
                  <a:gd name="connsiteX4" fmla="*/ 1119853 w 1487513"/>
                  <a:gd name="connsiteY4" fmla="*/ 1286873 h 1286873"/>
                  <a:gd name="connsiteX5" fmla="*/ 367660 w 1487513"/>
                  <a:gd name="connsiteY5" fmla="*/ 1286873 h 1286873"/>
                  <a:gd name="connsiteX6" fmla="*/ 0 w 1487513"/>
                  <a:gd name="connsiteY6" fmla="*/ 643437 h 1286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513" h="1286873">
                    <a:moveTo>
                      <a:pt x="0" y="643437"/>
                    </a:moveTo>
                    <a:lnTo>
                      <a:pt x="367660" y="0"/>
                    </a:lnTo>
                    <a:lnTo>
                      <a:pt x="1119853" y="0"/>
                    </a:lnTo>
                    <a:lnTo>
                      <a:pt x="1487513" y="643437"/>
                    </a:lnTo>
                    <a:lnTo>
                      <a:pt x="1119853" y="1286873"/>
                    </a:lnTo>
                    <a:lnTo>
                      <a:pt x="367660" y="1286873"/>
                    </a:lnTo>
                    <a:lnTo>
                      <a:pt x="0" y="643437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259213" tIns="225962" rIns="259213" bIns="225962" numCol="1" spcCol="1270" anchor="ctr" anchorCtr="0">
                <a:noAutofit/>
              </a:bodyPr>
              <a:lstStyle/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Data: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Dashboard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Industry Analysis</a:t>
                </a:r>
              </a:p>
            </p:txBody>
          </p:sp>
          <p:sp>
            <p:nvSpPr>
              <p:cNvPr id="16" name="Hexagon 15"/>
              <p:cNvSpPr/>
              <p:nvPr/>
            </p:nvSpPr>
            <p:spPr>
              <a:xfrm>
                <a:off x="2807677" y="3930960"/>
                <a:ext cx="684855" cy="590093"/>
              </a:xfrm>
              <a:prstGeom prst="hexagon">
                <a:avLst>
                  <a:gd name="adj" fmla="val 28900"/>
                  <a:gd name="vf" fmla="val 115470"/>
                </a:avLst>
              </a:prstGeom>
              <a:blipFill rotWithShape="0">
                <a:blip r:embed="rId3"/>
                <a:stretch>
                  <a:fillRect/>
                </a:stretch>
              </a:blipFill>
            </p:spPr>
            <p:style>
              <a:lnRef idx="0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7" name="Freeform 16"/>
              <p:cNvSpPr/>
              <p:nvPr/>
            </p:nvSpPr>
            <p:spPr>
              <a:xfrm>
                <a:off x="2413315" y="4227557"/>
                <a:ext cx="1487513" cy="1286873"/>
              </a:xfrm>
              <a:custGeom>
                <a:avLst/>
                <a:gdLst>
                  <a:gd name="connsiteX0" fmla="*/ 0 w 1487513"/>
                  <a:gd name="connsiteY0" fmla="*/ 643437 h 1286873"/>
                  <a:gd name="connsiteX1" fmla="*/ 367660 w 1487513"/>
                  <a:gd name="connsiteY1" fmla="*/ 0 h 1286873"/>
                  <a:gd name="connsiteX2" fmla="*/ 1119853 w 1487513"/>
                  <a:gd name="connsiteY2" fmla="*/ 0 h 1286873"/>
                  <a:gd name="connsiteX3" fmla="*/ 1487513 w 1487513"/>
                  <a:gd name="connsiteY3" fmla="*/ 643437 h 1286873"/>
                  <a:gd name="connsiteX4" fmla="*/ 1119853 w 1487513"/>
                  <a:gd name="connsiteY4" fmla="*/ 1286873 h 1286873"/>
                  <a:gd name="connsiteX5" fmla="*/ 367660 w 1487513"/>
                  <a:gd name="connsiteY5" fmla="*/ 1286873 h 1286873"/>
                  <a:gd name="connsiteX6" fmla="*/ 0 w 1487513"/>
                  <a:gd name="connsiteY6" fmla="*/ 643437 h 1286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513" h="1286873">
                    <a:moveTo>
                      <a:pt x="0" y="643437"/>
                    </a:moveTo>
                    <a:lnTo>
                      <a:pt x="367660" y="0"/>
                    </a:lnTo>
                    <a:lnTo>
                      <a:pt x="1119853" y="0"/>
                    </a:lnTo>
                    <a:lnTo>
                      <a:pt x="1487513" y="643437"/>
                    </a:lnTo>
                    <a:lnTo>
                      <a:pt x="1119853" y="1286873"/>
                    </a:lnTo>
                    <a:lnTo>
                      <a:pt x="367660" y="1286873"/>
                    </a:lnTo>
                    <a:lnTo>
                      <a:pt x="0" y="643437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259213" tIns="225962" rIns="259213" bIns="225962" numCol="1" spcCol="1270" anchor="ctr" anchorCtr="0">
                <a:noAutofit/>
              </a:bodyPr>
              <a:lstStyle/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Skills Development: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Internships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Trainings  </a:t>
                </a:r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2413315" y="2668877"/>
                <a:ext cx="1487513" cy="1286873"/>
              </a:xfrm>
              <a:custGeom>
                <a:avLst/>
                <a:gdLst>
                  <a:gd name="connsiteX0" fmla="*/ 0 w 1487513"/>
                  <a:gd name="connsiteY0" fmla="*/ 643437 h 1286873"/>
                  <a:gd name="connsiteX1" fmla="*/ 367660 w 1487513"/>
                  <a:gd name="connsiteY1" fmla="*/ 0 h 1286873"/>
                  <a:gd name="connsiteX2" fmla="*/ 1119853 w 1487513"/>
                  <a:gd name="connsiteY2" fmla="*/ 0 h 1286873"/>
                  <a:gd name="connsiteX3" fmla="*/ 1487513 w 1487513"/>
                  <a:gd name="connsiteY3" fmla="*/ 643437 h 1286873"/>
                  <a:gd name="connsiteX4" fmla="*/ 1119853 w 1487513"/>
                  <a:gd name="connsiteY4" fmla="*/ 1286873 h 1286873"/>
                  <a:gd name="connsiteX5" fmla="*/ 367660 w 1487513"/>
                  <a:gd name="connsiteY5" fmla="*/ 1286873 h 1286873"/>
                  <a:gd name="connsiteX6" fmla="*/ 0 w 1487513"/>
                  <a:gd name="connsiteY6" fmla="*/ 643437 h 12868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7513" h="1286873">
                    <a:moveTo>
                      <a:pt x="0" y="643437"/>
                    </a:moveTo>
                    <a:lnTo>
                      <a:pt x="367660" y="0"/>
                    </a:lnTo>
                    <a:lnTo>
                      <a:pt x="1119853" y="0"/>
                    </a:lnTo>
                    <a:lnTo>
                      <a:pt x="1487513" y="643437"/>
                    </a:lnTo>
                    <a:lnTo>
                      <a:pt x="1119853" y="1286873"/>
                    </a:lnTo>
                    <a:lnTo>
                      <a:pt x="367660" y="1286873"/>
                    </a:lnTo>
                    <a:lnTo>
                      <a:pt x="0" y="643437"/>
                    </a:lnTo>
                    <a:close/>
                  </a:path>
                </a:pathLst>
              </a:cu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spcFirstLastPara="0" vert="horz" wrap="square" lIns="259213" tIns="225962" rIns="259213" bIns="225962" numCol="1" spcCol="1270" anchor="ctr" anchorCtr="0">
                <a:noAutofit/>
              </a:bodyPr>
              <a:lstStyle/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Convene: 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Regional ED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Public Partners</a:t>
                </a:r>
              </a:p>
              <a:p>
                <a:pPr marL="0" marR="0" lvl="0" indent="0" algn="ctr" defTabSz="4445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5071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9553" y="971983"/>
            <a:ext cx="7785287" cy="0"/>
          </a:xfrm>
          <a:custGeom>
            <a:avLst/>
            <a:gdLst/>
            <a:ahLst/>
            <a:cxnLst/>
            <a:rect l="l" t="t" r="r" b="b"/>
            <a:pathLst>
              <a:path w="8823325">
                <a:moveTo>
                  <a:pt x="0" y="0"/>
                </a:moveTo>
                <a:lnTo>
                  <a:pt x="8823299" y="0"/>
                </a:lnTo>
              </a:path>
            </a:pathLst>
          </a:custGeom>
          <a:ln w="84299">
            <a:solidFill>
              <a:srgbClr val="02954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3769" y="332280"/>
            <a:ext cx="2032747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1" dirty="0"/>
              <a:t>Future</a:t>
            </a:r>
            <a:r>
              <a:rPr spc="-163" dirty="0"/>
              <a:t> </a:t>
            </a:r>
            <a:r>
              <a:rPr spc="31" dirty="0"/>
              <a:t>Work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1344" y="1036346"/>
            <a:ext cx="7454713" cy="5488681"/>
          </a:xfrm>
          <a:prstGeom prst="rect">
            <a:avLst/>
          </a:prstGeom>
        </p:spPr>
        <p:txBody>
          <a:bodyPr vert="horz" wrap="square" lIns="0" tIns="57149" rIns="0" bIns="0" rtlCol="0">
            <a:spAutoFit/>
          </a:bodyPr>
          <a:lstStyle/>
          <a:p>
            <a:pPr marL="2505209" marR="0" lvl="0" indent="0" algn="l" defTabSz="806867" rtl="0" eaLnBrk="1" fontAlgn="auto" latinLnBrk="0" hangingPunct="1">
              <a:lnSpc>
                <a:spcPct val="100000"/>
              </a:lnSpc>
              <a:spcBef>
                <a:spcPts val="4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Mckinsey Global</a:t>
            </a:r>
            <a:r>
              <a:rPr kumimoji="0" sz="1588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588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Institute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393908" marR="0" lvl="0" indent="-382701" algn="l" defTabSz="806867" rtl="0" eaLnBrk="1" fontAlgn="auto" latinLnBrk="0" hangingPunct="1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93908" algn="l"/>
                <a:tab pos="394468" algn="l"/>
              </a:tabLst>
              <a:defRPr/>
            </a:pP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Automation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will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bring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big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shifts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world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work,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as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AI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and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robotics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393908" marR="0" lvl="0" indent="0" algn="l" defTabSz="806867" rtl="0" eaLnBrk="1" fontAlgn="auto" latinLnBrk="0" hangingPunct="1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change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or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replace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some jobs,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while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others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are</a:t>
            </a:r>
            <a:r>
              <a:rPr kumimoji="0" sz="1765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created.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93908" marR="195553" lvl="0" indent="-382701" algn="l" defTabSz="806867" rtl="0" eaLnBrk="1" fontAlgn="auto" latinLnBrk="0" hangingPunct="1">
              <a:lnSpc>
                <a:spcPct val="1188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393908" algn="l"/>
                <a:tab pos="394468" algn="l"/>
              </a:tabLst>
              <a:defRPr/>
            </a:pP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Millions </a:t>
            </a: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people </a:t>
            </a:r>
            <a:r>
              <a:rPr kumimoji="0" sz="1765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will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need to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upgrade skill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-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adaptation </a:t>
            </a:r>
            <a:r>
              <a:rPr kumimoji="0" sz="1765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will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require 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higher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education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and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training</a:t>
            </a:r>
            <a:r>
              <a:rPr kumimoji="0" sz="1765" b="0" i="0" u="none" strike="noStrike" kern="1200" cap="none" spc="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attainment.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 typeface="Open Sans"/>
              <a:buAutoNum type="arabicPeriod" startAt="2"/>
              <a:tabLst/>
              <a:defRPr/>
            </a:pPr>
            <a:endParaRPr kumimoji="0" sz="216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93908" marR="89652" lvl="0" indent="-382701" algn="l" defTabSz="806867" rtl="0" eaLnBrk="1" fontAlgn="auto" latinLnBrk="0" hangingPunct="1">
              <a:lnSpc>
                <a:spcPct val="11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393908" algn="l"/>
                <a:tab pos="394468" algn="l"/>
              </a:tabLst>
              <a:defRPr/>
            </a:pPr>
            <a:r>
              <a:rPr kumimoji="0" sz="1765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By </a:t>
            </a:r>
            <a:r>
              <a:rPr kumimoji="0" sz="1765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2030, </a:t>
            </a: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globally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75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million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375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million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workers </a:t>
            </a:r>
            <a:r>
              <a:rPr kumimoji="0" sz="1765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(3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14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percent)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 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workforce </a:t>
            </a:r>
            <a:r>
              <a:rPr kumimoji="0" sz="1765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will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need to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switch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occupational</a:t>
            </a:r>
            <a:r>
              <a:rPr kumimoji="0" sz="1765" b="0" i="0" u="none" strike="noStrike" kern="1200" cap="none" spc="2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categories.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 typeface="Open Sans"/>
              <a:buAutoNum type="arabicPeriod" startAt="2"/>
              <a:tabLst/>
              <a:defRPr/>
            </a:pPr>
            <a:endParaRPr kumimoji="0" sz="216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93908" marR="456104" lvl="0" indent="-382701" algn="l" defTabSz="806867" rtl="0" eaLnBrk="1" fontAlgn="auto" latinLnBrk="0" hangingPunct="1">
              <a:lnSpc>
                <a:spcPct val="11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/>
              <a:buAutoNum type="arabicPeriod" startAt="2"/>
              <a:tabLst>
                <a:tab pos="393908" algn="l"/>
                <a:tab pos="394468" algn="l"/>
              </a:tabLst>
              <a:defRPr/>
            </a:pP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Income polarization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could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continue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 United </a:t>
            </a:r>
            <a:r>
              <a:rPr kumimoji="0" sz="1765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States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where  demand for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srgbClr val="009539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high-wage occupations may grow the most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while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middle-wage occupations</a:t>
            </a:r>
            <a:r>
              <a:rPr kumimoji="0" sz="1765" b="1" i="0" u="none" strike="noStrike" kern="1200" cap="none" spc="-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1" i="0" u="none" strike="noStrike" kern="1200" cap="none" spc="-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decline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.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 typeface="Open Sans"/>
              <a:buAutoNum type="arabicPeriod" startAt="2"/>
              <a:tabLst/>
              <a:defRPr/>
            </a:pPr>
            <a:endParaRPr kumimoji="0" sz="216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93908" marR="381580" lvl="0" indent="-382701" algn="l" defTabSz="806867" rtl="0" eaLnBrk="1" fontAlgn="auto" latinLnBrk="0" hangingPunct="1">
              <a:lnSpc>
                <a:spcPct val="1188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393908" algn="l"/>
                <a:tab pos="394468" algn="l"/>
              </a:tabLst>
              <a:defRPr/>
            </a:pP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More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occupations </a:t>
            </a:r>
            <a:r>
              <a:rPr kumimoji="0" sz="1765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will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require social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and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emotional skills, creativity, 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high-level cognitive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capabilities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and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other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skills </a:t>
            </a: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relatively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hard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 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automate.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9553" y="971983"/>
            <a:ext cx="7785287" cy="0"/>
          </a:xfrm>
          <a:custGeom>
            <a:avLst/>
            <a:gdLst/>
            <a:ahLst/>
            <a:cxnLst/>
            <a:rect l="l" t="t" r="r" b="b"/>
            <a:pathLst>
              <a:path w="8823325">
                <a:moveTo>
                  <a:pt x="0" y="0"/>
                </a:moveTo>
                <a:lnTo>
                  <a:pt x="8823299" y="0"/>
                </a:lnTo>
              </a:path>
            </a:pathLst>
          </a:custGeom>
          <a:ln w="84299">
            <a:solidFill>
              <a:srgbClr val="02954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53769" y="332280"/>
            <a:ext cx="2032747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31" dirty="0"/>
              <a:t>Future</a:t>
            </a:r>
            <a:r>
              <a:rPr spc="-163" dirty="0"/>
              <a:t> </a:t>
            </a:r>
            <a:r>
              <a:rPr spc="31" dirty="0"/>
              <a:t>Work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1344" y="1036346"/>
            <a:ext cx="7454713" cy="5488681"/>
          </a:xfrm>
          <a:prstGeom prst="rect">
            <a:avLst/>
          </a:prstGeom>
        </p:spPr>
        <p:txBody>
          <a:bodyPr vert="horz" wrap="square" lIns="0" tIns="57149" rIns="0" bIns="0" rtlCol="0">
            <a:spAutoFit/>
          </a:bodyPr>
          <a:lstStyle/>
          <a:p>
            <a:pPr marL="2505209" marR="0" lvl="0" indent="0" algn="l" defTabSz="806867" rtl="0" eaLnBrk="1" fontAlgn="auto" latinLnBrk="0" hangingPunct="1">
              <a:lnSpc>
                <a:spcPct val="100000"/>
              </a:lnSpc>
              <a:spcBef>
                <a:spcPts val="44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88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Mckinsey Global</a:t>
            </a:r>
            <a:r>
              <a:rPr kumimoji="0" sz="1588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588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Institute</a:t>
            </a: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393908" marR="0" lvl="0" indent="-382701" algn="l" defTabSz="806867" rtl="0" eaLnBrk="1" fontAlgn="auto" latinLnBrk="0" hangingPunct="1">
              <a:lnSpc>
                <a:spcPct val="100000"/>
              </a:lnSpc>
              <a:spcBef>
                <a:spcPts val="401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393908" algn="l"/>
                <a:tab pos="394468" algn="l"/>
              </a:tabLst>
              <a:defRPr/>
            </a:pP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Automation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will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bring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big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shifts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world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work,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as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AI</a:t>
            </a:r>
            <a:r>
              <a:rPr kumimoji="0" sz="176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and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robotics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393908" marR="0" lvl="0" indent="0" algn="l" defTabSz="806867" rtl="0" eaLnBrk="1" fontAlgn="auto" latinLnBrk="0" hangingPunct="1">
              <a:lnSpc>
                <a:spcPct val="100000"/>
              </a:lnSpc>
              <a:spcBef>
                <a:spcPts val="39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change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or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replace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some jobs,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while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others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are</a:t>
            </a:r>
            <a:r>
              <a:rPr kumimoji="0" sz="1765" b="0" i="0" u="none" strike="noStrike" kern="1200" cap="none" spc="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created.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16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93908" marR="195553" lvl="0" indent="-382701" algn="l" defTabSz="806867" rtl="0" eaLnBrk="1" fontAlgn="auto" latinLnBrk="0" hangingPunct="1">
              <a:lnSpc>
                <a:spcPct val="1188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393908" algn="l"/>
                <a:tab pos="394468" algn="l"/>
              </a:tabLst>
              <a:defRPr/>
            </a:pP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Millions </a:t>
            </a: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people </a:t>
            </a:r>
            <a:r>
              <a:rPr kumimoji="0" sz="1765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will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need to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upgrade skill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-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adaptation </a:t>
            </a:r>
            <a:r>
              <a:rPr kumimoji="0" sz="1765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will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require 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higher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education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and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training</a:t>
            </a:r>
            <a:r>
              <a:rPr kumimoji="0" sz="1765" b="0" i="0" u="none" strike="noStrike" kern="1200" cap="none" spc="10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attainment.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 typeface="Open Sans"/>
              <a:buAutoNum type="arabicPeriod" startAt="2"/>
              <a:tabLst/>
              <a:defRPr/>
            </a:pPr>
            <a:endParaRPr kumimoji="0" sz="216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93908" marR="89652" lvl="0" indent="-382701" algn="l" defTabSz="806867" rtl="0" eaLnBrk="1" fontAlgn="auto" latinLnBrk="0" hangingPunct="1">
              <a:lnSpc>
                <a:spcPct val="11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393908" algn="l"/>
                <a:tab pos="394468" algn="l"/>
              </a:tabLst>
              <a:defRPr/>
            </a:pPr>
            <a:r>
              <a:rPr kumimoji="0" sz="1765" b="0" i="0" u="none" strike="noStrike" kern="1200" cap="none" spc="-62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By </a:t>
            </a:r>
            <a:r>
              <a:rPr kumimoji="0" sz="1765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2030, </a:t>
            </a: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globally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75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million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 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375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million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workers </a:t>
            </a:r>
            <a:r>
              <a:rPr kumimoji="0" sz="1765" b="0" i="0" u="none" strike="noStrike" kern="1200" cap="none" spc="-2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(3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 </a:t>
            </a:r>
            <a:r>
              <a:rPr kumimoji="0" sz="1765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14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percent)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 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workforce </a:t>
            </a:r>
            <a:r>
              <a:rPr kumimoji="0" sz="1765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will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need to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switch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occupational</a:t>
            </a:r>
            <a:r>
              <a:rPr kumimoji="0" sz="1765" b="0" i="0" u="none" strike="noStrike" kern="1200" cap="none" spc="22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categories.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 typeface="Open Sans"/>
              <a:buAutoNum type="arabicPeriod" startAt="2"/>
              <a:tabLst/>
              <a:defRPr/>
            </a:pPr>
            <a:endParaRPr kumimoji="0" sz="216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93908" marR="456104" lvl="0" indent="-382701" algn="l" defTabSz="806867" rtl="0" eaLnBrk="1" fontAlgn="auto" latinLnBrk="0" hangingPunct="1">
              <a:lnSpc>
                <a:spcPct val="11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Open Sans"/>
              <a:buAutoNum type="arabicPeriod" startAt="2"/>
              <a:tabLst>
                <a:tab pos="393908" algn="l"/>
                <a:tab pos="394468" algn="l"/>
              </a:tabLst>
              <a:defRPr/>
            </a:pP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Income polarization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could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continue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in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 United </a:t>
            </a:r>
            <a:r>
              <a:rPr kumimoji="0" sz="1765" b="0" i="0" u="none" strike="noStrike" kern="1200" cap="none" spc="-3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States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where  demand for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srgbClr val="009539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high-wage occupations may grow the most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while </a:t>
            </a:r>
            <a:r>
              <a:rPr kumimoji="0" sz="1765" b="0" i="0" u="none" strike="noStrike" kern="1200" cap="none" spc="-5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middle-wage occupations</a:t>
            </a:r>
            <a:r>
              <a:rPr kumimoji="0" sz="1765" b="1" i="0" u="none" strike="noStrike" kern="1200" cap="none" spc="-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765" b="1" i="0" u="none" strike="noStrike" kern="1200" cap="none" spc="-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decline</a:t>
            </a:r>
            <a:r>
              <a:rPr kumimoji="0" sz="1765" b="0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.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 typeface="Open Sans"/>
              <a:buAutoNum type="arabicPeriod" startAt="2"/>
              <a:tabLst/>
              <a:defRPr/>
            </a:pPr>
            <a:endParaRPr kumimoji="0" sz="216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93908" marR="381580" lvl="0" indent="-382701" algn="l" defTabSz="806867" rtl="0" eaLnBrk="1" fontAlgn="auto" latinLnBrk="0" hangingPunct="1">
              <a:lnSpc>
                <a:spcPct val="1188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>
                <a:tab pos="393908" algn="l"/>
                <a:tab pos="394468" algn="l"/>
              </a:tabLst>
              <a:defRPr/>
            </a:pP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More </a:t>
            </a:r>
            <a:r>
              <a:rPr kumimoji="0" sz="1765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occupations </a:t>
            </a:r>
            <a:r>
              <a:rPr kumimoji="0" sz="1765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will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require social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and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emotional skills, creativity, 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high-level cognitive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capabilities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and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other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skills </a:t>
            </a:r>
            <a:r>
              <a:rPr kumimoji="0" sz="1765" b="0" i="0" u="none" strike="noStrike" kern="1200" cap="none" spc="-5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relatively </a:t>
            </a:r>
            <a:r>
              <a:rPr kumimoji="0" sz="1765" b="0" i="0" u="none" strike="noStrike" kern="1200" cap="none" spc="-4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hard </a:t>
            </a:r>
            <a:r>
              <a:rPr kumimoji="0" sz="1765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to  </a:t>
            </a:r>
            <a:r>
              <a:rPr kumimoji="0" sz="1765" b="0" i="0" u="none" strike="noStrike" kern="1200" cap="none" spc="-4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automate.</a:t>
            </a:r>
            <a:endParaRPr kumimoji="0" sz="176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482441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9278471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9553" y="971983"/>
            <a:ext cx="7785287" cy="0"/>
          </a:xfrm>
          <a:custGeom>
            <a:avLst/>
            <a:gdLst/>
            <a:ahLst/>
            <a:cxnLst/>
            <a:rect l="l" t="t" r="r" b="b"/>
            <a:pathLst>
              <a:path w="8823325">
                <a:moveTo>
                  <a:pt x="0" y="0"/>
                </a:moveTo>
                <a:lnTo>
                  <a:pt x="8823299" y="0"/>
                </a:lnTo>
              </a:path>
            </a:pathLst>
          </a:custGeom>
          <a:ln w="84299">
            <a:solidFill>
              <a:srgbClr val="02954B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380752" y="537251"/>
            <a:ext cx="93009" cy="31011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1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26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71" b="0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5</a:t>
            </a:r>
            <a:endParaRPr kumimoji="0" sz="97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0375" y="1365417"/>
            <a:ext cx="7985312" cy="3671805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0" lvl="0" indent="0" algn="l" defTabSz="806867" rtl="0" eaLnBrk="1" fontAlgn="auto" latinLnBrk="0" hangingPunct="1">
              <a:lnSpc>
                <a:spcPct val="100000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12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Workforce Development</a:t>
            </a:r>
            <a:r>
              <a:rPr kumimoji="0" sz="1412" b="1" i="0" u="none" strike="noStrike" kern="1200" cap="none" spc="-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412" b="1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Priorities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14640" marR="4483" lvl="0" indent="-310419" algn="l" defTabSz="806867" rtl="0" eaLnBrk="1" fontAlgn="auto" latinLnBrk="0" hangingPunct="1">
              <a:lnSpc>
                <a:spcPct val="11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■"/>
              <a:tabLst>
                <a:tab pos="414079" algn="l"/>
                <a:tab pos="414640" algn="l"/>
              </a:tabLst>
              <a:defRPr/>
            </a:pP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Our history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importing talent for the high paying jobs created in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our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state must transition  to providing the skills training necessary to enable</a:t>
            </a:r>
            <a:r>
              <a:rPr kumimoji="0" sz="1412" b="0" i="0" u="none" strike="noStrike" kern="1200" cap="none" spc="-1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our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414640" marR="0" lvl="0" indent="0" algn="l" defTabSz="806867" rtl="0" eaLnBrk="1" fontAlgn="auto" latinLnBrk="0" hangingPunct="1">
              <a:lnSpc>
                <a:spcPct val="100000"/>
              </a:lnSpc>
              <a:spcBef>
                <a:spcPts val="22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existing citizens to take advantage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 new jobs being</a:t>
            </a:r>
            <a:r>
              <a:rPr kumimoji="0" sz="1412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created.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14640" marR="2227848" lvl="0" indent="-310419" algn="l" defTabSz="806867" rtl="0" eaLnBrk="1" fontAlgn="auto" latinLnBrk="0" hangingPunct="1">
              <a:lnSpc>
                <a:spcPct val="1133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 typeface="Arial"/>
              <a:buChar char="■"/>
              <a:tabLst>
                <a:tab pos="414079" algn="l"/>
                <a:tab pos="414640" algn="l"/>
              </a:tabLst>
              <a:defRPr/>
            </a:pP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 future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work will require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more nimble education system  capable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meeting the needs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 a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constantly evolving</a:t>
            </a:r>
            <a:r>
              <a:rPr kumimoji="0" sz="1412" b="0" i="0" u="none" strike="noStrike" kern="1200" cap="none" spc="-79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economy.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 typeface="Arial"/>
              <a:buChar char="■"/>
              <a:tabLst/>
              <a:defRPr/>
            </a:pP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14640" marR="2657056" lvl="0" indent="-310419" algn="l" defTabSz="806867" rtl="0" eaLnBrk="1" fontAlgn="auto" latinLnBrk="0" hangingPunct="1">
              <a:lnSpc>
                <a:spcPct val="11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■"/>
              <a:tabLst>
                <a:tab pos="414079" algn="l"/>
                <a:tab pos="414640" algn="l"/>
              </a:tabLst>
              <a:defRPr/>
            </a:pP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Business and industry must play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a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more central role in the  education system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 future by becoming more than  consumers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of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the education system, but producers as</a:t>
            </a:r>
            <a:r>
              <a:rPr kumimoji="0" sz="1412" b="0" i="0" u="none" strike="noStrike" kern="1200" cap="none" spc="-66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well.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  <a:p>
            <a:pPr marL="0" marR="0" lvl="0" indent="0" algn="l" defTabSz="806867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 typeface="Arial"/>
              <a:buChar char="■"/>
              <a:tabLst/>
              <a:defRPr/>
            </a:pPr>
            <a:endParaRPr kumimoji="0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14640" marR="3309274" lvl="0" indent="-310419" algn="l" defTabSz="806867" rtl="0" eaLnBrk="1" fontAlgn="auto" latinLnBrk="0" hangingPunct="1">
              <a:lnSpc>
                <a:spcPct val="113300"/>
              </a:lnSpc>
              <a:spcBef>
                <a:spcPts val="4"/>
              </a:spcBef>
              <a:spcAft>
                <a:spcPts val="0"/>
              </a:spcAft>
              <a:buClrTx/>
              <a:buSzTx/>
              <a:buFont typeface="Arial"/>
              <a:buChar char="■"/>
              <a:tabLst>
                <a:tab pos="414079" algn="l"/>
                <a:tab pos="414640" algn="l"/>
              </a:tabLst>
              <a:defRPr/>
            </a:pP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We can help every Coloradan realize their potential  by training </a:t>
            </a:r>
            <a:r>
              <a:rPr kumimoji="0" sz="141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our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workforce</a:t>
            </a:r>
            <a:r>
              <a:rPr kumimoji="0" sz="1412" b="0" i="0" u="none" strike="noStrike" kern="1200" cap="none" spc="-18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1412" b="0" i="0" u="none" strike="noStrike" kern="1200" cap="none" spc="-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better.</a:t>
            </a:r>
            <a:endParaRPr kumimoji="0" sz="141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4640" y="5517756"/>
            <a:ext cx="3242422" cy="797749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483" lvl="0" indent="0" algn="l" defTabSz="806867" rtl="0" eaLnBrk="1" fontAlgn="auto" latinLnBrk="0" hangingPunct="1">
              <a:lnSpc>
                <a:spcPct val="115399"/>
              </a:lnSpc>
              <a:spcBef>
                <a:spcPts val="8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94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Skills will be the  currency of the</a:t>
            </a:r>
            <a:r>
              <a:rPr kumimoji="0" sz="2294" b="1" i="0" u="none" strike="noStrike" kern="1200" cap="none" spc="-79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 </a:t>
            </a:r>
            <a:r>
              <a:rPr kumimoji="0" sz="2294" b="1" i="0" u="none" strike="noStrike" kern="1200" cap="none" spc="-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future</a:t>
            </a:r>
            <a:endParaRPr kumimoji="0" sz="22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/>
              <a:ea typeface="+mn-ea"/>
              <a:cs typeface="Open Sans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265449" y="332280"/>
            <a:ext cx="4602816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pc="62" dirty="0"/>
              <a:t>Human </a:t>
            </a:r>
            <a:r>
              <a:rPr spc="4" dirty="0"/>
              <a:t>Capital</a:t>
            </a:r>
            <a:r>
              <a:rPr spc="-309" dirty="0"/>
              <a:t> </a:t>
            </a:r>
            <a:r>
              <a:rPr spc="-4" dirty="0"/>
              <a:t>Development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119270"/>
            <a:ext cx="793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Economic and Workforce Development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05474" y="1803317"/>
            <a:ext cx="3407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  Please take out your phone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30341" y="2915279"/>
            <a:ext cx="4399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  Start a text message to:  22333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0743" y="3992172"/>
            <a:ext cx="4779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 Message: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workforcedev746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2504" y="5088188"/>
            <a:ext cx="49563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  You’ll receive a confirmation text</a:t>
            </a:r>
          </a:p>
        </p:txBody>
      </p:sp>
      <p:sp>
        <p:nvSpPr>
          <p:cNvPr id="17" name="Oval 16"/>
          <p:cNvSpPr/>
          <p:nvPr/>
        </p:nvSpPr>
        <p:spPr>
          <a:xfrm>
            <a:off x="2744147" y="3496833"/>
            <a:ext cx="2014433" cy="1701579"/>
          </a:xfrm>
          <a:prstGeom prst="ellipse">
            <a:avLst/>
          </a:prstGeom>
          <a:noFill/>
          <a:ln w="190500">
            <a:solidFill>
              <a:srgbClr val="6D95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194915" y="3485331"/>
            <a:ext cx="2013886" cy="1701579"/>
          </a:xfrm>
          <a:prstGeom prst="ellipse">
            <a:avLst/>
          </a:prstGeom>
          <a:noFill/>
          <a:ln w="190500">
            <a:solidFill>
              <a:srgbClr val="D3BC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81038" y="5586270"/>
            <a:ext cx="728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Arial" panose="020B0604020202020204" pitchFamily="34" charset="0"/>
              </a:rPr>
              <a:t>Larimer County Economic and Workforce Development Department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318702" y="2020881"/>
            <a:ext cx="66193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ea typeface="+mn-ea"/>
                <a:cs typeface="Arial" panose="020B0604020202020204" pitchFamily="34" charset="0"/>
              </a:rPr>
              <a:t>Supporting our region’s economic vitality by aligning workforce and economic development.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446CB2-F9E2-4180-AB2E-966EC8A84B53}"/>
              </a:ext>
            </a:extLst>
          </p:cNvPr>
          <p:cNvSpPr txBox="1"/>
          <p:nvPr/>
        </p:nvSpPr>
        <p:spPr>
          <a:xfrm>
            <a:off x="520117" y="982828"/>
            <a:ext cx="8709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In 2018 the Economic Development Department and the Workforce Center Merged</a:t>
            </a:r>
          </a:p>
        </p:txBody>
      </p:sp>
    </p:spTree>
    <p:extLst>
      <p:ext uri="{BB962C8B-B14F-4D97-AF65-F5344CB8AC3E}">
        <p14:creationId xmlns:p14="http://schemas.microsoft.com/office/powerpoint/2010/main" val="214645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6031" y="2806889"/>
            <a:ext cx="891796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Why Economic and </a:t>
            </a:r>
          </a:p>
          <a:p>
            <a:pPr algn="ctr">
              <a:spcAft>
                <a:spcPts val="600"/>
              </a:spcAft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Workforce Development</a:t>
            </a:r>
          </a:p>
          <a:p>
            <a:pPr algn="ctr">
              <a:spcAft>
                <a:spcPts val="600"/>
              </a:spcAft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93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-65288"/>
            <a:ext cx="7938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Why Economic and Workforce Development: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srgbClr val="454241"/>
                </a:solidFill>
                <a:latin typeface="Montserrat" panose="00000500000000000000" pitchFamily="50" charset="0"/>
              </a:rPr>
              <a:t>Geography of Recovery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0000500000000000000" pitchFamily="50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8F6951-8C81-4F7C-B272-22CB698BA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988" y="1291286"/>
            <a:ext cx="5938019" cy="395664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06865C-AC6D-41A1-9DD6-A233F471BDF0}"/>
              </a:ext>
            </a:extLst>
          </p:cNvPr>
          <p:cNvSpPr txBox="1"/>
          <p:nvPr/>
        </p:nvSpPr>
        <p:spPr>
          <a:xfrm>
            <a:off x="658607" y="5754883"/>
            <a:ext cx="8042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  <a:t>Dynamic visualization of job gains and losses over the last 18 years.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2000505000000020004" pitchFamily="2" charset="0"/>
                <a:hlinkClick r:id="rId4"/>
              </a:rPr>
              <a:t>http://tipstrategies.com/geography-of-jobs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/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9591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0"/>
            <a:ext cx="79380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0000500000000000000" pitchFamily="50" charset="0"/>
                <a:ea typeface="+mn-ea"/>
                <a:cs typeface="+mn-cs"/>
              </a:rPr>
              <a:t>Why Economic and Workforce Development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0747" y="933384"/>
            <a:ext cx="857719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  <a:t>Over the last 18 years we have experienced: 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  <a:t>The Great Recession</a:t>
            </a:r>
          </a:p>
          <a:p>
            <a:pPr marL="742950" lvl="1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  <a:t>Officially lasted from December 2007 to June 2009 but the job losses spanned a longer timeframe.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241"/>
              </a:solidFill>
              <a:effectLst/>
              <a:uLnTx/>
              <a:uFillTx/>
              <a:latin typeface="Montserrat" panose="02000505000000020004" pitchFamily="2" charset="0"/>
              <a:cs typeface="Calibri" panose="020F0502020204030204" pitchFamily="34" charset="0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  <a:t>The Dot-Com Bubble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  <a:t>The Housing Bubble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  <a:t>Significant Change in Manufacturing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  <a:t>Automotive Industry Changes</a:t>
            </a:r>
          </a:p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241"/>
                </a:solidFill>
                <a:effectLst/>
                <a:uLnTx/>
                <a:uFillTx/>
                <a:latin typeface="Montserrat" panose="02000505000000020004" pitchFamily="2" charset="0"/>
                <a:cs typeface="Calibri" panose="020F0502020204030204" pitchFamily="34" charset="0"/>
              </a:rPr>
              <a:t>Natural Disasters including local flooding and fires</a:t>
            </a:r>
          </a:p>
        </p:txBody>
      </p:sp>
    </p:spTree>
    <p:extLst>
      <p:ext uri="{BB962C8B-B14F-4D97-AF65-F5344CB8AC3E}">
        <p14:creationId xmlns:p14="http://schemas.microsoft.com/office/powerpoint/2010/main" val="380837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8420" y="1890793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0040" y="513993"/>
            <a:ext cx="8641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cap="small" dirty="0">
                <a:solidFill>
                  <a:prstClr val="white"/>
                </a:solidFill>
                <a:latin typeface="Montserrat" panose="02000505000000020004" pitchFamily="2" charset="0"/>
              </a:rPr>
              <a:t>It’s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cap="small" dirty="0">
                <a:solidFill>
                  <a:prstClr val="white"/>
                </a:solidFill>
                <a:latin typeface="Montserrat" panose="02000505000000020004" pitchFamily="2" charset="0"/>
              </a:rPr>
              <a:t>Inevitable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00505000000020004" pitchFamily="2" charset="0"/>
              </a:rPr>
              <a:t>there will be </a:t>
            </a:r>
            <a:r>
              <a:rPr lang="en-US" sz="2800" cap="small" dirty="0">
                <a:solidFill>
                  <a:prstClr val="white"/>
                </a:solidFill>
                <a:latin typeface="Montserrat" panose="02000505000000020004" pitchFamily="2" charset="0"/>
              </a:rPr>
              <a:t>another</a:t>
            </a:r>
            <a:r>
              <a:rPr kumimoji="0" lang="en-US" sz="28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2000505000000020004" pitchFamily="2" charset="0"/>
              </a:rPr>
              <a:t> recession and other events that impact our jobs and economy.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4330" y="4789595"/>
            <a:ext cx="8709660" cy="4955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cap="small" dirty="0">
                <a:solidFill>
                  <a:prstClr val="white"/>
                </a:solidFill>
                <a:latin typeface="Montserrat" panose="02000505000000020004" pitchFamily="2" charset="0"/>
              </a:rPr>
              <a:t>A strong community best withstands challenges when it connects employment, skilled talent, and community priorities.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" y="2467719"/>
            <a:ext cx="9063990" cy="167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20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6031" y="2806889"/>
            <a:ext cx="891796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What is Economic and </a:t>
            </a:r>
          </a:p>
          <a:p>
            <a:pPr algn="ctr">
              <a:spcAft>
                <a:spcPts val="600"/>
              </a:spcAft>
            </a:pP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Workforce Development</a:t>
            </a:r>
          </a:p>
          <a:p>
            <a:pPr algn="ctr">
              <a:spcAft>
                <a:spcPts val="600"/>
              </a:spcAft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3540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7fa2091a-8cc3-4f41-a78e-e6806bc1d442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8_Office Theme">
  <a:themeElements>
    <a:clrScheme name="DPA_colors">
      <a:dk1>
        <a:srgbClr val="4A535D"/>
      </a:dk1>
      <a:lt1>
        <a:srgbClr val="FFFFFF"/>
      </a:lt1>
      <a:dk2>
        <a:srgbClr val="FFFFFF"/>
      </a:dk2>
      <a:lt2>
        <a:srgbClr val="4A535D"/>
      </a:lt2>
      <a:accent1>
        <a:srgbClr val="188530"/>
      </a:accent1>
      <a:accent2>
        <a:srgbClr val="46B4D5"/>
      </a:accent2>
      <a:accent3>
        <a:srgbClr val="C7C9C9"/>
      </a:accent3>
      <a:accent4>
        <a:srgbClr val="BA7F22"/>
      </a:accent4>
      <a:accent5>
        <a:srgbClr val="4A535D"/>
      </a:accent5>
      <a:accent6>
        <a:srgbClr val="188530"/>
      </a:accent6>
      <a:hlink>
        <a:srgbClr val="BA7F22"/>
      </a:hlink>
      <a:folHlink>
        <a:srgbClr val="BA7F22"/>
      </a:folHlink>
    </a:clrScheme>
    <a:fontScheme name="Office Theme">
      <a:majorFont>
        <a:latin typeface="Trebuchet MS"/>
        <a:ea typeface="Trebuchet MS"/>
        <a:cs typeface="Trebuchet MS"/>
      </a:majorFont>
      <a:minorFont>
        <a:latin typeface="Trebuchet MS"/>
        <a:ea typeface="Trebuchet MS"/>
        <a:cs typeface="Trebuchet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4943F"/>
        </a:solidFill>
        <a:ln w="127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l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rgbClr val="5C6670"/>
            </a:solidFill>
            <a:effectLst/>
            <a:latin typeface="Trebuchet MS" pitchFamily="-100" charset="0"/>
            <a:ea typeface="Trebuchet MS" pitchFamily="-100" charset="0"/>
            <a:cs typeface="Trebuchet MS" pitchFamily="-100" charset="0"/>
            <a:sym typeface="Trebuchet MS" pitchFamily="-100" charset="0"/>
          </a:defRPr>
        </a:defPPr>
      </a:lst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arimer County">
      <a:dk1>
        <a:srgbClr val="454241"/>
      </a:dk1>
      <a:lt1>
        <a:sysClr val="window" lastClr="FFFFFF"/>
      </a:lt1>
      <a:dk2>
        <a:srgbClr val="1F497D"/>
      </a:dk2>
      <a:lt2>
        <a:srgbClr val="EEECE1"/>
      </a:lt2>
      <a:accent1>
        <a:srgbClr val="0B5C4B"/>
      </a:accent1>
      <a:accent2>
        <a:srgbClr val="094A5D"/>
      </a:accent2>
      <a:accent3>
        <a:srgbClr val="D3BC87"/>
      </a:accent3>
      <a:accent4>
        <a:srgbClr val="FAA713"/>
      </a:accent4>
      <a:accent5>
        <a:srgbClr val="8B3715"/>
      </a:accent5>
      <a:accent6>
        <a:srgbClr val="4542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Larimer County">
      <a:dk1>
        <a:srgbClr val="454241"/>
      </a:dk1>
      <a:lt1>
        <a:sysClr val="window" lastClr="FFFFFF"/>
      </a:lt1>
      <a:dk2>
        <a:srgbClr val="1F497D"/>
      </a:dk2>
      <a:lt2>
        <a:srgbClr val="EEECE1"/>
      </a:lt2>
      <a:accent1>
        <a:srgbClr val="0B5C4B"/>
      </a:accent1>
      <a:accent2>
        <a:srgbClr val="094A5D"/>
      </a:accent2>
      <a:accent3>
        <a:srgbClr val="D3BC87"/>
      </a:accent3>
      <a:accent4>
        <a:srgbClr val="FAA713"/>
      </a:accent4>
      <a:accent5>
        <a:srgbClr val="8B3715"/>
      </a:accent5>
      <a:accent6>
        <a:srgbClr val="4542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8.xml><?xml version="1.0" encoding="utf-8"?>
<a:theme xmlns:a="http://schemas.openxmlformats.org/drawingml/2006/main" name="4_Office Theme">
  <a:themeElements>
    <a:clrScheme name="Larimer County">
      <a:dk1>
        <a:srgbClr val="454241"/>
      </a:dk1>
      <a:lt1>
        <a:sysClr val="window" lastClr="FFFFFF"/>
      </a:lt1>
      <a:dk2>
        <a:srgbClr val="1F497D"/>
      </a:dk2>
      <a:lt2>
        <a:srgbClr val="EEECE1"/>
      </a:lt2>
      <a:accent1>
        <a:srgbClr val="0B5C4B"/>
      </a:accent1>
      <a:accent2>
        <a:srgbClr val="094A5D"/>
      </a:accent2>
      <a:accent3>
        <a:srgbClr val="D3BC87"/>
      </a:accent3>
      <a:accent4>
        <a:srgbClr val="FAA713"/>
      </a:accent4>
      <a:accent5>
        <a:srgbClr val="8B3715"/>
      </a:accent5>
      <a:accent6>
        <a:srgbClr val="454241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4763</TotalTime>
  <Words>1803</Words>
  <Application>Microsoft Office PowerPoint</Application>
  <PresentationFormat>On-screen Show (4:3)</PresentationFormat>
  <Paragraphs>476</Paragraphs>
  <Slides>49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49</vt:i4>
      </vt:variant>
    </vt:vector>
  </HeadingPairs>
  <TitlesOfParts>
    <vt:vector size="72" baseType="lpstr">
      <vt:lpstr>Arial</vt:lpstr>
      <vt:lpstr>Arial Narrow</vt:lpstr>
      <vt:lpstr>Calibri</vt:lpstr>
      <vt:lpstr>Calibri Light</vt:lpstr>
      <vt:lpstr>Candara</vt:lpstr>
      <vt:lpstr>Century Gothic</vt:lpstr>
      <vt:lpstr>Eras Bold ITC</vt:lpstr>
      <vt:lpstr>Montserrat</vt:lpstr>
      <vt:lpstr>Myriad Pro</vt:lpstr>
      <vt:lpstr>Open Sans</vt:lpstr>
      <vt:lpstr>Times New Roman</vt:lpstr>
      <vt:lpstr>Trebuchet MS</vt:lpstr>
      <vt:lpstr>Wingdings</vt:lpstr>
      <vt:lpstr>Custom Design</vt:lpstr>
      <vt:lpstr>1_Office Theme</vt:lpstr>
      <vt:lpstr>2_Office Theme</vt:lpstr>
      <vt:lpstr>Office Theme</vt:lpstr>
      <vt:lpstr>5_Office Theme</vt:lpstr>
      <vt:lpstr>3_Office Theme</vt:lpstr>
      <vt:lpstr>1_Custom Design</vt:lpstr>
      <vt:lpstr>4_Office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 to edit Master title style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Future Work</vt:lpstr>
      <vt:lpstr>Human Capital Development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Lyn Degrave</dc:creator>
  <cp:lastModifiedBy>Cheryl Lyn Degrave</cp:lastModifiedBy>
  <cp:revision>38</cp:revision>
  <cp:lastPrinted>2019-04-11T21:38:43Z</cp:lastPrinted>
  <dcterms:created xsi:type="dcterms:W3CDTF">2019-03-26T22:59:50Z</dcterms:created>
  <dcterms:modified xsi:type="dcterms:W3CDTF">2019-04-11T22:46:51Z</dcterms:modified>
</cp:coreProperties>
</file>