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79" r:id="rId3"/>
    <p:sldId id="267" r:id="rId4"/>
    <p:sldId id="268" r:id="rId5"/>
    <p:sldId id="269" r:id="rId6"/>
    <p:sldId id="270" r:id="rId7"/>
    <p:sldId id="265" r:id="rId8"/>
    <p:sldId id="266" r:id="rId9"/>
    <p:sldId id="256" r:id="rId10"/>
    <p:sldId id="580" r:id="rId11"/>
    <p:sldId id="581" r:id="rId12"/>
    <p:sldId id="582" r:id="rId1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39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2D2320-559A-4415-9F4D-47526F2910FC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64EB10-7E14-4852-97BF-023FF80EA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7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4EB10-7E14-4852-97BF-023FF80EA2C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2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24968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7E0E79FB-A112-4540-A06C-3B015E0DAD9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DCD8195F-C30E-46D6-9BD9-F984887CC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0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650" y="1578355"/>
            <a:ext cx="7156699" cy="199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044" y="1246124"/>
            <a:ext cx="8169910" cy="3408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5109091"/>
          </a:xfrm>
        </p:spPr>
        <p:txBody>
          <a:bodyPr/>
          <a:lstStyle/>
          <a:p>
            <a:pPr algn="ctr"/>
            <a:r>
              <a:rPr lang="en-US" sz="3200" u="sng" dirty="0"/>
              <a:t>Wasteshed Coalition</a:t>
            </a:r>
            <a:r>
              <a:rPr lang="en-US" sz="3200" dirty="0"/>
              <a:t>:  </a:t>
            </a:r>
            <a:br>
              <a:rPr lang="en-US" sz="3200" dirty="0"/>
            </a:br>
            <a:r>
              <a:rPr lang="en-US" sz="3200" dirty="0"/>
              <a:t>Charter, Goals, Objectives </a:t>
            </a:r>
            <a:br>
              <a:rPr lang="en-US" sz="2400" dirty="0"/>
            </a:b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(approved previously)</a:t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en-US" sz="3600" dirty="0"/>
            </a:br>
            <a:r>
              <a:rPr lang="en-US" sz="2800" dirty="0">
                <a:solidFill>
                  <a:srgbClr val="0070C0"/>
                </a:solidFill>
              </a:rPr>
              <a:t>versus</a:t>
            </a:r>
            <a:r>
              <a:rPr lang="en-US" sz="3600" dirty="0"/>
              <a:t> </a:t>
            </a:r>
            <a:br>
              <a:rPr lang="en-US" sz="3600" dirty="0"/>
            </a:br>
            <a:br>
              <a:rPr lang="en-US" sz="3600" dirty="0"/>
            </a:br>
            <a:r>
              <a:rPr lang="en-US" sz="3200" u="sng" dirty="0"/>
              <a:t>Solid Waste Policy Council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Vision, Mission, Values, Outcomes</a:t>
            </a:r>
            <a:br>
              <a:rPr lang="en-US" sz="3200" dirty="0"/>
            </a:b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new???)</a:t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5698092"/>
            <a:ext cx="6400800" cy="369332"/>
          </a:xfrm>
        </p:spPr>
        <p:txBody>
          <a:bodyPr/>
          <a:lstStyle/>
          <a:p>
            <a:pPr algn="ctr"/>
            <a:r>
              <a:rPr lang="en-US" dirty="0"/>
              <a:t>February 13, 2020</a:t>
            </a:r>
          </a:p>
        </p:txBody>
      </p:sp>
    </p:spTree>
    <p:extLst>
      <p:ext uri="{BB962C8B-B14F-4D97-AF65-F5344CB8AC3E}">
        <p14:creationId xmlns:p14="http://schemas.microsoft.com/office/powerpoint/2010/main" val="32225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FFDC-7087-4A3F-B8D8-C30AEE29E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50" y="579361"/>
            <a:ext cx="7156699" cy="716040"/>
          </a:xfrm>
        </p:spPr>
        <p:txBody>
          <a:bodyPr/>
          <a:lstStyle/>
          <a:p>
            <a:pPr algn="ctr"/>
            <a:r>
              <a:rPr lang="en-US" sz="4000" dirty="0"/>
              <a:t>New Transfer Station 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9E0F9AF-3AC2-46E0-AE51-8F7E556ED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76400"/>
            <a:ext cx="9144000" cy="494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9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AEE7-DE28-4D2E-9FC6-839744D31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2918"/>
            <a:ext cx="7886699" cy="3947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Northern Landfill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FCC43-01ED-41AF-B57E-142C50D1B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718"/>
            <a:ext cx="8991600" cy="632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1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61CD6-12C3-4509-8EBD-913581903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362200"/>
            <a:ext cx="2491737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Time Tables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2674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326CAB-196B-4D15-8013-E14A5C026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838683"/>
              </p:ext>
            </p:extLst>
          </p:nvPr>
        </p:nvGraphicFramePr>
        <p:xfrm>
          <a:off x="3886216" y="457200"/>
          <a:ext cx="4949704" cy="594359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94395">
                  <a:extLst>
                    <a:ext uri="{9D8B030D-6E8A-4147-A177-3AD203B41FA5}">
                      <a16:colId xmlns:a16="http://schemas.microsoft.com/office/drawing/2014/main" val="880225970"/>
                    </a:ext>
                  </a:extLst>
                </a:gridCol>
                <a:gridCol w="274959">
                  <a:extLst>
                    <a:ext uri="{9D8B030D-6E8A-4147-A177-3AD203B41FA5}">
                      <a16:colId xmlns:a16="http://schemas.microsoft.com/office/drawing/2014/main" val="1965848704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1028517782"/>
                    </a:ext>
                  </a:extLst>
                </a:gridCol>
                <a:gridCol w="303688">
                  <a:extLst>
                    <a:ext uri="{9D8B030D-6E8A-4147-A177-3AD203B41FA5}">
                      <a16:colId xmlns:a16="http://schemas.microsoft.com/office/drawing/2014/main" val="2696276787"/>
                    </a:ext>
                  </a:extLst>
                </a:gridCol>
                <a:gridCol w="1674581">
                  <a:extLst>
                    <a:ext uri="{9D8B030D-6E8A-4147-A177-3AD203B41FA5}">
                      <a16:colId xmlns:a16="http://schemas.microsoft.com/office/drawing/2014/main" val="2542190576"/>
                    </a:ext>
                  </a:extLst>
                </a:gridCol>
                <a:gridCol w="112983">
                  <a:extLst>
                    <a:ext uri="{9D8B030D-6E8A-4147-A177-3AD203B41FA5}">
                      <a16:colId xmlns:a16="http://schemas.microsoft.com/office/drawing/2014/main" val="1573303529"/>
                    </a:ext>
                  </a:extLst>
                </a:gridCol>
              </a:tblGrid>
              <a:tr h="5566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Northern Landfill 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extLst>
                  <a:ext uri="{0D108BD9-81ED-4DB2-BD59-A6C34878D82A}">
                    <a16:rowId xmlns:a16="http://schemas.microsoft.com/office/drawing/2014/main" val="3082245955"/>
                  </a:ext>
                </a:extLst>
              </a:tr>
              <a:tr h="40473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Submit EDOP to CDPHE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Week of 3/09/20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231969"/>
                  </a:ext>
                </a:extLst>
              </a:tr>
              <a:tr h="40473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Completeness Review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3/10/20 - 4/8/20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339306"/>
                  </a:ext>
                </a:extLst>
              </a:tr>
              <a:tr h="4047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County C/D Process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6/1/20 - 12/31/20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863788"/>
                  </a:ext>
                </a:extLst>
              </a:tr>
              <a:tr h="73394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EDOP Technical Review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4/9/20 - 9/10/20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39256"/>
                  </a:ext>
                </a:extLst>
              </a:tr>
              <a:tr h="45369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extLst>
                  <a:ext uri="{0D108BD9-81ED-4DB2-BD59-A6C34878D82A}">
                    <a16:rowId xmlns:a16="http://schemas.microsoft.com/office/drawing/2014/main" val="610546478"/>
                  </a:ext>
                </a:extLst>
              </a:tr>
              <a:tr h="5566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Transfer Station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extLst>
                  <a:ext uri="{0D108BD9-81ED-4DB2-BD59-A6C34878D82A}">
                    <a16:rowId xmlns:a16="http://schemas.microsoft.com/office/drawing/2014/main" val="596816249"/>
                  </a:ext>
                </a:extLst>
              </a:tr>
              <a:tr h="4047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60% Design Review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Current - 2/18/20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435531"/>
                  </a:ext>
                </a:extLst>
              </a:tr>
              <a:tr h="4047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90% Design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2/19/20 - 3/13/20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44805"/>
                  </a:ext>
                </a:extLst>
              </a:tr>
              <a:tr h="40473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County Review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3/16/20 - 4/10/20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599630"/>
                  </a:ext>
                </a:extLst>
              </a:tr>
              <a:tr h="4047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Bid Package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5/11/20 - 7/3/20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595865"/>
                  </a:ext>
                </a:extLst>
              </a:tr>
              <a:tr h="40473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Bid &amp; Review Process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7/6/20 - 10/09/20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88768"/>
                  </a:ext>
                </a:extLst>
              </a:tr>
              <a:tr h="40473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Award Construction Contract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Week of 10/12/20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2" marR="10872" marT="108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043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973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0" y="1371599"/>
                </a:moveTo>
                <a:lnTo>
                  <a:pt x="9143999" y="1371599"/>
                </a:lnTo>
                <a:lnTo>
                  <a:pt x="9143999" y="0"/>
                </a:lnTo>
                <a:lnTo>
                  <a:pt x="0" y="0"/>
                </a:lnTo>
                <a:lnTo>
                  <a:pt x="0" y="1371599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060" y="371441"/>
            <a:ext cx="5047995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bg1"/>
                </a:solidFill>
              </a:rPr>
              <a:t>Coalition</a:t>
            </a:r>
            <a:r>
              <a:rPr spc="-95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Charter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2908" y="1759700"/>
            <a:ext cx="8089900" cy="308097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-635">
              <a:lnSpc>
                <a:spcPts val="2590"/>
              </a:lnSpc>
              <a:spcBef>
                <a:spcPts val="425"/>
              </a:spcBef>
            </a:pPr>
            <a:r>
              <a:rPr sz="2800" i="1" spc="-5" dirty="0">
                <a:latin typeface="Calibri"/>
                <a:cs typeface="Calibri"/>
              </a:rPr>
              <a:t>As </a:t>
            </a:r>
            <a:r>
              <a:rPr sz="2800" i="1" spc="-10" dirty="0">
                <a:latin typeface="Calibri"/>
                <a:cs typeface="Calibri"/>
              </a:rPr>
              <a:t>stewards </a:t>
            </a:r>
            <a:r>
              <a:rPr sz="2800" i="1" spc="-5" dirty="0">
                <a:latin typeface="Calibri"/>
                <a:cs typeface="Calibri"/>
              </a:rPr>
              <a:t>of </a:t>
            </a:r>
            <a:r>
              <a:rPr sz="2800" i="1" dirty="0">
                <a:latin typeface="Calibri"/>
                <a:cs typeface="Calibri"/>
              </a:rPr>
              <a:t>the public </a:t>
            </a:r>
            <a:r>
              <a:rPr sz="2800" i="1" spc="-10" dirty="0">
                <a:latin typeface="Calibri"/>
                <a:cs typeface="Calibri"/>
              </a:rPr>
              <a:t>trust, </a:t>
            </a:r>
            <a:r>
              <a:rPr sz="2800" i="1" dirty="0">
                <a:latin typeface="Calibri"/>
                <a:cs typeface="Calibri"/>
              </a:rPr>
              <a:t>the </a:t>
            </a:r>
            <a:r>
              <a:rPr sz="2800" i="1" spc="-10" dirty="0">
                <a:latin typeface="Calibri"/>
                <a:cs typeface="Calibri"/>
              </a:rPr>
              <a:t>charter </a:t>
            </a:r>
            <a:r>
              <a:rPr sz="2800" i="1" dirty="0">
                <a:latin typeface="Calibri"/>
                <a:cs typeface="Calibri"/>
              </a:rPr>
              <a:t>and </a:t>
            </a:r>
            <a:r>
              <a:rPr sz="2800" i="1" spc="-5" dirty="0">
                <a:latin typeface="Calibri"/>
                <a:cs typeface="Calibri"/>
              </a:rPr>
              <a:t>charge of </a:t>
            </a:r>
            <a:r>
              <a:rPr sz="2800" i="1" dirty="0">
                <a:latin typeface="Calibri"/>
                <a:cs typeface="Calibri"/>
              </a:rPr>
              <a:t>the  </a:t>
            </a:r>
            <a:r>
              <a:rPr sz="2800" i="1" spc="-5" dirty="0">
                <a:latin typeface="Calibri"/>
                <a:cs typeface="Calibri"/>
              </a:rPr>
              <a:t>North </a:t>
            </a:r>
            <a:r>
              <a:rPr sz="2800" i="1" spc="-15" dirty="0">
                <a:latin typeface="Calibri"/>
                <a:cs typeface="Calibri"/>
              </a:rPr>
              <a:t>Front </a:t>
            </a:r>
            <a:r>
              <a:rPr sz="2800" i="1" spc="-5" dirty="0">
                <a:latin typeface="Calibri"/>
                <a:cs typeface="Calibri"/>
              </a:rPr>
              <a:t>Range </a:t>
            </a:r>
            <a:r>
              <a:rPr sz="2800" i="1" spc="-10" dirty="0">
                <a:latin typeface="Calibri"/>
                <a:cs typeface="Calibri"/>
              </a:rPr>
              <a:t>Regional </a:t>
            </a:r>
            <a:r>
              <a:rPr sz="2800" i="1" spc="-20" dirty="0">
                <a:latin typeface="Calibri"/>
                <a:cs typeface="Calibri"/>
              </a:rPr>
              <a:t>Wasteshed </a:t>
            </a:r>
            <a:r>
              <a:rPr sz="2800" i="1" spc="-5" dirty="0">
                <a:latin typeface="Calibri"/>
                <a:cs typeface="Calibri"/>
              </a:rPr>
              <a:t>Coalition </a:t>
            </a:r>
            <a:r>
              <a:rPr sz="2800" i="1" dirty="0">
                <a:latin typeface="Calibri"/>
                <a:cs typeface="Calibri"/>
              </a:rPr>
              <a:t>is </a:t>
            </a:r>
            <a:r>
              <a:rPr sz="2800" i="1" spc="-15" dirty="0">
                <a:latin typeface="Calibri"/>
                <a:cs typeface="Calibri"/>
              </a:rPr>
              <a:t>to </a:t>
            </a:r>
            <a:r>
              <a:rPr sz="2800" i="1" spc="-5" dirty="0">
                <a:latin typeface="Calibri"/>
                <a:cs typeface="Calibri"/>
              </a:rPr>
              <a:t>responsibly  address </a:t>
            </a:r>
            <a:r>
              <a:rPr sz="2800" i="1" spc="-10" dirty="0">
                <a:latin typeface="Calibri"/>
                <a:cs typeface="Calibri"/>
              </a:rPr>
              <a:t>current </a:t>
            </a:r>
            <a:r>
              <a:rPr sz="2800" i="1" spc="-5" dirty="0">
                <a:latin typeface="Calibri"/>
                <a:cs typeface="Calibri"/>
              </a:rPr>
              <a:t>solid </a:t>
            </a:r>
            <a:r>
              <a:rPr sz="2800" i="1" spc="-15" dirty="0">
                <a:latin typeface="Calibri"/>
                <a:cs typeface="Calibri"/>
              </a:rPr>
              <a:t>waste </a:t>
            </a:r>
            <a:r>
              <a:rPr sz="2800" i="1" spc="-5" dirty="0">
                <a:latin typeface="Calibri"/>
                <a:cs typeface="Calibri"/>
              </a:rPr>
              <a:t>management </a:t>
            </a:r>
            <a:r>
              <a:rPr sz="2800" i="1" dirty="0">
                <a:latin typeface="Calibri"/>
                <a:cs typeface="Calibri"/>
              </a:rPr>
              <a:t>and </a:t>
            </a:r>
            <a:r>
              <a:rPr sz="2800" i="1" spc="-5" dirty="0">
                <a:latin typeface="Calibri"/>
                <a:cs typeface="Calibri"/>
              </a:rPr>
              <a:t>resource recovery  needs of </a:t>
            </a:r>
            <a:r>
              <a:rPr sz="2800" i="1" dirty="0">
                <a:latin typeface="Calibri"/>
                <a:cs typeface="Calibri"/>
              </a:rPr>
              <a:t>the </a:t>
            </a:r>
            <a:r>
              <a:rPr sz="2800" i="1" spc="-5" dirty="0">
                <a:latin typeface="Calibri"/>
                <a:cs typeface="Calibri"/>
              </a:rPr>
              <a:t>region, </a:t>
            </a:r>
            <a:r>
              <a:rPr sz="2800" i="1" dirty="0">
                <a:latin typeface="Calibri"/>
                <a:cs typeface="Calibri"/>
              </a:rPr>
              <a:t>while </a:t>
            </a:r>
            <a:r>
              <a:rPr sz="2800" i="1" spc="-5" dirty="0">
                <a:latin typeface="Calibri"/>
                <a:cs typeface="Calibri"/>
              </a:rPr>
              <a:t>considering infrastructure </a:t>
            </a:r>
            <a:r>
              <a:rPr sz="2800" i="1" dirty="0">
                <a:latin typeface="Calibri"/>
                <a:cs typeface="Calibri"/>
              </a:rPr>
              <a:t>and </a:t>
            </a:r>
            <a:r>
              <a:rPr sz="2800" i="1" spc="-5" dirty="0">
                <a:latin typeface="Calibri"/>
                <a:cs typeface="Calibri"/>
              </a:rPr>
              <a:t>policy  </a:t>
            </a:r>
            <a:r>
              <a:rPr sz="2800" i="1" dirty="0">
                <a:latin typeface="Calibri"/>
                <a:cs typeface="Calibri"/>
              </a:rPr>
              <a:t>that will </a:t>
            </a:r>
            <a:r>
              <a:rPr sz="2800" i="1" spc="-10" dirty="0">
                <a:latin typeface="Calibri"/>
                <a:cs typeface="Calibri"/>
              </a:rPr>
              <a:t>meet </a:t>
            </a:r>
            <a:r>
              <a:rPr sz="2800" i="1" spc="-5" dirty="0">
                <a:latin typeface="Calibri"/>
                <a:cs typeface="Calibri"/>
              </a:rPr>
              <a:t>community needs </a:t>
            </a:r>
            <a:r>
              <a:rPr sz="2800" i="1" dirty="0">
                <a:latin typeface="Calibri"/>
                <a:cs typeface="Calibri"/>
              </a:rPr>
              <a:t>in the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future.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 marR="304165">
              <a:lnSpc>
                <a:spcPts val="2590"/>
              </a:lnSpc>
            </a:pPr>
            <a:r>
              <a:rPr sz="2000" i="1" spc="-15" dirty="0">
                <a:solidFill>
                  <a:srgbClr val="006FC0"/>
                </a:solidFill>
                <a:latin typeface="Calibri"/>
                <a:cs typeface="Calibri"/>
              </a:rPr>
              <a:t>*Stakeholder </a:t>
            </a:r>
            <a:r>
              <a:rPr sz="2000" i="1" spc="-5" dirty="0">
                <a:solidFill>
                  <a:srgbClr val="006FC0"/>
                </a:solidFill>
                <a:latin typeface="Calibri"/>
                <a:cs typeface="Calibri"/>
              </a:rPr>
              <a:t>group </a:t>
            </a:r>
            <a:r>
              <a:rPr sz="2000" i="1" spc="-10" dirty="0">
                <a:solidFill>
                  <a:srgbClr val="006FC0"/>
                </a:solidFill>
                <a:latin typeface="Calibri"/>
                <a:cs typeface="Calibri"/>
              </a:rPr>
              <a:t>reviewed </a:t>
            </a:r>
            <a:r>
              <a:rPr sz="2000" i="1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000" i="1" spc="-10" dirty="0">
                <a:solidFill>
                  <a:srgbClr val="006FC0"/>
                </a:solidFill>
                <a:latin typeface="Calibri"/>
                <a:cs typeface="Calibri"/>
              </a:rPr>
              <a:t>charter </a:t>
            </a:r>
            <a:r>
              <a:rPr sz="2000" i="1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2000" i="1" spc="-5" dirty="0">
                <a:solidFill>
                  <a:srgbClr val="006FC0"/>
                </a:solidFill>
                <a:latin typeface="Calibri"/>
                <a:cs typeface="Calibri"/>
              </a:rPr>
              <a:t>goals on </a:t>
            </a:r>
            <a:r>
              <a:rPr sz="2000" i="1" dirty="0">
                <a:solidFill>
                  <a:srgbClr val="006FC0"/>
                </a:solidFill>
                <a:latin typeface="Calibri"/>
                <a:cs typeface="Calibri"/>
              </a:rPr>
              <a:t>May 31,  </a:t>
            </a:r>
            <a:r>
              <a:rPr sz="2000" i="1" spc="-5" dirty="0">
                <a:solidFill>
                  <a:srgbClr val="006FC0"/>
                </a:solidFill>
                <a:latin typeface="Calibri"/>
                <a:cs typeface="Calibri"/>
              </a:rPr>
              <a:t>2017.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01055" y="5241797"/>
            <a:ext cx="1454657" cy="848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867405" y="5257799"/>
            <a:ext cx="2305049" cy="848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098792" y="4870703"/>
            <a:ext cx="569976" cy="1204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707630" y="5984747"/>
            <a:ext cx="103631" cy="90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914400" y="5265420"/>
            <a:ext cx="1614677" cy="807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659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77087"/>
            <a:ext cx="15627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64653"/>
                </a:solidFill>
              </a:rPr>
              <a:t>Goal</a:t>
            </a:r>
            <a:r>
              <a:rPr sz="3200" spc="-95" dirty="0">
                <a:solidFill>
                  <a:srgbClr val="464653"/>
                </a:solidFill>
              </a:rPr>
              <a:t> </a:t>
            </a:r>
            <a:r>
              <a:rPr sz="3200" spc="-5" dirty="0">
                <a:solidFill>
                  <a:srgbClr val="464653"/>
                </a:solidFill>
              </a:rPr>
              <a:t>#1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240027"/>
            <a:ext cx="8072755" cy="4373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4320" algn="just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Gill Sans MT"/>
                <a:cs typeface="Gill Sans MT"/>
              </a:rPr>
              <a:t>Establish </a:t>
            </a:r>
            <a:r>
              <a:rPr sz="2400" i="1" dirty="0">
                <a:latin typeface="Gill Sans MT"/>
                <a:cs typeface="Gill Sans MT"/>
              </a:rPr>
              <a:t>a comprehensive, </a:t>
            </a:r>
            <a:r>
              <a:rPr sz="2400" i="1" spc="-5" dirty="0">
                <a:latin typeface="Gill Sans MT"/>
                <a:cs typeface="Gill Sans MT"/>
              </a:rPr>
              <a:t>regional </a:t>
            </a:r>
            <a:r>
              <a:rPr sz="2400" i="1" dirty="0">
                <a:latin typeface="Gill Sans MT"/>
                <a:cs typeface="Gill Sans MT"/>
              </a:rPr>
              <a:t>solid </a:t>
            </a:r>
            <a:r>
              <a:rPr sz="2400" i="1" spc="-15" dirty="0">
                <a:latin typeface="Gill Sans MT"/>
                <a:cs typeface="Gill Sans MT"/>
              </a:rPr>
              <a:t>waste </a:t>
            </a:r>
            <a:r>
              <a:rPr sz="2400" i="1" spc="-10" dirty="0">
                <a:latin typeface="Gill Sans MT"/>
                <a:cs typeface="Gill Sans MT"/>
              </a:rPr>
              <a:t>management</a:t>
            </a:r>
            <a:r>
              <a:rPr sz="2400" i="1" spc="-310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system  that </a:t>
            </a:r>
            <a:r>
              <a:rPr sz="2400" i="1" dirty="0">
                <a:latin typeface="Gill Sans MT"/>
                <a:cs typeface="Gill Sans MT"/>
              </a:rPr>
              <a:t>is </a:t>
            </a:r>
            <a:r>
              <a:rPr sz="2400" i="1" spc="-5" dirty="0">
                <a:latin typeface="Gill Sans MT"/>
                <a:cs typeface="Gill Sans MT"/>
              </a:rPr>
              <a:t>implemented </a:t>
            </a:r>
            <a:r>
              <a:rPr sz="2400" i="1" dirty="0">
                <a:latin typeface="Gill Sans MT"/>
                <a:cs typeface="Gill Sans MT"/>
              </a:rPr>
              <a:t>in an </a:t>
            </a:r>
            <a:r>
              <a:rPr sz="2400" i="1" spc="-10" dirty="0">
                <a:latin typeface="Gill Sans MT"/>
                <a:cs typeface="Gill Sans MT"/>
              </a:rPr>
              <a:t>economically, environmentally </a:t>
            </a:r>
            <a:r>
              <a:rPr sz="2400" i="1" dirty="0">
                <a:latin typeface="Gill Sans MT"/>
                <a:cs typeface="Gill Sans MT"/>
              </a:rPr>
              <a:t>and </a:t>
            </a:r>
            <a:r>
              <a:rPr sz="2400" i="1" spc="-5" dirty="0">
                <a:latin typeface="Gill Sans MT"/>
                <a:cs typeface="Gill Sans MT"/>
              </a:rPr>
              <a:t>socially  sustainable</a:t>
            </a:r>
            <a:r>
              <a:rPr sz="2400" i="1" spc="-85" dirty="0">
                <a:latin typeface="Gill Sans MT"/>
                <a:cs typeface="Gill Sans MT"/>
              </a:rPr>
              <a:t> </a:t>
            </a:r>
            <a:r>
              <a:rPr sz="2400" i="1" spc="-15" dirty="0">
                <a:latin typeface="Gill Sans MT"/>
                <a:cs typeface="Gill Sans MT"/>
              </a:rPr>
              <a:t>manner.</a:t>
            </a:r>
            <a:endParaRPr sz="24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Gill Sans MT"/>
                <a:cs typeface="Gill Sans MT"/>
              </a:rPr>
              <a:t>Objectives</a:t>
            </a:r>
            <a:endParaRPr sz="2000" dirty="0">
              <a:latin typeface="Gill Sans MT"/>
              <a:cs typeface="Gill Sans MT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615"/>
              </a:spcBef>
            </a:pPr>
            <a:r>
              <a:rPr sz="120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Upon completion of the Phase 2 </a:t>
            </a:r>
            <a:r>
              <a:rPr sz="1600" dirty="0">
                <a:latin typeface="Gill Sans MT"/>
                <a:cs typeface="Gill Sans MT"/>
              </a:rPr>
              <a:t>Study </a:t>
            </a:r>
            <a:r>
              <a:rPr sz="1600" u="heavy" spc="-5" dirty="0">
                <a:latin typeface="Gill Sans MT"/>
                <a:cs typeface="Gill Sans MT"/>
              </a:rPr>
              <a:t>in 2018</a:t>
            </a:r>
            <a:r>
              <a:rPr sz="1600" spc="-5" dirty="0">
                <a:latin typeface="Gill Sans MT"/>
                <a:cs typeface="Gill Sans MT"/>
              </a:rPr>
              <a:t>, the Coalition has identified and documented  specific solid waste </a:t>
            </a:r>
            <a:r>
              <a:rPr sz="1600" spc="-10" dirty="0">
                <a:latin typeface="Gill Sans MT"/>
                <a:cs typeface="Gill Sans MT"/>
              </a:rPr>
              <a:t>programs, </a:t>
            </a:r>
            <a:r>
              <a:rPr sz="1600" spc="-5" dirty="0">
                <a:latin typeface="Gill Sans MT"/>
                <a:cs typeface="Gill Sans MT"/>
              </a:rPr>
              <a:t>facilities and infrastructure that </a:t>
            </a:r>
            <a:r>
              <a:rPr sz="1600" spc="-10" dirty="0">
                <a:latin typeface="Gill Sans MT"/>
                <a:cs typeface="Gill Sans MT"/>
              </a:rPr>
              <a:t>deliver </a:t>
            </a:r>
            <a:r>
              <a:rPr sz="1600" spc="-5" dirty="0">
                <a:latin typeface="Gill Sans MT"/>
                <a:cs typeface="Gill Sans MT"/>
              </a:rPr>
              <a:t>the </a:t>
            </a:r>
            <a:r>
              <a:rPr sz="1600" u="heavy" spc="-5" dirty="0">
                <a:latin typeface="Gill Sans MT"/>
                <a:cs typeface="Gill Sans MT"/>
              </a:rPr>
              <a:t>optimum balance 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between </a:t>
            </a:r>
            <a:r>
              <a:rPr sz="1600" spc="-5" dirty="0">
                <a:latin typeface="Gill Sans MT"/>
                <a:cs typeface="Gill Sans MT"/>
              </a:rPr>
              <a:t>economic, </a:t>
            </a:r>
            <a:r>
              <a:rPr sz="1600" spc="-10" dirty="0">
                <a:latin typeface="Gill Sans MT"/>
                <a:cs typeface="Gill Sans MT"/>
              </a:rPr>
              <a:t>environmental </a:t>
            </a:r>
            <a:r>
              <a:rPr sz="1600" spc="-5" dirty="0">
                <a:latin typeface="Gill Sans MT"/>
                <a:cs typeface="Gill Sans MT"/>
              </a:rPr>
              <a:t>and social</a:t>
            </a:r>
            <a:r>
              <a:rPr sz="1600" spc="-2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costs.</a:t>
            </a:r>
            <a:endParaRPr sz="16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ct val="100000"/>
              </a:lnSpc>
            </a:pPr>
            <a:r>
              <a:rPr sz="120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The </a:t>
            </a:r>
            <a:r>
              <a:rPr sz="1600" spc="-10" dirty="0">
                <a:latin typeface="Gill Sans MT"/>
                <a:cs typeface="Gill Sans MT"/>
              </a:rPr>
              <a:t>proposed </a:t>
            </a:r>
            <a:r>
              <a:rPr sz="1600" spc="-5" dirty="0">
                <a:latin typeface="Gill Sans MT"/>
                <a:cs typeface="Gill Sans MT"/>
              </a:rPr>
              <a:t>solid waste system </a:t>
            </a:r>
            <a:r>
              <a:rPr sz="1600" spc="-10" dirty="0">
                <a:latin typeface="Gill Sans MT"/>
                <a:cs typeface="Gill Sans MT"/>
              </a:rPr>
              <a:t>addresses future </a:t>
            </a:r>
            <a:r>
              <a:rPr sz="1600" spc="-5" dirty="0">
                <a:latin typeface="Gill Sans MT"/>
                <a:cs typeface="Gill Sans MT"/>
              </a:rPr>
              <a:t>customer </a:t>
            </a:r>
            <a:r>
              <a:rPr sz="1600" dirty="0">
                <a:latin typeface="Gill Sans MT"/>
                <a:cs typeface="Gill Sans MT"/>
              </a:rPr>
              <a:t>service </a:t>
            </a:r>
            <a:r>
              <a:rPr sz="1600" spc="-5" dirty="0">
                <a:latin typeface="Gill Sans MT"/>
                <a:cs typeface="Gill Sans MT"/>
              </a:rPr>
              <a:t>demands in the </a:t>
            </a:r>
            <a:r>
              <a:rPr sz="1600" spc="-10" dirty="0">
                <a:latin typeface="Gill Sans MT"/>
                <a:cs typeface="Gill Sans MT"/>
              </a:rPr>
              <a:t>region  </a:t>
            </a:r>
            <a:r>
              <a:rPr sz="1600" u="heavy" spc="-20" dirty="0">
                <a:latin typeface="Gill Sans MT"/>
                <a:cs typeface="Gill Sans MT"/>
              </a:rPr>
              <a:t>over </a:t>
            </a:r>
            <a:r>
              <a:rPr sz="1600" u="heavy" spc="-5" dirty="0">
                <a:latin typeface="Gill Sans MT"/>
                <a:cs typeface="Gill Sans MT"/>
              </a:rPr>
              <a:t>the next 40 </a:t>
            </a:r>
            <a:r>
              <a:rPr sz="1600" u="heavy" spc="-10" dirty="0">
                <a:latin typeface="Gill Sans MT"/>
                <a:cs typeface="Gill Sans MT"/>
              </a:rPr>
              <a:t>years </a:t>
            </a:r>
            <a:r>
              <a:rPr sz="1600" u="heavy" spc="-5" dirty="0">
                <a:latin typeface="Gill Sans MT"/>
                <a:cs typeface="Gill Sans MT"/>
              </a:rPr>
              <a:t>or more</a:t>
            </a:r>
            <a:r>
              <a:rPr sz="1600" spc="-5" dirty="0">
                <a:latin typeface="Gill Sans MT"/>
                <a:cs typeface="Gill Sans MT"/>
              </a:rPr>
              <a:t>, and </a:t>
            </a:r>
            <a:r>
              <a:rPr sz="1600" spc="-10" dirty="0">
                <a:latin typeface="Gill Sans MT"/>
                <a:cs typeface="Gill Sans MT"/>
              </a:rPr>
              <a:t>provides </a:t>
            </a:r>
            <a:r>
              <a:rPr sz="1600" spc="-5" dirty="0">
                <a:latin typeface="Gill Sans MT"/>
                <a:cs typeface="Gill Sans MT"/>
              </a:rPr>
              <a:t>long-term funding to </a:t>
            </a:r>
            <a:r>
              <a:rPr sz="1600" spc="-10" dirty="0">
                <a:latin typeface="Gill Sans MT"/>
                <a:cs typeface="Gill Sans MT"/>
              </a:rPr>
              <a:t>address capital </a:t>
            </a:r>
            <a:r>
              <a:rPr sz="1600" spc="-5" dirty="0">
                <a:latin typeface="Gill Sans MT"/>
                <a:cs typeface="Gill Sans MT"/>
              </a:rPr>
              <a:t>and  operating</a:t>
            </a:r>
            <a:r>
              <a:rPr sz="1600" spc="-2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costs.</a:t>
            </a:r>
            <a:endParaRPr sz="16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5"/>
              </a:spcBef>
            </a:pPr>
            <a:r>
              <a:rPr sz="120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Coalition members </a:t>
            </a:r>
            <a:r>
              <a:rPr sz="1600" spc="-15" dirty="0">
                <a:latin typeface="Gill Sans MT"/>
                <a:cs typeface="Gill Sans MT"/>
              </a:rPr>
              <a:t>are </a:t>
            </a:r>
            <a:r>
              <a:rPr sz="1600" u="heavy" spc="-15" dirty="0">
                <a:latin typeface="Gill Sans MT"/>
                <a:cs typeface="Gill Sans MT"/>
              </a:rPr>
              <a:t>prepared </a:t>
            </a:r>
            <a:r>
              <a:rPr sz="1600" u="heavy" spc="-5" dirty="0">
                <a:latin typeface="Gill Sans MT"/>
                <a:cs typeface="Gill Sans MT"/>
              </a:rPr>
              <a:t>to begin implementing </a:t>
            </a:r>
            <a:r>
              <a:rPr sz="1600" spc="-5" dirty="0">
                <a:latin typeface="Gill Sans MT"/>
                <a:cs typeface="Gill Sans MT"/>
              </a:rPr>
              <a:t>solid waste programs and  constructing </a:t>
            </a:r>
            <a:r>
              <a:rPr sz="1600" spc="-10" dirty="0">
                <a:latin typeface="Gill Sans MT"/>
                <a:cs typeface="Gill Sans MT"/>
              </a:rPr>
              <a:t>solid </a:t>
            </a:r>
            <a:r>
              <a:rPr sz="1600" spc="-5" dirty="0">
                <a:latin typeface="Gill Sans MT"/>
                <a:cs typeface="Gill Sans MT"/>
              </a:rPr>
              <a:t>waste facilities and </a:t>
            </a:r>
            <a:r>
              <a:rPr sz="1600" spc="-10" dirty="0">
                <a:latin typeface="Gill Sans MT"/>
                <a:cs typeface="Gill Sans MT"/>
              </a:rPr>
              <a:t>infrastructure </a:t>
            </a:r>
            <a:r>
              <a:rPr sz="1600" u="heavy" spc="-10" dirty="0">
                <a:latin typeface="Gill Sans MT"/>
                <a:cs typeface="Gill Sans MT"/>
              </a:rPr>
              <a:t>by </a:t>
            </a:r>
            <a:r>
              <a:rPr sz="1600" u="heavy" dirty="0">
                <a:latin typeface="Gill Sans MT"/>
                <a:cs typeface="Gill Sans MT"/>
              </a:rPr>
              <a:t>January</a:t>
            </a:r>
            <a:r>
              <a:rPr sz="1600" u="heavy" spc="275" dirty="0">
                <a:latin typeface="Gill Sans MT"/>
                <a:cs typeface="Gill Sans MT"/>
              </a:rPr>
              <a:t> </a:t>
            </a:r>
            <a:r>
              <a:rPr sz="1600" u="heavy" spc="-5" dirty="0">
                <a:latin typeface="Gill Sans MT"/>
                <a:cs typeface="Gill Sans MT"/>
              </a:rPr>
              <a:t>2020</a:t>
            </a:r>
            <a:r>
              <a:rPr sz="1600" spc="-5" dirty="0">
                <a:latin typeface="Gill Sans MT"/>
                <a:cs typeface="Gill Sans MT"/>
              </a:rPr>
              <a:t>.</a:t>
            </a:r>
            <a:endParaRPr sz="1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77087"/>
            <a:ext cx="15627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64653"/>
                </a:solidFill>
              </a:rPr>
              <a:t>Goal</a:t>
            </a:r>
            <a:r>
              <a:rPr sz="3200" spc="-95" dirty="0">
                <a:solidFill>
                  <a:srgbClr val="464653"/>
                </a:solidFill>
              </a:rPr>
              <a:t> </a:t>
            </a:r>
            <a:r>
              <a:rPr sz="3200" spc="-5" dirty="0">
                <a:solidFill>
                  <a:srgbClr val="464653"/>
                </a:solidFill>
              </a:rPr>
              <a:t>#2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203452"/>
            <a:ext cx="8061325" cy="49218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i="1" spc="-15" dirty="0">
                <a:latin typeface="Gill Sans MT"/>
                <a:cs typeface="Gill Sans MT"/>
              </a:rPr>
              <a:t>Provide </a:t>
            </a:r>
            <a:r>
              <a:rPr sz="2400" i="1" dirty="0">
                <a:latin typeface="Gill Sans MT"/>
                <a:cs typeface="Gill Sans MT"/>
              </a:rPr>
              <a:t>a </a:t>
            </a:r>
            <a:r>
              <a:rPr sz="2400" i="1" spc="-5" dirty="0">
                <a:latin typeface="Gill Sans MT"/>
                <a:cs typeface="Gill Sans MT"/>
              </a:rPr>
              <a:t>system </a:t>
            </a:r>
            <a:r>
              <a:rPr sz="2400" i="1" dirty="0">
                <a:latin typeface="Gill Sans MT"/>
                <a:cs typeface="Gill Sans MT"/>
              </a:rPr>
              <a:t>and </a:t>
            </a:r>
            <a:r>
              <a:rPr sz="2400" i="1" spc="-5" dirty="0">
                <a:latin typeface="Gill Sans MT"/>
                <a:cs typeface="Gill Sans MT"/>
              </a:rPr>
              <a:t>facilities that reflect the </a:t>
            </a:r>
            <a:r>
              <a:rPr sz="2400" i="1" spc="-10" dirty="0">
                <a:latin typeface="Gill Sans MT"/>
                <a:cs typeface="Gill Sans MT"/>
              </a:rPr>
              <a:t>future </a:t>
            </a:r>
            <a:r>
              <a:rPr sz="2400" i="1" dirty="0">
                <a:latin typeface="Gill Sans MT"/>
                <a:cs typeface="Gill Sans MT"/>
              </a:rPr>
              <a:t>needs and </a:t>
            </a:r>
            <a:r>
              <a:rPr sz="2400" i="1" spc="-5" dirty="0">
                <a:latin typeface="Gill Sans MT"/>
                <a:cs typeface="Gill Sans MT"/>
              </a:rPr>
              <a:t>desires  </a:t>
            </a:r>
            <a:r>
              <a:rPr sz="2400" i="1" dirty="0">
                <a:latin typeface="Gill Sans MT"/>
                <a:cs typeface="Gill Sans MT"/>
              </a:rPr>
              <a:t>of </a:t>
            </a:r>
            <a:r>
              <a:rPr sz="2400" i="1" spc="-5" dirty="0">
                <a:latin typeface="Gill Sans MT"/>
                <a:cs typeface="Gill Sans MT"/>
              </a:rPr>
              <a:t>its </a:t>
            </a:r>
            <a:r>
              <a:rPr sz="2400" i="1" spc="5" dirty="0">
                <a:latin typeface="Gill Sans MT"/>
                <a:cs typeface="Gill Sans MT"/>
              </a:rPr>
              <a:t>users </a:t>
            </a:r>
            <a:r>
              <a:rPr sz="2400" i="1" dirty="0">
                <a:latin typeface="Gill Sans MT"/>
                <a:cs typeface="Gill Sans MT"/>
              </a:rPr>
              <a:t>based on </a:t>
            </a:r>
            <a:r>
              <a:rPr sz="2400" i="1" spc="-5" dirty="0">
                <a:latin typeface="Gill Sans MT"/>
                <a:cs typeface="Gill Sans MT"/>
              </a:rPr>
              <a:t>comprehensive </a:t>
            </a:r>
            <a:r>
              <a:rPr sz="2400" i="1" dirty="0">
                <a:latin typeface="Gill Sans MT"/>
                <a:cs typeface="Gill Sans MT"/>
              </a:rPr>
              <a:t>materials </a:t>
            </a:r>
            <a:r>
              <a:rPr sz="2400" i="1" spc="-10" dirty="0">
                <a:latin typeface="Gill Sans MT"/>
                <a:cs typeface="Gill Sans MT"/>
              </a:rPr>
              <a:t>management </a:t>
            </a:r>
            <a:r>
              <a:rPr sz="2400" i="1" dirty="0">
                <a:latin typeface="Gill Sans MT"/>
                <a:cs typeface="Gill Sans MT"/>
              </a:rPr>
              <a:t>and  disposal.</a:t>
            </a:r>
            <a:endParaRPr sz="24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Gill Sans MT"/>
                <a:cs typeface="Gill Sans MT"/>
              </a:rPr>
              <a:t>Objectives</a:t>
            </a:r>
            <a:endParaRPr sz="2000" dirty="0">
              <a:latin typeface="Gill Sans MT"/>
              <a:cs typeface="Gill Sans MT"/>
            </a:endParaRPr>
          </a:p>
          <a:p>
            <a:pPr marL="286385" marR="36830" indent="-274320">
              <a:lnSpc>
                <a:spcPts val="1730"/>
              </a:lnSpc>
              <a:spcBef>
                <a:spcPts val="635"/>
              </a:spcBef>
              <a:tabLst>
                <a:tab pos="286385" algn="l"/>
              </a:tabLst>
            </a:pPr>
            <a:r>
              <a:rPr sz="120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Gill Sans MT"/>
                <a:cs typeface="Gill Sans MT"/>
              </a:rPr>
              <a:t>The </a:t>
            </a:r>
            <a:r>
              <a:rPr sz="1600" spc="-10" dirty="0">
                <a:latin typeface="Gill Sans MT"/>
                <a:cs typeface="Gill Sans MT"/>
              </a:rPr>
              <a:t>development </a:t>
            </a:r>
            <a:r>
              <a:rPr sz="1600" spc="-5" dirty="0">
                <a:latin typeface="Gill Sans MT"/>
                <a:cs typeface="Gill Sans MT"/>
              </a:rPr>
              <a:t>of </a:t>
            </a:r>
            <a:r>
              <a:rPr sz="1600" spc="-10" dirty="0">
                <a:latin typeface="Gill Sans MT"/>
                <a:cs typeface="Gill Sans MT"/>
              </a:rPr>
              <a:t>solid </a:t>
            </a:r>
            <a:r>
              <a:rPr sz="1600" spc="-5" dirty="0">
                <a:latin typeface="Gill Sans MT"/>
                <a:cs typeface="Gill Sans MT"/>
              </a:rPr>
              <a:t>waste </a:t>
            </a:r>
            <a:r>
              <a:rPr sz="1600" spc="-10" dirty="0">
                <a:latin typeface="Gill Sans MT"/>
                <a:cs typeface="Gill Sans MT"/>
              </a:rPr>
              <a:t>programs </a:t>
            </a:r>
            <a:r>
              <a:rPr sz="1600" spc="-5" dirty="0">
                <a:latin typeface="Gill Sans MT"/>
                <a:cs typeface="Gill Sans MT"/>
              </a:rPr>
              <a:t>and facilities shall </a:t>
            </a:r>
            <a:r>
              <a:rPr sz="1600" spc="-10" dirty="0">
                <a:latin typeface="Gill Sans MT"/>
                <a:cs typeface="Gill Sans MT"/>
              </a:rPr>
              <a:t>utilize </a:t>
            </a:r>
            <a:r>
              <a:rPr sz="1600" spc="-5" dirty="0">
                <a:latin typeface="Gill Sans MT"/>
                <a:cs typeface="Gill Sans MT"/>
              </a:rPr>
              <a:t>a</a:t>
            </a:r>
            <a:r>
              <a:rPr sz="1600" spc="300" dirty="0">
                <a:latin typeface="Gill Sans MT"/>
                <a:cs typeface="Gill Sans MT"/>
              </a:rPr>
              <a:t> </a:t>
            </a:r>
            <a:r>
              <a:rPr sz="1600" u="sng" spc="-10" dirty="0">
                <a:latin typeface="Gill Sans MT"/>
                <a:cs typeface="Gill Sans MT"/>
              </a:rPr>
              <a:t>comprehensive</a:t>
            </a:r>
            <a:r>
              <a:rPr sz="1600" u="sng" spc="15" dirty="0">
                <a:latin typeface="Gill Sans MT"/>
                <a:cs typeface="Gill Sans MT"/>
              </a:rPr>
              <a:t> </a:t>
            </a:r>
            <a:r>
              <a:rPr sz="1600" u="sng" spc="-10" dirty="0">
                <a:latin typeface="Gill Sans MT"/>
                <a:cs typeface="Gill Sans MT"/>
              </a:rPr>
              <a:t>approach 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u="sng" spc="-10" dirty="0">
                <a:latin typeface="Gill Sans MT"/>
                <a:cs typeface="Gill Sans MT"/>
              </a:rPr>
              <a:t>for </a:t>
            </a:r>
            <a:r>
              <a:rPr sz="1600" u="sng" spc="-5" dirty="0">
                <a:latin typeface="Gill Sans MT"/>
                <a:cs typeface="Gill Sans MT"/>
              </a:rPr>
              <a:t>material management, reuse, </a:t>
            </a:r>
            <a:r>
              <a:rPr sz="1600" u="sng" spc="-10" dirty="0">
                <a:latin typeface="Gill Sans MT"/>
                <a:cs typeface="Gill Sans MT"/>
              </a:rPr>
              <a:t>recycling </a:t>
            </a:r>
            <a:r>
              <a:rPr sz="1600" u="sng" spc="-5" dirty="0">
                <a:latin typeface="Gill Sans MT"/>
                <a:cs typeface="Gill Sans MT"/>
              </a:rPr>
              <a:t>and disposal;</a:t>
            </a:r>
            <a:r>
              <a:rPr sz="1600" spc="-5" dirty="0">
                <a:latin typeface="Gill Sans MT"/>
                <a:cs typeface="Gill Sans MT"/>
              </a:rPr>
              <a:t> examining </a:t>
            </a:r>
            <a:r>
              <a:rPr sz="1600" spc="-10" dirty="0">
                <a:latin typeface="Gill Sans MT"/>
                <a:cs typeface="Gill Sans MT"/>
              </a:rPr>
              <a:t>how </a:t>
            </a:r>
            <a:r>
              <a:rPr sz="1600" spc="-5" dirty="0">
                <a:latin typeface="Gill Sans MT"/>
                <a:cs typeface="Gill Sans MT"/>
              </a:rPr>
              <a:t>materials </a:t>
            </a:r>
            <a:r>
              <a:rPr sz="1600" spc="-15" dirty="0">
                <a:latin typeface="Gill Sans MT"/>
                <a:cs typeface="Gill Sans MT"/>
              </a:rPr>
              <a:t>are </a:t>
            </a:r>
            <a:r>
              <a:rPr sz="1600" spc="-5" dirty="0">
                <a:latin typeface="Gill Sans MT"/>
                <a:cs typeface="Gill Sans MT"/>
              </a:rPr>
              <a:t>used  </a:t>
            </a:r>
            <a:r>
              <a:rPr sz="1600" spc="-10" dirty="0">
                <a:latin typeface="Gill Sans MT"/>
                <a:cs typeface="Gill Sans MT"/>
              </a:rPr>
              <a:t>throughout </a:t>
            </a:r>
            <a:r>
              <a:rPr sz="1600" spc="-5" dirty="0">
                <a:latin typeface="Gill Sans MT"/>
                <a:cs typeface="Gill Sans MT"/>
              </a:rPr>
              <a:t>their </a:t>
            </a:r>
            <a:r>
              <a:rPr sz="1600" spc="-10" dirty="0">
                <a:latin typeface="Gill Sans MT"/>
                <a:cs typeface="Gill Sans MT"/>
              </a:rPr>
              <a:t>life </a:t>
            </a:r>
            <a:r>
              <a:rPr sz="1600" spc="-5" dirty="0">
                <a:latin typeface="Gill Sans MT"/>
                <a:cs typeface="Gill Sans MT"/>
              </a:rPr>
              <a:t>cycle; and finding opportunities to </a:t>
            </a:r>
            <a:r>
              <a:rPr sz="1600" spc="-10" dirty="0">
                <a:latin typeface="Gill Sans MT"/>
                <a:cs typeface="Gill Sans MT"/>
              </a:rPr>
              <a:t>promote reduction </a:t>
            </a:r>
            <a:r>
              <a:rPr sz="1600" spc="-5" dirty="0">
                <a:latin typeface="Gill Sans MT"/>
                <a:cs typeface="Gill Sans MT"/>
              </a:rPr>
              <a:t>of material  consumption, </a:t>
            </a:r>
            <a:r>
              <a:rPr sz="1600" spc="-10" dirty="0">
                <a:latin typeface="Gill Sans MT"/>
                <a:cs typeface="Gill Sans MT"/>
              </a:rPr>
              <a:t>environmental </a:t>
            </a:r>
            <a:r>
              <a:rPr sz="1600" spc="-5" dirty="0">
                <a:latin typeface="Gill Sans MT"/>
                <a:cs typeface="Gill Sans MT"/>
              </a:rPr>
              <a:t>impacts, </a:t>
            </a:r>
            <a:r>
              <a:rPr sz="1600" spc="-10" dirty="0">
                <a:latin typeface="Gill Sans MT"/>
                <a:cs typeface="Gill Sans MT"/>
              </a:rPr>
              <a:t>costs, </a:t>
            </a:r>
            <a:r>
              <a:rPr sz="1600" spc="-5" dirty="0">
                <a:latin typeface="Gill Sans MT"/>
                <a:cs typeface="Gill Sans MT"/>
              </a:rPr>
              <a:t>and conserve</a:t>
            </a:r>
            <a:r>
              <a:rPr sz="1600" spc="-235" dirty="0">
                <a:latin typeface="Gill Sans MT"/>
                <a:cs typeface="Gill Sans MT"/>
              </a:rPr>
              <a:t> </a:t>
            </a:r>
            <a:r>
              <a:rPr sz="1600" spc="-15" dirty="0">
                <a:latin typeface="Gill Sans MT"/>
                <a:cs typeface="Gill Sans MT"/>
              </a:rPr>
              <a:t>resources.</a:t>
            </a:r>
            <a:endParaRPr sz="1600" dirty="0">
              <a:latin typeface="Gill Sans MT"/>
              <a:cs typeface="Gill Sans MT"/>
            </a:endParaRPr>
          </a:p>
          <a:p>
            <a:pPr marL="286385" marR="170815" indent="-274320">
              <a:lnSpc>
                <a:spcPts val="1730"/>
              </a:lnSpc>
              <a:spcBef>
                <a:spcPts val="1195"/>
              </a:spcBef>
              <a:tabLst>
                <a:tab pos="286385" algn="l"/>
              </a:tabLst>
            </a:pPr>
            <a:r>
              <a:rPr sz="120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Gill Sans MT"/>
                <a:cs typeface="Gill Sans MT"/>
              </a:rPr>
              <a:t>The next generation of </a:t>
            </a:r>
            <a:r>
              <a:rPr sz="1600" spc="-10" dirty="0">
                <a:latin typeface="Gill Sans MT"/>
                <a:cs typeface="Gill Sans MT"/>
              </a:rPr>
              <a:t>solid </a:t>
            </a:r>
            <a:r>
              <a:rPr sz="1600" spc="-5" dirty="0">
                <a:latin typeface="Gill Sans MT"/>
                <a:cs typeface="Gill Sans MT"/>
              </a:rPr>
              <a:t>waste </a:t>
            </a:r>
            <a:r>
              <a:rPr sz="1600" spc="-10" dirty="0">
                <a:latin typeface="Gill Sans MT"/>
                <a:cs typeface="Gill Sans MT"/>
              </a:rPr>
              <a:t>programs </a:t>
            </a:r>
            <a:r>
              <a:rPr sz="1600" spc="-5" dirty="0">
                <a:latin typeface="Gill Sans MT"/>
                <a:cs typeface="Gill Sans MT"/>
              </a:rPr>
              <a:t>and facilities </a:t>
            </a:r>
            <a:r>
              <a:rPr sz="1600" spc="-10" dirty="0">
                <a:latin typeface="Gill Sans MT"/>
                <a:cs typeface="Gill Sans MT"/>
              </a:rPr>
              <a:t>provides solid</a:t>
            </a:r>
            <a:r>
              <a:rPr sz="1600" spc="28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waste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management  </a:t>
            </a:r>
            <a:r>
              <a:rPr sz="1600" dirty="0">
                <a:latin typeface="Gill Sans MT"/>
                <a:cs typeface="Gill Sans MT"/>
              </a:rPr>
              <a:t>services </a:t>
            </a:r>
            <a:r>
              <a:rPr sz="1600" spc="-5" dirty="0">
                <a:latin typeface="Gill Sans MT"/>
                <a:cs typeface="Gill Sans MT"/>
              </a:rPr>
              <a:t>at </a:t>
            </a:r>
            <a:r>
              <a:rPr sz="1600" u="sng" spc="-10" dirty="0">
                <a:latin typeface="Gill Sans MT"/>
                <a:cs typeface="Gill Sans MT"/>
              </a:rPr>
              <a:t>affordable </a:t>
            </a:r>
            <a:r>
              <a:rPr sz="1600" u="sng" spc="-5" dirty="0">
                <a:latin typeface="Gill Sans MT"/>
                <a:cs typeface="Gill Sans MT"/>
              </a:rPr>
              <a:t>rates, and customer </a:t>
            </a:r>
            <a:r>
              <a:rPr sz="1600" u="sng" spc="-10" dirty="0">
                <a:latin typeface="Gill Sans MT"/>
                <a:cs typeface="Gill Sans MT"/>
              </a:rPr>
              <a:t>costs </a:t>
            </a:r>
            <a:r>
              <a:rPr sz="1600" u="sng" spc="-15" dirty="0">
                <a:latin typeface="Gill Sans MT"/>
                <a:cs typeface="Gill Sans MT"/>
              </a:rPr>
              <a:t>are </a:t>
            </a:r>
            <a:r>
              <a:rPr sz="1600" u="sng" spc="-10" dirty="0">
                <a:latin typeface="Gill Sans MT"/>
                <a:cs typeface="Gill Sans MT"/>
              </a:rPr>
              <a:t>competitive </a:t>
            </a:r>
            <a:r>
              <a:rPr sz="1600" spc="-10" dirty="0">
                <a:latin typeface="Gill Sans MT"/>
                <a:cs typeface="Gill Sans MT"/>
              </a:rPr>
              <a:t>compared </a:t>
            </a:r>
            <a:r>
              <a:rPr sz="1600" spc="-5" dirty="0">
                <a:latin typeface="Gill Sans MT"/>
                <a:cs typeface="Gill Sans MT"/>
              </a:rPr>
              <a:t>to national and  </a:t>
            </a:r>
            <a:r>
              <a:rPr sz="1600" spc="-10" dirty="0">
                <a:latin typeface="Gill Sans MT"/>
                <a:cs typeface="Gill Sans MT"/>
              </a:rPr>
              <a:t>regional</a:t>
            </a:r>
            <a:r>
              <a:rPr sz="1600" spc="-40" dirty="0">
                <a:latin typeface="Gill Sans MT"/>
                <a:cs typeface="Gill Sans MT"/>
              </a:rPr>
              <a:t> </a:t>
            </a:r>
            <a:r>
              <a:rPr sz="1600" spc="-15" dirty="0">
                <a:latin typeface="Gill Sans MT"/>
                <a:cs typeface="Gill Sans MT"/>
              </a:rPr>
              <a:t>averages.</a:t>
            </a:r>
            <a:endParaRPr sz="1600" dirty="0">
              <a:latin typeface="Gill Sans MT"/>
              <a:cs typeface="Gill Sans MT"/>
            </a:endParaRPr>
          </a:p>
          <a:p>
            <a:pPr marL="286385" marR="111125" indent="-274320">
              <a:lnSpc>
                <a:spcPts val="1730"/>
              </a:lnSpc>
              <a:spcBef>
                <a:spcPts val="1195"/>
              </a:spcBef>
              <a:tabLst>
                <a:tab pos="286385" algn="l"/>
              </a:tabLst>
            </a:pPr>
            <a:r>
              <a:rPr sz="120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latin typeface="Gill Sans MT"/>
                <a:cs typeface="Gill Sans MT"/>
              </a:rPr>
              <a:t>New </a:t>
            </a:r>
            <a:r>
              <a:rPr sz="1600" spc="-10" dirty="0">
                <a:latin typeface="Gill Sans MT"/>
                <a:cs typeface="Gill Sans MT"/>
              </a:rPr>
              <a:t>solid </a:t>
            </a:r>
            <a:r>
              <a:rPr sz="1600" spc="-5" dirty="0">
                <a:latin typeface="Gill Sans MT"/>
                <a:cs typeface="Gill Sans MT"/>
              </a:rPr>
              <a:t>waste </a:t>
            </a:r>
            <a:r>
              <a:rPr sz="1600" spc="-10" dirty="0">
                <a:latin typeface="Gill Sans MT"/>
                <a:cs typeface="Gill Sans MT"/>
              </a:rPr>
              <a:t>programs </a:t>
            </a:r>
            <a:r>
              <a:rPr sz="1600" spc="-5" dirty="0">
                <a:latin typeface="Gill Sans MT"/>
                <a:cs typeface="Gill Sans MT"/>
              </a:rPr>
              <a:t>and facilities </a:t>
            </a:r>
            <a:r>
              <a:rPr sz="1600" spc="-10" dirty="0">
                <a:latin typeface="Gill Sans MT"/>
                <a:cs typeface="Gill Sans MT"/>
              </a:rPr>
              <a:t>result </a:t>
            </a:r>
            <a:r>
              <a:rPr sz="1600" spc="-5" dirty="0">
                <a:latin typeface="Gill Sans MT"/>
                <a:cs typeface="Gill Sans MT"/>
              </a:rPr>
              <a:t>in the </a:t>
            </a:r>
            <a:r>
              <a:rPr sz="1600" spc="-10" dirty="0">
                <a:latin typeface="Gill Sans MT"/>
                <a:cs typeface="Gill Sans MT"/>
              </a:rPr>
              <a:t>increasing application</a:t>
            </a:r>
            <a:r>
              <a:rPr sz="1600" spc="33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of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u="sng" spc="-10" dirty="0">
                <a:latin typeface="Gill Sans MT"/>
                <a:cs typeface="Gill Sans MT"/>
              </a:rPr>
              <a:t>innovative 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u="sng" spc="-5" dirty="0">
                <a:latin typeface="Gill Sans MT"/>
                <a:cs typeface="Gill Sans MT"/>
              </a:rPr>
              <a:t>technologies and </a:t>
            </a:r>
            <a:r>
              <a:rPr sz="1600" u="sng" spc="-10" dirty="0">
                <a:latin typeface="Gill Sans MT"/>
                <a:cs typeface="Gill Sans MT"/>
              </a:rPr>
              <a:t>produce </a:t>
            </a:r>
            <a:r>
              <a:rPr sz="1600" u="sng" spc="-5" dirty="0">
                <a:latin typeface="Gill Sans MT"/>
                <a:cs typeface="Gill Sans MT"/>
              </a:rPr>
              <a:t>a substantial </a:t>
            </a:r>
            <a:r>
              <a:rPr sz="1600" u="sng" spc="-10" dirty="0">
                <a:latin typeface="Gill Sans MT"/>
                <a:cs typeface="Gill Sans MT"/>
              </a:rPr>
              <a:t>reduction </a:t>
            </a:r>
            <a:r>
              <a:rPr sz="1600" spc="-5" dirty="0">
                <a:latin typeface="Gill Sans MT"/>
                <a:cs typeface="Gill Sans MT"/>
              </a:rPr>
              <a:t>in the amount of material being </a:t>
            </a:r>
            <a:r>
              <a:rPr sz="1600" spc="-10" dirty="0">
                <a:latin typeface="Gill Sans MT"/>
                <a:cs typeface="Gill Sans MT"/>
              </a:rPr>
              <a:t>transferred  </a:t>
            </a:r>
            <a:r>
              <a:rPr sz="1600" spc="-5" dirty="0">
                <a:latin typeface="Gill Sans MT"/>
                <a:cs typeface="Gill Sans MT"/>
              </a:rPr>
              <a:t>to</a:t>
            </a:r>
            <a:r>
              <a:rPr sz="1600" spc="-7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landfills.</a:t>
            </a:r>
            <a:endParaRPr sz="1600" dirty="0">
              <a:latin typeface="Gill Sans MT"/>
              <a:cs typeface="Gill Sans MT"/>
            </a:endParaRPr>
          </a:p>
          <a:p>
            <a:pPr marL="286385" marR="116839" indent="-274320">
              <a:lnSpc>
                <a:spcPts val="1730"/>
              </a:lnSpc>
              <a:spcBef>
                <a:spcPts val="1195"/>
              </a:spcBef>
              <a:tabLst>
                <a:tab pos="286385" algn="l"/>
              </a:tabLst>
            </a:pPr>
            <a:r>
              <a:rPr sz="120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latin typeface="Gill Sans MT"/>
                <a:cs typeface="Gill Sans MT"/>
              </a:rPr>
              <a:t>New </a:t>
            </a:r>
            <a:r>
              <a:rPr sz="1600" spc="-10" dirty="0">
                <a:latin typeface="Gill Sans MT"/>
                <a:cs typeface="Gill Sans MT"/>
              </a:rPr>
              <a:t>solid </a:t>
            </a:r>
            <a:r>
              <a:rPr sz="1600" spc="-5" dirty="0">
                <a:latin typeface="Gill Sans MT"/>
                <a:cs typeface="Gill Sans MT"/>
              </a:rPr>
              <a:t>waste </a:t>
            </a:r>
            <a:r>
              <a:rPr sz="1600" spc="-10" dirty="0">
                <a:latin typeface="Gill Sans MT"/>
                <a:cs typeface="Gill Sans MT"/>
              </a:rPr>
              <a:t>programs </a:t>
            </a:r>
            <a:r>
              <a:rPr sz="1600" spc="-5" dirty="0">
                <a:latin typeface="Gill Sans MT"/>
                <a:cs typeface="Gill Sans MT"/>
              </a:rPr>
              <a:t>and facilities </a:t>
            </a:r>
            <a:r>
              <a:rPr sz="1600" spc="-15" dirty="0">
                <a:latin typeface="Gill Sans MT"/>
                <a:cs typeface="Gill Sans MT"/>
              </a:rPr>
              <a:t>are </a:t>
            </a:r>
            <a:r>
              <a:rPr sz="1600" u="sng" spc="-10" dirty="0">
                <a:latin typeface="Gill Sans MT"/>
                <a:cs typeface="Gill Sans MT"/>
              </a:rPr>
              <a:t>convenient </a:t>
            </a:r>
            <a:r>
              <a:rPr sz="1600" u="sng" spc="-5" dirty="0">
                <a:latin typeface="Gill Sans MT"/>
                <a:cs typeface="Gill Sans MT"/>
              </a:rPr>
              <a:t>and accessible </a:t>
            </a:r>
            <a:r>
              <a:rPr sz="1600" u="sng" spc="-10" dirty="0">
                <a:latin typeface="Gill Sans MT"/>
                <a:cs typeface="Gill Sans MT"/>
              </a:rPr>
              <a:t>for</a:t>
            </a:r>
            <a:r>
              <a:rPr sz="1600" u="sng" spc="300" dirty="0">
                <a:latin typeface="Gill Sans MT"/>
                <a:cs typeface="Gill Sans MT"/>
              </a:rPr>
              <a:t> </a:t>
            </a:r>
            <a:r>
              <a:rPr sz="1600" u="sng" spc="-10" dirty="0">
                <a:latin typeface="Gill Sans MT"/>
                <a:cs typeface="Gill Sans MT"/>
              </a:rPr>
              <a:t>citizens,</a:t>
            </a:r>
            <a:r>
              <a:rPr sz="1600" u="sng" spc="-145" dirty="0">
                <a:latin typeface="Gill Sans MT"/>
                <a:cs typeface="Gill Sans MT"/>
              </a:rPr>
              <a:t> </a:t>
            </a:r>
            <a:r>
              <a:rPr sz="1600" u="sng" spc="-5" dirty="0">
                <a:latin typeface="Gill Sans MT"/>
                <a:cs typeface="Gill Sans MT"/>
              </a:rPr>
              <a:t>customers 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u="sng" spc="-5" dirty="0">
                <a:latin typeface="Gill Sans MT"/>
                <a:cs typeface="Gill Sans MT"/>
              </a:rPr>
              <a:t>and private </a:t>
            </a:r>
            <a:r>
              <a:rPr sz="1600" u="sng" spc="-10" dirty="0">
                <a:latin typeface="Gill Sans MT"/>
                <a:cs typeface="Gill Sans MT"/>
              </a:rPr>
              <a:t>solid </a:t>
            </a:r>
            <a:r>
              <a:rPr sz="1600" u="sng" spc="-5" dirty="0">
                <a:latin typeface="Gill Sans MT"/>
                <a:cs typeface="Gill Sans MT"/>
              </a:rPr>
              <a:t>waste haulers </a:t>
            </a:r>
            <a:r>
              <a:rPr sz="1600" spc="-5" dirty="0">
                <a:latin typeface="Gill Sans MT"/>
                <a:cs typeface="Gill Sans MT"/>
              </a:rPr>
              <a:t>in the County and</a:t>
            </a:r>
            <a:r>
              <a:rPr sz="1600" spc="17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region.</a:t>
            </a:r>
            <a:endParaRPr sz="1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77087"/>
            <a:ext cx="15627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64653"/>
                </a:solidFill>
              </a:rPr>
              <a:t>Goal</a:t>
            </a:r>
            <a:r>
              <a:rPr sz="3200" spc="-95" dirty="0">
                <a:solidFill>
                  <a:srgbClr val="464653"/>
                </a:solidFill>
              </a:rPr>
              <a:t> </a:t>
            </a:r>
            <a:r>
              <a:rPr sz="3200" spc="-5" dirty="0">
                <a:solidFill>
                  <a:srgbClr val="464653"/>
                </a:solidFill>
              </a:rPr>
              <a:t>#3</a:t>
            </a:r>
            <a:endParaRPr sz="32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4" marR="5080">
              <a:lnSpc>
                <a:spcPct val="100000"/>
              </a:lnSpc>
              <a:spcBef>
                <a:spcPts val="100"/>
              </a:spcBef>
            </a:pPr>
            <a:r>
              <a:rPr i="1" spc="-10" dirty="0"/>
              <a:t>Develop unified </a:t>
            </a:r>
            <a:r>
              <a:rPr i="1" spc="0" dirty="0"/>
              <a:t>diversion </a:t>
            </a:r>
            <a:r>
              <a:rPr i="1" spc="-10" dirty="0"/>
              <a:t>goals </a:t>
            </a:r>
            <a:r>
              <a:rPr i="1" spc="-5" dirty="0"/>
              <a:t>that </a:t>
            </a:r>
            <a:r>
              <a:rPr i="1" spc="-10" dirty="0"/>
              <a:t>are </a:t>
            </a:r>
            <a:r>
              <a:rPr i="1" spc="-5" dirty="0"/>
              <a:t>adopted </a:t>
            </a:r>
            <a:r>
              <a:rPr i="1" dirty="0"/>
              <a:t>and </a:t>
            </a:r>
            <a:r>
              <a:rPr i="1" spc="-5" dirty="0"/>
              <a:t>implemented </a:t>
            </a:r>
            <a:r>
              <a:rPr i="1" spc="-20" dirty="0"/>
              <a:t>by  </a:t>
            </a:r>
            <a:r>
              <a:rPr dirty="0"/>
              <a:t>all </a:t>
            </a:r>
            <a:r>
              <a:rPr spc="-5" dirty="0"/>
              <a:t>municipalities </a:t>
            </a:r>
            <a:r>
              <a:rPr dirty="0"/>
              <a:t>in </a:t>
            </a:r>
            <a:r>
              <a:rPr spc="-5" dirty="0"/>
              <a:t>the </a:t>
            </a:r>
            <a:r>
              <a:rPr spc="-25" dirty="0"/>
              <a:t>Wasteshed </a:t>
            </a:r>
            <a:r>
              <a:rPr dirty="0"/>
              <a:t>and </a:t>
            </a:r>
            <a:r>
              <a:rPr spc="-10" dirty="0"/>
              <a:t>emphasizes </a:t>
            </a:r>
            <a:r>
              <a:rPr dirty="0"/>
              <a:t>a solid </a:t>
            </a:r>
            <a:r>
              <a:rPr spc="-15" dirty="0"/>
              <a:t>waste  </a:t>
            </a:r>
            <a:r>
              <a:rPr spc="-5" dirty="0"/>
              <a:t>system </a:t>
            </a:r>
            <a:r>
              <a:rPr spc="-10" dirty="0"/>
              <a:t>focused </a:t>
            </a:r>
            <a:r>
              <a:rPr dirty="0"/>
              <a:t>on </a:t>
            </a:r>
            <a:r>
              <a:rPr spc="0" dirty="0"/>
              <a:t>diversion </a:t>
            </a:r>
            <a:r>
              <a:rPr dirty="0"/>
              <a:t>and </a:t>
            </a:r>
            <a:r>
              <a:rPr spc="0" dirty="0"/>
              <a:t>supported </a:t>
            </a:r>
            <a:r>
              <a:rPr spc="-20" dirty="0"/>
              <a:t>by </a:t>
            </a:r>
            <a:r>
              <a:rPr spc="-5" dirty="0"/>
              <a:t>shared </a:t>
            </a:r>
            <a:r>
              <a:rPr dirty="0"/>
              <a:t>and </a:t>
            </a:r>
            <a:r>
              <a:rPr spc="-5" dirty="0"/>
              <a:t>consistent  data.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3114866"/>
            <a:ext cx="8002905" cy="291592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000" spc="-5" dirty="0">
                <a:latin typeface="Gill Sans MT"/>
                <a:cs typeface="Gill Sans MT"/>
              </a:rPr>
              <a:t>Objectives</a:t>
            </a:r>
            <a:endParaRPr sz="2000" dirty="0">
              <a:latin typeface="Gill Sans MT"/>
              <a:cs typeface="Gill Sans MT"/>
            </a:endParaRPr>
          </a:p>
          <a:p>
            <a:pPr marL="286385" marR="151130" indent="-274320">
              <a:lnSpc>
                <a:spcPct val="100000"/>
              </a:lnSpc>
              <a:spcBef>
                <a:spcPts val="615"/>
              </a:spcBef>
              <a:tabLst>
                <a:tab pos="286385" algn="l"/>
              </a:tabLst>
            </a:pPr>
            <a:r>
              <a:rPr sz="120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Gill Sans MT"/>
                <a:cs typeface="Gill Sans MT"/>
              </a:rPr>
              <a:t>The </a:t>
            </a:r>
            <a:r>
              <a:rPr sz="1600" spc="-10" dirty="0">
                <a:latin typeface="Gill Sans MT"/>
                <a:cs typeface="Gill Sans MT"/>
              </a:rPr>
              <a:t>Coalition </a:t>
            </a:r>
            <a:r>
              <a:rPr sz="1600" spc="-5" dirty="0">
                <a:latin typeface="Gill Sans MT"/>
                <a:cs typeface="Gill Sans MT"/>
              </a:rPr>
              <a:t>establishes consistent definitions and methods </a:t>
            </a:r>
            <a:r>
              <a:rPr sz="1600" spc="-10" dirty="0">
                <a:latin typeface="Gill Sans MT"/>
                <a:cs typeface="Gill Sans MT"/>
              </a:rPr>
              <a:t>for </a:t>
            </a:r>
            <a:r>
              <a:rPr sz="1600" u="sng" spc="-5" dirty="0">
                <a:latin typeface="Gill Sans MT"/>
                <a:cs typeface="Gill Sans MT"/>
              </a:rPr>
              <a:t>measuring the rate</a:t>
            </a:r>
            <a:r>
              <a:rPr sz="1600" spc="30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of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solid  </a:t>
            </a:r>
            <a:r>
              <a:rPr sz="1600" spc="-5" dirty="0">
                <a:latin typeface="Gill Sans MT"/>
                <a:cs typeface="Gill Sans MT"/>
              </a:rPr>
              <a:t>waste </a:t>
            </a:r>
            <a:r>
              <a:rPr sz="1600" spc="-10" dirty="0">
                <a:latin typeface="Gill Sans MT"/>
                <a:cs typeface="Gill Sans MT"/>
              </a:rPr>
              <a:t>diversion </a:t>
            </a:r>
            <a:r>
              <a:rPr sz="1600" spc="-5" dirty="0">
                <a:latin typeface="Gill Sans MT"/>
                <a:cs typeface="Gill Sans MT"/>
              </a:rPr>
              <a:t>within the wasteshed </a:t>
            </a:r>
            <a:r>
              <a:rPr sz="1600" spc="-10" dirty="0">
                <a:latin typeface="Gill Sans MT"/>
                <a:cs typeface="Gill Sans MT"/>
              </a:rPr>
              <a:t>by </a:t>
            </a:r>
            <a:r>
              <a:rPr sz="1600" spc="-5" dirty="0">
                <a:latin typeface="Gill Sans MT"/>
                <a:cs typeface="Gill Sans MT"/>
              </a:rPr>
              <a:t>the </a:t>
            </a:r>
            <a:r>
              <a:rPr sz="1600" u="sng" spc="-15" dirty="0">
                <a:latin typeface="Gill Sans MT"/>
                <a:cs typeface="Gill Sans MT"/>
              </a:rPr>
              <a:t>year</a:t>
            </a:r>
            <a:r>
              <a:rPr sz="1600" u="sng" spc="130" dirty="0">
                <a:latin typeface="Gill Sans MT"/>
                <a:cs typeface="Gill Sans MT"/>
              </a:rPr>
              <a:t> </a:t>
            </a:r>
            <a:r>
              <a:rPr sz="1600" u="sng" spc="-5" dirty="0">
                <a:latin typeface="Gill Sans MT"/>
                <a:cs typeface="Gill Sans MT"/>
              </a:rPr>
              <a:t>2019</a:t>
            </a:r>
            <a:r>
              <a:rPr sz="1600" spc="-5" dirty="0">
                <a:latin typeface="Gill Sans MT"/>
                <a:cs typeface="Gill Sans MT"/>
              </a:rPr>
              <a:t>.</a:t>
            </a:r>
            <a:endParaRPr sz="16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286385" algn="l"/>
              </a:tabLst>
            </a:pPr>
            <a:r>
              <a:rPr sz="120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Gill Sans MT"/>
                <a:cs typeface="Gill Sans MT"/>
              </a:rPr>
              <a:t>Solid waste </a:t>
            </a:r>
            <a:r>
              <a:rPr sz="1600" u="sng" spc="-10" dirty="0">
                <a:latin typeface="Gill Sans MT"/>
                <a:cs typeface="Gill Sans MT"/>
              </a:rPr>
              <a:t>diversion </a:t>
            </a:r>
            <a:r>
              <a:rPr sz="1600" u="sng" spc="-5" dirty="0">
                <a:latin typeface="Gill Sans MT"/>
                <a:cs typeface="Gill Sans MT"/>
              </a:rPr>
              <a:t>is </a:t>
            </a:r>
            <a:r>
              <a:rPr sz="1600" u="sng" spc="-10" dirty="0">
                <a:latin typeface="Gill Sans MT"/>
                <a:cs typeface="Gill Sans MT"/>
              </a:rPr>
              <a:t>evaluated </a:t>
            </a:r>
            <a:r>
              <a:rPr sz="1600" u="sng" spc="-5" dirty="0">
                <a:latin typeface="Gill Sans MT"/>
                <a:cs typeface="Gill Sans MT"/>
              </a:rPr>
              <a:t>on a </a:t>
            </a:r>
            <a:r>
              <a:rPr sz="1600" u="sng" spc="-15" dirty="0">
                <a:latin typeface="Gill Sans MT"/>
                <a:cs typeface="Gill Sans MT"/>
              </a:rPr>
              <a:t>two-year </a:t>
            </a:r>
            <a:r>
              <a:rPr sz="1600" u="sng" spc="-10" dirty="0">
                <a:latin typeface="Gill Sans MT"/>
                <a:cs typeface="Gill Sans MT"/>
              </a:rPr>
              <a:t>recurring cycle </a:t>
            </a:r>
            <a:r>
              <a:rPr sz="1600" spc="-5" dirty="0">
                <a:latin typeface="Gill Sans MT"/>
                <a:cs typeface="Gill Sans MT"/>
              </a:rPr>
              <a:t>beginning in the </a:t>
            </a:r>
            <a:r>
              <a:rPr sz="1600" spc="-15" dirty="0">
                <a:latin typeface="Gill Sans MT"/>
                <a:cs typeface="Gill Sans MT"/>
              </a:rPr>
              <a:t>year</a:t>
            </a:r>
            <a:r>
              <a:rPr sz="1600" spc="40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2020.</a:t>
            </a:r>
            <a:endParaRPr sz="1600" dirty="0">
              <a:latin typeface="Gill Sans MT"/>
              <a:cs typeface="Gill Sans MT"/>
            </a:endParaRPr>
          </a:p>
          <a:p>
            <a:pPr marL="286385" marR="5080" indent="-274320">
              <a:lnSpc>
                <a:spcPct val="100000"/>
              </a:lnSpc>
              <a:spcBef>
                <a:spcPts val="1200"/>
              </a:spcBef>
              <a:tabLst>
                <a:tab pos="286385" algn="l"/>
              </a:tabLst>
            </a:pPr>
            <a:r>
              <a:rPr sz="120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Gill Sans MT"/>
                <a:cs typeface="Gill Sans MT"/>
              </a:rPr>
              <a:t>A </a:t>
            </a:r>
            <a:r>
              <a:rPr sz="1600" spc="-15" dirty="0">
                <a:latin typeface="Gill Sans MT"/>
                <a:cs typeface="Gill Sans MT"/>
              </a:rPr>
              <a:t>Policy </a:t>
            </a:r>
            <a:r>
              <a:rPr sz="1600" dirty="0">
                <a:latin typeface="Gill Sans MT"/>
                <a:cs typeface="Gill Sans MT"/>
              </a:rPr>
              <a:t>Advisory </a:t>
            </a:r>
            <a:r>
              <a:rPr sz="1600" spc="-5" dirty="0">
                <a:latin typeface="Gill Sans MT"/>
                <a:cs typeface="Gill Sans MT"/>
              </a:rPr>
              <a:t>Committee and private </a:t>
            </a:r>
            <a:r>
              <a:rPr sz="1600" spc="-10" dirty="0">
                <a:latin typeface="Gill Sans MT"/>
                <a:cs typeface="Gill Sans MT"/>
              </a:rPr>
              <a:t>solid </a:t>
            </a:r>
            <a:r>
              <a:rPr sz="1600" spc="-5" dirty="0">
                <a:latin typeface="Gill Sans MT"/>
                <a:cs typeface="Gill Sans MT"/>
              </a:rPr>
              <a:t>waste </a:t>
            </a:r>
            <a:r>
              <a:rPr sz="1600" spc="-15" dirty="0">
                <a:latin typeface="Gill Sans MT"/>
                <a:cs typeface="Gill Sans MT"/>
              </a:rPr>
              <a:t>representatives </a:t>
            </a:r>
            <a:r>
              <a:rPr sz="1600" u="sng" spc="-20" dirty="0">
                <a:latin typeface="Gill Sans MT"/>
                <a:cs typeface="Gill Sans MT"/>
              </a:rPr>
              <a:t>review </a:t>
            </a:r>
            <a:r>
              <a:rPr sz="1600" u="sng" spc="-5" dirty="0">
                <a:latin typeface="Gill Sans MT"/>
                <a:cs typeface="Gill Sans MT"/>
              </a:rPr>
              <a:t>the</a:t>
            </a:r>
            <a:r>
              <a:rPr sz="1600" u="sng" spc="190" dirty="0">
                <a:latin typeface="Gill Sans MT"/>
                <a:cs typeface="Gill Sans MT"/>
              </a:rPr>
              <a:t> </a:t>
            </a:r>
            <a:r>
              <a:rPr sz="1600" u="sng" spc="-10" dirty="0">
                <a:latin typeface="Gill Sans MT"/>
                <a:cs typeface="Gill Sans MT"/>
              </a:rPr>
              <a:t>results</a:t>
            </a:r>
            <a:r>
              <a:rPr sz="1600" u="sng" spc="1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of  solid </a:t>
            </a:r>
            <a:r>
              <a:rPr sz="1600" spc="-5" dirty="0">
                <a:latin typeface="Gill Sans MT"/>
                <a:cs typeface="Gill Sans MT"/>
              </a:rPr>
              <a:t>waste </a:t>
            </a:r>
            <a:r>
              <a:rPr sz="1600" spc="-10" dirty="0">
                <a:latin typeface="Gill Sans MT"/>
                <a:cs typeface="Gill Sans MT"/>
              </a:rPr>
              <a:t>diversion evaluation, current diversion programs, </a:t>
            </a:r>
            <a:r>
              <a:rPr sz="1600" spc="-5" dirty="0">
                <a:latin typeface="Gill Sans MT"/>
                <a:cs typeface="Gill Sans MT"/>
              </a:rPr>
              <a:t>and unified </a:t>
            </a:r>
            <a:r>
              <a:rPr sz="1600" spc="-10" dirty="0">
                <a:latin typeface="Gill Sans MT"/>
                <a:cs typeface="Gill Sans MT"/>
              </a:rPr>
              <a:t>diversion goals </a:t>
            </a:r>
            <a:r>
              <a:rPr sz="1600" u="sng" spc="-5" dirty="0">
                <a:latin typeface="Gill Sans MT"/>
                <a:cs typeface="Gill Sans MT"/>
              </a:rPr>
              <a:t>on an 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u="sng" spc="-5" dirty="0">
                <a:latin typeface="Gill Sans MT"/>
                <a:cs typeface="Gill Sans MT"/>
              </a:rPr>
              <a:t>annual basis to identify potential </a:t>
            </a:r>
            <a:r>
              <a:rPr sz="1600" u="sng" spc="-10" dirty="0">
                <a:latin typeface="Gill Sans MT"/>
                <a:cs typeface="Gill Sans MT"/>
              </a:rPr>
              <a:t>program</a:t>
            </a:r>
            <a:r>
              <a:rPr sz="1600" u="sng" spc="100" dirty="0">
                <a:latin typeface="Gill Sans MT"/>
                <a:cs typeface="Gill Sans MT"/>
              </a:rPr>
              <a:t> </a:t>
            </a:r>
            <a:r>
              <a:rPr sz="1600" u="sng" spc="-5" dirty="0">
                <a:latin typeface="Gill Sans MT"/>
                <a:cs typeface="Gill Sans MT"/>
              </a:rPr>
              <a:t>adjustments</a:t>
            </a:r>
            <a:r>
              <a:rPr sz="1600" spc="-5" dirty="0">
                <a:latin typeface="Gill Sans MT"/>
                <a:cs typeface="Gill Sans MT"/>
              </a:rPr>
              <a:t>.</a:t>
            </a:r>
            <a:endParaRPr sz="1600" dirty="0">
              <a:latin typeface="Gill Sans MT"/>
              <a:cs typeface="Gill Sans MT"/>
            </a:endParaRPr>
          </a:p>
          <a:p>
            <a:pPr marL="286385" marR="248285" indent="-274320">
              <a:lnSpc>
                <a:spcPct val="100000"/>
              </a:lnSpc>
              <a:spcBef>
                <a:spcPts val="1200"/>
              </a:spcBef>
              <a:tabLst>
                <a:tab pos="286385" algn="l"/>
              </a:tabLst>
            </a:pPr>
            <a:r>
              <a:rPr sz="120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Gill Sans MT"/>
                <a:cs typeface="Gill Sans MT"/>
              </a:rPr>
              <a:t>Municipalities </a:t>
            </a:r>
            <a:r>
              <a:rPr sz="1600" u="sng" spc="-5" dirty="0">
                <a:latin typeface="Gill Sans MT"/>
                <a:cs typeface="Gill Sans MT"/>
              </a:rPr>
              <a:t>adopt and implement consistent regulatory </a:t>
            </a:r>
            <a:r>
              <a:rPr sz="1600" u="sng" spc="-10" dirty="0">
                <a:latin typeface="Gill Sans MT"/>
                <a:cs typeface="Gill Sans MT"/>
              </a:rPr>
              <a:t>measures </a:t>
            </a:r>
            <a:r>
              <a:rPr sz="1600" spc="-5" dirty="0">
                <a:latin typeface="Gill Sans MT"/>
                <a:cs typeface="Gill Sans MT"/>
              </a:rPr>
              <a:t>to </a:t>
            </a:r>
            <a:r>
              <a:rPr sz="1600" dirty="0">
                <a:latin typeface="Gill Sans MT"/>
                <a:cs typeface="Gill Sans MT"/>
              </a:rPr>
              <a:t>support</a:t>
            </a:r>
            <a:r>
              <a:rPr sz="1600" spc="27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solid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waste  </a:t>
            </a:r>
            <a:r>
              <a:rPr sz="1600" spc="-10" dirty="0">
                <a:latin typeface="Gill Sans MT"/>
                <a:cs typeface="Gill Sans MT"/>
              </a:rPr>
              <a:t>diversion </a:t>
            </a:r>
            <a:r>
              <a:rPr sz="1600" spc="-5" dirty="0">
                <a:latin typeface="Gill Sans MT"/>
                <a:cs typeface="Gill Sans MT"/>
              </a:rPr>
              <a:t>efforts </a:t>
            </a:r>
            <a:r>
              <a:rPr sz="1600" spc="-10" dirty="0">
                <a:latin typeface="Gill Sans MT"/>
                <a:cs typeface="Gill Sans MT"/>
              </a:rPr>
              <a:t>by </a:t>
            </a:r>
            <a:r>
              <a:rPr sz="1600" spc="-5" dirty="0">
                <a:latin typeface="Gill Sans MT"/>
                <a:cs typeface="Gill Sans MT"/>
              </a:rPr>
              <a:t>the </a:t>
            </a:r>
            <a:r>
              <a:rPr sz="1600" u="sng" spc="-15" dirty="0">
                <a:latin typeface="Gill Sans MT"/>
                <a:cs typeface="Gill Sans MT"/>
              </a:rPr>
              <a:t>year</a:t>
            </a:r>
            <a:r>
              <a:rPr sz="1600" u="sng" spc="80" dirty="0">
                <a:latin typeface="Gill Sans MT"/>
                <a:cs typeface="Gill Sans MT"/>
              </a:rPr>
              <a:t> </a:t>
            </a:r>
            <a:r>
              <a:rPr sz="1600" u="sng" spc="-5" dirty="0">
                <a:latin typeface="Gill Sans MT"/>
                <a:cs typeface="Gill Sans MT"/>
              </a:rPr>
              <a:t>2022</a:t>
            </a:r>
            <a:r>
              <a:rPr sz="1600" spc="-5" dirty="0">
                <a:latin typeface="Gill Sans MT"/>
                <a:cs typeface="Gill Sans MT"/>
              </a:rPr>
              <a:t>.</a:t>
            </a:r>
            <a:endParaRPr sz="1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77087"/>
            <a:ext cx="15627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64653"/>
                </a:solidFill>
              </a:rPr>
              <a:t>Goal</a:t>
            </a:r>
            <a:r>
              <a:rPr sz="3200" spc="-95" dirty="0">
                <a:solidFill>
                  <a:srgbClr val="464653"/>
                </a:solidFill>
              </a:rPr>
              <a:t> </a:t>
            </a:r>
            <a:r>
              <a:rPr sz="3200" spc="-5" dirty="0">
                <a:solidFill>
                  <a:srgbClr val="464653"/>
                </a:solidFill>
              </a:rPr>
              <a:t>#4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240027"/>
            <a:ext cx="7316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latin typeface="Gill Sans MT"/>
                <a:cs typeface="Gill Sans MT"/>
              </a:rPr>
              <a:t>Develop </a:t>
            </a:r>
            <a:r>
              <a:rPr sz="2400" i="1" dirty="0">
                <a:latin typeface="Gill Sans MT"/>
                <a:cs typeface="Gill Sans MT"/>
              </a:rPr>
              <a:t>a </a:t>
            </a:r>
            <a:r>
              <a:rPr sz="2400" i="1" spc="-10" dirty="0">
                <a:latin typeface="Gill Sans MT"/>
                <a:cs typeface="Gill Sans MT"/>
              </a:rPr>
              <a:t>strong </a:t>
            </a:r>
            <a:r>
              <a:rPr sz="2400" i="1" spc="-5" dirty="0">
                <a:latin typeface="Gill Sans MT"/>
                <a:cs typeface="Gill Sans MT"/>
              </a:rPr>
              <a:t>public education </a:t>
            </a:r>
            <a:r>
              <a:rPr sz="2400" i="1" dirty="0">
                <a:latin typeface="Gill Sans MT"/>
                <a:cs typeface="Gill Sans MT"/>
              </a:rPr>
              <a:t>and outreach </a:t>
            </a:r>
            <a:r>
              <a:rPr sz="2400" i="1" spc="-20" dirty="0">
                <a:latin typeface="Gill Sans MT"/>
                <a:cs typeface="Gill Sans MT"/>
              </a:rPr>
              <a:t>program </a:t>
            </a:r>
            <a:r>
              <a:rPr sz="2400" i="1" spc="-5" dirty="0">
                <a:latin typeface="Gill Sans MT"/>
                <a:cs typeface="Gill Sans MT"/>
              </a:rPr>
              <a:t>that </a:t>
            </a:r>
            <a:r>
              <a:rPr sz="2400" i="1" dirty="0">
                <a:latin typeface="Gill Sans MT"/>
                <a:cs typeface="Gill Sans MT"/>
              </a:rPr>
              <a:t>is  </a:t>
            </a:r>
            <a:r>
              <a:rPr sz="2400" i="1" spc="-10" dirty="0">
                <a:latin typeface="Gill Sans MT"/>
                <a:cs typeface="Gill Sans MT"/>
              </a:rPr>
              <a:t>unified </a:t>
            </a:r>
            <a:r>
              <a:rPr sz="2400" i="1" dirty="0">
                <a:latin typeface="Gill Sans MT"/>
                <a:cs typeface="Gill Sans MT"/>
              </a:rPr>
              <a:t>and </a:t>
            </a:r>
            <a:r>
              <a:rPr sz="2400" i="1" spc="-5" dirty="0">
                <a:latin typeface="Gill Sans MT"/>
                <a:cs typeface="Gill Sans MT"/>
              </a:rPr>
              <a:t>consistent </a:t>
            </a:r>
            <a:r>
              <a:rPr sz="2400" i="1" spc="-10" dirty="0">
                <a:latin typeface="Gill Sans MT"/>
                <a:cs typeface="Gill Sans MT"/>
              </a:rPr>
              <a:t>across </a:t>
            </a:r>
            <a:r>
              <a:rPr sz="2400" i="1" dirty="0">
                <a:latin typeface="Gill Sans MT"/>
                <a:cs typeface="Gill Sans MT"/>
              </a:rPr>
              <a:t>all</a:t>
            </a:r>
            <a:r>
              <a:rPr sz="2400" i="1" spc="-90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municipalities.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331530"/>
            <a:ext cx="8027670" cy="31597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000" spc="-5" dirty="0">
                <a:latin typeface="Gill Sans MT"/>
                <a:cs typeface="Gill Sans MT"/>
              </a:rPr>
              <a:t>Objectives</a:t>
            </a:r>
            <a:endParaRPr sz="2000" dirty="0">
              <a:latin typeface="Gill Sans MT"/>
              <a:cs typeface="Gill Sans MT"/>
            </a:endParaRPr>
          </a:p>
          <a:p>
            <a:pPr marL="287020" marR="5080" indent="-274955">
              <a:lnSpc>
                <a:spcPct val="100000"/>
              </a:lnSpc>
              <a:spcBef>
                <a:spcPts val="615"/>
              </a:spcBef>
              <a:tabLst>
                <a:tab pos="286385" algn="l"/>
              </a:tabLst>
            </a:pPr>
            <a:r>
              <a:rPr sz="120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Gill Sans MT"/>
                <a:cs typeface="Gill Sans MT"/>
              </a:rPr>
              <a:t>Public education and </a:t>
            </a:r>
            <a:r>
              <a:rPr sz="1600" spc="-10" dirty="0">
                <a:latin typeface="Gill Sans MT"/>
                <a:cs typeface="Gill Sans MT"/>
              </a:rPr>
              <a:t>outreach programs </a:t>
            </a:r>
            <a:r>
              <a:rPr sz="1600" spc="-20" dirty="0">
                <a:latin typeface="Gill Sans MT"/>
                <a:cs typeface="Gill Sans MT"/>
              </a:rPr>
              <a:t>convey </a:t>
            </a:r>
            <a:r>
              <a:rPr sz="1600" spc="-5" dirty="0">
                <a:latin typeface="Gill Sans MT"/>
                <a:cs typeface="Gill Sans MT"/>
              </a:rPr>
              <a:t>a </a:t>
            </a:r>
            <a:r>
              <a:rPr sz="1600" u="sng" spc="-5" dirty="0">
                <a:latin typeface="Gill Sans MT"/>
                <a:cs typeface="Gill Sans MT"/>
              </a:rPr>
              <a:t>consistent message </a:t>
            </a:r>
            <a:r>
              <a:rPr sz="1600" spc="-5" dirty="0">
                <a:latin typeface="Gill Sans MT"/>
                <a:cs typeface="Gill Sans MT"/>
              </a:rPr>
              <a:t>and</a:t>
            </a:r>
            <a:r>
              <a:rPr sz="1600" spc="275" dirty="0">
                <a:latin typeface="Gill Sans MT"/>
                <a:cs typeface="Gill Sans MT"/>
              </a:rPr>
              <a:t> </a:t>
            </a:r>
            <a:r>
              <a:rPr sz="1600" u="sng" spc="-10" dirty="0">
                <a:latin typeface="Gill Sans MT"/>
                <a:cs typeface="Gill Sans MT"/>
              </a:rPr>
              <a:t>effectively</a:t>
            </a:r>
            <a:r>
              <a:rPr sz="1600" u="sng" spc="15" dirty="0">
                <a:latin typeface="Gill Sans MT"/>
                <a:cs typeface="Gill Sans MT"/>
              </a:rPr>
              <a:t> </a:t>
            </a:r>
            <a:r>
              <a:rPr sz="1600" u="sng" spc="-5" dirty="0">
                <a:latin typeface="Gill Sans MT"/>
                <a:cs typeface="Gill Sans MT"/>
              </a:rPr>
              <a:t>influence </a:t>
            </a:r>
            <a:r>
              <a:rPr sz="1600" spc="-10" dirty="0">
                <a:latin typeface="Gill Sans MT"/>
                <a:cs typeface="Gill Sans MT"/>
              </a:rPr>
              <a:t> </a:t>
            </a:r>
            <a:r>
              <a:rPr sz="1600" u="sng" spc="-5" dirty="0">
                <a:latin typeface="Gill Sans MT"/>
                <a:cs typeface="Gill Sans MT"/>
              </a:rPr>
              <a:t>the </a:t>
            </a:r>
            <a:r>
              <a:rPr sz="1600" u="sng" spc="-15" dirty="0">
                <a:latin typeface="Gill Sans MT"/>
                <a:cs typeface="Gill Sans MT"/>
              </a:rPr>
              <a:t>behavior </a:t>
            </a:r>
            <a:r>
              <a:rPr sz="1600" u="sng" spc="-5" dirty="0">
                <a:latin typeface="Gill Sans MT"/>
                <a:cs typeface="Gill Sans MT"/>
              </a:rPr>
              <a:t>of </a:t>
            </a:r>
            <a:r>
              <a:rPr sz="1600" u="sng" spc="-10" dirty="0">
                <a:latin typeface="Gill Sans MT"/>
                <a:cs typeface="Gill Sans MT"/>
              </a:rPr>
              <a:t>citizens </a:t>
            </a:r>
            <a:r>
              <a:rPr sz="1600" spc="-10" dirty="0">
                <a:latin typeface="Gill Sans MT"/>
                <a:cs typeface="Gill Sans MT"/>
              </a:rPr>
              <a:t>regarding </a:t>
            </a:r>
            <a:r>
              <a:rPr sz="1600" spc="-5" dirty="0">
                <a:latin typeface="Gill Sans MT"/>
                <a:cs typeface="Gill Sans MT"/>
              </a:rPr>
              <a:t>the </a:t>
            </a:r>
            <a:r>
              <a:rPr sz="1600" spc="-10" dirty="0">
                <a:latin typeface="Gill Sans MT"/>
                <a:cs typeface="Gill Sans MT"/>
              </a:rPr>
              <a:t>reduction, reuse </a:t>
            </a:r>
            <a:r>
              <a:rPr sz="1600" spc="-5" dirty="0">
                <a:latin typeface="Gill Sans MT"/>
                <a:cs typeface="Gill Sans MT"/>
              </a:rPr>
              <a:t>and </a:t>
            </a:r>
            <a:r>
              <a:rPr sz="1600" spc="-10" dirty="0">
                <a:latin typeface="Gill Sans MT"/>
                <a:cs typeface="Gill Sans MT"/>
              </a:rPr>
              <a:t>recycling </a:t>
            </a:r>
            <a:r>
              <a:rPr sz="1600" spc="-5" dirty="0">
                <a:latin typeface="Gill Sans MT"/>
                <a:cs typeface="Gill Sans MT"/>
              </a:rPr>
              <a:t>of materials that </a:t>
            </a:r>
            <a:r>
              <a:rPr sz="1600" spc="-15" dirty="0">
                <a:latin typeface="Gill Sans MT"/>
                <a:cs typeface="Gill Sans MT"/>
              </a:rPr>
              <a:t>would  </a:t>
            </a:r>
            <a:r>
              <a:rPr sz="1600" spc="-5" dirty="0">
                <a:latin typeface="Gill Sans MT"/>
                <a:cs typeface="Gill Sans MT"/>
              </a:rPr>
              <a:t>otherwise be destined </a:t>
            </a:r>
            <a:r>
              <a:rPr sz="1600" spc="-10" dirty="0">
                <a:latin typeface="Gill Sans MT"/>
                <a:cs typeface="Gill Sans MT"/>
              </a:rPr>
              <a:t>for </a:t>
            </a:r>
            <a:r>
              <a:rPr sz="1600" spc="-5" dirty="0">
                <a:latin typeface="Gill Sans MT"/>
                <a:cs typeface="Gill Sans MT"/>
              </a:rPr>
              <a:t>landfill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disposal.</a:t>
            </a:r>
            <a:endParaRPr sz="1600" dirty="0">
              <a:latin typeface="Gill Sans MT"/>
              <a:cs typeface="Gill Sans MT"/>
            </a:endParaRPr>
          </a:p>
          <a:p>
            <a:pPr marL="286385" marR="72390" indent="-274320">
              <a:lnSpc>
                <a:spcPct val="100000"/>
              </a:lnSpc>
              <a:spcBef>
                <a:spcPts val="1200"/>
              </a:spcBef>
              <a:tabLst>
                <a:tab pos="286385" algn="l"/>
              </a:tabLst>
            </a:pPr>
            <a:r>
              <a:rPr sz="120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Gill Sans MT"/>
                <a:cs typeface="Gill Sans MT"/>
              </a:rPr>
              <a:t>Educational activities </a:t>
            </a:r>
            <a:r>
              <a:rPr sz="1600" u="sng" dirty="0">
                <a:latin typeface="Gill Sans MT"/>
                <a:cs typeface="Gill Sans MT"/>
              </a:rPr>
              <a:t>support </a:t>
            </a:r>
            <a:r>
              <a:rPr sz="1600" u="sng" spc="-5" dirty="0">
                <a:latin typeface="Gill Sans MT"/>
                <a:cs typeface="Gill Sans MT"/>
              </a:rPr>
              <a:t>a </a:t>
            </a:r>
            <a:r>
              <a:rPr sz="1600" u="sng" spc="-10" dirty="0">
                <a:latin typeface="Gill Sans MT"/>
                <a:cs typeface="Gill Sans MT"/>
              </a:rPr>
              <a:t>vision </a:t>
            </a:r>
            <a:r>
              <a:rPr sz="1600" spc="-10" dirty="0">
                <a:latin typeface="Gill Sans MT"/>
                <a:cs typeface="Gill Sans MT"/>
              </a:rPr>
              <a:t>for community </a:t>
            </a:r>
            <a:r>
              <a:rPr sz="1600" spc="-5" dirty="0">
                <a:latin typeface="Gill Sans MT"/>
                <a:cs typeface="Gill Sans MT"/>
              </a:rPr>
              <a:t>and </a:t>
            </a:r>
            <a:r>
              <a:rPr sz="1600" spc="-10" dirty="0">
                <a:latin typeface="Gill Sans MT"/>
                <a:cs typeface="Gill Sans MT"/>
              </a:rPr>
              <a:t>environmental </a:t>
            </a:r>
            <a:r>
              <a:rPr sz="1600" spc="-5" dirty="0">
                <a:latin typeface="Gill Sans MT"/>
                <a:cs typeface="Gill Sans MT"/>
              </a:rPr>
              <a:t>benefits</a:t>
            </a:r>
            <a:r>
              <a:rPr sz="1600" spc="36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of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reducing, 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reusing </a:t>
            </a:r>
            <a:r>
              <a:rPr sz="1600" spc="-5" dirty="0">
                <a:latin typeface="Gill Sans MT"/>
                <a:cs typeface="Gill Sans MT"/>
              </a:rPr>
              <a:t>and </a:t>
            </a:r>
            <a:r>
              <a:rPr sz="1600" spc="-10" dirty="0">
                <a:latin typeface="Gill Sans MT"/>
                <a:cs typeface="Gill Sans MT"/>
              </a:rPr>
              <a:t>recycling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materials.</a:t>
            </a:r>
            <a:endParaRPr sz="1600" dirty="0">
              <a:latin typeface="Gill Sans MT"/>
              <a:cs typeface="Gill Sans MT"/>
            </a:endParaRPr>
          </a:p>
          <a:p>
            <a:pPr marL="286385" marR="9525" indent="-274320">
              <a:lnSpc>
                <a:spcPct val="100000"/>
              </a:lnSpc>
              <a:spcBef>
                <a:spcPts val="1200"/>
              </a:spcBef>
              <a:tabLst>
                <a:tab pos="286385" algn="l"/>
              </a:tabLst>
            </a:pPr>
            <a:r>
              <a:rPr sz="120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Gill Sans MT"/>
                <a:cs typeface="Gill Sans MT"/>
              </a:rPr>
              <a:t>Public education materials </a:t>
            </a:r>
            <a:r>
              <a:rPr sz="1600" spc="-20" dirty="0">
                <a:latin typeface="Gill Sans MT"/>
                <a:cs typeface="Gill Sans MT"/>
              </a:rPr>
              <a:t>convey </a:t>
            </a:r>
            <a:r>
              <a:rPr sz="1600" u="sng" spc="-5" dirty="0">
                <a:latin typeface="Gill Sans MT"/>
                <a:cs typeface="Gill Sans MT"/>
              </a:rPr>
              <a:t>consistent guidelines </a:t>
            </a:r>
            <a:r>
              <a:rPr sz="1600" spc="-10" dirty="0">
                <a:latin typeface="Gill Sans MT"/>
                <a:cs typeface="Gill Sans MT"/>
              </a:rPr>
              <a:t>for recycling </a:t>
            </a:r>
            <a:r>
              <a:rPr sz="1600" spc="-5" dirty="0">
                <a:latin typeface="Gill Sans MT"/>
                <a:cs typeface="Gill Sans MT"/>
              </a:rPr>
              <a:t>and </a:t>
            </a:r>
            <a:r>
              <a:rPr sz="1600" spc="-10" dirty="0">
                <a:latin typeface="Gill Sans MT"/>
                <a:cs typeface="Gill Sans MT"/>
              </a:rPr>
              <a:t>solid</a:t>
            </a:r>
            <a:r>
              <a:rPr sz="1600" spc="28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waste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diversion </a:t>
            </a:r>
            <a:r>
              <a:rPr sz="1600" spc="-5" dirty="0">
                <a:latin typeface="Gill Sans MT"/>
                <a:cs typeface="Gill Sans MT"/>
              </a:rPr>
              <a:t> within all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municipalities.</a:t>
            </a:r>
            <a:endParaRPr sz="1600" dirty="0">
              <a:latin typeface="Gill Sans MT"/>
              <a:cs typeface="Gill Sans MT"/>
            </a:endParaRPr>
          </a:p>
          <a:p>
            <a:pPr marL="287020" marR="676910" indent="-274955">
              <a:lnSpc>
                <a:spcPct val="100000"/>
              </a:lnSpc>
              <a:spcBef>
                <a:spcPts val="1200"/>
              </a:spcBef>
              <a:tabLst>
                <a:tab pos="286385" algn="l"/>
              </a:tabLst>
            </a:pPr>
            <a:r>
              <a:rPr sz="120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Gill Sans MT"/>
                <a:cs typeface="Gill Sans MT"/>
              </a:rPr>
              <a:t>Municipal and private </a:t>
            </a:r>
            <a:r>
              <a:rPr sz="1600" spc="-10" dirty="0">
                <a:latin typeface="Gill Sans MT"/>
                <a:cs typeface="Gill Sans MT"/>
              </a:rPr>
              <a:t>solid </a:t>
            </a:r>
            <a:r>
              <a:rPr sz="1600" spc="-5" dirty="0">
                <a:latin typeface="Gill Sans MT"/>
                <a:cs typeface="Gill Sans MT"/>
              </a:rPr>
              <a:t>waste </a:t>
            </a:r>
            <a:r>
              <a:rPr sz="1600" spc="-10" dirty="0">
                <a:latin typeface="Gill Sans MT"/>
                <a:cs typeface="Gill Sans MT"/>
              </a:rPr>
              <a:t>company </a:t>
            </a:r>
            <a:r>
              <a:rPr sz="1600" u="sng" spc="-15" dirty="0">
                <a:latin typeface="Gill Sans MT"/>
                <a:cs typeface="Gill Sans MT"/>
              </a:rPr>
              <a:t>representatives </a:t>
            </a:r>
            <a:r>
              <a:rPr sz="1600" u="sng" spc="-5" dirty="0">
                <a:latin typeface="Gill Sans MT"/>
                <a:cs typeface="Gill Sans MT"/>
              </a:rPr>
              <a:t>meet on a </a:t>
            </a:r>
            <a:r>
              <a:rPr sz="1600" u="sng" spc="-10" dirty="0">
                <a:latin typeface="Gill Sans MT"/>
                <a:cs typeface="Gill Sans MT"/>
              </a:rPr>
              <a:t>routine</a:t>
            </a:r>
            <a:r>
              <a:rPr sz="1600" u="sng" spc="335" dirty="0">
                <a:latin typeface="Gill Sans MT"/>
                <a:cs typeface="Gill Sans MT"/>
              </a:rPr>
              <a:t> </a:t>
            </a:r>
            <a:r>
              <a:rPr sz="1600" u="sng" spc="-5" dirty="0">
                <a:latin typeface="Gill Sans MT"/>
                <a:cs typeface="Gill Sans MT"/>
              </a:rPr>
              <a:t>basis</a:t>
            </a:r>
            <a:r>
              <a:rPr sz="1600" u="sng" spc="10" dirty="0">
                <a:latin typeface="Gill Sans MT"/>
                <a:cs typeface="Gill Sans MT"/>
              </a:rPr>
              <a:t> </a:t>
            </a:r>
            <a:r>
              <a:rPr sz="1600" u="sng" spc="-5" dirty="0">
                <a:latin typeface="Gill Sans MT"/>
                <a:cs typeface="Gill Sans MT"/>
              </a:rPr>
              <a:t>to 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u="sng" spc="-10" dirty="0">
                <a:latin typeface="Gill Sans MT"/>
                <a:cs typeface="Gill Sans MT"/>
              </a:rPr>
              <a:t>coordinate</a:t>
            </a:r>
            <a:r>
              <a:rPr sz="1600" spc="-10" dirty="0">
                <a:latin typeface="Gill Sans MT"/>
                <a:cs typeface="Gill Sans MT"/>
              </a:rPr>
              <a:t> solid </a:t>
            </a:r>
            <a:r>
              <a:rPr sz="1600" spc="-5" dirty="0">
                <a:latin typeface="Gill Sans MT"/>
                <a:cs typeface="Gill Sans MT"/>
              </a:rPr>
              <a:t>waste educational </a:t>
            </a:r>
            <a:r>
              <a:rPr sz="1600" spc="-10" dirty="0">
                <a:latin typeface="Gill Sans MT"/>
                <a:cs typeface="Gill Sans MT"/>
              </a:rPr>
              <a:t>programs </a:t>
            </a:r>
            <a:r>
              <a:rPr sz="1600" spc="-5" dirty="0">
                <a:latin typeface="Gill Sans MT"/>
                <a:cs typeface="Gill Sans MT"/>
              </a:rPr>
              <a:t>and </a:t>
            </a:r>
            <a:r>
              <a:rPr sz="1600" spc="-10" dirty="0">
                <a:latin typeface="Gill Sans MT"/>
                <a:cs typeface="Gill Sans MT"/>
              </a:rPr>
              <a:t>outreach</a:t>
            </a:r>
            <a:r>
              <a:rPr sz="1600" spc="27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efforts.</a:t>
            </a:r>
            <a:endParaRPr sz="1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77087"/>
            <a:ext cx="63861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64653"/>
                </a:solidFill>
              </a:rPr>
              <a:t>Supporting Factors </a:t>
            </a:r>
            <a:r>
              <a:rPr sz="3200" dirty="0">
                <a:solidFill>
                  <a:srgbClr val="464653"/>
                </a:solidFill>
              </a:rPr>
              <a:t>for all</a:t>
            </a:r>
            <a:r>
              <a:rPr sz="3200" spc="-10" dirty="0">
                <a:solidFill>
                  <a:srgbClr val="464653"/>
                </a:solidFill>
              </a:rPr>
              <a:t> </a:t>
            </a:r>
            <a:r>
              <a:rPr sz="3200" spc="-5" dirty="0">
                <a:solidFill>
                  <a:srgbClr val="464653"/>
                </a:solidFill>
              </a:rPr>
              <a:t>Goals</a:t>
            </a:r>
            <a:endParaRPr sz="32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marR="5080" indent="-274320">
              <a:lnSpc>
                <a:spcPct val="100000"/>
              </a:lnSpc>
              <a:spcBef>
                <a:spcPts val="100"/>
              </a:spcBef>
              <a:tabLst>
                <a:tab pos="335280" algn="l"/>
              </a:tabLst>
            </a:pPr>
            <a:r>
              <a:rPr sz="1350" i="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350" i="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800" i="0" spc="-10" dirty="0">
                <a:latin typeface="Arial"/>
                <a:cs typeface="Arial"/>
              </a:rPr>
              <a:t>Not one element </a:t>
            </a:r>
            <a:r>
              <a:rPr sz="1800" i="0" spc="-5" dirty="0">
                <a:latin typeface="Arial"/>
                <a:cs typeface="Arial"/>
              </a:rPr>
              <a:t>(economics, </a:t>
            </a:r>
            <a:r>
              <a:rPr sz="1800" i="0" spc="-10" dirty="0">
                <a:latin typeface="Arial"/>
                <a:cs typeface="Arial"/>
              </a:rPr>
              <a:t>environment or </a:t>
            </a:r>
            <a:r>
              <a:rPr sz="1800" i="0" spc="-5" dirty="0">
                <a:latin typeface="Arial"/>
                <a:cs typeface="Arial"/>
              </a:rPr>
              <a:t>social) can </a:t>
            </a:r>
            <a:r>
              <a:rPr sz="1800" i="0" spc="-10" dirty="0">
                <a:latin typeface="Arial"/>
                <a:cs typeface="Arial"/>
              </a:rPr>
              <a:t>be</a:t>
            </a:r>
            <a:r>
              <a:rPr sz="1800" i="0" spc="235" dirty="0">
                <a:latin typeface="Arial"/>
                <a:cs typeface="Arial"/>
              </a:rPr>
              <a:t> </a:t>
            </a:r>
            <a:r>
              <a:rPr sz="1800" i="0" spc="-10" dirty="0">
                <a:latin typeface="Arial"/>
                <a:cs typeface="Arial"/>
              </a:rPr>
              <a:t>maximized;</a:t>
            </a:r>
            <a:r>
              <a:rPr sz="1800" i="0" spc="40" dirty="0">
                <a:latin typeface="Arial"/>
                <a:cs typeface="Arial"/>
              </a:rPr>
              <a:t> </a:t>
            </a:r>
            <a:r>
              <a:rPr sz="1800" i="0" spc="-15" dirty="0">
                <a:latin typeface="Arial"/>
                <a:cs typeface="Arial"/>
              </a:rPr>
              <a:t>need  </a:t>
            </a:r>
            <a:r>
              <a:rPr lang="en-US" sz="1800" i="0" spc="-15" dirty="0">
                <a:latin typeface="Arial"/>
                <a:cs typeface="Arial"/>
              </a:rPr>
              <a:t>to </a:t>
            </a:r>
            <a:r>
              <a:rPr sz="1800" i="0" spc="-10" dirty="0">
                <a:latin typeface="Arial"/>
                <a:cs typeface="Arial"/>
              </a:rPr>
              <a:t>balance among </a:t>
            </a:r>
            <a:r>
              <a:rPr sz="1800" i="0" spc="-5" dirty="0">
                <a:latin typeface="Arial"/>
                <a:cs typeface="Arial"/>
              </a:rPr>
              <a:t>the three </a:t>
            </a:r>
            <a:r>
              <a:rPr sz="1800" i="0" dirty="0">
                <a:latin typeface="Arial"/>
                <a:cs typeface="Arial"/>
              </a:rPr>
              <a:t>to </a:t>
            </a:r>
            <a:r>
              <a:rPr sz="1800" i="0" spc="-10" dirty="0">
                <a:latin typeface="Arial"/>
                <a:cs typeface="Arial"/>
              </a:rPr>
              <a:t>achieve </a:t>
            </a:r>
            <a:r>
              <a:rPr sz="1800" i="0" spc="-5" dirty="0">
                <a:latin typeface="Arial"/>
                <a:cs typeface="Arial"/>
              </a:rPr>
              <a:t>a realistic diversion</a:t>
            </a:r>
            <a:r>
              <a:rPr sz="1800" i="0" spc="125" dirty="0">
                <a:latin typeface="Arial"/>
                <a:cs typeface="Arial"/>
              </a:rPr>
              <a:t> </a:t>
            </a:r>
            <a:r>
              <a:rPr sz="1800" i="0" spc="-15" dirty="0">
                <a:latin typeface="Arial"/>
                <a:cs typeface="Arial"/>
              </a:rPr>
              <a:t>goal</a:t>
            </a:r>
            <a:endParaRPr sz="1800" dirty="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335280" marR="500380" indent="-274320">
              <a:lnSpc>
                <a:spcPct val="100000"/>
              </a:lnSpc>
              <a:tabLst>
                <a:tab pos="335280" algn="l"/>
              </a:tabLst>
            </a:pPr>
            <a:r>
              <a:rPr sz="1350" i="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350" i="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800" i="0" spc="-10" dirty="0">
                <a:latin typeface="Arial"/>
                <a:cs typeface="Arial"/>
              </a:rPr>
              <a:t>Everyone has </a:t>
            </a:r>
            <a:r>
              <a:rPr sz="1800" i="0" spc="-5" dirty="0">
                <a:latin typeface="Arial"/>
                <a:cs typeface="Arial"/>
              </a:rPr>
              <a:t>a voice </a:t>
            </a:r>
            <a:r>
              <a:rPr sz="1800" i="0" spc="-10" dirty="0">
                <a:latin typeface="Arial"/>
                <a:cs typeface="Arial"/>
              </a:rPr>
              <a:t>and </a:t>
            </a:r>
            <a:r>
              <a:rPr sz="1800" i="0" spc="-5" dirty="0">
                <a:latin typeface="Arial"/>
                <a:cs typeface="Arial"/>
              </a:rPr>
              <a:t>treated fairly (stakeholders, private</a:t>
            </a:r>
            <a:r>
              <a:rPr sz="1800" i="0" spc="130" dirty="0">
                <a:latin typeface="Arial"/>
                <a:cs typeface="Arial"/>
              </a:rPr>
              <a:t> </a:t>
            </a:r>
            <a:r>
              <a:rPr sz="1800" i="0" spc="-5" dirty="0">
                <a:latin typeface="Arial"/>
                <a:cs typeface="Arial"/>
              </a:rPr>
              <a:t>sector</a:t>
            </a:r>
            <a:r>
              <a:rPr sz="1800" i="0" dirty="0">
                <a:latin typeface="Arial"/>
                <a:cs typeface="Arial"/>
              </a:rPr>
              <a:t> </a:t>
            </a:r>
            <a:r>
              <a:rPr sz="1800" i="0" spc="-15" dirty="0">
                <a:latin typeface="Arial"/>
                <a:cs typeface="Arial"/>
              </a:rPr>
              <a:t>and  </a:t>
            </a:r>
            <a:r>
              <a:rPr sz="1800" i="0" spc="-10" dirty="0">
                <a:latin typeface="Arial"/>
                <a:cs typeface="Arial"/>
              </a:rPr>
              <a:t>public)</a:t>
            </a:r>
            <a:endParaRPr sz="1800" dirty="0">
              <a:latin typeface="Arial"/>
              <a:cs typeface="Arial"/>
            </a:endParaRPr>
          </a:p>
          <a:p>
            <a:pPr marL="335280" marR="430530" indent="-274320">
              <a:lnSpc>
                <a:spcPct val="100000"/>
              </a:lnSpc>
              <a:spcBef>
                <a:spcPts val="1795"/>
              </a:spcBef>
              <a:tabLst>
                <a:tab pos="335280" algn="l"/>
              </a:tabLst>
            </a:pPr>
            <a:r>
              <a:rPr sz="1350" i="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350" i="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800" i="0" spc="-5" dirty="0">
                <a:latin typeface="Arial"/>
                <a:cs typeface="Arial"/>
              </a:rPr>
              <a:t>Diversion </a:t>
            </a:r>
            <a:r>
              <a:rPr sz="1800" i="0" spc="-10" dirty="0">
                <a:latin typeface="Arial"/>
                <a:cs typeface="Arial"/>
              </a:rPr>
              <a:t>goals and policy need </a:t>
            </a:r>
            <a:r>
              <a:rPr sz="1800" i="0" dirty="0">
                <a:latin typeface="Arial"/>
                <a:cs typeface="Arial"/>
              </a:rPr>
              <a:t>to </a:t>
            </a:r>
            <a:r>
              <a:rPr sz="1800" i="0" spc="-10" dirty="0">
                <a:latin typeface="Arial"/>
                <a:cs typeface="Arial"/>
              </a:rPr>
              <a:t>be supported by </a:t>
            </a:r>
            <a:r>
              <a:rPr sz="1800" i="0" spc="-5" dirty="0">
                <a:latin typeface="Arial"/>
                <a:cs typeface="Arial"/>
              </a:rPr>
              <a:t>the </a:t>
            </a:r>
            <a:r>
              <a:rPr sz="1800" i="0" spc="-50" dirty="0">
                <a:latin typeface="Arial"/>
                <a:cs typeface="Arial"/>
              </a:rPr>
              <a:t>PAC</a:t>
            </a:r>
            <a:r>
              <a:rPr sz="1800" i="0" spc="200" dirty="0">
                <a:latin typeface="Arial"/>
                <a:cs typeface="Arial"/>
              </a:rPr>
              <a:t> </a:t>
            </a:r>
            <a:r>
              <a:rPr sz="1800" i="0" spc="-10" dirty="0">
                <a:latin typeface="Arial"/>
                <a:cs typeface="Arial"/>
              </a:rPr>
              <a:t>and</a:t>
            </a:r>
            <a:r>
              <a:rPr sz="1800" i="0" dirty="0">
                <a:latin typeface="Arial"/>
                <a:cs typeface="Arial"/>
              </a:rPr>
              <a:t> </a:t>
            </a:r>
            <a:r>
              <a:rPr sz="1800" i="0" spc="-10" dirty="0">
                <a:latin typeface="Arial"/>
                <a:cs typeface="Arial"/>
              </a:rPr>
              <a:t>enacted </a:t>
            </a:r>
            <a:r>
              <a:rPr sz="1800" i="0" spc="-15" dirty="0">
                <a:latin typeface="Arial"/>
                <a:cs typeface="Arial"/>
              </a:rPr>
              <a:t> </a:t>
            </a:r>
            <a:r>
              <a:rPr sz="1800" i="0" spc="-5" dirty="0">
                <a:latin typeface="Arial"/>
                <a:cs typeface="Arial"/>
              </a:rPr>
              <a:t>consistently across </a:t>
            </a:r>
            <a:r>
              <a:rPr sz="1800" i="0" spc="-10" dirty="0">
                <a:latin typeface="Arial"/>
                <a:cs typeface="Arial"/>
              </a:rPr>
              <a:t>all local</a:t>
            </a:r>
            <a:r>
              <a:rPr sz="1800" i="0" spc="25" dirty="0">
                <a:latin typeface="Arial"/>
                <a:cs typeface="Arial"/>
              </a:rPr>
              <a:t> </a:t>
            </a:r>
            <a:r>
              <a:rPr sz="1800" i="0" spc="-10" dirty="0">
                <a:latin typeface="Arial"/>
                <a:cs typeface="Arial"/>
              </a:rPr>
              <a:t>agencies</a:t>
            </a:r>
            <a:endParaRPr sz="1800" dirty="0">
              <a:latin typeface="Arial"/>
              <a:cs typeface="Arial"/>
            </a:endParaRPr>
          </a:p>
          <a:p>
            <a:pPr marL="61594">
              <a:lnSpc>
                <a:spcPct val="100000"/>
              </a:lnSpc>
              <a:spcBef>
                <a:spcPts val="1795"/>
              </a:spcBef>
              <a:tabLst>
                <a:tab pos="335280" algn="l"/>
              </a:tabLst>
            </a:pPr>
            <a:r>
              <a:rPr sz="1350" i="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350" i="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800" i="0" spc="-10" dirty="0">
                <a:latin typeface="Arial"/>
                <a:cs typeface="Arial"/>
              </a:rPr>
              <a:t>Equal opportunity </a:t>
            </a:r>
            <a:r>
              <a:rPr sz="1800" i="0" spc="-5" dirty="0">
                <a:latin typeface="Arial"/>
                <a:cs typeface="Arial"/>
              </a:rPr>
              <a:t>for resource </a:t>
            </a:r>
            <a:r>
              <a:rPr sz="1800" i="0" spc="-25" dirty="0">
                <a:latin typeface="Arial"/>
                <a:cs typeface="Arial"/>
              </a:rPr>
              <a:t>recovery, </a:t>
            </a:r>
            <a:r>
              <a:rPr sz="1800" i="0" spc="-10" dirty="0">
                <a:latin typeface="Arial"/>
                <a:cs typeface="Arial"/>
              </a:rPr>
              <a:t>compared </a:t>
            </a:r>
            <a:r>
              <a:rPr sz="1800" i="0" dirty="0">
                <a:latin typeface="Arial"/>
                <a:cs typeface="Arial"/>
              </a:rPr>
              <a:t>to </a:t>
            </a:r>
            <a:r>
              <a:rPr sz="1800" i="0" spc="-5" dirty="0">
                <a:latin typeface="Arial"/>
                <a:cs typeface="Arial"/>
              </a:rPr>
              <a:t>a</a:t>
            </a:r>
            <a:r>
              <a:rPr sz="1800" i="0" spc="225" dirty="0">
                <a:latin typeface="Arial"/>
                <a:cs typeface="Arial"/>
              </a:rPr>
              <a:t> </a:t>
            </a:r>
            <a:r>
              <a:rPr sz="1800" i="0" spc="-10" dirty="0">
                <a:latin typeface="Arial"/>
                <a:cs typeface="Arial"/>
              </a:rPr>
              <a:t>landfill</a:t>
            </a:r>
            <a:endParaRPr sz="1800" dirty="0">
              <a:latin typeface="Arial"/>
              <a:cs typeface="Arial"/>
            </a:endParaRPr>
          </a:p>
          <a:p>
            <a:pPr marL="335915" marR="444500" indent="-274320">
              <a:lnSpc>
                <a:spcPct val="100000"/>
              </a:lnSpc>
              <a:spcBef>
                <a:spcPts val="1795"/>
              </a:spcBef>
              <a:tabLst>
                <a:tab pos="335280" algn="l"/>
              </a:tabLst>
            </a:pPr>
            <a:r>
              <a:rPr sz="1350" i="0" spc="0" dirty="0">
                <a:solidFill>
                  <a:srgbClr val="727CA3"/>
                </a:solidFill>
                <a:latin typeface="Wingdings 3"/>
                <a:cs typeface="Wingdings 3"/>
              </a:rPr>
              <a:t></a:t>
            </a:r>
            <a:r>
              <a:rPr sz="1350" i="0" spc="0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800" i="0" spc="-10" dirty="0">
                <a:latin typeface="Arial"/>
                <a:cs typeface="Arial"/>
              </a:rPr>
              <a:t>Consistent </a:t>
            </a:r>
            <a:r>
              <a:rPr sz="1800" i="0" spc="-30" dirty="0">
                <a:latin typeface="Arial"/>
                <a:cs typeface="Arial"/>
              </a:rPr>
              <a:t>policy, </a:t>
            </a:r>
            <a:r>
              <a:rPr sz="1800" i="0" spc="-10" dirty="0">
                <a:latin typeface="Arial"/>
                <a:cs typeface="Arial"/>
              </a:rPr>
              <a:t>effective </a:t>
            </a:r>
            <a:r>
              <a:rPr sz="1800" i="0" spc="-15" dirty="0">
                <a:latin typeface="Arial"/>
                <a:cs typeface="Arial"/>
              </a:rPr>
              <a:t>two-way </a:t>
            </a:r>
            <a:r>
              <a:rPr sz="1800" i="0" spc="-5" dirty="0">
                <a:latin typeface="Arial"/>
                <a:cs typeface="Arial"/>
              </a:rPr>
              <a:t>communication</a:t>
            </a:r>
            <a:r>
              <a:rPr lang="en-US" sz="1800" i="0" spc="-5" dirty="0">
                <a:latin typeface="Arial"/>
                <a:cs typeface="Arial"/>
              </a:rPr>
              <a:t>s</a:t>
            </a:r>
            <a:r>
              <a:rPr sz="1800" i="0" spc="-5" dirty="0">
                <a:latin typeface="Arial"/>
                <a:cs typeface="Arial"/>
              </a:rPr>
              <a:t> </a:t>
            </a:r>
            <a:r>
              <a:rPr sz="1800" i="0" spc="-10" dirty="0">
                <a:latin typeface="Arial"/>
                <a:cs typeface="Arial"/>
              </a:rPr>
              <a:t>and an</a:t>
            </a:r>
            <a:r>
              <a:rPr sz="1800" i="0" spc="305" dirty="0">
                <a:latin typeface="Arial"/>
                <a:cs typeface="Arial"/>
              </a:rPr>
              <a:t> </a:t>
            </a:r>
            <a:r>
              <a:rPr sz="1800" i="0" spc="-10" dirty="0">
                <a:latin typeface="Arial"/>
                <a:cs typeface="Arial"/>
              </a:rPr>
              <a:t>inventory</a:t>
            </a:r>
            <a:r>
              <a:rPr sz="1800" i="0" spc="25" dirty="0">
                <a:latin typeface="Arial"/>
                <a:cs typeface="Arial"/>
              </a:rPr>
              <a:t> </a:t>
            </a:r>
            <a:r>
              <a:rPr sz="1800" i="0" spc="-15" dirty="0">
                <a:latin typeface="Arial"/>
                <a:cs typeface="Arial"/>
              </a:rPr>
              <a:t>and  </a:t>
            </a:r>
            <a:r>
              <a:rPr sz="1800" i="0" spc="-5" dirty="0">
                <a:latin typeface="Arial"/>
                <a:cs typeface="Arial"/>
              </a:rPr>
              <a:t>assessment of current infrastructure </a:t>
            </a:r>
            <a:r>
              <a:rPr sz="1800" i="0" spc="-10" dirty="0">
                <a:latin typeface="Arial"/>
                <a:cs typeface="Arial"/>
              </a:rPr>
              <a:t>and</a:t>
            </a:r>
            <a:r>
              <a:rPr sz="1800" i="0" spc="40" dirty="0">
                <a:latin typeface="Arial"/>
                <a:cs typeface="Arial"/>
              </a:rPr>
              <a:t> </a:t>
            </a:r>
            <a:r>
              <a:rPr sz="1800" i="0" spc="-10" dirty="0">
                <a:latin typeface="Arial"/>
                <a:cs typeface="Arial"/>
              </a:rPr>
              <a:t>resources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4847" y="4572000"/>
            <a:ext cx="1914143" cy="1780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77087"/>
            <a:ext cx="15328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64653"/>
                </a:solidFill>
              </a:rPr>
              <a:t>4</a:t>
            </a:r>
            <a:r>
              <a:rPr sz="3200" spc="-85" dirty="0">
                <a:solidFill>
                  <a:srgbClr val="464653"/>
                </a:solidFill>
              </a:rPr>
              <a:t> </a:t>
            </a:r>
            <a:r>
              <a:rPr sz="3200" dirty="0">
                <a:solidFill>
                  <a:srgbClr val="464653"/>
                </a:solidFill>
              </a:rPr>
              <a:t>Goals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95475"/>
            <a:ext cx="7797165" cy="424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231140" indent="-274320">
              <a:lnSpc>
                <a:spcPct val="100000"/>
              </a:lnSpc>
              <a:spcBef>
                <a:spcPts val="95"/>
              </a:spcBef>
              <a:buClr>
                <a:srgbClr val="727CA3"/>
              </a:buClr>
              <a:buSzPct val="73684"/>
              <a:buAutoNum type="arabicPeriod"/>
              <a:tabLst>
                <a:tab pos="287020" algn="l"/>
              </a:tabLst>
            </a:pPr>
            <a:r>
              <a:rPr sz="1900" spc="-5" dirty="0">
                <a:latin typeface="Gill Sans MT"/>
                <a:cs typeface="Gill Sans MT"/>
              </a:rPr>
              <a:t>Establish a </a:t>
            </a:r>
            <a:r>
              <a:rPr sz="1900" spc="-10" dirty="0">
                <a:latin typeface="Gill Sans MT"/>
                <a:cs typeface="Gill Sans MT"/>
              </a:rPr>
              <a:t>comprehensive, regional </a:t>
            </a:r>
            <a:r>
              <a:rPr sz="1900" spc="-5" dirty="0">
                <a:latin typeface="Gill Sans MT"/>
                <a:cs typeface="Gill Sans MT"/>
              </a:rPr>
              <a:t>solid waste </a:t>
            </a:r>
            <a:r>
              <a:rPr sz="1900" spc="-10" dirty="0">
                <a:latin typeface="Gill Sans MT"/>
                <a:cs typeface="Gill Sans MT"/>
              </a:rPr>
              <a:t>management </a:t>
            </a:r>
            <a:r>
              <a:rPr sz="1900" spc="-5" dirty="0">
                <a:latin typeface="Gill Sans MT"/>
                <a:cs typeface="Gill Sans MT"/>
              </a:rPr>
              <a:t>system </a:t>
            </a:r>
            <a:r>
              <a:rPr sz="1900" spc="-10" dirty="0">
                <a:latin typeface="Gill Sans MT"/>
                <a:cs typeface="Gill Sans MT"/>
              </a:rPr>
              <a:t>that </a:t>
            </a:r>
            <a:r>
              <a:rPr sz="1900" spc="-5" dirty="0">
                <a:latin typeface="Gill Sans MT"/>
                <a:cs typeface="Gill Sans MT"/>
              </a:rPr>
              <a:t>is  implemented in </a:t>
            </a:r>
            <a:r>
              <a:rPr sz="1900" spc="-10" dirty="0">
                <a:latin typeface="Gill Sans MT"/>
                <a:cs typeface="Gill Sans MT"/>
              </a:rPr>
              <a:t>an </a:t>
            </a:r>
            <a:r>
              <a:rPr sz="1900" spc="-20" dirty="0">
                <a:latin typeface="Gill Sans MT"/>
                <a:cs typeface="Gill Sans MT"/>
              </a:rPr>
              <a:t>economically, </a:t>
            </a:r>
            <a:r>
              <a:rPr sz="1900" spc="-10" dirty="0">
                <a:latin typeface="Gill Sans MT"/>
                <a:cs typeface="Gill Sans MT"/>
              </a:rPr>
              <a:t>environmentally and socially </a:t>
            </a:r>
            <a:r>
              <a:rPr sz="1900" spc="-5" dirty="0">
                <a:latin typeface="Gill Sans MT"/>
                <a:cs typeface="Gill Sans MT"/>
              </a:rPr>
              <a:t>sustainable  </a:t>
            </a:r>
            <a:r>
              <a:rPr sz="1900" spc="-35" dirty="0">
                <a:latin typeface="Gill Sans MT"/>
                <a:cs typeface="Gill Sans MT"/>
              </a:rPr>
              <a:t>manner.</a:t>
            </a:r>
            <a:endParaRPr sz="19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3000" dirty="0">
              <a:latin typeface="Times New Roman"/>
              <a:cs typeface="Times New Roman"/>
            </a:endParaRPr>
          </a:p>
          <a:p>
            <a:pPr marL="287020" marR="78105" indent="-274320">
              <a:lnSpc>
                <a:spcPct val="100000"/>
              </a:lnSpc>
              <a:buClr>
                <a:srgbClr val="727CA3"/>
              </a:buClr>
              <a:buSzPct val="76315"/>
              <a:buAutoNum type="arabicPeriod"/>
              <a:tabLst>
                <a:tab pos="287020" algn="l"/>
              </a:tabLst>
            </a:pPr>
            <a:r>
              <a:rPr sz="1900" spc="-15" dirty="0">
                <a:latin typeface="Gill Sans MT"/>
                <a:cs typeface="Gill Sans MT"/>
              </a:rPr>
              <a:t>Provide </a:t>
            </a:r>
            <a:r>
              <a:rPr sz="1900" spc="-5" dirty="0">
                <a:latin typeface="Gill Sans MT"/>
                <a:cs typeface="Gill Sans MT"/>
              </a:rPr>
              <a:t>a system </a:t>
            </a:r>
            <a:r>
              <a:rPr sz="1900" spc="-10" dirty="0">
                <a:latin typeface="Gill Sans MT"/>
                <a:cs typeface="Gill Sans MT"/>
              </a:rPr>
              <a:t>and </a:t>
            </a:r>
            <a:r>
              <a:rPr sz="1900" spc="-5" dirty="0">
                <a:latin typeface="Gill Sans MT"/>
                <a:cs typeface="Gill Sans MT"/>
              </a:rPr>
              <a:t>facilities </a:t>
            </a:r>
            <a:r>
              <a:rPr sz="1900" spc="-10" dirty="0">
                <a:latin typeface="Gill Sans MT"/>
                <a:cs typeface="Gill Sans MT"/>
              </a:rPr>
              <a:t>that reflect </a:t>
            </a:r>
            <a:r>
              <a:rPr sz="1900" spc="-5" dirty="0">
                <a:latin typeface="Gill Sans MT"/>
                <a:cs typeface="Gill Sans MT"/>
              </a:rPr>
              <a:t>the </a:t>
            </a:r>
            <a:r>
              <a:rPr sz="1900" spc="-10" dirty="0">
                <a:latin typeface="Gill Sans MT"/>
                <a:cs typeface="Gill Sans MT"/>
              </a:rPr>
              <a:t>future </a:t>
            </a:r>
            <a:r>
              <a:rPr sz="1900" spc="-5" dirty="0">
                <a:latin typeface="Gill Sans MT"/>
                <a:cs typeface="Gill Sans MT"/>
              </a:rPr>
              <a:t>needs </a:t>
            </a:r>
            <a:r>
              <a:rPr sz="1900" spc="-10" dirty="0">
                <a:latin typeface="Gill Sans MT"/>
                <a:cs typeface="Gill Sans MT"/>
              </a:rPr>
              <a:t>and desires </a:t>
            </a:r>
            <a:r>
              <a:rPr sz="1900" spc="-5" dirty="0">
                <a:latin typeface="Gill Sans MT"/>
                <a:cs typeface="Gill Sans MT"/>
              </a:rPr>
              <a:t>of its  users based on </a:t>
            </a:r>
            <a:r>
              <a:rPr sz="1900" spc="-10" dirty="0">
                <a:latin typeface="Gill Sans MT"/>
                <a:cs typeface="Gill Sans MT"/>
              </a:rPr>
              <a:t>comprehensive </a:t>
            </a:r>
            <a:r>
              <a:rPr sz="1900" spc="-5" dirty="0">
                <a:latin typeface="Gill Sans MT"/>
                <a:cs typeface="Gill Sans MT"/>
              </a:rPr>
              <a:t>materials </a:t>
            </a:r>
            <a:r>
              <a:rPr sz="1900" spc="-10" dirty="0">
                <a:latin typeface="Gill Sans MT"/>
                <a:cs typeface="Gill Sans MT"/>
              </a:rPr>
              <a:t>management and</a:t>
            </a:r>
            <a:r>
              <a:rPr sz="1900" spc="75" dirty="0">
                <a:latin typeface="Gill Sans MT"/>
                <a:cs typeface="Gill Sans MT"/>
              </a:rPr>
              <a:t> </a:t>
            </a:r>
            <a:r>
              <a:rPr sz="1900" spc="-5" dirty="0">
                <a:latin typeface="Gill Sans MT"/>
                <a:cs typeface="Gill Sans MT"/>
              </a:rPr>
              <a:t>disposal.</a:t>
            </a:r>
            <a:endParaRPr sz="19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30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buClr>
                <a:srgbClr val="727CA3"/>
              </a:buClr>
              <a:buSzPct val="76315"/>
              <a:buAutoNum type="arabicPeriod"/>
              <a:tabLst>
                <a:tab pos="287020" algn="l"/>
              </a:tabLst>
            </a:pPr>
            <a:r>
              <a:rPr sz="1900" spc="-15" dirty="0">
                <a:latin typeface="Gill Sans MT"/>
                <a:cs typeface="Gill Sans MT"/>
              </a:rPr>
              <a:t>Develop </a:t>
            </a:r>
            <a:r>
              <a:rPr sz="1900" spc="-5" dirty="0">
                <a:latin typeface="Gill Sans MT"/>
                <a:cs typeface="Gill Sans MT"/>
              </a:rPr>
              <a:t>unified </a:t>
            </a:r>
            <a:r>
              <a:rPr sz="1900" spc="-10" dirty="0">
                <a:latin typeface="Gill Sans MT"/>
                <a:cs typeface="Gill Sans MT"/>
              </a:rPr>
              <a:t>diversion </a:t>
            </a:r>
            <a:r>
              <a:rPr sz="1900" spc="-15" dirty="0">
                <a:latin typeface="Gill Sans MT"/>
                <a:cs typeface="Gill Sans MT"/>
              </a:rPr>
              <a:t>goals </a:t>
            </a:r>
            <a:r>
              <a:rPr sz="1900" spc="-10" dirty="0">
                <a:latin typeface="Gill Sans MT"/>
                <a:cs typeface="Gill Sans MT"/>
              </a:rPr>
              <a:t>that </a:t>
            </a:r>
            <a:r>
              <a:rPr sz="1900" spc="-20" dirty="0">
                <a:latin typeface="Gill Sans MT"/>
                <a:cs typeface="Gill Sans MT"/>
              </a:rPr>
              <a:t>are </a:t>
            </a:r>
            <a:r>
              <a:rPr sz="1900" spc="-5" dirty="0">
                <a:latin typeface="Gill Sans MT"/>
                <a:cs typeface="Gill Sans MT"/>
              </a:rPr>
              <a:t>adopted </a:t>
            </a:r>
            <a:r>
              <a:rPr sz="1900" spc="-10" dirty="0">
                <a:latin typeface="Gill Sans MT"/>
                <a:cs typeface="Gill Sans MT"/>
              </a:rPr>
              <a:t>and </a:t>
            </a:r>
            <a:r>
              <a:rPr sz="1900" spc="-5" dirty="0">
                <a:latin typeface="Gill Sans MT"/>
                <a:cs typeface="Gill Sans MT"/>
              </a:rPr>
              <a:t>implemented </a:t>
            </a:r>
            <a:r>
              <a:rPr sz="1900" spc="-15" dirty="0">
                <a:latin typeface="Gill Sans MT"/>
                <a:cs typeface="Gill Sans MT"/>
              </a:rPr>
              <a:t>by </a:t>
            </a:r>
            <a:r>
              <a:rPr sz="1900" spc="-5" dirty="0">
                <a:latin typeface="Gill Sans MT"/>
                <a:cs typeface="Gill Sans MT"/>
              </a:rPr>
              <a:t>all  municipalities in the </a:t>
            </a:r>
            <a:r>
              <a:rPr sz="1900" spc="-15" dirty="0">
                <a:latin typeface="Gill Sans MT"/>
                <a:cs typeface="Gill Sans MT"/>
              </a:rPr>
              <a:t>Wasteshed </a:t>
            </a:r>
            <a:r>
              <a:rPr sz="1900" spc="-10" dirty="0">
                <a:latin typeface="Gill Sans MT"/>
                <a:cs typeface="Gill Sans MT"/>
              </a:rPr>
              <a:t>and </a:t>
            </a:r>
            <a:r>
              <a:rPr sz="1900" spc="-5" dirty="0">
                <a:latin typeface="Gill Sans MT"/>
                <a:cs typeface="Gill Sans MT"/>
              </a:rPr>
              <a:t>emphasizes a solid waste system</a:t>
            </a:r>
            <a:r>
              <a:rPr sz="1900" spc="-260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focused  </a:t>
            </a:r>
            <a:r>
              <a:rPr sz="1900" spc="-5" dirty="0">
                <a:latin typeface="Gill Sans MT"/>
                <a:cs typeface="Gill Sans MT"/>
              </a:rPr>
              <a:t>on </a:t>
            </a:r>
            <a:r>
              <a:rPr sz="1900" spc="-10" dirty="0">
                <a:latin typeface="Gill Sans MT"/>
                <a:cs typeface="Gill Sans MT"/>
              </a:rPr>
              <a:t>diversion and </a:t>
            </a:r>
            <a:r>
              <a:rPr sz="1900" dirty="0">
                <a:latin typeface="Gill Sans MT"/>
                <a:cs typeface="Gill Sans MT"/>
              </a:rPr>
              <a:t>supported </a:t>
            </a:r>
            <a:r>
              <a:rPr sz="1900" spc="-15" dirty="0">
                <a:latin typeface="Gill Sans MT"/>
                <a:cs typeface="Gill Sans MT"/>
              </a:rPr>
              <a:t>by </a:t>
            </a:r>
            <a:r>
              <a:rPr sz="1900" spc="-10" dirty="0">
                <a:latin typeface="Gill Sans MT"/>
                <a:cs typeface="Gill Sans MT"/>
              </a:rPr>
              <a:t>shared and </a:t>
            </a:r>
            <a:r>
              <a:rPr sz="1900" spc="-5" dirty="0">
                <a:latin typeface="Gill Sans MT"/>
                <a:cs typeface="Gill Sans MT"/>
              </a:rPr>
              <a:t>consistent</a:t>
            </a:r>
            <a:r>
              <a:rPr sz="1900" spc="6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data.</a:t>
            </a:r>
            <a:endParaRPr sz="19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3000" dirty="0">
              <a:latin typeface="Times New Roman"/>
              <a:cs typeface="Times New Roman"/>
            </a:endParaRPr>
          </a:p>
          <a:p>
            <a:pPr marL="287020" marR="133985" indent="-274320">
              <a:lnSpc>
                <a:spcPct val="100000"/>
              </a:lnSpc>
              <a:buClr>
                <a:srgbClr val="727CA3"/>
              </a:buClr>
              <a:buSzPct val="73684"/>
              <a:buAutoNum type="arabicPeriod"/>
              <a:tabLst>
                <a:tab pos="287020" algn="l"/>
              </a:tabLst>
            </a:pPr>
            <a:r>
              <a:rPr sz="1900" spc="-15" dirty="0">
                <a:latin typeface="Gill Sans MT"/>
                <a:cs typeface="Gill Sans MT"/>
              </a:rPr>
              <a:t>Develop </a:t>
            </a:r>
            <a:r>
              <a:rPr sz="1900" spc="-5" dirty="0">
                <a:latin typeface="Gill Sans MT"/>
                <a:cs typeface="Gill Sans MT"/>
              </a:rPr>
              <a:t>a </a:t>
            </a:r>
            <a:r>
              <a:rPr sz="1900" spc="-15" dirty="0">
                <a:latin typeface="Gill Sans MT"/>
                <a:cs typeface="Gill Sans MT"/>
              </a:rPr>
              <a:t>strong </a:t>
            </a:r>
            <a:r>
              <a:rPr sz="1900" spc="-5" dirty="0">
                <a:latin typeface="Gill Sans MT"/>
                <a:cs typeface="Gill Sans MT"/>
              </a:rPr>
              <a:t>public education </a:t>
            </a:r>
            <a:r>
              <a:rPr sz="1900" spc="-10" dirty="0">
                <a:latin typeface="Gill Sans MT"/>
                <a:cs typeface="Gill Sans MT"/>
              </a:rPr>
              <a:t>and outreach </a:t>
            </a:r>
            <a:r>
              <a:rPr sz="1900" spc="-15" dirty="0">
                <a:latin typeface="Gill Sans MT"/>
                <a:cs typeface="Gill Sans MT"/>
              </a:rPr>
              <a:t>program </a:t>
            </a:r>
            <a:r>
              <a:rPr sz="1900" spc="-10" dirty="0">
                <a:latin typeface="Gill Sans MT"/>
                <a:cs typeface="Gill Sans MT"/>
              </a:rPr>
              <a:t>that </a:t>
            </a:r>
            <a:r>
              <a:rPr sz="1900" spc="-5" dirty="0">
                <a:latin typeface="Gill Sans MT"/>
                <a:cs typeface="Gill Sans MT"/>
              </a:rPr>
              <a:t>is unified </a:t>
            </a:r>
            <a:r>
              <a:rPr sz="1900" spc="-10" dirty="0">
                <a:latin typeface="Gill Sans MT"/>
                <a:cs typeface="Gill Sans MT"/>
              </a:rPr>
              <a:t>and  </a:t>
            </a:r>
            <a:r>
              <a:rPr sz="1900" spc="-5" dirty="0">
                <a:latin typeface="Gill Sans MT"/>
                <a:cs typeface="Gill Sans MT"/>
              </a:rPr>
              <a:t>consistent </a:t>
            </a:r>
            <a:r>
              <a:rPr sz="1900" spc="-15" dirty="0">
                <a:latin typeface="Gill Sans MT"/>
                <a:cs typeface="Gill Sans MT"/>
              </a:rPr>
              <a:t>across </a:t>
            </a:r>
            <a:r>
              <a:rPr sz="1900" spc="-5" dirty="0">
                <a:latin typeface="Gill Sans MT"/>
                <a:cs typeface="Gill Sans MT"/>
              </a:rPr>
              <a:t>all</a:t>
            </a:r>
            <a:r>
              <a:rPr sz="1900" spc="-50" dirty="0">
                <a:latin typeface="Gill Sans MT"/>
                <a:cs typeface="Gill Sans MT"/>
              </a:rPr>
              <a:t> </a:t>
            </a:r>
            <a:r>
              <a:rPr sz="1900" spc="-5" dirty="0">
                <a:latin typeface="Gill Sans MT"/>
                <a:cs typeface="Gill Sans MT"/>
              </a:rPr>
              <a:t>municipalities.</a:t>
            </a:r>
            <a:endParaRPr sz="19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817466"/>
            <a:ext cx="6858000" cy="692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0" r="22911"/>
          <a:stretch/>
        </p:blipFill>
        <p:spPr>
          <a:xfrm>
            <a:off x="515843" y="533400"/>
            <a:ext cx="8112314" cy="5468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550" y="1333397"/>
            <a:ext cx="2067686" cy="220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878" y="1029217"/>
            <a:ext cx="547328" cy="66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7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937</Words>
  <Application>Microsoft Office PowerPoint</Application>
  <PresentationFormat>On-screen Show (4:3)</PresentationFormat>
  <Paragraphs>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Gill Sans MT</vt:lpstr>
      <vt:lpstr>Times New Roman</vt:lpstr>
      <vt:lpstr>Tw Cen MT</vt:lpstr>
      <vt:lpstr>Wingdings 3</vt:lpstr>
      <vt:lpstr>Office Theme</vt:lpstr>
      <vt:lpstr>Wasteshed Coalition:   Charter, Goals, Objectives  (approved previously)  versus   Solid Waste Policy Council: Vision, Mission, Values, Outcomes (new???) </vt:lpstr>
      <vt:lpstr>Coalition Charter</vt:lpstr>
      <vt:lpstr>Goal #1</vt:lpstr>
      <vt:lpstr>Goal #2</vt:lpstr>
      <vt:lpstr>Goal #3</vt:lpstr>
      <vt:lpstr>Goal #4</vt:lpstr>
      <vt:lpstr>Supporting Factors for all Goals</vt:lpstr>
      <vt:lpstr>4 Goals</vt:lpstr>
      <vt:lpstr>PowerPoint Presentation</vt:lpstr>
      <vt:lpstr>New Transfer Station </vt:lpstr>
      <vt:lpstr>Northern Landfill</vt:lpstr>
      <vt:lpstr>Project Time Tables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Wasteshed Coalition:   Charter, Goals, Objectives  (approved previously)  versus   Solid Waste Policy Council: Vision, Mission, Values, Outcomes (new???) </dc:title>
  <dc:creator>Louis W  Perez</dc:creator>
  <cp:lastModifiedBy>Rita A Trostel</cp:lastModifiedBy>
  <cp:revision>3</cp:revision>
  <cp:lastPrinted>2020-02-12T23:00:10Z</cp:lastPrinted>
  <dcterms:created xsi:type="dcterms:W3CDTF">2020-02-12T22:15:37Z</dcterms:created>
  <dcterms:modified xsi:type="dcterms:W3CDTF">2020-02-12T23:00:31Z</dcterms:modified>
</cp:coreProperties>
</file>