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38"/>
  </p:notesMasterIdLst>
  <p:sldIdLst>
    <p:sldId id="256" r:id="rId2"/>
    <p:sldId id="257" r:id="rId3"/>
    <p:sldId id="304" r:id="rId4"/>
    <p:sldId id="326" r:id="rId5"/>
    <p:sldId id="259" r:id="rId6"/>
    <p:sldId id="315" r:id="rId7"/>
    <p:sldId id="284" r:id="rId8"/>
    <p:sldId id="266" r:id="rId9"/>
    <p:sldId id="283" r:id="rId10"/>
    <p:sldId id="262" r:id="rId11"/>
    <p:sldId id="286" r:id="rId12"/>
    <p:sldId id="301" r:id="rId13"/>
    <p:sldId id="285" r:id="rId14"/>
    <p:sldId id="324" r:id="rId15"/>
    <p:sldId id="287" r:id="rId16"/>
    <p:sldId id="327" r:id="rId17"/>
    <p:sldId id="316" r:id="rId18"/>
    <p:sldId id="288" r:id="rId19"/>
    <p:sldId id="317" r:id="rId20"/>
    <p:sldId id="318" r:id="rId21"/>
    <p:sldId id="292" r:id="rId22"/>
    <p:sldId id="291" r:id="rId23"/>
    <p:sldId id="298" r:id="rId24"/>
    <p:sldId id="290" r:id="rId25"/>
    <p:sldId id="302" r:id="rId26"/>
    <p:sldId id="289" r:id="rId27"/>
    <p:sldId id="299" r:id="rId28"/>
    <p:sldId id="300" r:id="rId29"/>
    <p:sldId id="293" r:id="rId30"/>
    <p:sldId id="319" r:id="rId31"/>
    <p:sldId id="325" r:id="rId32"/>
    <p:sldId id="294" r:id="rId33"/>
    <p:sldId id="323" r:id="rId34"/>
    <p:sldId id="296" r:id="rId35"/>
    <p:sldId id="297" r:id="rId36"/>
    <p:sldId id="303"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74"/>
    <a:srgbClr val="0E2360"/>
    <a:srgbClr val="006B80"/>
    <a:srgbClr val="0B7536"/>
    <a:srgbClr val="0060A8"/>
    <a:srgbClr val="3F6A9D"/>
    <a:srgbClr val="095B2A"/>
    <a:srgbClr val="87CB3D"/>
    <a:srgbClr val="009900"/>
    <a:srgbClr val="2E15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57" autoAdjust="0"/>
    <p:restoredTop sz="94660"/>
  </p:normalViewPr>
  <p:slideViewPr>
    <p:cSldViewPr snapToGrid="0">
      <p:cViewPr varScale="1">
        <p:scale>
          <a:sx n="101" d="100"/>
          <a:sy n="101" d="100"/>
        </p:scale>
        <p:origin x="138"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03546-6694-494E-8DE8-97B1C4430D51}" type="datetimeFigureOut">
              <a:rPr lang="en-US" smtClean="0"/>
              <a:t>3/23/2022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A5BD1-8EE1-434B-8A02-46B96289FECC}" type="slidenum">
              <a:rPr lang="en-US" smtClean="0"/>
              <a:t>‹#›</a:t>
            </a:fld>
            <a:endParaRPr lang="en-US"/>
          </a:p>
        </p:txBody>
      </p:sp>
    </p:spTree>
    <p:extLst>
      <p:ext uri="{BB962C8B-B14F-4D97-AF65-F5344CB8AC3E}">
        <p14:creationId xmlns:p14="http://schemas.microsoft.com/office/powerpoint/2010/main" val="345214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ADADB1-C6A3-463F-BA3C-0F9D11186546}"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898A6-0CBA-4088-B413-07A9F696BB4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98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ADADB1-C6A3-463F-BA3C-0F9D11186546}"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898A6-0CBA-4088-B413-07A9F696BB4B}" type="slidenum">
              <a:rPr lang="en-US" smtClean="0"/>
              <a:t>‹#›</a:t>
            </a:fld>
            <a:endParaRPr lang="en-US"/>
          </a:p>
        </p:txBody>
      </p:sp>
    </p:spTree>
    <p:extLst>
      <p:ext uri="{BB962C8B-B14F-4D97-AF65-F5344CB8AC3E}">
        <p14:creationId xmlns:p14="http://schemas.microsoft.com/office/powerpoint/2010/main" val="4266335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ADADB1-C6A3-463F-BA3C-0F9D11186546}"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898A6-0CBA-4088-B413-07A9F696BB4B}" type="slidenum">
              <a:rPr lang="en-US" smtClean="0"/>
              <a:t>‹#›</a:t>
            </a:fld>
            <a:endParaRPr lang="en-US"/>
          </a:p>
        </p:txBody>
      </p:sp>
    </p:spTree>
    <p:extLst>
      <p:ext uri="{BB962C8B-B14F-4D97-AF65-F5344CB8AC3E}">
        <p14:creationId xmlns:p14="http://schemas.microsoft.com/office/powerpoint/2010/main" val="136527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ADADB1-C6A3-463F-BA3C-0F9D11186546}"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898A6-0CBA-4088-B413-07A9F696BB4B}" type="slidenum">
              <a:rPr lang="en-US" smtClean="0"/>
              <a:t>‹#›</a:t>
            </a:fld>
            <a:endParaRPr lang="en-US"/>
          </a:p>
        </p:txBody>
      </p:sp>
    </p:spTree>
    <p:extLst>
      <p:ext uri="{BB962C8B-B14F-4D97-AF65-F5344CB8AC3E}">
        <p14:creationId xmlns:p14="http://schemas.microsoft.com/office/powerpoint/2010/main" val="2955407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ADADB1-C6A3-463F-BA3C-0F9D11186546}"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898A6-0CBA-4088-B413-07A9F696BB4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532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ADADB1-C6A3-463F-BA3C-0F9D11186546}"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898A6-0CBA-4088-B413-07A9F696BB4B}" type="slidenum">
              <a:rPr lang="en-US" smtClean="0"/>
              <a:t>‹#›</a:t>
            </a:fld>
            <a:endParaRPr lang="en-US"/>
          </a:p>
        </p:txBody>
      </p:sp>
    </p:spTree>
    <p:extLst>
      <p:ext uri="{BB962C8B-B14F-4D97-AF65-F5344CB8AC3E}">
        <p14:creationId xmlns:p14="http://schemas.microsoft.com/office/powerpoint/2010/main" val="120957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ADADB1-C6A3-463F-BA3C-0F9D11186546}" type="datetimeFigureOut">
              <a:rPr lang="en-US" smtClean="0"/>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9898A6-0CBA-4088-B413-07A9F696BB4B}" type="slidenum">
              <a:rPr lang="en-US" smtClean="0"/>
              <a:t>‹#›</a:t>
            </a:fld>
            <a:endParaRPr lang="en-US"/>
          </a:p>
        </p:txBody>
      </p:sp>
    </p:spTree>
    <p:extLst>
      <p:ext uri="{BB962C8B-B14F-4D97-AF65-F5344CB8AC3E}">
        <p14:creationId xmlns:p14="http://schemas.microsoft.com/office/powerpoint/2010/main" val="843603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ADADB1-C6A3-463F-BA3C-0F9D11186546}" type="datetimeFigureOut">
              <a:rPr lang="en-US" smtClean="0"/>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9898A6-0CBA-4088-B413-07A9F696BB4B}" type="slidenum">
              <a:rPr lang="en-US" smtClean="0"/>
              <a:t>‹#›</a:t>
            </a:fld>
            <a:endParaRPr lang="en-US"/>
          </a:p>
        </p:txBody>
      </p:sp>
    </p:spTree>
    <p:extLst>
      <p:ext uri="{BB962C8B-B14F-4D97-AF65-F5344CB8AC3E}">
        <p14:creationId xmlns:p14="http://schemas.microsoft.com/office/powerpoint/2010/main" val="3743395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ADADB1-C6A3-463F-BA3C-0F9D11186546}" type="datetimeFigureOut">
              <a:rPr lang="en-US" smtClean="0"/>
              <a:t>3/23/2022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09898A6-0CBA-4088-B413-07A9F696BB4B}" type="slidenum">
              <a:rPr lang="en-US" smtClean="0"/>
              <a:t>‹#›</a:t>
            </a:fld>
            <a:endParaRPr lang="en-US"/>
          </a:p>
        </p:txBody>
      </p:sp>
    </p:spTree>
    <p:extLst>
      <p:ext uri="{BB962C8B-B14F-4D97-AF65-F5344CB8AC3E}">
        <p14:creationId xmlns:p14="http://schemas.microsoft.com/office/powerpoint/2010/main" val="3515595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2ADADB1-C6A3-463F-BA3C-0F9D11186546}" type="datetimeFigureOut">
              <a:rPr lang="en-US" smtClean="0"/>
              <a:t>3/23/2022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09898A6-0CBA-4088-B413-07A9F696BB4B}" type="slidenum">
              <a:rPr lang="en-US" smtClean="0"/>
              <a:t>‹#›</a:t>
            </a:fld>
            <a:endParaRPr lang="en-US"/>
          </a:p>
        </p:txBody>
      </p:sp>
    </p:spTree>
    <p:extLst>
      <p:ext uri="{BB962C8B-B14F-4D97-AF65-F5344CB8AC3E}">
        <p14:creationId xmlns:p14="http://schemas.microsoft.com/office/powerpoint/2010/main" val="299122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ADADB1-C6A3-463F-BA3C-0F9D11186546}"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898A6-0CBA-4088-B413-07A9F696BB4B}" type="slidenum">
              <a:rPr lang="en-US" smtClean="0"/>
              <a:t>‹#›</a:t>
            </a:fld>
            <a:endParaRPr lang="en-US"/>
          </a:p>
        </p:txBody>
      </p:sp>
    </p:spTree>
    <p:extLst>
      <p:ext uri="{BB962C8B-B14F-4D97-AF65-F5344CB8AC3E}">
        <p14:creationId xmlns:p14="http://schemas.microsoft.com/office/powerpoint/2010/main" val="82766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2ADADB1-C6A3-463F-BA3C-0F9D11186546}" type="datetimeFigureOut">
              <a:rPr lang="en-US" smtClean="0"/>
              <a:t>3/23/2022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09898A6-0CBA-4088-B413-07A9F696BB4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69080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www.larimer.org/sites/default/files/uploads/2022/2021_irc_amendments_first_one.pdf"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https://drive.google.com/file/d/16pmBZYnzxJjyx-jBTTzj9IZP5N3pLUep/view?usp=sharing" TargetMode="External"/><Relationship Id="rId13" Type="http://schemas.openxmlformats.org/officeDocument/2006/relationships/hyperlink" Target="https://www.youtube.com/watch?v=68iFxUcaFp0&amp;list=PLn4RscsY5ruJ8Hs7bdCn-3Qe882Y4UAsi&amp;index=3&amp;t=8s" TargetMode="External"/><Relationship Id="rId3" Type="http://schemas.openxmlformats.org/officeDocument/2006/relationships/hyperlink" Target="https://www.youtube.com/watch?v=D1mdV95RhyY&amp;list=PLn4RscsY5ruJ8Hs7bdCn-3Qe882Y4UAsi&amp;index=1&amp;t=1s" TargetMode="External"/><Relationship Id="rId7" Type="http://schemas.openxmlformats.org/officeDocument/2006/relationships/hyperlink" Target="https://www.youtube.com/watch?v=t-m3w7XSgek&amp;list=PLn4RscsY5ruJ8Hs7bdCn-3Qe882Y4UAsi&amp;index=11" TargetMode="External"/><Relationship Id="rId12" Type="http://schemas.openxmlformats.org/officeDocument/2006/relationships/hyperlink" Target="https://www.youtube.com/watch?v=6yHloRzsxR4&amp;list=PLn4RscsY5ruJ8Hs7bdCn-3Qe882Y4UAsi&amp;index=5" TargetMode="External"/><Relationship Id="rId17" Type="http://schemas.openxmlformats.org/officeDocument/2006/relationships/image" Target="../media/image56.png"/><Relationship Id="rId2" Type="http://schemas.openxmlformats.org/officeDocument/2006/relationships/hyperlink" Target="https://energyoffice.colorado.gov/climate-energy/energy-policy/building-energy-codes/energy-code-adoption-toolkit" TargetMode="External"/><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youtube.com/watch?v=zpl-1vf2AbM&amp;list=PLn4RscsY5ruJ8Hs7bdCn-3Qe882Y4UAsi&amp;index=9" TargetMode="External"/><Relationship Id="rId11" Type="http://schemas.openxmlformats.org/officeDocument/2006/relationships/hyperlink" Target="https://www.youtube.com/watch?v=TPivv47pUCM&amp;list=PLn4RscsY5ruJ8Hs7bdCn-3Qe882Y4UAsi&amp;index=4" TargetMode="External"/><Relationship Id="rId5" Type="http://schemas.openxmlformats.org/officeDocument/2006/relationships/hyperlink" Target="https://drive.google.com/file/d/1KtNdTwKeWCYTCS0BnAlsxXdqrFqe_lC8/view?usp=sharing" TargetMode="External"/><Relationship Id="rId15" Type="http://schemas.openxmlformats.org/officeDocument/2006/relationships/hyperlink" Target="https://www.youtube.com/watch?v=AWt46vHw9SU&amp;list=PLn4RscsY5ruJ8Hs7bdCn-3Qe882Y4UAsi&amp;index=23" TargetMode="External"/><Relationship Id="rId10" Type="http://schemas.openxmlformats.org/officeDocument/2006/relationships/hyperlink" Target="https://www.youtube.com/watch?v=hamDX-CKT0k" TargetMode="External"/><Relationship Id="rId4" Type="http://schemas.openxmlformats.org/officeDocument/2006/relationships/hyperlink" Target="https://www.youtube.com/watch?v=VKXVt-mrbVA" TargetMode="External"/><Relationship Id="rId9" Type="http://schemas.openxmlformats.org/officeDocument/2006/relationships/hyperlink" Target="https://www.youtube.com/watch?v=yvO-BuLJy4s&amp;list=PLn4RscsY5ruJ8Hs7bdCn-3Qe882Y4UAsi&amp;index=32" TargetMode="External"/><Relationship Id="rId14" Type="http://schemas.openxmlformats.org/officeDocument/2006/relationships/hyperlink" Target="https://www.youtube.com/watch?v=_yt6ricPx8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codes.iccsafe.org/lookup/IBC2021P2_Ch35_PromICC_RefStdICC_A117_1_17/2217"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efried@larimer.org" TargetMode="External"/><Relationship Id="rId2" Type="http://schemas.openxmlformats.org/officeDocument/2006/relationships/hyperlink" Target="https://www.larimer.org/building/codes"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mailto:mtewsley@larimer.org" TargetMode="External"/><Relationship Id="rId4" Type="http://schemas.openxmlformats.org/officeDocument/2006/relationships/hyperlink" Target="mailto:jmancha@larimer.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BD7D47-6ED1-465D-B5F4-E3D91294D09B}"/>
              </a:ext>
            </a:extLst>
          </p:cNvPr>
          <p:cNvSpPr>
            <a:spLocks noGrp="1"/>
          </p:cNvSpPr>
          <p:nvPr>
            <p:ph type="ctrTitle"/>
          </p:nvPr>
        </p:nvSpPr>
        <p:spPr>
          <a:xfrm>
            <a:off x="4348952" y="643467"/>
            <a:ext cx="7172487" cy="5054008"/>
          </a:xfrm>
        </p:spPr>
        <p:txBody>
          <a:bodyPr anchor="ctr">
            <a:normAutofit/>
          </a:bodyPr>
          <a:lstStyle/>
          <a:p>
            <a:r>
              <a:rPr lang="en-US" sz="6600" dirty="0">
                <a:solidFill>
                  <a:schemeClr val="tx2"/>
                </a:solidFill>
                <a:latin typeface="Californian FB" panose="0207040306080B030204" pitchFamily="18" charset="0"/>
              </a:rPr>
              <a:t>Significant I-Code Changes from 2018 to 2021</a:t>
            </a:r>
          </a:p>
        </p:txBody>
      </p:sp>
      <p:sp>
        <p:nvSpPr>
          <p:cNvPr id="3" name="Subtitle 2">
            <a:extLst>
              <a:ext uri="{FF2B5EF4-FFF2-40B4-BE49-F238E27FC236}">
                <a16:creationId xmlns:a16="http://schemas.microsoft.com/office/drawing/2014/main" id="{3AEE200A-B692-4B6C-901A-6E3D4BE1D478}"/>
              </a:ext>
            </a:extLst>
          </p:cNvPr>
          <p:cNvSpPr>
            <a:spLocks noGrp="1"/>
          </p:cNvSpPr>
          <p:nvPr>
            <p:ph type="subTitle" idx="1"/>
          </p:nvPr>
        </p:nvSpPr>
        <p:spPr>
          <a:xfrm>
            <a:off x="423299" y="643467"/>
            <a:ext cx="3311856" cy="5054008"/>
          </a:xfrm>
        </p:spPr>
        <p:txBody>
          <a:bodyPr anchor="ctr">
            <a:normAutofit/>
          </a:bodyPr>
          <a:lstStyle/>
          <a:p>
            <a:pPr algn="r"/>
            <a:r>
              <a:rPr lang="en-US" dirty="0">
                <a:solidFill>
                  <a:schemeClr val="tx1"/>
                </a:solidFill>
                <a:latin typeface="Californian FB" panose="0207040306080B030204" pitchFamily="18" charset="0"/>
              </a:rPr>
              <a:t>Larimer County</a:t>
            </a:r>
          </a:p>
        </p:txBody>
      </p:sp>
      <p:cxnSp>
        <p:nvCxnSpPr>
          <p:cNvPr id="10" name="Straight Connector 9">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05250E5-90D0-4E41-B9BD-FF661DE54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D7F6A019-7E3F-427C-920C-284593715FC5}"/>
              </a:ext>
            </a:extLst>
          </p:cNvPr>
          <p:cNvPicPr>
            <a:picLocks noChangeAspect="1"/>
          </p:cNvPicPr>
          <p:nvPr/>
        </p:nvPicPr>
        <p:blipFill>
          <a:blip r:embed="rId2"/>
          <a:stretch>
            <a:fillRect/>
          </a:stretch>
        </p:blipFill>
        <p:spPr>
          <a:xfrm>
            <a:off x="135096" y="6336792"/>
            <a:ext cx="725487" cy="396274"/>
          </a:xfrm>
          <a:prstGeom prst="rect">
            <a:avLst/>
          </a:prstGeom>
        </p:spPr>
      </p:pic>
    </p:spTree>
    <p:extLst>
      <p:ext uri="{BB962C8B-B14F-4D97-AF65-F5344CB8AC3E}">
        <p14:creationId xmlns:p14="http://schemas.microsoft.com/office/powerpoint/2010/main" val="167169445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64F7F-7AC3-44D7-BB5E-20AF6E1477CA}"/>
              </a:ext>
            </a:extLst>
          </p:cNvPr>
          <p:cNvSpPr>
            <a:spLocks noGrp="1"/>
          </p:cNvSpPr>
          <p:nvPr>
            <p:ph type="title"/>
          </p:nvPr>
        </p:nvSpPr>
        <p:spPr>
          <a:xfrm>
            <a:off x="838200" y="849746"/>
            <a:ext cx="10515600" cy="877454"/>
          </a:xfrm>
          <a:ln w="38100">
            <a:solidFill>
              <a:srgbClr val="C00000"/>
            </a:solidFill>
          </a:ln>
        </p:spPr>
        <p:txBody>
          <a:bodyPr>
            <a:normAutofit/>
          </a:bodyPr>
          <a:lstStyle/>
          <a:p>
            <a:pPr algn="ctr"/>
            <a:r>
              <a:rPr lang="en-US" sz="4800" b="1" dirty="0">
                <a:solidFill>
                  <a:srgbClr val="FF0000"/>
                </a:solidFill>
              </a:rPr>
              <a:t>    </a:t>
            </a:r>
            <a:r>
              <a:rPr lang="en-US" sz="4800" b="1" dirty="0">
                <a:solidFill>
                  <a:srgbClr val="C00000"/>
                </a:solidFill>
              </a:rPr>
              <a:t>Fire Suppression Sprinklers</a:t>
            </a:r>
          </a:p>
        </p:txBody>
      </p:sp>
      <p:sp>
        <p:nvSpPr>
          <p:cNvPr id="3" name="Content Placeholder 2">
            <a:extLst>
              <a:ext uri="{FF2B5EF4-FFF2-40B4-BE49-F238E27FC236}">
                <a16:creationId xmlns:a16="http://schemas.microsoft.com/office/drawing/2014/main" id="{2E5BE84F-FB2B-4A45-988C-92D14F5F501F}"/>
              </a:ext>
            </a:extLst>
          </p:cNvPr>
          <p:cNvSpPr>
            <a:spLocks noGrp="1"/>
          </p:cNvSpPr>
          <p:nvPr>
            <p:ph idx="1"/>
          </p:nvPr>
        </p:nvSpPr>
        <p:spPr>
          <a:xfrm>
            <a:off x="7549896" y="2389255"/>
            <a:ext cx="3803904" cy="3298674"/>
          </a:xfrm>
          <a:ln w="38100">
            <a:solidFill>
              <a:srgbClr val="C00000"/>
            </a:solidFill>
          </a:ln>
        </p:spPr>
        <p:txBody>
          <a:bodyPr anchor="ctr">
            <a:normAutofit lnSpcReduction="10000"/>
          </a:bodyPr>
          <a:lstStyle/>
          <a:p>
            <a:r>
              <a:rPr lang="en-US" sz="2200" b="1" dirty="0">
                <a:latin typeface="Californian FB" panose="0207040306080B030204" pitchFamily="18" charset="0"/>
              </a:rPr>
              <a:t>Required in newly constructed two-family dwellings, townhouses, and short-term rentals, as well as in IBC</a:t>
            </a:r>
          </a:p>
          <a:p>
            <a:r>
              <a:rPr lang="en-US" sz="2200" b="1" dirty="0">
                <a:latin typeface="Californian FB" panose="0207040306080B030204" pitchFamily="18" charset="0"/>
              </a:rPr>
              <a:t>Exempts single-family dwellings, except in fire districts with an adopted fire code requiring such sprinklers as approved by the Board of County Commissioners (such as Lyons).</a:t>
            </a:r>
          </a:p>
        </p:txBody>
      </p:sp>
      <p:pic>
        <p:nvPicPr>
          <p:cNvPr id="4" name="Picture 3">
            <a:extLst>
              <a:ext uri="{FF2B5EF4-FFF2-40B4-BE49-F238E27FC236}">
                <a16:creationId xmlns:a16="http://schemas.microsoft.com/office/drawing/2014/main" id="{F91DF95D-7599-4277-BB1C-AE93BE6346CC}"/>
              </a:ext>
            </a:extLst>
          </p:cNvPr>
          <p:cNvPicPr>
            <a:picLocks noChangeAspect="1"/>
          </p:cNvPicPr>
          <p:nvPr/>
        </p:nvPicPr>
        <p:blipFill rotWithShape="1">
          <a:blip r:embed="rId2"/>
          <a:srcRect l="28215" r="8183" b="1"/>
          <a:stretch/>
        </p:blipFill>
        <p:spPr>
          <a:xfrm>
            <a:off x="838200" y="2389254"/>
            <a:ext cx="6236208" cy="3298674"/>
          </a:xfrm>
          <a:prstGeom prst="rect">
            <a:avLst/>
          </a:prstGeom>
          <a:ln w="38100">
            <a:solidFill>
              <a:srgbClr val="C00000"/>
            </a:solidFill>
          </a:ln>
        </p:spPr>
      </p:pic>
      <p:pic>
        <p:nvPicPr>
          <p:cNvPr id="5" name="Picture 4">
            <a:extLst>
              <a:ext uri="{FF2B5EF4-FFF2-40B4-BE49-F238E27FC236}">
                <a16:creationId xmlns:a16="http://schemas.microsoft.com/office/drawing/2014/main" id="{3650000C-237A-4A84-93DB-D117E7C488DF}"/>
              </a:ext>
            </a:extLst>
          </p:cNvPr>
          <p:cNvPicPr>
            <a:picLocks noChangeAspect="1"/>
          </p:cNvPicPr>
          <p:nvPr/>
        </p:nvPicPr>
        <p:blipFill>
          <a:blip r:embed="rId3"/>
          <a:stretch>
            <a:fillRect/>
          </a:stretch>
        </p:blipFill>
        <p:spPr>
          <a:xfrm>
            <a:off x="112713" y="6349983"/>
            <a:ext cx="725487" cy="396274"/>
          </a:xfrm>
          <a:prstGeom prst="rect">
            <a:avLst/>
          </a:prstGeom>
        </p:spPr>
      </p:pic>
      <p:sp>
        <p:nvSpPr>
          <p:cNvPr id="6" name="TextBox 5">
            <a:extLst>
              <a:ext uri="{FF2B5EF4-FFF2-40B4-BE49-F238E27FC236}">
                <a16:creationId xmlns:a16="http://schemas.microsoft.com/office/drawing/2014/main" id="{1C2216C4-F52C-47A3-8183-E75B920C21CF}"/>
              </a:ext>
            </a:extLst>
          </p:cNvPr>
          <p:cNvSpPr txBox="1"/>
          <p:nvPr/>
        </p:nvSpPr>
        <p:spPr>
          <a:xfrm>
            <a:off x="6345382" y="6042205"/>
            <a:ext cx="5008418" cy="307777"/>
          </a:xfrm>
          <a:prstGeom prst="rect">
            <a:avLst/>
          </a:prstGeom>
          <a:noFill/>
        </p:spPr>
        <p:txBody>
          <a:bodyPr wrap="square" rtlCol="0">
            <a:spAutoFit/>
          </a:bodyPr>
          <a:lstStyle/>
          <a:p>
            <a:r>
              <a:rPr lang="en-US" sz="1400" b="1" dirty="0"/>
              <a:t>See IRC Section R313, </a:t>
            </a:r>
            <a:r>
              <a:rPr lang="en-US" sz="1400" b="1" dirty="0">
                <a:hlinkClick r:id="rId4"/>
              </a:rPr>
              <a:t>Larimer County amendments </a:t>
            </a:r>
            <a:r>
              <a:rPr lang="en-US" sz="1400" b="1" dirty="0"/>
              <a:t>pages 11-12</a:t>
            </a:r>
          </a:p>
        </p:txBody>
      </p:sp>
    </p:spTree>
    <p:extLst>
      <p:ext uri="{BB962C8B-B14F-4D97-AF65-F5344CB8AC3E}">
        <p14:creationId xmlns:p14="http://schemas.microsoft.com/office/powerpoint/2010/main" val="4222372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92D050"/>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0B1B51-4307-4805-8D31-812A22DF05C6}"/>
              </a:ext>
            </a:extLst>
          </p:cNvPr>
          <p:cNvPicPr>
            <a:picLocks noChangeAspect="1"/>
          </p:cNvPicPr>
          <p:nvPr/>
        </p:nvPicPr>
        <p:blipFill rotWithShape="1">
          <a:blip r:embed="rId2">
            <a:alphaModFix amt="16000"/>
            <a:extLst>
              <a:ext uri="{BEBA8EAE-BF5A-486C-A8C5-ECC9F3942E4B}">
                <a14:imgProps xmlns:a14="http://schemas.microsoft.com/office/drawing/2010/main">
                  <a14:imgLayer r:embed="rId3">
                    <a14:imgEffect>
                      <a14:sharpenSoften amount="-25000"/>
                    </a14:imgEffect>
                  </a14:imgLayer>
                </a14:imgProps>
              </a:ext>
            </a:extLst>
          </a:blip>
          <a:srcRect l="16551" r="8029"/>
          <a:stretch/>
        </p:blipFill>
        <p:spPr>
          <a:xfrm>
            <a:off x="339219" y="-63150"/>
            <a:ext cx="11852781" cy="6588026"/>
          </a:xfrm>
          <a:prstGeom prst="rect">
            <a:avLst/>
          </a:prstGeom>
        </p:spPr>
      </p:pic>
      <p:pic>
        <p:nvPicPr>
          <p:cNvPr id="8" name="Picture 7">
            <a:extLst>
              <a:ext uri="{FF2B5EF4-FFF2-40B4-BE49-F238E27FC236}">
                <a16:creationId xmlns:a16="http://schemas.microsoft.com/office/drawing/2014/main" id="{38AD17DF-4BC4-4CF8-BDEC-0F8CB3555C6E}"/>
              </a:ext>
            </a:extLst>
          </p:cNvPr>
          <p:cNvPicPr>
            <a:picLocks noChangeAspect="1"/>
          </p:cNvPicPr>
          <p:nvPr/>
        </p:nvPicPr>
        <p:blipFill>
          <a:blip r:embed="rId4">
            <a:alphaModFix amt="88000"/>
            <a:extLst>
              <a:ext uri="{BEBA8EAE-BF5A-486C-A8C5-ECC9F3942E4B}">
                <a14:imgProps xmlns:a14="http://schemas.microsoft.com/office/drawing/2010/main">
                  <a14:imgLayer r:embed="rId5">
                    <a14:imgEffect>
                      <a14:saturation sat="174000"/>
                    </a14:imgEffect>
                    <a14:imgEffect>
                      <a14:brightnessContrast contrast="18000"/>
                    </a14:imgEffect>
                  </a14:imgLayer>
                </a14:imgProps>
              </a:ext>
            </a:extLst>
          </a:blip>
          <a:stretch>
            <a:fillRect/>
          </a:stretch>
        </p:blipFill>
        <p:spPr>
          <a:xfrm>
            <a:off x="4256106" y="820451"/>
            <a:ext cx="3668024" cy="3751546"/>
          </a:xfrm>
          <a:prstGeom prst="rect">
            <a:avLst/>
          </a:prstGeom>
        </p:spPr>
      </p:pic>
      <p:sp>
        <p:nvSpPr>
          <p:cNvPr id="2" name="Title 1">
            <a:extLst>
              <a:ext uri="{FF2B5EF4-FFF2-40B4-BE49-F238E27FC236}">
                <a16:creationId xmlns:a16="http://schemas.microsoft.com/office/drawing/2014/main" id="{04B1B0FC-19FC-4BA3-A179-0F617E3B0450}"/>
              </a:ext>
            </a:extLst>
          </p:cNvPr>
          <p:cNvSpPr>
            <a:spLocks noGrp="1"/>
          </p:cNvSpPr>
          <p:nvPr>
            <p:ph type="title"/>
          </p:nvPr>
        </p:nvSpPr>
        <p:spPr>
          <a:xfrm>
            <a:off x="2039049" y="559000"/>
            <a:ext cx="8102138" cy="830657"/>
          </a:xfrm>
          <a:ln w="38100">
            <a:solidFill>
              <a:srgbClr val="0B7536"/>
            </a:solidFill>
          </a:ln>
        </p:spPr>
        <p:txBody>
          <a:bodyPr/>
          <a:lstStyle/>
          <a:p>
            <a:pPr algn="ctr"/>
            <a:r>
              <a:rPr lang="en-US" dirty="0">
                <a:solidFill>
                  <a:srgbClr val="0B7536"/>
                </a:solidFill>
                <a:effectLst>
                  <a:outerShdw blurRad="38100" dist="38100" dir="2700000" algn="tl">
                    <a:srgbClr val="000000">
                      <a:alpha val="43137"/>
                    </a:srgbClr>
                  </a:outerShdw>
                </a:effectLst>
                <a:latin typeface="Copperplate Gothic Bold" panose="020E0705020206020404" pitchFamily="34" charset="0"/>
              </a:rPr>
              <a:t>Electric Vehicle Ready</a:t>
            </a:r>
          </a:p>
        </p:txBody>
      </p:sp>
      <p:sp>
        <p:nvSpPr>
          <p:cNvPr id="3" name="Content Placeholder 2">
            <a:extLst>
              <a:ext uri="{FF2B5EF4-FFF2-40B4-BE49-F238E27FC236}">
                <a16:creationId xmlns:a16="http://schemas.microsoft.com/office/drawing/2014/main" id="{02BDE147-9F6A-43FD-967F-3A1903D133EF}"/>
              </a:ext>
            </a:extLst>
          </p:cNvPr>
          <p:cNvSpPr>
            <a:spLocks noGrp="1"/>
          </p:cNvSpPr>
          <p:nvPr>
            <p:ph idx="1"/>
          </p:nvPr>
        </p:nvSpPr>
        <p:spPr>
          <a:xfrm>
            <a:off x="1601176" y="4391300"/>
            <a:ext cx="9795777" cy="1779753"/>
          </a:xfrm>
        </p:spPr>
        <p:txBody>
          <a:bodyPr>
            <a:noAutofit/>
          </a:bodyPr>
          <a:lstStyle/>
          <a:p>
            <a:r>
              <a:rPr lang="en-US" sz="2200" b="1" u="sng" dirty="0">
                <a:latin typeface="Copperplate Gothic Light" panose="020E0507020206020404" pitchFamily="34" charset="0"/>
              </a:rPr>
              <a:t>IBC 420.12 Electrical Vehicle Readiness.</a:t>
            </a:r>
            <a:r>
              <a:rPr lang="en-US" sz="2200" b="1" dirty="0">
                <a:latin typeface="Copperplate Gothic Light" panose="020E0507020206020404" pitchFamily="34" charset="0"/>
              </a:rPr>
              <a:t> </a:t>
            </a:r>
            <a:r>
              <a:rPr lang="en-US" sz="2200" b="0" i="0" u="none" strike="noStrike" baseline="0" dirty="0">
                <a:solidFill>
                  <a:srgbClr val="000000"/>
                </a:solidFill>
                <a:latin typeface="Arial" panose="020B0604020202020204" pitchFamily="34" charset="0"/>
              </a:rPr>
              <a:t>All new dwelling units with an attached garage or carport shall be provided with a continuous 50-amp, 208/240-volt dedicated branch circuit for electric vehicle supply equipment that is terminated at a receptacle or electric vehicle supply equipment in a readily accessible location at a likely vehicle parking space in the garage or carport. </a:t>
            </a:r>
            <a:r>
              <a:rPr lang="en-US" sz="2200" dirty="0">
                <a:latin typeface="Copperplate Gothic Light" panose="020E0507020206020404" pitchFamily="34" charset="0"/>
              </a:rPr>
              <a:t> </a:t>
            </a:r>
            <a:r>
              <a:rPr lang="en-US" sz="2200" b="1" dirty="0">
                <a:latin typeface="Copperplate Gothic Light" panose="020E0507020206020404" pitchFamily="34" charset="0"/>
              </a:rPr>
              <a:t>(</a:t>
            </a:r>
            <a:r>
              <a:rPr lang="en-US" b="1" dirty="0">
                <a:latin typeface="Copperplate Gothic Light" panose="020E0507020206020404" pitchFamily="34" charset="0"/>
              </a:rPr>
              <a:t>same requirement found at </a:t>
            </a:r>
            <a:r>
              <a:rPr lang="en-US" b="1" dirty="0" err="1">
                <a:latin typeface="Copperplate Gothic Light" panose="020E0507020206020404" pitchFamily="34" charset="0"/>
              </a:rPr>
              <a:t>irc</a:t>
            </a:r>
            <a:r>
              <a:rPr lang="en-US" b="1" dirty="0">
                <a:latin typeface="Copperplate Gothic Light" panose="020E0507020206020404" pitchFamily="34" charset="0"/>
              </a:rPr>
              <a:t> r</a:t>
            </a:r>
            <a:r>
              <a:rPr lang="en-US" sz="1600" b="1" dirty="0">
                <a:latin typeface="Copperplate Gothic Light" panose="020E0507020206020404" pitchFamily="34" charset="0"/>
              </a:rPr>
              <a:t>333.2</a:t>
            </a:r>
            <a:r>
              <a:rPr lang="en-US" b="1" dirty="0">
                <a:latin typeface="Copperplate Gothic Light" panose="020E0507020206020404" pitchFamily="34" charset="0"/>
              </a:rPr>
              <a:t>)</a:t>
            </a:r>
          </a:p>
          <a:p>
            <a:pPr>
              <a:spcBef>
                <a:spcPts val="600"/>
              </a:spcBef>
            </a:pPr>
            <a:r>
              <a:rPr lang="en-US" sz="1400" b="1" dirty="0">
                <a:latin typeface="Arial" panose="020B0604020202020204" pitchFamily="34" charset="0"/>
                <a:cs typeface="Arial" panose="020B0604020202020204" pitchFamily="34" charset="0"/>
              </a:rPr>
              <a:t>NOTE</a:t>
            </a:r>
            <a:r>
              <a:rPr lang="en-US"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COMMERCIAL PARKING GARAGES ARE REGULATED BY THE LAND USE CODE</a:t>
            </a:r>
          </a:p>
        </p:txBody>
      </p:sp>
      <p:sp>
        <p:nvSpPr>
          <p:cNvPr id="6" name="Rectangle 5">
            <a:extLst>
              <a:ext uri="{FF2B5EF4-FFF2-40B4-BE49-F238E27FC236}">
                <a16:creationId xmlns:a16="http://schemas.microsoft.com/office/drawing/2014/main" id="{F6C57217-107D-4F30-9313-0783A74D1CDD}"/>
              </a:ext>
            </a:extLst>
          </p:cNvPr>
          <p:cNvSpPr/>
          <p:nvPr/>
        </p:nvSpPr>
        <p:spPr>
          <a:xfrm>
            <a:off x="1307162" y="4308113"/>
            <a:ext cx="10339892" cy="2360037"/>
          </a:xfrm>
          <a:prstGeom prst="rect">
            <a:avLst/>
          </a:prstGeom>
          <a:noFill/>
          <a:ln w="38100">
            <a:solidFill>
              <a:srgbClr val="0B7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185E910-24B6-4146-BC24-43144EF0E2F5}"/>
              </a:ext>
            </a:extLst>
          </p:cNvPr>
          <p:cNvPicPr>
            <a:picLocks noChangeAspect="1"/>
          </p:cNvPicPr>
          <p:nvPr/>
        </p:nvPicPr>
        <p:blipFill>
          <a:blip r:embed="rId6"/>
          <a:stretch>
            <a:fillRect/>
          </a:stretch>
        </p:blipFill>
        <p:spPr>
          <a:xfrm>
            <a:off x="108310" y="6326739"/>
            <a:ext cx="725487" cy="396274"/>
          </a:xfrm>
          <a:prstGeom prst="rect">
            <a:avLst/>
          </a:prstGeom>
        </p:spPr>
      </p:pic>
    </p:spTree>
    <p:extLst>
      <p:ext uri="{BB962C8B-B14F-4D97-AF65-F5344CB8AC3E}">
        <p14:creationId xmlns:p14="http://schemas.microsoft.com/office/powerpoint/2010/main" val="3669612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1B0FC-19FC-4BA3-A179-0F617E3B0450}"/>
              </a:ext>
            </a:extLst>
          </p:cNvPr>
          <p:cNvSpPr>
            <a:spLocks noGrp="1"/>
          </p:cNvSpPr>
          <p:nvPr>
            <p:ph type="title"/>
          </p:nvPr>
        </p:nvSpPr>
        <p:spPr>
          <a:xfrm>
            <a:off x="471053" y="672675"/>
            <a:ext cx="8102138" cy="692726"/>
          </a:xfrm>
          <a:ln w="38100">
            <a:solidFill>
              <a:srgbClr val="0B7536"/>
            </a:solidFill>
          </a:ln>
        </p:spPr>
        <p:txBody>
          <a:bodyPr>
            <a:normAutofit fontScale="90000"/>
          </a:bodyPr>
          <a:lstStyle/>
          <a:p>
            <a:pPr algn="ctr"/>
            <a:r>
              <a:rPr lang="en-US" dirty="0">
                <a:solidFill>
                  <a:srgbClr val="0B7536"/>
                </a:solidFill>
                <a:effectLst>
                  <a:outerShdw blurRad="38100" dist="38100" dir="2700000" algn="tl">
                    <a:srgbClr val="000000">
                      <a:alpha val="43137"/>
                    </a:srgbClr>
                  </a:outerShdw>
                </a:effectLst>
                <a:latin typeface="Copperplate Gothic Bold" panose="020E0705020206020404" pitchFamily="34" charset="0"/>
              </a:rPr>
              <a:t>Renewable Energy ready</a:t>
            </a:r>
          </a:p>
        </p:txBody>
      </p:sp>
      <p:sp>
        <p:nvSpPr>
          <p:cNvPr id="3" name="Content Placeholder 2">
            <a:extLst>
              <a:ext uri="{FF2B5EF4-FFF2-40B4-BE49-F238E27FC236}">
                <a16:creationId xmlns:a16="http://schemas.microsoft.com/office/drawing/2014/main" id="{02BDE147-9F6A-43FD-967F-3A1903D133EF}"/>
              </a:ext>
            </a:extLst>
          </p:cNvPr>
          <p:cNvSpPr>
            <a:spLocks noGrp="1"/>
          </p:cNvSpPr>
          <p:nvPr>
            <p:ph idx="1"/>
          </p:nvPr>
        </p:nvSpPr>
        <p:spPr>
          <a:xfrm>
            <a:off x="1145310" y="4821259"/>
            <a:ext cx="10000420" cy="1565686"/>
          </a:xfrm>
        </p:spPr>
        <p:txBody>
          <a:bodyPr>
            <a:normAutofit/>
          </a:bodyPr>
          <a:lstStyle/>
          <a:p>
            <a:pPr marL="0" marR="0" indent="0" algn="just">
              <a:spcBef>
                <a:spcPts val="0"/>
              </a:spcBef>
              <a:spcAft>
                <a:spcPts val="0"/>
              </a:spcAft>
              <a:buNone/>
            </a:pPr>
            <a:r>
              <a:rPr lang="en-US"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IRC Section R333.3 Renewable energy readiness.</a:t>
            </a:r>
            <a:r>
              <a:rPr lang="en-U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All new dwelling units shall be provided with a continuous 50-amp, 208/240-volt dedicated branch circuit installed from the attic space beneath the roof surface most likely to support a rooftop photovoltaic or wind energy system, to a junction box within 12” of the dwelling’s electrical meter or connected directly to the electrical panel board.</a:t>
            </a:r>
          </a:p>
          <a:p>
            <a:pPr marL="0" marR="0" indent="0" algn="just">
              <a:spcBef>
                <a:spcPts val="0"/>
              </a:spcBef>
              <a:spcAft>
                <a:spcPts val="0"/>
              </a:spcAft>
              <a:buNone/>
            </a:pPr>
            <a:r>
              <a:rPr lang="en-US" sz="1800" b="1"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(Also found at IBC Section 420.13 for new dwelling units.)</a:t>
            </a:r>
            <a:endParaRPr lang="en-US" sz="1800" b="1" dirty="0">
              <a:solidFill>
                <a:schemeClr val="tx1"/>
              </a:solidFill>
              <a:effectLst/>
              <a:latin typeface="CG Times"/>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185E910-24B6-4146-BC24-43144EF0E2F5}"/>
              </a:ext>
            </a:extLst>
          </p:cNvPr>
          <p:cNvPicPr>
            <a:picLocks noChangeAspect="1"/>
          </p:cNvPicPr>
          <p:nvPr/>
        </p:nvPicPr>
        <p:blipFill>
          <a:blip r:embed="rId2"/>
          <a:stretch>
            <a:fillRect/>
          </a:stretch>
        </p:blipFill>
        <p:spPr>
          <a:xfrm>
            <a:off x="108310" y="6326739"/>
            <a:ext cx="725487" cy="396274"/>
          </a:xfrm>
          <a:prstGeom prst="rect">
            <a:avLst/>
          </a:prstGeom>
        </p:spPr>
      </p:pic>
      <p:pic>
        <p:nvPicPr>
          <p:cNvPr id="13" name="Picture 12">
            <a:extLst>
              <a:ext uri="{FF2B5EF4-FFF2-40B4-BE49-F238E27FC236}">
                <a16:creationId xmlns:a16="http://schemas.microsoft.com/office/drawing/2014/main" id="{9262D55D-7705-41E2-AC51-01C190CD852E}"/>
              </a:ext>
            </a:extLst>
          </p:cNvPr>
          <p:cNvPicPr>
            <a:picLocks noChangeAspect="1"/>
          </p:cNvPicPr>
          <p:nvPr/>
        </p:nvPicPr>
        <p:blipFill>
          <a:blip r:embed="rId3"/>
          <a:stretch>
            <a:fillRect/>
          </a:stretch>
        </p:blipFill>
        <p:spPr>
          <a:xfrm>
            <a:off x="707518" y="2750126"/>
            <a:ext cx="2500168" cy="1691780"/>
          </a:xfrm>
          <a:prstGeom prst="rect">
            <a:avLst/>
          </a:prstGeom>
          <a:ln w="28575">
            <a:solidFill>
              <a:srgbClr val="0B7536"/>
            </a:solidFill>
          </a:ln>
        </p:spPr>
      </p:pic>
      <p:pic>
        <p:nvPicPr>
          <p:cNvPr id="14" name="Picture 13">
            <a:extLst>
              <a:ext uri="{FF2B5EF4-FFF2-40B4-BE49-F238E27FC236}">
                <a16:creationId xmlns:a16="http://schemas.microsoft.com/office/drawing/2014/main" id="{F129E3E7-0E37-4809-BB23-45B8F6CE979C}"/>
              </a:ext>
            </a:extLst>
          </p:cNvPr>
          <p:cNvPicPr>
            <a:picLocks noChangeAspect="1"/>
          </p:cNvPicPr>
          <p:nvPr/>
        </p:nvPicPr>
        <p:blipFill>
          <a:blip r:embed="rId4"/>
          <a:stretch>
            <a:fillRect/>
          </a:stretch>
        </p:blipFill>
        <p:spPr>
          <a:xfrm>
            <a:off x="8984313" y="1853457"/>
            <a:ext cx="2484579" cy="1650765"/>
          </a:xfrm>
          <a:prstGeom prst="rect">
            <a:avLst/>
          </a:prstGeom>
          <a:ln w="28575">
            <a:solidFill>
              <a:srgbClr val="0B7536"/>
            </a:solidFill>
          </a:ln>
        </p:spPr>
      </p:pic>
      <p:sp>
        <p:nvSpPr>
          <p:cNvPr id="15" name="TextBox 14">
            <a:extLst>
              <a:ext uri="{FF2B5EF4-FFF2-40B4-BE49-F238E27FC236}">
                <a16:creationId xmlns:a16="http://schemas.microsoft.com/office/drawing/2014/main" id="{298988B8-B2DD-4565-A218-5903F1CB0E4E}"/>
              </a:ext>
            </a:extLst>
          </p:cNvPr>
          <p:cNvSpPr txBox="1"/>
          <p:nvPr/>
        </p:nvSpPr>
        <p:spPr>
          <a:xfrm>
            <a:off x="1349952" y="2278730"/>
            <a:ext cx="1154546" cy="400110"/>
          </a:xfrm>
          <a:prstGeom prst="rect">
            <a:avLst/>
          </a:prstGeom>
          <a:noFill/>
        </p:spPr>
        <p:txBody>
          <a:bodyPr wrap="square" rtlCol="0">
            <a:spAutoFit/>
          </a:bodyPr>
          <a:lstStyle/>
          <a:p>
            <a:r>
              <a:rPr lang="en-US" sz="2000" i="1" dirty="0">
                <a:latin typeface="Magneto" panose="04030805050802020D02" pitchFamily="82" charset="0"/>
              </a:rPr>
              <a:t>Solar</a:t>
            </a:r>
          </a:p>
        </p:txBody>
      </p:sp>
      <p:pic>
        <p:nvPicPr>
          <p:cNvPr id="17" name="Picture 16">
            <a:extLst>
              <a:ext uri="{FF2B5EF4-FFF2-40B4-BE49-F238E27FC236}">
                <a16:creationId xmlns:a16="http://schemas.microsoft.com/office/drawing/2014/main" id="{69818539-3F99-4B2F-9660-6D9492ADF25D}"/>
              </a:ext>
            </a:extLst>
          </p:cNvPr>
          <p:cNvPicPr>
            <a:picLocks noChangeAspect="1"/>
          </p:cNvPicPr>
          <p:nvPr/>
        </p:nvPicPr>
        <p:blipFill>
          <a:blip r:embed="rId5"/>
          <a:stretch>
            <a:fillRect/>
          </a:stretch>
        </p:blipFill>
        <p:spPr>
          <a:xfrm>
            <a:off x="3735240" y="1555077"/>
            <a:ext cx="4721519" cy="3194896"/>
          </a:xfrm>
          <a:prstGeom prst="rect">
            <a:avLst/>
          </a:prstGeom>
        </p:spPr>
      </p:pic>
      <p:sp>
        <p:nvSpPr>
          <p:cNvPr id="18" name="TextBox 17">
            <a:extLst>
              <a:ext uri="{FF2B5EF4-FFF2-40B4-BE49-F238E27FC236}">
                <a16:creationId xmlns:a16="http://schemas.microsoft.com/office/drawing/2014/main" id="{43E355B0-B8C0-41D2-A4AB-CA3A6971B661}"/>
              </a:ext>
            </a:extLst>
          </p:cNvPr>
          <p:cNvSpPr txBox="1"/>
          <p:nvPr/>
        </p:nvSpPr>
        <p:spPr>
          <a:xfrm>
            <a:off x="9972676" y="1325397"/>
            <a:ext cx="868219" cy="400110"/>
          </a:xfrm>
          <a:prstGeom prst="rect">
            <a:avLst/>
          </a:prstGeom>
          <a:noFill/>
        </p:spPr>
        <p:txBody>
          <a:bodyPr wrap="square" rtlCol="0">
            <a:spAutoFit/>
          </a:bodyPr>
          <a:lstStyle/>
          <a:p>
            <a:r>
              <a:rPr lang="en-US" sz="2000" dirty="0">
                <a:latin typeface="Magneto" panose="04030805050802020D02" pitchFamily="82" charset="0"/>
              </a:rPr>
              <a:t>Wind</a:t>
            </a:r>
          </a:p>
        </p:txBody>
      </p:sp>
    </p:spTree>
    <p:extLst>
      <p:ext uri="{BB962C8B-B14F-4D97-AF65-F5344CB8AC3E}">
        <p14:creationId xmlns:p14="http://schemas.microsoft.com/office/powerpoint/2010/main" val="630770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62C76-5C33-42AF-8C94-BDDB69D99AD6}"/>
              </a:ext>
            </a:extLst>
          </p:cNvPr>
          <p:cNvSpPr>
            <a:spLocks noGrp="1"/>
          </p:cNvSpPr>
          <p:nvPr>
            <p:ph type="title"/>
          </p:nvPr>
        </p:nvSpPr>
        <p:spPr>
          <a:xfrm>
            <a:off x="477519" y="416438"/>
            <a:ext cx="8266544" cy="785523"/>
          </a:xfrm>
        </p:spPr>
        <p:txBody>
          <a:bodyPr>
            <a:noAutofit/>
          </a:bodyPr>
          <a:lstStyle/>
          <a:p>
            <a:r>
              <a:rPr lang="en-US" sz="4400" u="sng" dirty="0">
                <a:effectLst>
                  <a:outerShdw blurRad="38100" dist="38100" dir="2700000" algn="tl">
                    <a:srgbClr val="000000">
                      <a:alpha val="43137"/>
                    </a:srgbClr>
                  </a:outerShdw>
                </a:effectLst>
              </a:rPr>
              <a:t>Passive Radon Mitigation System</a:t>
            </a:r>
          </a:p>
        </p:txBody>
      </p:sp>
      <p:sp>
        <p:nvSpPr>
          <p:cNvPr id="3" name="Content Placeholder 2">
            <a:extLst>
              <a:ext uri="{FF2B5EF4-FFF2-40B4-BE49-F238E27FC236}">
                <a16:creationId xmlns:a16="http://schemas.microsoft.com/office/drawing/2014/main" id="{92F39827-EAA6-4F61-8D27-0B4BBC894C59}"/>
              </a:ext>
            </a:extLst>
          </p:cNvPr>
          <p:cNvSpPr>
            <a:spLocks noGrp="1"/>
          </p:cNvSpPr>
          <p:nvPr>
            <p:ph idx="1"/>
          </p:nvPr>
        </p:nvSpPr>
        <p:spPr>
          <a:xfrm>
            <a:off x="606749" y="1369580"/>
            <a:ext cx="6295767" cy="2963140"/>
          </a:xfrm>
          <a:ln>
            <a:noFill/>
          </a:ln>
        </p:spPr>
        <p:txBody>
          <a:bodyPr>
            <a:noAutofit/>
          </a:bodyPr>
          <a:lstStyle/>
          <a:p>
            <a:r>
              <a:rPr lang="en-US" sz="2800" dirty="0">
                <a:latin typeface="Arial Narrow" panose="020B0606020202030204" pitchFamily="34" charset="0"/>
              </a:rPr>
              <a:t>Installation required for all newly constructed dwellings and for additions exceeding 1,000 sq.ft. in floor area. Design per IRC Appendix AF.</a:t>
            </a:r>
          </a:p>
          <a:p>
            <a:r>
              <a:rPr lang="en-US" sz="2800" dirty="0">
                <a:latin typeface="Arial Narrow" panose="020B0606020202030204" pitchFamily="34" charset="0"/>
              </a:rPr>
              <a:t>Testing of Radon levels required before final inspection. If levels exceed 4.0 pCi/L (picocuries per liter), a fan must be installed to make the system active.</a:t>
            </a:r>
          </a:p>
        </p:txBody>
      </p:sp>
      <p:pic>
        <p:nvPicPr>
          <p:cNvPr id="5" name="Picture 4">
            <a:extLst>
              <a:ext uri="{FF2B5EF4-FFF2-40B4-BE49-F238E27FC236}">
                <a16:creationId xmlns:a16="http://schemas.microsoft.com/office/drawing/2014/main" id="{6C582E7D-1217-4A79-921E-B8062E9BF045}"/>
              </a:ext>
            </a:extLst>
          </p:cNvPr>
          <p:cNvPicPr>
            <a:picLocks noChangeAspect="1"/>
          </p:cNvPicPr>
          <p:nvPr/>
        </p:nvPicPr>
        <p:blipFill>
          <a:blip r:embed="rId2"/>
          <a:stretch>
            <a:fillRect/>
          </a:stretch>
        </p:blipFill>
        <p:spPr>
          <a:xfrm>
            <a:off x="7992670" y="449313"/>
            <a:ext cx="3482117" cy="3883407"/>
          </a:xfrm>
          <a:prstGeom prst="rect">
            <a:avLst/>
          </a:prstGeom>
          <a:ln w="28575">
            <a:solidFill>
              <a:schemeClr val="tx1">
                <a:lumMod val="75000"/>
                <a:lumOff val="25000"/>
              </a:schemeClr>
            </a:solidFill>
          </a:ln>
        </p:spPr>
      </p:pic>
      <p:pic>
        <p:nvPicPr>
          <p:cNvPr id="4" name="Picture 3">
            <a:extLst>
              <a:ext uri="{FF2B5EF4-FFF2-40B4-BE49-F238E27FC236}">
                <a16:creationId xmlns:a16="http://schemas.microsoft.com/office/drawing/2014/main" id="{406BA26F-9F7C-478E-882A-DB666E2AF19E}"/>
              </a:ext>
            </a:extLst>
          </p:cNvPr>
          <p:cNvPicPr>
            <a:picLocks noChangeAspect="1"/>
          </p:cNvPicPr>
          <p:nvPr/>
        </p:nvPicPr>
        <p:blipFill>
          <a:blip r:embed="rId3"/>
          <a:stretch>
            <a:fillRect/>
          </a:stretch>
        </p:blipFill>
        <p:spPr>
          <a:xfrm>
            <a:off x="114776" y="6337705"/>
            <a:ext cx="725487" cy="396274"/>
          </a:xfrm>
          <a:prstGeom prst="rect">
            <a:avLst/>
          </a:prstGeom>
        </p:spPr>
      </p:pic>
      <p:sp>
        <p:nvSpPr>
          <p:cNvPr id="6" name="TextBox 5">
            <a:extLst>
              <a:ext uri="{FF2B5EF4-FFF2-40B4-BE49-F238E27FC236}">
                <a16:creationId xmlns:a16="http://schemas.microsoft.com/office/drawing/2014/main" id="{1DA16887-9FE5-4C54-957A-FBDFD9060F1E}"/>
              </a:ext>
            </a:extLst>
          </p:cNvPr>
          <p:cNvSpPr txBox="1"/>
          <p:nvPr/>
        </p:nvSpPr>
        <p:spPr>
          <a:xfrm>
            <a:off x="622055" y="4446284"/>
            <a:ext cx="10852732" cy="1200329"/>
          </a:xfrm>
          <a:prstGeom prst="rect">
            <a:avLst/>
          </a:prstGeom>
          <a:noFill/>
        </p:spPr>
        <p:txBody>
          <a:bodyPr wrap="square" rtlCol="0">
            <a:spAutoFit/>
          </a:bodyPr>
          <a:lstStyle/>
          <a:p>
            <a:r>
              <a:rPr lang="en-US" b="1" dirty="0"/>
              <a:t>IRC R333.1 Passive radon mitigation system required.</a:t>
            </a:r>
            <a:r>
              <a:rPr lang="en-US" dirty="0"/>
              <a:t> All new dwellings, and additions exceeding 1,000 sq. ft., shall install a passive radon mitigation system. Such systems shall be designed and installed in accordance with Appendix AF “Radon Control Methods.” </a:t>
            </a:r>
          </a:p>
          <a:p>
            <a:r>
              <a:rPr lang="en-US" dirty="0"/>
              <a:t>(Also found at </a:t>
            </a:r>
            <a:r>
              <a:rPr lang="en-US" b="1" dirty="0"/>
              <a:t>IBC Section 1811 </a:t>
            </a:r>
            <a:r>
              <a:rPr lang="en-US" dirty="0"/>
              <a:t>for new buildings with Institutional or Residential occupancies.)</a:t>
            </a:r>
          </a:p>
        </p:txBody>
      </p:sp>
      <p:sp>
        <p:nvSpPr>
          <p:cNvPr id="7" name="TextBox 6">
            <a:extLst>
              <a:ext uri="{FF2B5EF4-FFF2-40B4-BE49-F238E27FC236}">
                <a16:creationId xmlns:a16="http://schemas.microsoft.com/office/drawing/2014/main" id="{84E0F143-A503-48BB-A07F-795FF5B1134D}"/>
              </a:ext>
            </a:extLst>
          </p:cNvPr>
          <p:cNvSpPr txBox="1"/>
          <p:nvPr/>
        </p:nvSpPr>
        <p:spPr>
          <a:xfrm>
            <a:off x="988043" y="5822882"/>
            <a:ext cx="9941799"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i="1" dirty="0"/>
              <a:t>Note: </a:t>
            </a:r>
            <a:r>
              <a:rPr lang="en-US" sz="1600" i="1" dirty="0"/>
              <a:t>New state law requires certification of radon mitigation or radon measurement professionals starting 7/1/2022.</a:t>
            </a:r>
          </a:p>
        </p:txBody>
      </p:sp>
    </p:spTree>
    <p:extLst>
      <p:ext uri="{BB962C8B-B14F-4D97-AF65-F5344CB8AC3E}">
        <p14:creationId xmlns:p14="http://schemas.microsoft.com/office/powerpoint/2010/main" val="3813883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0">
              <a:schemeClr val="accent6">
                <a:lumMod val="60000"/>
                <a:lumOff val="40000"/>
              </a:schemeClr>
            </a:gs>
            <a:gs pos="33000">
              <a:schemeClr val="bg1">
                <a:lumMod val="84000"/>
                <a:lumOff val="16000"/>
                <a:alpha val="83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7D0462-217F-40DB-A302-8342D42639BB}"/>
              </a:ext>
            </a:extLst>
          </p:cNvPr>
          <p:cNvSpPr txBox="1"/>
          <p:nvPr/>
        </p:nvSpPr>
        <p:spPr>
          <a:xfrm>
            <a:off x="1281458" y="710696"/>
            <a:ext cx="9629079" cy="923330"/>
          </a:xfrm>
          <a:prstGeom prst="rect">
            <a:avLst/>
          </a:prstGeom>
          <a:noFill/>
          <a:ln w="38100">
            <a:solidFill>
              <a:schemeClr val="bg1">
                <a:lumMod val="65000"/>
              </a:schemeClr>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en-US" sz="5400" dirty="0"/>
              <a:t>Engineered Foundations Required</a:t>
            </a:r>
          </a:p>
        </p:txBody>
      </p:sp>
      <p:sp>
        <p:nvSpPr>
          <p:cNvPr id="8" name="TextBox 7">
            <a:extLst>
              <a:ext uri="{FF2B5EF4-FFF2-40B4-BE49-F238E27FC236}">
                <a16:creationId xmlns:a16="http://schemas.microsoft.com/office/drawing/2014/main" id="{1CFB95B9-91AF-4789-83E5-6A13C2E4E6E6}"/>
              </a:ext>
            </a:extLst>
          </p:cNvPr>
          <p:cNvSpPr txBox="1"/>
          <p:nvPr/>
        </p:nvSpPr>
        <p:spPr>
          <a:xfrm>
            <a:off x="709960" y="2671775"/>
            <a:ext cx="10772079" cy="3139321"/>
          </a:xfrm>
          <a:prstGeom prst="rect">
            <a:avLst/>
          </a:prstGeom>
          <a:noFill/>
          <a:ln w="19050">
            <a:solidFill>
              <a:schemeClr val="bg1">
                <a:lumMod val="65000"/>
              </a:schemeClr>
            </a:solidFill>
          </a:ln>
        </p:spPr>
        <p:txBody>
          <a:bodyPr wrap="square" rtlCol="0">
            <a:spAutoFit/>
          </a:bodyPr>
          <a:lstStyle/>
          <a:p>
            <a:r>
              <a:rPr lang="en-US" b="1" dirty="0"/>
              <a:t>IRC R401.1 Application</a:t>
            </a:r>
            <a:r>
              <a:rPr lang="en-US" dirty="0"/>
              <a:t>… All foundations shall be designed by a qualified professional licensed in the State of Colorado, in accordance with accepted and approved engineering practices, including considerations for soil load-bearing capacities, surface and subsurface water conditions, adequate foundation and floor drainage, adequate ventilation of enclosed interior foundation spaces, and foundation waterproofing and damp-proofing. </a:t>
            </a:r>
          </a:p>
          <a:p>
            <a:pPr marL="0" marR="0" algn="just">
              <a:spcBef>
                <a:spcPts val="0"/>
              </a:spcBef>
              <a:spcAft>
                <a:spcPts val="0"/>
              </a:spcAft>
            </a:pPr>
            <a:r>
              <a:rPr lang="en-US" sz="1800" b="1" dirty="0">
                <a:effectLst/>
                <a:ea typeface="Times New Roman" panose="02020603050405020304" pitchFamily="18" charset="0"/>
                <a:cs typeface="Times New Roman" panose="02020603050405020304" pitchFamily="18" charset="0"/>
              </a:rPr>
              <a:t>Exceptions:</a:t>
            </a:r>
            <a:endParaRPr lang="en-US" sz="1800" dirty="0">
              <a:effectLst/>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n-US" sz="1800" dirty="0">
                <a:effectLst/>
                <a:ea typeface="Times New Roman" panose="02020603050405020304" pitchFamily="18" charset="0"/>
                <a:cs typeface="Times New Roman" panose="02020603050405020304" pitchFamily="18" charset="0"/>
              </a:rPr>
              <a:t>In subdivisions where engineered footings and foundations are not required by the conditions of approval.</a:t>
            </a:r>
          </a:p>
          <a:p>
            <a:pPr marL="342900" marR="0" lvl="0" indent="-342900" algn="just">
              <a:spcBef>
                <a:spcPts val="0"/>
              </a:spcBef>
              <a:spcAft>
                <a:spcPts val="0"/>
              </a:spcAft>
              <a:buFont typeface="+mj-lt"/>
              <a:buAutoNum type="arabicPeriod"/>
            </a:pPr>
            <a:r>
              <a:rPr lang="en-US" sz="1800" dirty="0">
                <a:effectLst/>
                <a:ea typeface="Times New Roman" panose="02020603050405020304" pitchFamily="18" charset="0"/>
                <a:cs typeface="Times New Roman" panose="02020603050405020304" pitchFamily="18" charset="0"/>
              </a:rPr>
              <a:t>Outside of subdivisions, except where engineered design is required by Sections R403.1.7 or R403.1.8.</a:t>
            </a:r>
          </a:p>
          <a:p>
            <a:pPr marL="342900" marR="0" lvl="0" indent="-342900" algn="just">
              <a:spcBef>
                <a:spcPts val="0"/>
              </a:spcBef>
              <a:spcAft>
                <a:spcPts val="0"/>
              </a:spcAft>
              <a:buFont typeface="+mj-lt"/>
              <a:buAutoNum type="arabicPeriod"/>
            </a:pPr>
            <a:r>
              <a:rPr lang="en-US" sz="1800" dirty="0">
                <a:effectLst/>
                <a:ea typeface="Times New Roman" panose="02020603050405020304" pitchFamily="18" charset="0"/>
                <a:cs typeface="Times New Roman" panose="02020603050405020304" pitchFamily="18" charset="0"/>
              </a:rPr>
              <a:t>Unenclosed patio covers and porches, decks, one-story agriculture pole buildings under 3000 square feet, and accessory, unheated, detached one-story utility buildings with a maximum depth (truss length) of 24 feet, a maximum width not exceeding twice the depth, and a maximum area of 600 square feet, when following Larimer County’s Prescriptive Design Standards.</a:t>
            </a:r>
          </a:p>
        </p:txBody>
      </p:sp>
      <p:sp>
        <p:nvSpPr>
          <p:cNvPr id="9" name="TextBox 8">
            <a:extLst>
              <a:ext uri="{FF2B5EF4-FFF2-40B4-BE49-F238E27FC236}">
                <a16:creationId xmlns:a16="http://schemas.microsoft.com/office/drawing/2014/main" id="{CC369CAF-E1DC-48C4-895E-5B9207627683}"/>
              </a:ext>
            </a:extLst>
          </p:cNvPr>
          <p:cNvSpPr txBox="1"/>
          <p:nvPr/>
        </p:nvSpPr>
        <p:spPr>
          <a:xfrm>
            <a:off x="1281459" y="1826054"/>
            <a:ext cx="9629079" cy="461665"/>
          </a:xfrm>
          <a:prstGeom prst="rect">
            <a:avLst/>
          </a:prstGeom>
          <a:noFill/>
          <a:ln w="28575">
            <a:solidFill>
              <a:schemeClr val="bg1">
                <a:lumMod val="65000"/>
              </a:schemeClr>
            </a:solidFill>
          </a:ln>
        </p:spPr>
        <p:txBody>
          <a:bodyPr wrap="square" rtlCol="0">
            <a:spAutoFit/>
          </a:bodyPr>
          <a:lstStyle/>
          <a:p>
            <a:r>
              <a:rPr lang="en-US" sz="2400" dirty="0"/>
              <a:t>Generally, almost all foundations must be designed by a Colorado engineer.</a:t>
            </a:r>
          </a:p>
        </p:txBody>
      </p:sp>
      <p:pic>
        <p:nvPicPr>
          <p:cNvPr id="2" name="Picture 1">
            <a:extLst>
              <a:ext uri="{FF2B5EF4-FFF2-40B4-BE49-F238E27FC236}">
                <a16:creationId xmlns:a16="http://schemas.microsoft.com/office/drawing/2014/main" id="{9083C083-58B9-4288-B34D-E6FEB9079F9C}"/>
              </a:ext>
            </a:extLst>
          </p:cNvPr>
          <p:cNvPicPr>
            <a:picLocks noChangeAspect="1"/>
          </p:cNvPicPr>
          <p:nvPr/>
        </p:nvPicPr>
        <p:blipFill>
          <a:blip r:embed="rId2"/>
          <a:stretch>
            <a:fillRect/>
          </a:stretch>
        </p:blipFill>
        <p:spPr>
          <a:xfrm>
            <a:off x="108064" y="6341456"/>
            <a:ext cx="725487" cy="396274"/>
          </a:xfrm>
          <a:prstGeom prst="rect">
            <a:avLst/>
          </a:prstGeom>
        </p:spPr>
      </p:pic>
      <p:sp>
        <p:nvSpPr>
          <p:cNvPr id="3" name="Rectangle 2">
            <a:extLst>
              <a:ext uri="{FF2B5EF4-FFF2-40B4-BE49-F238E27FC236}">
                <a16:creationId xmlns:a16="http://schemas.microsoft.com/office/drawing/2014/main" id="{9E0EC95C-9D72-40CD-908B-D535F5AD6D73}"/>
              </a:ext>
            </a:extLst>
          </p:cNvPr>
          <p:cNvSpPr/>
          <p:nvPr/>
        </p:nvSpPr>
        <p:spPr>
          <a:xfrm>
            <a:off x="0" y="0"/>
            <a:ext cx="12192000" cy="6858000"/>
          </a:xfrm>
          <a:prstGeom prst="rect">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4095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F1DC06-F48D-4CD0-AEB1-C15F8D0C47F8}"/>
              </a:ext>
            </a:extLst>
          </p:cNvPr>
          <p:cNvPicPr>
            <a:picLocks noChangeAspect="1"/>
          </p:cNvPicPr>
          <p:nvPr/>
        </p:nvPicPr>
        <p:blipFill>
          <a:blip r:embed="rId2">
            <a:alphaModFix amt="66000"/>
          </a:blip>
          <a:stretch>
            <a:fillRect/>
          </a:stretch>
        </p:blipFill>
        <p:spPr>
          <a:xfrm>
            <a:off x="1713027" y="2749464"/>
            <a:ext cx="8793654" cy="2374449"/>
          </a:xfrm>
          <a:prstGeom prst="rect">
            <a:avLst/>
          </a:prstGeom>
        </p:spPr>
      </p:pic>
      <p:pic>
        <p:nvPicPr>
          <p:cNvPr id="6" name="Picture 5">
            <a:extLst>
              <a:ext uri="{FF2B5EF4-FFF2-40B4-BE49-F238E27FC236}">
                <a16:creationId xmlns:a16="http://schemas.microsoft.com/office/drawing/2014/main" id="{F308BC06-76EF-47FD-8AE9-4638E188679D}"/>
              </a:ext>
            </a:extLst>
          </p:cNvPr>
          <p:cNvPicPr preferRelativeResize="0">
            <a:picLocks/>
          </p:cNvPicPr>
          <p:nvPr/>
        </p:nvPicPr>
        <p:blipFill rotWithShape="1">
          <a:blip r:embed="rId3">
            <a:extLst>
              <a:ext uri="{BEBA8EAE-BF5A-486C-A8C5-ECC9F3942E4B}">
                <a14:imgProps xmlns:a14="http://schemas.microsoft.com/office/drawing/2010/main">
                  <a14:imgLayer r:embed="rId4">
                    <a14:imgEffect>
                      <a14:brightnessContrast contrast="3000"/>
                    </a14:imgEffect>
                  </a14:imgLayer>
                </a14:imgProps>
              </a:ext>
            </a:extLst>
          </a:blip>
          <a:srcRect l="583" t="55629" r="-178" b="-994"/>
          <a:stretch/>
        </p:blipFill>
        <p:spPr>
          <a:xfrm>
            <a:off x="2253673" y="3166483"/>
            <a:ext cx="7712362" cy="1540409"/>
          </a:xfrm>
          <a:prstGeom prst="rect">
            <a:avLst/>
          </a:prstGeom>
        </p:spPr>
      </p:pic>
      <p:sp>
        <p:nvSpPr>
          <p:cNvPr id="2" name="Title 1">
            <a:extLst>
              <a:ext uri="{FF2B5EF4-FFF2-40B4-BE49-F238E27FC236}">
                <a16:creationId xmlns:a16="http://schemas.microsoft.com/office/drawing/2014/main" id="{56702874-5D6F-469D-9664-94DA6C51E535}"/>
              </a:ext>
            </a:extLst>
          </p:cNvPr>
          <p:cNvSpPr>
            <a:spLocks noGrp="1"/>
          </p:cNvSpPr>
          <p:nvPr>
            <p:ph type="title"/>
          </p:nvPr>
        </p:nvSpPr>
        <p:spPr>
          <a:xfrm>
            <a:off x="2904836" y="478136"/>
            <a:ext cx="6410036" cy="690264"/>
          </a:xfrm>
        </p:spPr>
        <p:txBody>
          <a:bodyPr>
            <a:noAutofit/>
          </a:bodyPr>
          <a:lstStyle/>
          <a:p>
            <a:pPr algn="ctr"/>
            <a:r>
              <a:rPr lang="en-US" sz="3600" b="1" u="sng" dirty="0">
                <a:latin typeface="Engravers MT" panose="02090707080505020304" pitchFamily="18" charset="0"/>
              </a:rPr>
              <a:t>Roof Coverings</a:t>
            </a:r>
          </a:p>
        </p:txBody>
      </p:sp>
      <p:sp>
        <p:nvSpPr>
          <p:cNvPr id="3" name="Content Placeholder 2">
            <a:extLst>
              <a:ext uri="{FF2B5EF4-FFF2-40B4-BE49-F238E27FC236}">
                <a16:creationId xmlns:a16="http://schemas.microsoft.com/office/drawing/2014/main" id="{EBAC2AC8-784E-4172-80EB-53F7E2024C77}"/>
              </a:ext>
            </a:extLst>
          </p:cNvPr>
          <p:cNvSpPr>
            <a:spLocks noGrp="1"/>
          </p:cNvSpPr>
          <p:nvPr>
            <p:ph idx="1"/>
          </p:nvPr>
        </p:nvSpPr>
        <p:spPr>
          <a:xfrm>
            <a:off x="656705" y="1422244"/>
            <a:ext cx="10878589" cy="1092201"/>
          </a:xfrm>
        </p:spPr>
        <p:txBody>
          <a:bodyPr>
            <a:normAutofit/>
          </a:bodyPr>
          <a:lstStyle/>
          <a:p>
            <a:pPr algn="ctr"/>
            <a:r>
              <a:rPr lang="en-US" sz="2800" u="sng" dirty="0"/>
              <a:t>All roof coverings county wide must be </a:t>
            </a:r>
            <a:r>
              <a:rPr lang="en-US" sz="2800" i="1" u="sng" dirty="0"/>
              <a:t>Class A</a:t>
            </a:r>
            <a:r>
              <a:rPr lang="en-US" sz="2800" u="sng" dirty="0"/>
              <a:t> fire-rated</a:t>
            </a:r>
          </a:p>
          <a:p>
            <a:pPr algn="ctr"/>
            <a:r>
              <a:rPr lang="en-US" sz="2800" u="sng" dirty="0"/>
              <a:t>New asphalt shingles to be </a:t>
            </a:r>
            <a:r>
              <a:rPr lang="en-US" sz="2800" i="1" u="sng" dirty="0"/>
              <a:t>Class 4</a:t>
            </a:r>
            <a:r>
              <a:rPr lang="en-US" sz="2800" u="sng" dirty="0"/>
              <a:t> impact resistant (hail)</a:t>
            </a:r>
          </a:p>
          <a:p>
            <a:endParaRPr lang="en-US" sz="3600" u="sng" dirty="0"/>
          </a:p>
        </p:txBody>
      </p:sp>
      <p:sp>
        <p:nvSpPr>
          <p:cNvPr id="4" name="Rectangle 3">
            <a:extLst>
              <a:ext uri="{FF2B5EF4-FFF2-40B4-BE49-F238E27FC236}">
                <a16:creationId xmlns:a16="http://schemas.microsoft.com/office/drawing/2014/main" id="{F95DE33F-9484-48DB-B057-E2C0F9C1067D}"/>
              </a:ext>
            </a:extLst>
          </p:cNvPr>
          <p:cNvSpPr/>
          <p:nvPr/>
        </p:nvSpPr>
        <p:spPr>
          <a:xfrm>
            <a:off x="0" y="0"/>
            <a:ext cx="12192000" cy="6858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64A1FE5-8432-42A1-9152-BA9970BE4C4A}"/>
              </a:ext>
            </a:extLst>
          </p:cNvPr>
          <p:cNvPicPr>
            <a:picLocks noChangeAspect="1"/>
          </p:cNvPicPr>
          <p:nvPr/>
        </p:nvPicPr>
        <p:blipFill>
          <a:blip r:embed="rId5"/>
          <a:stretch>
            <a:fillRect/>
          </a:stretch>
        </p:blipFill>
        <p:spPr>
          <a:xfrm>
            <a:off x="155416" y="6318117"/>
            <a:ext cx="725487" cy="396274"/>
          </a:xfrm>
          <a:prstGeom prst="rect">
            <a:avLst/>
          </a:prstGeom>
        </p:spPr>
      </p:pic>
      <p:sp>
        <p:nvSpPr>
          <p:cNvPr id="10" name="TextBox 9">
            <a:extLst>
              <a:ext uri="{FF2B5EF4-FFF2-40B4-BE49-F238E27FC236}">
                <a16:creationId xmlns:a16="http://schemas.microsoft.com/office/drawing/2014/main" id="{67C39526-6AB1-4340-A41C-9D771EEE500A}"/>
              </a:ext>
            </a:extLst>
          </p:cNvPr>
          <p:cNvSpPr txBox="1"/>
          <p:nvPr/>
        </p:nvSpPr>
        <p:spPr>
          <a:xfrm>
            <a:off x="2064326" y="5266426"/>
            <a:ext cx="8063345" cy="1015663"/>
          </a:xfrm>
          <a:prstGeom prst="rect">
            <a:avLst/>
          </a:prstGeom>
          <a:noFill/>
        </p:spPr>
        <p:txBody>
          <a:bodyPr wrap="square" rtlCol="0">
            <a:spAutoFit/>
          </a:bodyPr>
          <a:lstStyle/>
          <a:p>
            <a:r>
              <a:rPr lang="en-US" sz="2000" b="1" dirty="0"/>
              <a:t>R905.2.4.2 Impact resistance of asphalt shingles.</a:t>
            </a:r>
            <a:r>
              <a:rPr lang="en-US" sz="2000" dirty="0"/>
              <a:t> Asphalt shingles shall be Class 4 impact resistant, tested in accordance with UL 2218, and installed in accordance with the manufacturer’s installation instructions. </a:t>
            </a:r>
            <a:r>
              <a:rPr lang="en-US" sz="2000" b="1" dirty="0"/>
              <a:t>(IBC 1504.8)</a:t>
            </a:r>
          </a:p>
        </p:txBody>
      </p:sp>
      <p:sp>
        <p:nvSpPr>
          <p:cNvPr id="7" name="Oval 6">
            <a:extLst>
              <a:ext uri="{FF2B5EF4-FFF2-40B4-BE49-F238E27FC236}">
                <a16:creationId xmlns:a16="http://schemas.microsoft.com/office/drawing/2014/main" id="{BF0057C4-D0CE-4E40-B419-7E6101ADB3EE}"/>
              </a:ext>
            </a:extLst>
          </p:cNvPr>
          <p:cNvSpPr/>
          <p:nvPr/>
        </p:nvSpPr>
        <p:spPr>
          <a:xfrm>
            <a:off x="2782453" y="4278734"/>
            <a:ext cx="275071" cy="2750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828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7000"/>
            <a:lum/>
          </a:blip>
          <a:srcRect/>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DF9E3A-CD0C-4A6A-82D2-CE84909885FD}"/>
              </a:ext>
            </a:extLst>
          </p:cNvPr>
          <p:cNvSpPr txBox="1"/>
          <p:nvPr/>
        </p:nvSpPr>
        <p:spPr>
          <a:xfrm>
            <a:off x="1877895" y="859168"/>
            <a:ext cx="8495980" cy="769441"/>
          </a:xfrm>
          <a:prstGeom prst="rect">
            <a:avLst/>
          </a:prstGeom>
          <a:blipFill dpi="0" rotWithShape="1">
            <a:blip r:embed="rId2">
              <a:alphaModFix amt="0"/>
            </a:blip>
            <a:srcRect/>
            <a:tile tx="0" ty="0" sx="100000" sy="100000" flip="none" algn="tl"/>
          </a:blipFill>
          <a:ln w="38100">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4400" dirty="0">
                <a:ln w="0"/>
                <a:solidFill>
                  <a:schemeClr val="accent3">
                    <a:lumMod val="50000"/>
                  </a:schemeClr>
                </a:solidFill>
                <a:effectLst>
                  <a:outerShdw blurRad="38100" dist="25400" dir="5400000" algn="ctr" rotWithShape="0">
                    <a:srgbClr val="6E747A">
                      <a:alpha val="43000"/>
                    </a:srgbClr>
                  </a:outerShdw>
                </a:effectLst>
              </a:rPr>
              <a:t>Structural Changes (IBC Chapter 16)</a:t>
            </a:r>
          </a:p>
        </p:txBody>
      </p:sp>
      <p:sp>
        <p:nvSpPr>
          <p:cNvPr id="5" name="TextBox 4">
            <a:extLst>
              <a:ext uri="{FF2B5EF4-FFF2-40B4-BE49-F238E27FC236}">
                <a16:creationId xmlns:a16="http://schemas.microsoft.com/office/drawing/2014/main" id="{E2D7B1A3-42EE-46F3-AC10-99E99E9B70B6}"/>
              </a:ext>
            </a:extLst>
          </p:cNvPr>
          <p:cNvSpPr txBox="1"/>
          <p:nvPr/>
        </p:nvSpPr>
        <p:spPr>
          <a:xfrm>
            <a:off x="1166013" y="1939264"/>
            <a:ext cx="9941799" cy="3970318"/>
          </a:xfrm>
          <a:prstGeom prst="rect">
            <a:avLst/>
          </a:prstGeom>
          <a:blipFill dpi="0" rotWithShape="1">
            <a:blip r:embed="rId2">
              <a:alphaModFix amt="0"/>
            </a:blip>
            <a:srcRect/>
            <a:tile tx="0" ty="0" sx="100000" sy="100000" flip="none" algn="tl"/>
          </a:blipFill>
          <a:ln w="38100">
            <a:solidFill>
              <a:schemeClr val="accent2">
                <a:lumMod val="50000"/>
              </a:schemeClr>
            </a:solidFill>
          </a:ln>
        </p:spPr>
        <p:txBody>
          <a:bodyPr wrap="square" rtlCol="0">
            <a:spAutoFit/>
          </a:bodyPr>
          <a:lstStyle/>
          <a:p>
            <a:r>
              <a:rPr lang="en-US" b="1" dirty="0">
                <a:solidFill>
                  <a:schemeClr val="accent3">
                    <a:lumMod val="50000"/>
                  </a:schemeClr>
                </a:solidFill>
              </a:rPr>
              <a:t>1603.1.4 Wind Design Data </a:t>
            </a:r>
            <a:r>
              <a:rPr lang="en-US" dirty="0">
                <a:solidFill>
                  <a:schemeClr val="accent3">
                    <a:lumMod val="50000"/>
                  </a:schemeClr>
                </a:solidFill>
              </a:rPr>
              <a:t>– Identify component and cladding wind zones in construction documents</a:t>
            </a:r>
          </a:p>
          <a:p>
            <a:r>
              <a:rPr lang="en-US" b="1" dirty="0">
                <a:solidFill>
                  <a:schemeClr val="accent3">
                    <a:lumMod val="50000"/>
                  </a:schemeClr>
                </a:solidFill>
              </a:rPr>
              <a:t>Table 1604.5 Risk Category </a:t>
            </a:r>
            <a:r>
              <a:rPr lang="en-US" dirty="0">
                <a:solidFill>
                  <a:schemeClr val="accent3">
                    <a:lumMod val="50000"/>
                  </a:schemeClr>
                </a:solidFill>
              </a:rPr>
              <a:t>– Non-emergency communications towers are Risk Cat III, emergency communications towers are Risk Cat IV, changes to assembly, educational and institutional occupancies</a:t>
            </a:r>
          </a:p>
          <a:p>
            <a:r>
              <a:rPr lang="en-US" b="1" dirty="0">
                <a:solidFill>
                  <a:schemeClr val="accent3">
                    <a:lumMod val="50000"/>
                  </a:schemeClr>
                </a:solidFill>
              </a:rPr>
              <a:t>1606 Dead Loads </a:t>
            </a:r>
            <a:r>
              <a:rPr lang="en-US" dirty="0">
                <a:solidFill>
                  <a:schemeClr val="accent3">
                    <a:lumMod val="50000"/>
                  </a:schemeClr>
                </a:solidFill>
              </a:rPr>
              <a:t>– clarifications at roof level, fixed service equipment, Photovoltaic panel systems, vegetative and landscaped roofs</a:t>
            </a:r>
          </a:p>
          <a:p>
            <a:r>
              <a:rPr lang="en-US" b="1" dirty="0">
                <a:solidFill>
                  <a:schemeClr val="accent3">
                    <a:lumMod val="50000"/>
                  </a:schemeClr>
                </a:solidFill>
              </a:rPr>
              <a:t>1608 Snow Loads </a:t>
            </a:r>
            <a:r>
              <a:rPr lang="en-US" dirty="0">
                <a:solidFill>
                  <a:schemeClr val="accent3">
                    <a:lumMod val="50000"/>
                  </a:schemeClr>
                </a:solidFill>
              </a:rPr>
              <a:t>– maps updated but we already use SEAC Maps/Study Data</a:t>
            </a:r>
          </a:p>
          <a:p>
            <a:r>
              <a:rPr lang="en-US" b="1" dirty="0">
                <a:solidFill>
                  <a:schemeClr val="accent3">
                    <a:lumMod val="50000"/>
                  </a:schemeClr>
                </a:solidFill>
              </a:rPr>
              <a:t>1609 Wind Loads </a:t>
            </a:r>
            <a:r>
              <a:rPr lang="en-US" dirty="0">
                <a:solidFill>
                  <a:schemeClr val="accent3">
                    <a:lumMod val="50000"/>
                  </a:schemeClr>
                </a:solidFill>
              </a:rPr>
              <a:t>– maps updated but we already use Colorado Front Range Gust Map/SEAC. Exposure C.</a:t>
            </a:r>
          </a:p>
          <a:p>
            <a:r>
              <a:rPr lang="en-US" b="1" dirty="0">
                <a:solidFill>
                  <a:schemeClr val="accent3">
                    <a:lumMod val="50000"/>
                  </a:schemeClr>
                </a:solidFill>
              </a:rPr>
              <a:t>1611.1.1 Design Rain Loads. </a:t>
            </a:r>
            <a:r>
              <a:rPr lang="en-US" dirty="0">
                <a:solidFill>
                  <a:schemeClr val="accent3">
                    <a:lumMod val="50000"/>
                  </a:schemeClr>
                </a:solidFill>
              </a:rPr>
              <a:t>Each portion of a roof shall be designed to sustain the load of rainwater as per the requirements of Chapter 8 of ASCE 7. The design rainfall shall be based on the 100-year 15-minute duration event, or on other rainfall rates determined from approved local weather data. Alternatively,​ a design rainfall of twice the 100-year hourly rainfall rate indicated in Figures 1611.1(1) through 1611.1(5) shall be permitted.</a:t>
            </a:r>
          </a:p>
          <a:p>
            <a:r>
              <a:rPr lang="en-US" b="1" dirty="0">
                <a:solidFill>
                  <a:schemeClr val="accent3">
                    <a:lumMod val="50000"/>
                  </a:schemeClr>
                </a:solidFill>
              </a:rPr>
              <a:t>1614.1</a:t>
            </a:r>
            <a:r>
              <a:rPr lang="en-US" dirty="0">
                <a:solidFill>
                  <a:schemeClr val="accent3">
                    <a:lumMod val="50000"/>
                  </a:schemeClr>
                </a:solidFill>
              </a:rPr>
              <a:t> – Ice-sensitive structures shall be designed for </a:t>
            </a:r>
            <a:r>
              <a:rPr lang="en-US" b="1" dirty="0">
                <a:solidFill>
                  <a:schemeClr val="accent3">
                    <a:lumMod val="50000"/>
                  </a:schemeClr>
                </a:solidFill>
              </a:rPr>
              <a:t>½ inch atmospheric ice loads </a:t>
            </a:r>
            <a:r>
              <a:rPr lang="en-US" dirty="0">
                <a:solidFill>
                  <a:schemeClr val="accent3">
                    <a:lumMod val="50000"/>
                  </a:schemeClr>
                </a:solidFill>
              </a:rPr>
              <a:t>in accordance with Chapter 10 or ASCE 7. </a:t>
            </a:r>
            <a:r>
              <a:rPr lang="en-US" i="1" dirty="0">
                <a:solidFill>
                  <a:schemeClr val="accent3">
                    <a:lumMod val="50000"/>
                  </a:schemeClr>
                </a:solidFill>
              </a:rPr>
              <a:t>(now clarified in the body of the code instead of a working policy)</a:t>
            </a:r>
            <a:endParaRPr lang="en-US" dirty="0">
              <a:solidFill>
                <a:schemeClr val="accent3">
                  <a:lumMod val="50000"/>
                </a:schemeClr>
              </a:solidFill>
            </a:endParaRPr>
          </a:p>
        </p:txBody>
      </p:sp>
      <p:sp>
        <p:nvSpPr>
          <p:cNvPr id="6" name="Rectangle 1">
            <a:extLst>
              <a:ext uri="{FF2B5EF4-FFF2-40B4-BE49-F238E27FC236}">
                <a16:creationId xmlns:a16="http://schemas.microsoft.com/office/drawing/2014/main" id="{B71AB2EE-A4A0-44E7-9C59-BD876B14AA59}"/>
              </a:ext>
            </a:extLst>
          </p:cNvPr>
          <p:cNvSpPr>
            <a:spLocks noChangeArrowheads="1"/>
          </p:cNvSpPr>
          <p:nvPr/>
        </p:nvSpPr>
        <p:spPr bwMode="auto">
          <a:xfrm>
            <a:off x="6095967"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D4FB8DD8-6489-4415-A2DA-0AB5E8CD0BB3}"/>
              </a:ext>
            </a:extLst>
          </p:cNvPr>
          <p:cNvSpPr/>
          <p:nvPr/>
        </p:nvSpPr>
        <p:spPr>
          <a:xfrm>
            <a:off x="0" y="0"/>
            <a:ext cx="12192000" cy="6858000"/>
          </a:xfrm>
          <a:prstGeom prst="rect">
            <a:avLst/>
          </a:prstGeom>
          <a:no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5B64121-6CA3-4959-95D8-42E0B06C65A2}"/>
              </a:ext>
            </a:extLst>
          </p:cNvPr>
          <p:cNvPicPr>
            <a:picLocks noChangeAspect="1"/>
          </p:cNvPicPr>
          <p:nvPr/>
        </p:nvPicPr>
        <p:blipFill>
          <a:blip r:embed="rId3"/>
          <a:stretch>
            <a:fillRect/>
          </a:stretch>
        </p:blipFill>
        <p:spPr>
          <a:xfrm>
            <a:off x="145256" y="6349983"/>
            <a:ext cx="725487" cy="396274"/>
          </a:xfrm>
          <a:prstGeom prst="rect">
            <a:avLst/>
          </a:prstGeom>
        </p:spPr>
      </p:pic>
    </p:spTree>
    <p:extLst>
      <p:ext uri="{BB962C8B-B14F-4D97-AF65-F5344CB8AC3E}">
        <p14:creationId xmlns:p14="http://schemas.microsoft.com/office/powerpoint/2010/main" val="945526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AB0495-627A-476D-9420-1745073632F7}"/>
              </a:ext>
            </a:extLst>
          </p:cNvPr>
          <p:cNvSpPr>
            <a:spLocks noGrp="1"/>
          </p:cNvSpPr>
          <p:nvPr>
            <p:ph idx="1"/>
          </p:nvPr>
        </p:nvSpPr>
        <p:spPr>
          <a:xfrm>
            <a:off x="1433703" y="1556262"/>
            <a:ext cx="4817745" cy="4186338"/>
          </a:xfrm>
        </p:spPr>
        <p:txBody>
          <a:bodyPr>
            <a:normAutofit/>
          </a:bodyPr>
          <a:lstStyle/>
          <a:p>
            <a:pPr>
              <a:buClrTx/>
              <a:buFont typeface="Wingdings" panose="05000000000000000000" pitchFamily="2" charset="2"/>
              <a:buChar char="v"/>
            </a:pPr>
            <a:r>
              <a:rPr lang="en-US" dirty="0"/>
              <a:t> Prescriptive Insulation and Window values</a:t>
            </a:r>
          </a:p>
          <a:p>
            <a:pPr>
              <a:buClrTx/>
              <a:buFont typeface="Wingdings" panose="05000000000000000000" pitchFamily="2" charset="2"/>
              <a:buChar char="v"/>
            </a:pPr>
            <a:r>
              <a:rPr lang="en-US" dirty="0"/>
              <a:t> Options for Detached Utility Buildings</a:t>
            </a:r>
          </a:p>
          <a:p>
            <a:pPr>
              <a:buClrTx/>
              <a:buFont typeface="Wingdings" panose="05000000000000000000" pitchFamily="2" charset="2"/>
              <a:buChar char="v"/>
            </a:pPr>
            <a:r>
              <a:rPr lang="en-US" dirty="0"/>
              <a:t> REScheck reports</a:t>
            </a:r>
          </a:p>
          <a:p>
            <a:pPr>
              <a:buClrTx/>
              <a:buFont typeface="Wingdings" panose="05000000000000000000" pitchFamily="2" charset="2"/>
              <a:buChar char="v"/>
            </a:pPr>
            <a:r>
              <a:rPr lang="en-US" dirty="0"/>
              <a:t> Building Air Leakage</a:t>
            </a:r>
          </a:p>
          <a:p>
            <a:pPr>
              <a:buClrTx/>
              <a:buFont typeface="Wingdings" panose="05000000000000000000" pitchFamily="2" charset="2"/>
              <a:buChar char="v"/>
            </a:pPr>
            <a:r>
              <a:rPr lang="en-US" dirty="0"/>
              <a:t> Mechanical Rooms </a:t>
            </a:r>
          </a:p>
          <a:p>
            <a:pPr>
              <a:buClrTx/>
              <a:buFont typeface="Wingdings" panose="05000000000000000000" pitchFamily="2" charset="2"/>
              <a:buChar char="v"/>
            </a:pPr>
            <a:r>
              <a:rPr lang="en-US" dirty="0"/>
              <a:t> HVAC Duct Testing </a:t>
            </a:r>
          </a:p>
          <a:p>
            <a:pPr>
              <a:buClrTx/>
              <a:buFont typeface="Wingdings" panose="05000000000000000000" pitchFamily="2" charset="2"/>
              <a:buChar char="v"/>
            </a:pPr>
            <a:r>
              <a:rPr lang="en-US" dirty="0"/>
              <a:t> Lighting</a:t>
            </a:r>
          </a:p>
          <a:p>
            <a:pPr>
              <a:buClrTx/>
              <a:buFont typeface="Wingdings" panose="05000000000000000000" pitchFamily="2" charset="2"/>
              <a:buChar char="v"/>
            </a:pPr>
            <a:r>
              <a:rPr lang="en-US" dirty="0"/>
              <a:t> Additional Energy Efficiency Packages</a:t>
            </a:r>
          </a:p>
          <a:p>
            <a:pPr>
              <a:buClrTx/>
              <a:buFont typeface="Wingdings" panose="05000000000000000000" pitchFamily="2" charset="2"/>
              <a:buChar char="v"/>
            </a:pPr>
            <a:r>
              <a:rPr lang="en-US" dirty="0"/>
              <a:t> Building Commissioning</a:t>
            </a:r>
          </a:p>
          <a:p>
            <a:pPr>
              <a:buClrTx/>
              <a:buFont typeface="Wingdings" panose="05000000000000000000" pitchFamily="2" charset="2"/>
              <a:buChar char="v"/>
            </a:pPr>
            <a:endParaRPr lang="en-US" dirty="0"/>
          </a:p>
        </p:txBody>
      </p:sp>
      <p:pic>
        <p:nvPicPr>
          <p:cNvPr id="4" name="Picture 3">
            <a:extLst>
              <a:ext uri="{FF2B5EF4-FFF2-40B4-BE49-F238E27FC236}">
                <a16:creationId xmlns:a16="http://schemas.microsoft.com/office/drawing/2014/main" id="{7D95B98A-DAB8-4063-A383-65AE4166CA0E}"/>
              </a:ext>
            </a:extLst>
          </p:cNvPr>
          <p:cNvPicPr>
            <a:picLocks noChangeAspect="1"/>
          </p:cNvPicPr>
          <p:nvPr/>
        </p:nvPicPr>
        <p:blipFill>
          <a:blip r:embed="rId2"/>
          <a:stretch>
            <a:fillRect/>
          </a:stretch>
        </p:blipFill>
        <p:spPr>
          <a:xfrm>
            <a:off x="124391" y="6357785"/>
            <a:ext cx="725487" cy="396274"/>
          </a:xfrm>
          <a:prstGeom prst="rect">
            <a:avLst/>
          </a:prstGeom>
        </p:spPr>
      </p:pic>
      <p:sp>
        <p:nvSpPr>
          <p:cNvPr id="5" name="Rectangle 4">
            <a:extLst>
              <a:ext uri="{FF2B5EF4-FFF2-40B4-BE49-F238E27FC236}">
                <a16:creationId xmlns:a16="http://schemas.microsoft.com/office/drawing/2014/main" id="{AFBA0EA8-CB23-42AA-A95E-3767C5CB6FA4}"/>
              </a:ext>
            </a:extLst>
          </p:cNvPr>
          <p:cNvSpPr/>
          <p:nvPr/>
        </p:nvSpPr>
        <p:spPr>
          <a:xfrm>
            <a:off x="0" y="0"/>
            <a:ext cx="12192000" cy="809625"/>
          </a:xfrm>
          <a:prstGeom prst="rect">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ENERGY CODE CHANGES</a:t>
            </a:r>
          </a:p>
        </p:txBody>
      </p:sp>
      <p:pic>
        <p:nvPicPr>
          <p:cNvPr id="6" name="Picture 5">
            <a:extLst>
              <a:ext uri="{FF2B5EF4-FFF2-40B4-BE49-F238E27FC236}">
                <a16:creationId xmlns:a16="http://schemas.microsoft.com/office/drawing/2014/main" id="{477607FB-069A-47F9-84D6-57055F4F402B}"/>
              </a:ext>
            </a:extLst>
          </p:cNvPr>
          <p:cNvPicPr>
            <a:picLocks noChangeAspect="1"/>
          </p:cNvPicPr>
          <p:nvPr/>
        </p:nvPicPr>
        <p:blipFill>
          <a:blip r:embed="rId3"/>
          <a:stretch>
            <a:fillRect/>
          </a:stretch>
        </p:blipFill>
        <p:spPr>
          <a:xfrm>
            <a:off x="7766876" y="1931334"/>
            <a:ext cx="2654460" cy="3436194"/>
          </a:xfrm>
          <a:prstGeom prst="rect">
            <a:avLst/>
          </a:prstGeom>
        </p:spPr>
      </p:pic>
    </p:spTree>
    <p:extLst>
      <p:ext uri="{BB962C8B-B14F-4D97-AF65-F5344CB8AC3E}">
        <p14:creationId xmlns:p14="http://schemas.microsoft.com/office/powerpoint/2010/main" val="764857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608">
                <a:alpha val="74000"/>
              </a:srgbClr>
            </a:gs>
            <a:gs pos="59000">
              <a:srgbClr val="FBEB2B"/>
            </a:gs>
            <a:gs pos="100000">
              <a:srgbClr val="F9DF4D"/>
            </a:gs>
            <a:gs pos="100000">
              <a:schemeClr val="accent1">
                <a:lumMod val="45000"/>
                <a:lumOff val="55000"/>
              </a:schemeClr>
            </a:gs>
            <a:gs pos="100000">
              <a:schemeClr val="accent1">
                <a:lumMod val="45000"/>
                <a:lumOff val="55000"/>
              </a:schemeClr>
            </a:gs>
            <a:gs pos="100000">
              <a:srgbClr val="FAE37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C17DEF-8963-4EAD-B3D2-7EAA5DCF524C}"/>
              </a:ext>
            </a:extLst>
          </p:cNvPr>
          <p:cNvPicPr>
            <a:picLocks noChangeAspect="1"/>
          </p:cNvPicPr>
          <p:nvPr/>
        </p:nvPicPr>
        <p:blipFill rotWithShape="1">
          <a:blip r:embed="rId2"/>
          <a:srcRect t="-1200"/>
          <a:stretch/>
        </p:blipFill>
        <p:spPr>
          <a:xfrm rot="5400000">
            <a:off x="4525006" y="3448037"/>
            <a:ext cx="1644891" cy="1209965"/>
          </a:xfrm>
          <a:prstGeom prst="rect">
            <a:avLst/>
          </a:prstGeom>
        </p:spPr>
      </p:pic>
      <p:sp>
        <p:nvSpPr>
          <p:cNvPr id="2" name="Title 1">
            <a:extLst>
              <a:ext uri="{FF2B5EF4-FFF2-40B4-BE49-F238E27FC236}">
                <a16:creationId xmlns:a16="http://schemas.microsoft.com/office/drawing/2014/main" id="{28EA3967-A42D-4B91-A30A-27574023EA9E}"/>
              </a:ext>
            </a:extLst>
          </p:cNvPr>
          <p:cNvSpPr>
            <a:spLocks noGrp="1"/>
          </p:cNvSpPr>
          <p:nvPr>
            <p:ph type="title"/>
          </p:nvPr>
        </p:nvSpPr>
        <p:spPr>
          <a:xfrm>
            <a:off x="643372" y="5033113"/>
            <a:ext cx="10618123" cy="963836"/>
          </a:xfrm>
        </p:spPr>
        <p:txBody>
          <a:bodyPr>
            <a:noAutofit/>
          </a:bodyPr>
          <a:lstStyle/>
          <a:p>
            <a:pPr algn="ctr"/>
            <a:r>
              <a:rPr lang="en-US" sz="3600" b="1" u="sng" dirty="0">
                <a:latin typeface="Adobe Song Std L" panose="02020300000000000000" pitchFamily="18" charset="-128"/>
                <a:ea typeface="Adobe Song Std L" panose="02020300000000000000" pitchFamily="18" charset="-128"/>
              </a:rPr>
              <a:t>Prescriptive Insulation Requirement Minimums</a:t>
            </a:r>
            <a:br>
              <a:rPr lang="en-US" sz="3600" b="1" dirty="0">
                <a:latin typeface="Adobe Song Std L" panose="02020300000000000000" pitchFamily="18" charset="-128"/>
                <a:ea typeface="Adobe Song Std L" panose="02020300000000000000" pitchFamily="18" charset="-128"/>
              </a:rPr>
            </a:br>
            <a:r>
              <a:rPr lang="en-US" sz="1600" b="1" dirty="0">
                <a:latin typeface="Adobe Song Std L" panose="02020300000000000000" pitchFamily="18" charset="-128"/>
                <a:ea typeface="Adobe Song Std L" panose="02020300000000000000" pitchFamily="18" charset="-128"/>
              </a:rPr>
              <a:t>IRC N1102.1.2</a:t>
            </a:r>
          </a:p>
        </p:txBody>
      </p:sp>
      <p:sp>
        <p:nvSpPr>
          <p:cNvPr id="3" name="Content Placeholder 2">
            <a:extLst>
              <a:ext uri="{FF2B5EF4-FFF2-40B4-BE49-F238E27FC236}">
                <a16:creationId xmlns:a16="http://schemas.microsoft.com/office/drawing/2014/main" id="{C0C25010-3662-494D-A577-3FD6A5B73B86}"/>
              </a:ext>
            </a:extLst>
          </p:cNvPr>
          <p:cNvSpPr>
            <a:spLocks noGrp="1"/>
          </p:cNvSpPr>
          <p:nvPr>
            <p:ph idx="1"/>
          </p:nvPr>
        </p:nvSpPr>
        <p:spPr>
          <a:xfrm>
            <a:off x="625794" y="548640"/>
            <a:ext cx="10940411" cy="2344291"/>
          </a:xfrm>
        </p:spPr>
        <p:txBody>
          <a:bodyPr>
            <a:normAutofit fontScale="25000" lnSpcReduction="20000"/>
          </a:bodyPr>
          <a:lstStyle/>
          <a:p>
            <a:pPr marL="0" indent="0" algn="ctr">
              <a:buNone/>
            </a:pPr>
            <a:r>
              <a:rPr lang="en-US" sz="11200" b="1" u="sng" dirty="0">
                <a:latin typeface="Adobe Song Std L" panose="02020300000000000000" pitchFamily="18" charset="-128"/>
                <a:ea typeface="Adobe Song Std L" panose="02020300000000000000" pitchFamily="18" charset="-128"/>
              </a:rPr>
              <a:t>Ceilings</a:t>
            </a:r>
            <a:r>
              <a:rPr lang="en-US" sz="11200" b="1" dirty="0">
                <a:latin typeface="Adobe Song Std L" panose="02020300000000000000" pitchFamily="18" charset="-128"/>
                <a:ea typeface="Adobe Song Std L" panose="02020300000000000000" pitchFamily="18" charset="-128"/>
              </a:rPr>
              <a:t> </a:t>
            </a:r>
            <a:r>
              <a:rPr lang="en-US" sz="11200" dirty="0">
                <a:latin typeface="Adobe Song Std L" panose="02020300000000000000" pitchFamily="18" charset="-128"/>
                <a:ea typeface="Adobe Song Std L" panose="02020300000000000000" pitchFamily="18" charset="-128"/>
              </a:rPr>
              <a:t>- R60</a:t>
            </a:r>
          </a:p>
          <a:p>
            <a:pPr algn="ctr">
              <a:spcBef>
                <a:spcPts val="600"/>
              </a:spcBef>
            </a:pPr>
            <a:r>
              <a:rPr lang="en-US" sz="11200" b="1" u="sng" dirty="0">
                <a:latin typeface="Adobe Song Std L" panose="02020300000000000000" pitchFamily="18" charset="-128"/>
                <a:ea typeface="Adobe Song Std L" panose="02020300000000000000" pitchFamily="18" charset="-128"/>
              </a:rPr>
              <a:t>Walls</a:t>
            </a:r>
            <a:r>
              <a:rPr lang="en-US" sz="11200" dirty="0">
                <a:latin typeface="Adobe Song Std L" panose="02020300000000000000" pitchFamily="18" charset="-128"/>
                <a:ea typeface="Adobe Song Std L" panose="02020300000000000000" pitchFamily="18" charset="-128"/>
              </a:rPr>
              <a:t> – R30 cavity, R23 cavity +3 continuous insulation (ci), </a:t>
            </a:r>
          </a:p>
          <a:p>
            <a:pPr algn="ctr">
              <a:spcBef>
                <a:spcPts val="600"/>
              </a:spcBef>
            </a:pPr>
            <a:r>
              <a:rPr lang="en-US" sz="11200" dirty="0">
                <a:latin typeface="Adobe Song Std L" panose="02020300000000000000" pitchFamily="18" charset="-128"/>
                <a:ea typeface="Adobe Song Std L" panose="02020300000000000000" pitchFamily="18" charset="-128"/>
              </a:rPr>
              <a:t>R20 cavity + 5 ci, R13 cavity + 10ci,  or R15 continuous</a:t>
            </a:r>
          </a:p>
          <a:p>
            <a:pPr algn="ctr"/>
            <a:r>
              <a:rPr lang="en-US" sz="11200" b="1" u="sng" dirty="0">
                <a:latin typeface="Adobe Song Std L" panose="02020300000000000000" pitchFamily="18" charset="-128"/>
                <a:ea typeface="Adobe Song Std L" panose="02020300000000000000" pitchFamily="18" charset="-128"/>
              </a:rPr>
              <a:t>Basement/Crawl </a:t>
            </a:r>
            <a:r>
              <a:rPr lang="en-US" sz="11200" dirty="0">
                <a:latin typeface="Adobe Song Std L" panose="02020300000000000000" pitchFamily="18" charset="-128"/>
                <a:ea typeface="Adobe Song Std L" panose="02020300000000000000" pitchFamily="18" charset="-128"/>
              </a:rPr>
              <a:t>– R19 cavity, R13 cavity + 5 ci, or R15 continuous</a:t>
            </a:r>
          </a:p>
          <a:p>
            <a:pPr algn="ctr"/>
            <a:r>
              <a:rPr lang="en-US" sz="11200" b="1" u="sng" dirty="0">
                <a:latin typeface="Adobe Song Std L" panose="02020300000000000000" pitchFamily="18" charset="-128"/>
                <a:ea typeface="Adobe Song Std L" panose="02020300000000000000" pitchFamily="18" charset="-128"/>
              </a:rPr>
              <a:t>Floors</a:t>
            </a:r>
            <a:r>
              <a:rPr lang="en-US" sz="11200" dirty="0">
                <a:latin typeface="Adobe Song Std L" panose="02020300000000000000" pitchFamily="18" charset="-128"/>
                <a:ea typeface="Adobe Song Std L" panose="02020300000000000000" pitchFamily="18" charset="-128"/>
              </a:rPr>
              <a:t> – R30</a:t>
            </a:r>
          </a:p>
          <a:p>
            <a:pPr algn="ctr"/>
            <a:endParaRPr lang="en-US" sz="11200" dirty="0">
              <a:latin typeface="Adobe Song Std L" panose="02020300000000000000" pitchFamily="18" charset="-128"/>
              <a:ea typeface="Adobe Song Std L" panose="02020300000000000000" pitchFamily="18" charset="-128"/>
            </a:endParaRPr>
          </a:p>
          <a:p>
            <a:pPr algn="ctr"/>
            <a:r>
              <a:rPr lang="en-US" sz="1800" dirty="0"/>
              <a:t>                                                                                                                            </a:t>
            </a:r>
            <a:endParaRPr lang="en-US" sz="2800" i="1" dirty="0"/>
          </a:p>
          <a:p>
            <a:endParaRPr lang="en-US" dirty="0"/>
          </a:p>
        </p:txBody>
      </p:sp>
      <p:pic>
        <p:nvPicPr>
          <p:cNvPr id="9" name="Picture 8">
            <a:extLst>
              <a:ext uri="{FF2B5EF4-FFF2-40B4-BE49-F238E27FC236}">
                <a16:creationId xmlns:a16="http://schemas.microsoft.com/office/drawing/2014/main" id="{E25A82E3-F125-4C76-AF70-B5149ACC2128}"/>
              </a:ext>
            </a:extLst>
          </p:cNvPr>
          <p:cNvPicPr>
            <a:picLocks noChangeAspect="1"/>
          </p:cNvPicPr>
          <p:nvPr/>
        </p:nvPicPr>
        <p:blipFill>
          <a:blip r:embed="rId3"/>
          <a:stretch>
            <a:fillRect/>
          </a:stretch>
        </p:blipFill>
        <p:spPr>
          <a:xfrm>
            <a:off x="708769" y="3230574"/>
            <a:ext cx="2468880" cy="1644891"/>
          </a:xfrm>
          <a:prstGeom prst="rect">
            <a:avLst/>
          </a:prstGeom>
        </p:spPr>
      </p:pic>
      <p:pic>
        <p:nvPicPr>
          <p:cNvPr id="10" name="Picture 9">
            <a:extLst>
              <a:ext uri="{FF2B5EF4-FFF2-40B4-BE49-F238E27FC236}">
                <a16:creationId xmlns:a16="http://schemas.microsoft.com/office/drawing/2014/main" id="{29F94F7C-EDE4-4F4A-BDD9-B1097B5C8922}"/>
              </a:ext>
            </a:extLst>
          </p:cNvPr>
          <p:cNvPicPr>
            <a:picLocks noChangeAspect="1"/>
          </p:cNvPicPr>
          <p:nvPr/>
        </p:nvPicPr>
        <p:blipFill rotWithShape="1">
          <a:blip r:embed="rId4"/>
          <a:srcRect l="16708" r="34245"/>
          <a:stretch/>
        </p:blipFill>
        <p:spPr>
          <a:xfrm>
            <a:off x="3478514" y="3226328"/>
            <a:ext cx="1275173" cy="1644891"/>
          </a:xfrm>
          <a:prstGeom prst="rect">
            <a:avLst/>
          </a:prstGeom>
        </p:spPr>
      </p:pic>
      <p:pic>
        <p:nvPicPr>
          <p:cNvPr id="11" name="Picture 10">
            <a:extLst>
              <a:ext uri="{FF2B5EF4-FFF2-40B4-BE49-F238E27FC236}">
                <a16:creationId xmlns:a16="http://schemas.microsoft.com/office/drawing/2014/main" id="{C9D55D2E-64A3-49A8-9DBB-1A0828D24343}"/>
              </a:ext>
            </a:extLst>
          </p:cNvPr>
          <p:cNvPicPr>
            <a:picLocks noChangeAspect="1"/>
          </p:cNvPicPr>
          <p:nvPr/>
        </p:nvPicPr>
        <p:blipFill>
          <a:blip r:embed="rId5"/>
          <a:stretch>
            <a:fillRect/>
          </a:stretch>
        </p:blipFill>
        <p:spPr>
          <a:xfrm>
            <a:off x="9014351" y="3237705"/>
            <a:ext cx="2468880" cy="1644891"/>
          </a:xfrm>
          <a:prstGeom prst="rect">
            <a:avLst/>
          </a:prstGeom>
        </p:spPr>
      </p:pic>
      <p:pic>
        <p:nvPicPr>
          <p:cNvPr id="4" name="Picture 3">
            <a:extLst>
              <a:ext uri="{FF2B5EF4-FFF2-40B4-BE49-F238E27FC236}">
                <a16:creationId xmlns:a16="http://schemas.microsoft.com/office/drawing/2014/main" id="{AE676BC0-121F-4872-B29A-CD5FF7B58F03}"/>
              </a:ext>
            </a:extLst>
          </p:cNvPr>
          <p:cNvPicPr>
            <a:picLocks noChangeAspect="1"/>
          </p:cNvPicPr>
          <p:nvPr/>
        </p:nvPicPr>
        <p:blipFill>
          <a:blip r:embed="rId6"/>
          <a:stretch>
            <a:fillRect/>
          </a:stretch>
        </p:blipFill>
        <p:spPr>
          <a:xfrm>
            <a:off x="114776" y="6359802"/>
            <a:ext cx="725487" cy="396274"/>
          </a:xfrm>
          <a:prstGeom prst="rect">
            <a:avLst/>
          </a:prstGeom>
        </p:spPr>
      </p:pic>
      <p:pic>
        <p:nvPicPr>
          <p:cNvPr id="8" name="Picture 7">
            <a:extLst>
              <a:ext uri="{FF2B5EF4-FFF2-40B4-BE49-F238E27FC236}">
                <a16:creationId xmlns:a16="http://schemas.microsoft.com/office/drawing/2014/main" id="{F7A866B9-0229-4C92-98AA-92F5EC6635B4}"/>
              </a:ext>
            </a:extLst>
          </p:cNvPr>
          <p:cNvPicPr>
            <a:picLocks noChangeAspect="1"/>
          </p:cNvPicPr>
          <p:nvPr/>
        </p:nvPicPr>
        <p:blipFill>
          <a:blip r:embed="rId7"/>
          <a:stretch>
            <a:fillRect/>
          </a:stretch>
        </p:blipFill>
        <p:spPr>
          <a:xfrm>
            <a:off x="6239566" y="3232696"/>
            <a:ext cx="2473920" cy="1640645"/>
          </a:xfrm>
          <a:prstGeom prst="rect">
            <a:avLst/>
          </a:prstGeom>
        </p:spPr>
      </p:pic>
      <p:sp>
        <p:nvSpPr>
          <p:cNvPr id="6" name="Rectangle 5">
            <a:extLst>
              <a:ext uri="{FF2B5EF4-FFF2-40B4-BE49-F238E27FC236}">
                <a16:creationId xmlns:a16="http://schemas.microsoft.com/office/drawing/2014/main" id="{6FC4C9C7-4D50-4A97-9178-B878A2544B9B}"/>
              </a:ext>
            </a:extLst>
          </p:cNvPr>
          <p:cNvSpPr/>
          <p:nvPr/>
        </p:nvSpPr>
        <p:spPr>
          <a:xfrm>
            <a:off x="0" y="0"/>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054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D3F87F-9A13-4738-A114-36E7EDDDDDF2}"/>
              </a:ext>
            </a:extLst>
          </p:cNvPr>
          <p:cNvPicPr>
            <a:picLocks noChangeAspect="1"/>
          </p:cNvPicPr>
          <p:nvPr/>
        </p:nvPicPr>
        <p:blipFill>
          <a:blip r:embed="rId2"/>
          <a:stretch>
            <a:fillRect/>
          </a:stretch>
        </p:blipFill>
        <p:spPr>
          <a:xfrm>
            <a:off x="4814342" y="2836351"/>
            <a:ext cx="4746810" cy="3455398"/>
          </a:xfrm>
          <a:prstGeom prst="rect">
            <a:avLst/>
          </a:prstGeom>
        </p:spPr>
      </p:pic>
      <p:sp>
        <p:nvSpPr>
          <p:cNvPr id="2" name="Title 1">
            <a:extLst>
              <a:ext uri="{FF2B5EF4-FFF2-40B4-BE49-F238E27FC236}">
                <a16:creationId xmlns:a16="http://schemas.microsoft.com/office/drawing/2014/main" id="{50A97D5F-90F0-4AD7-A075-03D97676E277}"/>
              </a:ext>
            </a:extLst>
          </p:cNvPr>
          <p:cNvSpPr>
            <a:spLocks noGrp="1"/>
          </p:cNvSpPr>
          <p:nvPr>
            <p:ph type="title"/>
          </p:nvPr>
        </p:nvSpPr>
        <p:spPr>
          <a:xfrm rot="20746956">
            <a:off x="4771765" y="4797497"/>
            <a:ext cx="3267076" cy="952500"/>
          </a:xfrm>
        </p:spPr>
        <p:txBody>
          <a:bodyPr>
            <a:noAutofit/>
          </a:bodyPr>
          <a:lstStyle/>
          <a:p>
            <a:r>
              <a:rPr lang="en-US" sz="6600" b="1" dirty="0">
                <a:solidFill>
                  <a:schemeClr val="tx1">
                    <a:lumMod val="75000"/>
                    <a:lumOff val="25000"/>
                    <a:alpha val="26000"/>
                  </a:schemeClr>
                </a:solidFill>
                <a:latin typeface="Arial" panose="020B0604020202020204" pitchFamily="34" charset="0"/>
                <a:cs typeface="Arial" panose="020B0604020202020204" pitchFamily="34" charset="0"/>
              </a:rPr>
              <a:t>Sample</a:t>
            </a:r>
          </a:p>
        </p:txBody>
      </p:sp>
      <p:sp>
        <p:nvSpPr>
          <p:cNvPr id="3" name="Content Placeholder 2">
            <a:extLst>
              <a:ext uri="{FF2B5EF4-FFF2-40B4-BE49-F238E27FC236}">
                <a16:creationId xmlns:a16="http://schemas.microsoft.com/office/drawing/2014/main" id="{16030951-C6E0-4C85-ACE4-E860E00A9A89}"/>
              </a:ext>
            </a:extLst>
          </p:cNvPr>
          <p:cNvSpPr>
            <a:spLocks noGrp="1"/>
          </p:cNvSpPr>
          <p:nvPr>
            <p:ph idx="1"/>
          </p:nvPr>
        </p:nvSpPr>
        <p:spPr>
          <a:xfrm>
            <a:off x="2567464" y="1205671"/>
            <a:ext cx="7057072" cy="1630680"/>
          </a:xfrm>
        </p:spPr>
        <p:txBody>
          <a:bodyPr>
            <a:normAutofit fontScale="92500"/>
          </a:bodyPr>
          <a:lstStyle/>
          <a:p>
            <a:pPr algn="ctr"/>
            <a:r>
              <a:rPr lang="en-US" sz="2800" dirty="0">
                <a:latin typeface="Arial Nova" panose="020B0504020202020204" pitchFamily="34" charset="0"/>
              </a:rPr>
              <a:t>Maximum U-value for windows can still be </a:t>
            </a:r>
            <a:r>
              <a:rPr lang="en-US" sz="2800" b="1" dirty="0">
                <a:latin typeface="Arial Nova" panose="020B0504020202020204" pitchFamily="34" charset="0"/>
              </a:rPr>
              <a:t>.32</a:t>
            </a:r>
          </a:p>
          <a:p>
            <a:pPr algn="ctr"/>
            <a:r>
              <a:rPr lang="en-US" sz="2800" dirty="0">
                <a:latin typeface="Arial Nova" panose="020B0504020202020204" pitchFamily="34" charset="0"/>
              </a:rPr>
              <a:t>For the first time in our climate zone, maximum Solar Heat Gain Coefficient is </a:t>
            </a:r>
            <a:r>
              <a:rPr lang="en-US" sz="2800" b="1" dirty="0">
                <a:latin typeface="Arial Nova" panose="020B0504020202020204" pitchFamily="34" charset="0"/>
              </a:rPr>
              <a:t>.40</a:t>
            </a:r>
          </a:p>
          <a:p>
            <a:endParaRPr lang="en-US" dirty="0"/>
          </a:p>
        </p:txBody>
      </p:sp>
      <p:pic>
        <p:nvPicPr>
          <p:cNvPr id="4" name="Picture 3">
            <a:extLst>
              <a:ext uri="{FF2B5EF4-FFF2-40B4-BE49-F238E27FC236}">
                <a16:creationId xmlns:a16="http://schemas.microsoft.com/office/drawing/2014/main" id="{76A5AEEF-87BA-4077-8979-1D35DE4E515B}"/>
              </a:ext>
            </a:extLst>
          </p:cNvPr>
          <p:cNvPicPr>
            <a:picLocks noChangeAspect="1"/>
          </p:cNvPicPr>
          <p:nvPr/>
        </p:nvPicPr>
        <p:blipFill>
          <a:blip r:embed="rId3"/>
          <a:stretch>
            <a:fillRect/>
          </a:stretch>
        </p:blipFill>
        <p:spPr>
          <a:xfrm>
            <a:off x="116228" y="6341455"/>
            <a:ext cx="725487" cy="396274"/>
          </a:xfrm>
          <a:prstGeom prst="rect">
            <a:avLst/>
          </a:prstGeom>
        </p:spPr>
      </p:pic>
      <p:sp>
        <p:nvSpPr>
          <p:cNvPr id="5" name="Rectangle 4">
            <a:extLst>
              <a:ext uri="{FF2B5EF4-FFF2-40B4-BE49-F238E27FC236}">
                <a16:creationId xmlns:a16="http://schemas.microsoft.com/office/drawing/2014/main" id="{08F73092-BFE5-41AA-9AC2-905D71FF4B2A}"/>
              </a:ext>
            </a:extLst>
          </p:cNvPr>
          <p:cNvSpPr/>
          <p:nvPr/>
        </p:nvSpPr>
        <p:spPr>
          <a:xfrm>
            <a:off x="0" y="0"/>
            <a:ext cx="12192000" cy="800100"/>
          </a:xfrm>
          <a:prstGeom prst="rect">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WINDOWS</a:t>
            </a:r>
          </a:p>
        </p:txBody>
      </p:sp>
      <p:pic>
        <p:nvPicPr>
          <p:cNvPr id="9" name="Picture 8">
            <a:extLst>
              <a:ext uri="{FF2B5EF4-FFF2-40B4-BE49-F238E27FC236}">
                <a16:creationId xmlns:a16="http://schemas.microsoft.com/office/drawing/2014/main" id="{869383D1-C1F7-4393-AEBB-5F85222EBA4B}"/>
              </a:ext>
            </a:extLst>
          </p:cNvPr>
          <p:cNvPicPr>
            <a:picLocks noChangeAspect="1"/>
          </p:cNvPicPr>
          <p:nvPr/>
        </p:nvPicPr>
        <p:blipFill rotWithShape="1">
          <a:blip r:embed="rId4">
            <a:alphaModFix amt="10000"/>
          </a:blip>
          <a:srcRect r="67667"/>
          <a:stretch/>
        </p:blipFill>
        <p:spPr>
          <a:xfrm>
            <a:off x="543618" y="997931"/>
            <a:ext cx="1847850" cy="5372100"/>
          </a:xfrm>
          <a:prstGeom prst="rect">
            <a:avLst/>
          </a:prstGeom>
        </p:spPr>
      </p:pic>
      <p:pic>
        <p:nvPicPr>
          <p:cNvPr id="10" name="Picture 9">
            <a:extLst>
              <a:ext uri="{FF2B5EF4-FFF2-40B4-BE49-F238E27FC236}">
                <a16:creationId xmlns:a16="http://schemas.microsoft.com/office/drawing/2014/main" id="{A5316BDB-CDDF-4425-B944-A57DBC642586}"/>
              </a:ext>
            </a:extLst>
          </p:cNvPr>
          <p:cNvPicPr>
            <a:picLocks noChangeAspect="1"/>
          </p:cNvPicPr>
          <p:nvPr/>
        </p:nvPicPr>
        <p:blipFill rotWithShape="1">
          <a:blip r:embed="rId4">
            <a:alphaModFix amt="10000"/>
          </a:blip>
          <a:srcRect l="67333"/>
          <a:stretch/>
        </p:blipFill>
        <p:spPr>
          <a:xfrm>
            <a:off x="9800532" y="1034507"/>
            <a:ext cx="1866900" cy="5569931"/>
          </a:xfrm>
          <a:prstGeom prst="rect">
            <a:avLst/>
          </a:prstGeom>
        </p:spPr>
      </p:pic>
    </p:spTree>
    <p:extLst>
      <p:ext uri="{BB962C8B-B14F-4D97-AF65-F5344CB8AC3E}">
        <p14:creationId xmlns:p14="http://schemas.microsoft.com/office/powerpoint/2010/main" val="157495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3616B-4F72-4C6F-9DB7-4C7E6309E7D8}"/>
              </a:ext>
            </a:extLst>
          </p:cNvPr>
          <p:cNvSpPr>
            <a:spLocks noGrp="1"/>
          </p:cNvSpPr>
          <p:nvPr>
            <p:ph type="title"/>
          </p:nvPr>
        </p:nvSpPr>
        <p:spPr>
          <a:xfrm>
            <a:off x="4321190" y="366082"/>
            <a:ext cx="6899564" cy="1325563"/>
          </a:xfrm>
        </p:spPr>
        <p:txBody>
          <a:bodyPr>
            <a:noAutofit/>
          </a:bodyPr>
          <a:lstStyle/>
          <a:p>
            <a:pPr algn="ctr"/>
            <a:r>
              <a:rPr lang="en-US" b="1" dirty="0"/>
              <a:t>Major 2021 Code Adoptions</a:t>
            </a:r>
            <a:br>
              <a:rPr lang="en-US" sz="3200" b="1" dirty="0"/>
            </a:br>
            <a:r>
              <a:rPr lang="en-US" sz="2800" dirty="0"/>
              <a:t>IRC,IBC,IECC,IEBC,IFGC,IMC,IPC,IPMC</a:t>
            </a:r>
          </a:p>
        </p:txBody>
      </p:sp>
      <p:sp>
        <p:nvSpPr>
          <p:cNvPr id="3" name="Content Placeholder 2">
            <a:extLst>
              <a:ext uri="{FF2B5EF4-FFF2-40B4-BE49-F238E27FC236}">
                <a16:creationId xmlns:a16="http://schemas.microsoft.com/office/drawing/2014/main" id="{12AD4D72-000E-487D-A547-9A0726FBEA5E}"/>
              </a:ext>
            </a:extLst>
          </p:cNvPr>
          <p:cNvSpPr>
            <a:spLocks noGrp="1"/>
          </p:cNvSpPr>
          <p:nvPr>
            <p:ph idx="1"/>
          </p:nvPr>
        </p:nvSpPr>
        <p:spPr>
          <a:xfrm>
            <a:off x="7409469" y="2871982"/>
            <a:ext cx="4199084" cy="2318854"/>
          </a:xfrm>
        </p:spPr>
        <p:txBody>
          <a:bodyPr anchor="t">
            <a:normAutofit/>
          </a:bodyPr>
          <a:lstStyle/>
          <a:p>
            <a:pPr marL="0" indent="0">
              <a:buNone/>
            </a:pPr>
            <a:r>
              <a:rPr lang="en-US" sz="2400" b="1" dirty="0"/>
              <a:t>Additions:  </a:t>
            </a:r>
          </a:p>
          <a:p>
            <a:pPr>
              <a:buFont typeface="Wingdings" panose="05000000000000000000" pitchFamily="2" charset="2"/>
              <a:buChar char="q"/>
            </a:pPr>
            <a:r>
              <a:rPr lang="en-US" sz="2400" dirty="0"/>
              <a:t> ISPSC Pool and Spa Code </a:t>
            </a:r>
          </a:p>
          <a:p>
            <a:pPr marL="0" indent="0">
              <a:buNone/>
            </a:pPr>
            <a:r>
              <a:rPr lang="en-US" dirty="0"/>
              <a:t>(Non-Residential except barriers)</a:t>
            </a:r>
          </a:p>
          <a:p>
            <a:pPr>
              <a:buFont typeface="Wingdings" panose="05000000000000000000" pitchFamily="2" charset="2"/>
              <a:buChar char="q"/>
            </a:pPr>
            <a:r>
              <a:rPr lang="en-US" sz="2400" dirty="0"/>
              <a:t>2020 NEC Administrative  Amendments</a:t>
            </a:r>
          </a:p>
          <a:p>
            <a:endParaRPr lang="en-US" sz="1800" dirty="0"/>
          </a:p>
          <a:p>
            <a:endParaRPr lang="en-US" sz="1800" dirty="0"/>
          </a:p>
          <a:p>
            <a:endParaRPr lang="en-US" sz="1800" dirty="0"/>
          </a:p>
        </p:txBody>
      </p:sp>
      <p:pic>
        <p:nvPicPr>
          <p:cNvPr id="8" name="Picture 7">
            <a:extLst>
              <a:ext uri="{FF2B5EF4-FFF2-40B4-BE49-F238E27FC236}">
                <a16:creationId xmlns:a16="http://schemas.microsoft.com/office/drawing/2014/main" id="{063C5679-3E41-4B86-9121-C3BF2F34C814}"/>
              </a:ext>
            </a:extLst>
          </p:cNvPr>
          <p:cNvPicPr>
            <a:picLocks noChangeAspect="1"/>
          </p:cNvPicPr>
          <p:nvPr/>
        </p:nvPicPr>
        <p:blipFill rotWithShape="1">
          <a:blip r:embed="rId2"/>
          <a:srcRect r="5" b="22504"/>
          <a:stretch/>
        </p:blipFill>
        <p:spPr>
          <a:xfrm>
            <a:off x="3485231" y="2871982"/>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0" name="Picture 9">
            <a:extLst>
              <a:ext uri="{FF2B5EF4-FFF2-40B4-BE49-F238E27FC236}">
                <a16:creationId xmlns:a16="http://schemas.microsoft.com/office/drawing/2014/main" id="{D7F24132-4E78-44B0-A1E9-E29BD52BA78D}"/>
              </a:ext>
            </a:extLst>
          </p:cNvPr>
          <p:cNvPicPr>
            <a:picLocks noChangeAspect="1"/>
          </p:cNvPicPr>
          <p:nvPr/>
        </p:nvPicPr>
        <p:blipFill rotWithShape="1">
          <a:blip r:embed="rId3"/>
          <a:srcRect t="1900" r="1" b="12836"/>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6" name="Picture 5">
            <a:extLst>
              <a:ext uri="{FF2B5EF4-FFF2-40B4-BE49-F238E27FC236}">
                <a16:creationId xmlns:a16="http://schemas.microsoft.com/office/drawing/2014/main" id="{A41DB849-799F-4EF8-A2B4-CB2E8A02FCCE}"/>
              </a:ext>
            </a:extLst>
          </p:cNvPr>
          <p:cNvPicPr>
            <a:picLocks noChangeAspect="1"/>
          </p:cNvPicPr>
          <p:nvPr/>
        </p:nvPicPr>
        <p:blipFill rotWithShape="1">
          <a:blip r:embed="rId4"/>
          <a:srcRect r="2" b="9647"/>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pic>
        <p:nvPicPr>
          <p:cNvPr id="4" name="Picture 3">
            <a:extLst>
              <a:ext uri="{FF2B5EF4-FFF2-40B4-BE49-F238E27FC236}">
                <a16:creationId xmlns:a16="http://schemas.microsoft.com/office/drawing/2014/main" id="{160ADF15-2367-48C0-BEBD-84097E581DC4}"/>
              </a:ext>
            </a:extLst>
          </p:cNvPr>
          <p:cNvPicPr>
            <a:picLocks noChangeAspect="1"/>
          </p:cNvPicPr>
          <p:nvPr/>
        </p:nvPicPr>
        <p:blipFill>
          <a:blip r:embed="rId5"/>
          <a:stretch>
            <a:fillRect/>
          </a:stretch>
        </p:blipFill>
        <p:spPr>
          <a:xfrm>
            <a:off x="145256" y="6349983"/>
            <a:ext cx="725487" cy="396274"/>
          </a:xfrm>
          <a:prstGeom prst="rect">
            <a:avLst/>
          </a:prstGeom>
        </p:spPr>
      </p:pic>
      <p:sp>
        <p:nvSpPr>
          <p:cNvPr id="5" name="TextBox 4">
            <a:extLst>
              <a:ext uri="{FF2B5EF4-FFF2-40B4-BE49-F238E27FC236}">
                <a16:creationId xmlns:a16="http://schemas.microsoft.com/office/drawing/2014/main" id="{4E95065A-7C64-4508-9A13-3377C8DE6590}"/>
              </a:ext>
            </a:extLst>
          </p:cNvPr>
          <p:cNvSpPr txBox="1"/>
          <p:nvPr/>
        </p:nvSpPr>
        <p:spPr>
          <a:xfrm>
            <a:off x="4625293" y="5747396"/>
            <a:ext cx="7047115" cy="923330"/>
          </a:xfrm>
          <a:prstGeom prst="rect">
            <a:avLst/>
          </a:prstGeom>
          <a:noFill/>
        </p:spPr>
        <p:txBody>
          <a:bodyPr wrap="square" rtlCol="0">
            <a:spAutoFit/>
          </a:bodyPr>
          <a:lstStyle/>
          <a:p>
            <a:r>
              <a:rPr lang="en-US" dirty="0"/>
              <a:t>Codes adopted Jan. 10, 2022, by Board of Larimer County Commissioners, effective March 1, 2022 in UNINCORPORATED Larimer County only (not inside 2 incorporated city/6 town limits).</a:t>
            </a:r>
          </a:p>
        </p:txBody>
      </p:sp>
    </p:spTree>
    <p:extLst>
      <p:ext uri="{BB962C8B-B14F-4D97-AF65-F5344CB8AC3E}">
        <p14:creationId xmlns:p14="http://schemas.microsoft.com/office/powerpoint/2010/main" val="385560264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E87F-9090-41BA-994C-409DCECF0D91}"/>
              </a:ext>
            </a:extLst>
          </p:cNvPr>
          <p:cNvSpPr>
            <a:spLocks noGrp="1"/>
          </p:cNvSpPr>
          <p:nvPr>
            <p:ph type="title"/>
          </p:nvPr>
        </p:nvSpPr>
        <p:spPr>
          <a:xfrm>
            <a:off x="637309" y="876300"/>
            <a:ext cx="10518371" cy="568036"/>
          </a:xfrm>
        </p:spPr>
        <p:txBody>
          <a:bodyPr>
            <a:normAutofit fontScale="90000"/>
          </a:bodyPr>
          <a:lstStyle/>
          <a:p>
            <a:pPr algn="ctr"/>
            <a:br>
              <a:rPr lang="en-US" dirty="0"/>
            </a:br>
            <a:r>
              <a:rPr lang="en-US" sz="3200" dirty="0"/>
              <a:t>(does not apply to habitable space like offices &amp; studios)</a:t>
            </a:r>
          </a:p>
        </p:txBody>
      </p:sp>
      <p:sp>
        <p:nvSpPr>
          <p:cNvPr id="3" name="Content Placeholder 2">
            <a:extLst>
              <a:ext uri="{FF2B5EF4-FFF2-40B4-BE49-F238E27FC236}">
                <a16:creationId xmlns:a16="http://schemas.microsoft.com/office/drawing/2014/main" id="{E87A19A3-2A01-4637-8E03-2A0FCB7BEFA4}"/>
              </a:ext>
            </a:extLst>
          </p:cNvPr>
          <p:cNvSpPr>
            <a:spLocks noGrp="1"/>
          </p:cNvSpPr>
          <p:nvPr>
            <p:ph idx="1"/>
          </p:nvPr>
        </p:nvSpPr>
        <p:spPr>
          <a:xfrm>
            <a:off x="1097280" y="2164772"/>
            <a:ext cx="10058400" cy="4023360"/>
          </a:xfrm>
        </p:spPr>
        <p:txBody>
          <a:bodyPr/>
          <a:lstStyle/>
          <a:p>
            <a:r>
              <a:rPr lang="en-US" dirty="0"/>
              <a:t>If not heated or cooled by fuel or electrical energy – no requirements</a:t>
            </a:r>
          </a:p>
          <a:p>
            <a:r>
              <a:rPr lang="en-US" dirty="0"/>
              <a:t>If controlled by a maximum 2-hour time switch – no requirements</a:t>
            </a:r>
          </a:p>
          <a:p>
            <a:r>
              <a:rPr lang="en-US" dirty="0"/>
              <a:t>If not heated above 50 degrees F – no requirements</a:t>
            </a:r>
          </a:p>
          <a:p>
            <a:r>
              <a:rPr lang="en-US" dirty="0"/>
              <a:t>Otherwise, use the following thermal design criteria:</a:t>
            </a:r>
          </a:p>
          <a:p>
            <a:pPr>
              <a:buClrTx/>
              <a:buFont typeface="Wingdings" panose="05000000000000000000" pitchFamily="2" charset="2"/>
              <a:buChar char="§"/>
            </a:pPr>
            <a:r>
              <a:rPr lang="en-US" dirty="0"/>
              <a:t> Design winter heating for 60 degrees maximum and summer cooling for 80 degrees minimum</a:t>
            </a:r>
          </a:p>
          <a:p>
            <a:pPr>
              <a:buClrTx/>
              <a:buFont typeface="Wingdings" panose="05000000000000000000" pitchFamily="2" charset="2"/>
              <a:buChar char="§"/>
            </a:pPr>
            <a:r>
              <a:rPr lang="en-US" dirty="0"/>
              <a:t> Minimum R-15 wall insulation, R-30 roof/ceiling insulation, R-3 door insulation</a:t>
            </a:r>
          </a:p>
          <a:p>
            <a:pPr>
              <a:buClrTx/>
              <a:buFont typeface="Wingdings" panose="05000000000000000000" pitchFamily="2" charset="2"/>
              <a:buChar char="§"/>
            </a:pPr>
            <a:r>
              <a:rPr lang="en-US" dirty="0"/>
              <a:t> Maximum U.40 for windows/doors, not more than 10% of floor area</a:t>
            </a:r>
          </a:p>
          <a:p>
            <a:pPr>
              <a:buClrTx/>
              <a:buFont typeface="Wingdings" panose="05000000000000000000" pitchFamily="2" charset="2"/>
              <a:buChar char="§"/>
            </a:pPr>
            <a:r>
              <a:rPr lang="en-US" dirty="0"/>
              <a:t> Protect plumbing from freezing</a:t>
            </a:r>
          </a:p>
          <a:p>
            <a:r>
              <a:rPr lang="en-US" sz="1600" b="1" dirty="0"/>
              <a:t>                                                                                      IRC Section N1101.1</a:t>
            </a:r>
          </a:p>
        </p:txBody>
      </p:sp>
      <p:pic>
        <p:nvPicPr>
          <p:cNvPr id="4" name="Picture 3">
            <a:extLst>
              <a:ext uri="{FF2B5EF4-FFF2-40B4-BE49-F238E27FC236}">
                <a16:creationId xmlns:a16="http://schemas.microsoft.com/office/drawing/2014/main" id="{0E50F43D-BECD-4880-B43B-DC9F5494C1F1}"/>
              </a:ext>
            </a:extLst>
          </p:cNvPr>
          <p:cNvPicPr>
            <a:picLocks noChangeAspect="1"/>
          </p:cNvPicPr>
          <p:nvPr/>
        </p:nvPicPr>
        <p:blipFill>
          <a:blip r:embed="rId2"/>
          <a:stretch>
            <a:fillRect/>
          </a:stretch>
        </p:blipFill>
        <p:spPr>
          <a:xfrm>
            <a:off x="116227" y="6373259"/>
            <a:ext cx="725487" cy="396274"/>
          </a:xfrm>
          <a:prstGeom prst="rect">
            <a:avLst/>
          </a:prstGeom>
        </p:spPr>
      </p:pic>
      <p:sp>
        <p:nvSpPr>
          <p:cNvPr id="5" name="Rectangle 4">
            <a:extLst>
              <a:ext uri="{FF2B5EF4-FFF2-40B4-BE49-F238E27FC236}">
                <a16:creationId xmlns:a16="http://schemas.microsoft.com/office/drawing/2014/main" id="{4B5CC1D6-773A-4EB4-B5F7-B8AC3EEAE410}"/>
              </a:ext>
            </a:extLst>
          </p:cNvPr>
          <p:cNvSpPr/>
          <p:nvPr/>
        </p:nvSpPr>
        <p:spPr>
          <a:xfrm>
            <a:off x="0" y="0"/>
            <a:ext cx="12192000" cy="800100"/>
          </a:xfrm>
          <a:prstGeom prst="rect">
            <a:avLst/>
          </a:prstGeom>
          <a:solidFill>
            <a:srgbClr val="006174"/>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Insulation Options for Detached Utility/Ag Buildings</a:t>
            </a:r>
          </a:p>
        </p:txBody>
      </p:sp>
      <p:pic>
        <p:nvPicPr>
          <p:cNvPr id="8" name="Picture 7">
            <a:extLst>
              <a:ext uri="{FF2B5EF4-FFF2-40B4-BE49-F238E27FC236}">
                <a16:creationId xmlns:a16="http://schemas.microsoft.com/office/drawing/2014/main" id="{78F2F04E-50F3-499B-8AA1-97CFC94C1EB4}"/>
              </a:ext>
            </a:extLst>
          </p:cNvPr>
          <p:cNvPicPr>
            <a:picLocks noChangeAspect="1"/>
          </p:cNvPicPr>
          <p:nvPr/>
        </p:nvPicPr>
        <p:blipFill>
          <a:blip r:embed="rId3"/>
          <a:stretch>
            <a:fillRect/>
          </a:stretch>
        </p:blipFill>
        <p:spPr>
          <a:xfrm>
            <a:off x="8629650" y="1520536"/>
            <a:ext cx="3267075" cy="2273884"/>
          </a:xfrm>
          <a:prstGeom prst="rect">
            <a:avLst/>
          </a:prstGeom>
        </p:spPr>
      </p:pic>
    </p:spTree>
    <p:extLst>
      <p:ext uri="{BB962C8B-B14F-4D97-AF65-F5344CB8AC3E}">
        <p14:creationId xmlns:p14="http://schemas.microsoft.com/office/powerpoint/2010/main" val="1503760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F6275C-8DAE-4FEC-AD11-50CE471DE9AF}"/>
              </a:ext>
            </a:extLst>
          </p:cNvPr>
          <p:cNvPicPr>
            <a:picLocks noChangeAspect="1"/>
          </p:cNvPicPr>
          <p:nvPr/>
        </p:nvPicPr>
        <p:blipFill>
          <a:blip r:embed="rId2">
            <a:alphaModFix amt="8000"/>
          </a:blip>
          <a:stretch>
            <a:fillRect/>
          </a:stretch>
        </p:blipFill>
        <p:spPr>
          <a:xfrm>
            <a:off x="3278533" y="341573"/>
            <a:ext cx="6401176" cy="6174854"/>
          </a:xfrm>
          <a:prstGeom prst="rect">
            <a:avLst/>
          </a:prstGeom>
        </p:spPr>
      </p:pic>
      <p:sp>
        <p:nvSpPr>
          <p:cNvPr id="2" name="Title 1">
            <a:extLst>
              <a:ext uri="{FF2B5EF4-FFF2-40B4-BE49-F238E27FC236}">
                <a16:creationId xmlns:a16="http://schemas.microsoft.com/office/drawing/2014/main" id="{C510132B-36AD-4D01-81B8-366CD84E7524}"/>
              </a:ext>
            </a:extLst>
          </p:cNvPr>
          <p:cNvSpPr>
            <a:spLocks noGrp="1"/>
          </p:cNvSpPr>
          <p:nvPr>
            <p:ph type="title"/>
          </p:nvPr>
        </p:nvSpPr>
        <p:spPr>
          <a:xfrm>
            <a:off x="644264" y="845589"/>
            <a:ext cx="6513773" cy="1215960"/>
          </a:xfrm>
        </p:spPr>
        <p:txBody>
          <a:bodyPr>
            <a:noAutofit/>
          </a:bodyPr>
          <a:lstStyle/>
          <a:p>
            <a:r>
              <a:rPr lang="en-US" sz="7200" b="1" dirty="0" err="1">
                <a:solidFill>
                  <a:srgbClr val="3F6A9D"/>
                </a:solidFill>
                <a:latin typeface="+mn-lt"/>
              </a:rPr>
              <a:t>RES</a:t>
            </a:r>
            <a:r>
              <a:rPr lang="en-US" sz="7200" b="1" i="1" dirty="0" err="1">
                <a:solidFill>
                  <a:srgbClr val="3F6A9D"/>
                </a:solidFill>
              </a:rPr>
              <a:t>check</a:t>
            </a:r>
            <a:r>
              <a:rPr lang="en-US" sz="7200" b="1" i="1" dirty="0">
                <a:solidFill>
                  <a:srgbClr val="3F6A9D"/>
                </a:solidFill>
              </a:rPr>
              <a:t> </a:t>
            </a:r>
            <a:r>
              <a:rPr lang="en-US" sz="7200" b="1" dirty="0">
                <a:solidFill>
                  <a:srgbClr val="3F6A9D"/>
                </a:solidFill>
              </a:rPr>
              <a:t>Reports</a:t>
            </a:r>
          </a:p>
        </p:txBody>
      </p:sp>
      <p:sp>
        <p:nvSpPr>
          <p:cNvPr id="3" name="Content Placeholder 2">
            <a:extLst>
              <a:ext uri="{FF2B5EF4-FFF2-40B4-BE49-F238E27FC236}">
                <a16:creationId xmlns:a16="http://schemas.microsoft.com/office/drawing/2014/main" id="{181A1E6C-E633-4DC8-AC9C-E3A1DBD9A68C}"/>
              </a:ext>
            </a:extLst>
          </p:cNvPr>
          <p:cNvSpPr>
            <a:spLocks noGrp="1"/>
          </p:cNvSpPr>
          <p:nvPr>
            <p:ph idx="1"/>
          </p:nvPr>
        </p:nvSpPr>
        <p:spPr>
          <a:xfrm>
            <a:off x="1471355" y="2634376"/>
            <a:ext cx="5581538" cy="1789545"/>
          </a:xfrm>
        </p:spPr>
        <p:txBody>
          <a:bodyPr>
            <a:noAutofit/>
          </a:bodyPr>
          <a:lstStyle/>
          <a:p>
            <a:r>
              <a:rPr lang="en-US" sz="4000" dirty="0">
                <a:solidFill>
                  <a:schemeClr val="bg2">
                    <a:lumMod val="50000"/>
                  </a:schemeClr>
                </a:solidFill>
              </a:rPr>
              <a:t>Only </a:t>
            </a:r>
            <a:r>
              <a:rPr lang="en-US" sz="4000" u="sng" dirty="0">
                <a:solidFill>
                  <a:schemeClr val="bg2">
                    <a:lumMod val="50000"/>
                  </a:schemeClr>
                </a:solidFill>
              </a:rPr>
              <a:t>2018</a:t>
            </a:r>
            <a:r>
              <a:rPr lang="en-US" sz="4000" dirty="0">
                <a:solidFill>
                  <a:schemeClr val="bg2">
                    <a:lumMod val="50000"/>
                  </a:schemeClr>
                </a:solidFill>
              </a:rPr>
              <a:t> or </a:t>
            </a:r>
            <a:r>
              <a:rPr lang="en-US" sz="4000" u="sng" dirty="0">
                <a:solidFill>
                  <a:schemeClr val="bg2">
                    <a:lumMod val="50000"/>
                  </a:schemeClr>
                </a:solidFill>
              </a:rPr>
              <a:t>2021 </a:t>
            </a:r>
            <a:r>
              <a:rPr lang="en-US" sz="4000" dirty="0">
                <a:solidFill>
                  <a:schemeClr val="bg2">
                    <a:lumMod val="50000"/>
                  </a:schemeClr>
                </a:solidFill>
              </a:rPr>
              <a:t>ResCheck compliance reports will be accepted</a:t>
            </a:r>
          </a:p>
        </p:txBody>
      </p:sp>
      <p:pic>
        <p:nvPicPr>
          <p:cNvPr id="7" name="Picture 6">
            <a:extLst>
              <a:ext uri="{FF2B5EF4-FFF2-40B4-BE49-F238E27FC236}">
                <a16:creationId xmlns:a16="http://schemas.microsoft.com/office/drawing/2014/main" id="{874052BB-44AF-49FC-AF87-9F00AE5CB35E}"/>
              </a:ext>
            </a:extLst>
          </p:cNvPr>
          <p:cNvPicPr>
            <a:picLocks noChangeAspect="1"/>
          </p:cNvPicPr>
          <p:nvPr/>
        </p:nvPicPr>
        <p:blipFill>
          <a:blip r:embed="rId3">
            <a:alphaModFix/>
          </a:blip>
          <a:stretch>
            <a:fillRect/>
          </a:stretch>
        </p:blipFill>
        <p:spPr>
          <a:xfrm>
            <a:off x="8281374" y="2167172"/>
            <a:ext cx="2419578" cy="3137111"/>
          </a:xfrm>
          <a:prstGeom prst="rect">
            <a:avLst/>
          </a:prstGeom>
          <a:ln w="28575">
            <a:solidFill>
              <a:schemeClr val="bg2">
                <a:lumMod val="50000"/>
              </a:schemeClr>
            </a:solidFill>
          </a:ln>
        </p:spPr>
      </p:pic>
      <p:pic>
        <p:nvPicPr>
          <p:cNvPr id="5" name="Picture 4">
            <a:extLst>
              <a:ext uri="{FF2B5EF4-FFF2-40B4-BE49-F238E27FC236}">
                <a16:creationId xmlns:a16="http://schemas.microsoft.com/office/drawing/2014/main" id="{7E0B8377-FCA0-4E85-B99D-1A8793BEF4AC}"/>
              </a:ext>
            </a:extLst>
          </p:cNvPr>
          <p:cNvPicPr>
            <a:picLocks noChangeAspect="1"/>
          </p:cNvPicPr>
          <p:nvPr/>
        </p:nvPicPr>
        <p:blipFill>
          <a:blip r:embed="rId4"/>
          <a:stretch>
            <a:fillRect/>
          </a:stretch>
        </p:blipFill>
        <p:spPr>
          <a:xfrm>
            <a:off x="114776" y="6318290"/>
            <a:ext cx="725487" cy="396274"/>
          </a:xfrm>
          <a:prstGeom prst="rect">
            <a:avLst/>
          </a:prstGeom>
        </p:spPr>
      </p:pic>
      <p:sp>
        <p:nvSpPr>
          <p:cNvPr id="6" name="TextBox 5">
            <a:extLst>
              <a:ext uri="{FF2B5EF4-FFF2-40B4-BE49-F238E27FC236}">
                <a16:creationId xmlns:a16="http://schemas.microsoft.com/office/drawing/2014/main" id="{B5167EA4-C44C-4C45-AC01-71038C1DD9F8}"/>
              </a:ext>
            </a:extLst>
          </p:cNvPr>
          <p:cNvSpPr txBox="1"/>
          <p:nvPr/>
        </p:nvSpPr>
        <p:spPr>
          <a:xfrm>
            <a:off x="1182426" y="4796452"/>
            <a:ext cx="5437448" cy="1015663"/>
          </a:xfrm>
          <a:prstGeom prst="rect">
            <a:avLst/>
          </a:prstGeom>
          <a:noFill/>
        </p:spPr>
        <p:txBody>
          <a:bodyPr wrap="square" rtlCol="0">
            <a:spAutoFit/>
          </a:bodyPr>
          <a:lstStyle/>
          <a:p>
            <a:r>
              <a:rPr lang="en-US" sz="1400" b="1" dirty="0">
                <a:solidFill>
                  <a:srgbClr val="3F6A9D"/>
                </a:solidFill>
                <a:effectLst/>
                <a:latin typeface="Arial" panose="020B0604020202020204" pitchFamily="34" charset="0"/>
                <a:ea typeface="Times New Roman" panose="02020603050405020304" pitchFamily="18" charset="0"/>
              </a:rPr>
              <a:t>N1101.3 (R101.5.1) </a:t>
            </a:r>
            <a:r>
              <a:rPr lang="en-US" sz="1400" dirty="0">
                <a:solidFill>
                  <a:srgbClr val="3F6A9D"/>
                </a:solidFill>
                <a:effectLst/>
                <a:latin typeface="Arial" panose="020B0604020202020204" pitchFamily="34" charset="0"/>
                <a:ea typeface="Times New Roman" panose="02020603050405020304" pitchFamily="18" charset="0"/>
              </a:rPr>
              <a:t>A </a:t>
            </a:r>
            <a:r>
              <a:rPr lang="en-US" sz="1400" dirty="0" err="1">
                <a:solidFill>
                  <a:srgbClr val="3F6A9D"/>
                </a:solidFill>
                <a:latin typeface="Arial" panose="020B0604020202020204" pitchFamily="34" charset="0"/>
                <a:cs typeface="Arial" panose="020B0604020202020204" pitchFamily="34" charset="0"/>
              </a:rPr>
              <a:t>RES</a:t>
            </a:r>
            <a:r>
              <a:rPr lang="en-US" sz="1400" i="1" dirty="0" err="1">
                <a:solidFill>
                  <a:srgbClr val="3F6A9D"/>
                </a:solidFill>
                <a:latin typeface="Arial" panose="020B0604020202020204" pitchFamily="34" charset="0"/>
                <a:cs typeface="Arial" panose="020B0604020202020204" pitchFamily="34" charset="0"/>
              </a:rPr>
              <a:t>check</a:t>
            </a:r>
            <a:r>
              <a:rPr lang="en-US" sz="1400" dirty="0">
                <a:solidFill>
                  <a:srgbClr val="3F6A9D"/>
                </a:solidFill>
                <a:effectLst/>
                <a:latin typeface="Arial" panose="020B0604020202020204" pitchFamily="34" charset="0"/>
                <a:ea typeface="Times New Roman" panose="02020603050405020304" pitchFamily="18" charset="0"/>
              </a:rPr>
              <a:t> compliance certification verifying the home meets or exceeds 2018 or 2021</a:t>
            </a:r>
            <a:r>
              <a:rPr lang="en-US" sz="1400" b="1" dirty="0">
                <a:solidFill>
                  <a:srgbClr val="3F6A9D"/>
                </a:solidFill>
                <a:effectLst/>
                <a:latin typeface="Arial" panose="020B0604020202020204" pitchFamily="34" charset="0"/>
                <a:ea typeface="Times New Roman" panose="02020603050405020304" pitchFamily="18" charset="0"/>
              </a:rPr>
              <a:t> </a:t>
            </a:r>
            <a:r>
              <a:rPr lang="en-US" sz="1400" dirty="0">
                <a:solidFill>
                  <a:srgbClr val="3F6A9D"/>
                </a:solidFill>
                <a:effectLst/>
                <a:latin typeface="Arial" panose="020B0604020202020204" pitchFamily="34" charset="0"/>
                <a:ea typeface="Times New Roman" panose="02020603050405020304" pitchFamily="18" charset="0"/>
              </a:rPr>
              <a:t>International Energy Conservation Code requirements shall be deemed to satisfy the requirements of this code</a:t>
            </a:r>
            <a:r>
              <a:rPr lang="en-US" sz="1800" dirty="0">
                <a:solidFill>
                  <a:srgbClr val="3F6A9D"/>
                </a:solidFill>
                <a:effectLst/>
                <a:latin typeface="Arial" panose="020B0604020202020204" pitchFamily="34" charset="0"/>
                <a:ea typeface="Times New Roman" panose="02020603050405020304" pitchFamily="18" charset="0"/>
              </a:rPr>
              <a:t>.</a:t>
            </a:r>
            <a:endParaRPr lang="en-US" dirty="0">
              <a:solidFill>
                <a:srgbClr val="3F6A9D"/>
              </a:solidFill>
            </a:endParaRPr>
          </a:p>
        </p:txBody>
      </p:sp>
    </p:spTree>
    <p:extLst>
      <p:ext uri="{BB962C8B-B14F-4D97-AF65-F5344CB8AC3E}">
        <p14:creationId xmlns:p14="http://schemas.microsoft.com/office/powerpoint/2010/main" val="3255998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lgConfetti">
          <a:fgClr>
            <a:schemeClr val="bg2">
              <a:lumMod val="50000"/>
            </a:schemeClr>
          </a:fgClr>
          <a:bgClr>
            <a:schemeClr val="bg2">
              <a:lumMod val="25000"/>
            </a:schemeClr>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EB2AF6-E5CF-4506-800B-3614B97279F1}"/>
              </a:ext>
            </a:extLst>
          </p:cNvPr>
          <p:cNvSpPr/>
          <p:nvPr/>
        </p:nvSpPr>
        <p:spPr>
          <a:xfrm>
            <a:off x="1911096" y="293149"/>
            <a:ext cx="7891115" cy="1107996"/>
          </a:xfrm>
          <a:prstGeom prst="rect">
            <a:avLst/>
          </a:prstGeom>
          <a:noFill/>
        </p:spPr>
        <p:txBody>
          <a:bodyPr wrap="square" lIns="91440" tIns="45720" rIns="91440" bIns="45720">
            <a:spAutoFit/>
          </a:bodyPr>
          <a:lstStyle/>
          <a:p>
            <a:pPr algn="ctr"/>
            <a:r>
              <a:rPr lang="en-US" sz="6600" b="1" cap="none" spc="50" dirty="0">
                <a:ln w="0"/>
                <a:solidFill>
                  <a:schemeClr val="bg2"/>
                </a:solidFill>
                <a:effectLst>
                  <a:innerShdw blurRad="63500" dist="50800" dir="13500000">
                    <a:srgbClr val="000000">
                      <a:alpha val="50000"/>
                    </a:srgbClr>
                  </a:innerShdw>
                </a:effectLst>
              </a:rPr>
              <a:t>Building Air Leakage</a:t>
            </a:r>
          </a:p>
        </p:txBody>
      </p:sp>
      <p:sp>
        <p:nvSpPr>
          <p:cNvPr id="6" name="Rectangle 5">
            <a:extLst>
              <a:ext uri="{FF2B5EF4-FFF2-40B4-BE49-F238E27FC236}">
                <a16:creationId xmlns:a16="http://schemas.microsoft.com/office/drawing/2014/main" id="{C06632BB-F1BD-456B-8D54-136DF231C22D}"/>
              </a:ext>
            </a:extLst>
          </p:cNvPr>
          <p:cNvSpPr/>
          <p:nvPr/>
        </p:nvSpPr>
        <p:spPr>
          <a:xfrm>
            <a:off x="870742" y="1523905"/>
            <a:ext cx="10467817" cy="3108543"/>
          </a:xfrm>
          <a:prstGeom prst="rect">
            <a:avLst/>
          </a:prstGeom>
          <a:noFill/>
        </p:spPr>
        <p:txBody>
          <a:bodyPr wrap="square" lIns="91440" tIns="45720" rIns="91440" bIns="45720">
            <a:spAutoFit/>
          </a:bodyPr>
          <a:lstStyle/>
          <a:p>
            <a:pPr algn="ctr"/>
            <a:r>
              <a:rPr lang="en-US" sz="2800" b="1" cap="none" spc="50" dirty="0">
                <a:ln w="0"/>
                <a:solidFill>
                  <a:schemeClr val="bg2"/>
                </a:solidFill>
                <a:effectLst>
                  <a:innerShdw blurRad="63500" dist="50800" dir="13500000">
                    <a:srgbClr val="000000">
                      <a:alpha val="50000"/>
                    </a:srgbClr>
                  </a:innerShdw>
                </a:effectLst>
              </a:rPr>
              <a:t>Air leakage testers must be involved in the construction process from the beginning, not the end, providing a report on any deficiencies and corrections made. This report must be submitted at the framing inspection and prior to receiving approval to insulate. By making repairs when the air barrier is accessible, buildings should be able to pass the maximum 3 air changes per hour test easily.</a:t>
            </a:r>
          </a:p>
        </p:txBody>
      </p:sp>
      <p:pic>
        <p:nvPicPr>
          <p:cNvPr id="10" name="Picture 9">
            <a:extLst>
              <a:ext uri="{FF2B5EF4-FFF2-40B4-BE49-F238E27FC236}">
                <a16:creationId xmlns:a16="http://schemas.microsoft.com/office/drawing/2014/main" id="{7D5BB0ED-A32E-42F0-A2C3-9B600CDDD2CF}"/>
              </a:ext>
            </a:extLst>
          </p:cNvPr>
          <p:cNvPicPr>
            <a:picLocks noChangeAspect="1"/>
          </p:cNvPicPr>
          <p:nvPr/>
        </p:nvPicPr>
        <p:blipFill>
          <a:blip r:embed="rId2"/>
          <a:stretch>
            <a:fillRect/>
          </a:stretch>
        </p:blipFill>
        <p:spPr>
          <a:xfrm rot="20713238">
            <a:off x="8930548" y="4763164"/>
            <a:ext cx="1998196" cy="1169968"/>
          </a:xfrm>
          <a:prstGeom prst="rect">
            <a:avLst/>
          </a:prstGeom>
          <a:ln w="57150">
            <a:solidFill>
              <a:schemeClr val="bg2"/>
            </a:solidFill>
          </a:ln>
        </p:spPr>
      </p:pic>
      <p:pic>
        <p:nvPicPr>
          <p:cNvPr id="2" name="Picture 1">
            <a:extLst>
              <a:ext uri="{FF2B5EF4-FFF2-40B4-BE49-F238E27FC236}">
                <a16:creationId xmlns:a16="http://schemas.microsoft.com/office/drawing/2014/main" id="{51805F00-649D-4610-851F-997BD05FB2D1}"/>
              </a:ext>
            </a:extLst>
          </p:cNvPr>
          <p:cNvPicPr>
            <a:picLocks noChangeAspect="1"/>
          </p:cNvPicPr>
          <p:nvPr/>
        </p:nvPicPr>
        <p:blipFill>
          <a:blip r:embed="rId3"/>
          <a:stretch>
            <a:fillRect/>
          </a:stretch>
        </p:blipFill>
        <p:spPr>
          <a:xfrm>
            <a:off x="145256" y="6279295"/>
            <a:ext cx="725487" cy="396274"/>
          </a:xfrm>
          <a:prstGeom prst="rect">
            <a:avLst/>
          </a:prstGeom>
        </p:spPr>
      </p:pic>
      <p:sp>
        <p:nvSpPr>
          <p:cNvPr id="3" name="TextBox 2">
            <a:extLst>
              <a:ext uri="{FF2B5EF4-FFF2-40B4-BE49-F238E27FC236}">
                <a16:creationId xmlns:a16="http://schemas.microsoft.com/office/drawing/2014/main" id="{84F88585-4D62-4760-A24A-A3F79A299D33}"/>
              </a:ext>
            </a:extLst>
          </p:cNvPr>
          <p:cNvSpPr txBox="1"/>
          <p:nvPr/>
        </p:nvSpPr>
        <p:spPr>
          <a:xfrm>
            <a:off x="4614622" y="5909962"/>
            <a:ext cx="4199752" cy="307777"/>
          </a:xfrm>
          <a:prstGeom prst="rect">
            <a:avLst/>
          </a:prstGeom>
          <a:noFill/>
        </p:spPr>
        <p:txBody>
          <a:bodyPr wrap="square" rtlCol="0">
            <a:spAutoFit/>
          </a:bodyPr>
          <a:lstStyle/>
          <a:p>
            <a:r>
              <a:rPr lang="en-US" sz="1400" b="1" i="1" dirty="0">
                <a:solidFill>
                  <a:schemeClr val="bg2"/>
                </a:solidFill>
                <a:latin typeface="Arial" panose="020B0604020202020204" pitchFamily="34" charset="0"/>
                <a:ea typeface="Times New Roman" panose="02020603050405020304" pitchFamily="18" charset="0"/>
              </a:rPr>
              <a:t>IRC </a:t>
            </a:r>
            <a:r>
              <a:rPr lang="en-US" sz="1400" b="1" i="1" dirty="0">
                <a:solidFill>
                  <a:schemeClr val="bg2"/>
                </a:solidFill>
                <a:effectLst/>
                <a:latin typeface="Arial" panose="020B0604020202020204" pitchFamily="34" charset="0"/>
                <a:ea typeface="Times New Roman" panose="02020603050405020304" pitchFamily="18" charset="0"/>
              </a:rPr>
              <a:t>N1102.4.1.1</a:t>
            </a:r>
            <a:r>
              <a:rPr lang="en-US" sz="1400" b="1" dirty="0">
                <a:solidFill>
                  <a:schemeClr val="bg2"/>
                </a:solidFill>
                <a:effectLst/>
                <a:latin typeface="Arial" panose="020B0604020202020204" pitchFamily="34" charset="0"/>
                <a:ea typeface="Times New Roman" panose="02020603050405020304" pitchFamily="18" charset="0"/>
              </a:rPr>
              <a:t>, IECC R402.4.1.1 &amp; C402.5.2</a:t>
            </a:r>
            <a:endParaRPr lang="en-US" sz="1400" dirty="0">
              <a:solidFill>
                <a:schemeClr val="bg2"/>
              </a:solidFill>
            </a:endParaRPr>
          </a:p>
        </p:txBody>
      </p:sp>
      <p:sp>
        <p:nvSpPr>
          <p:cNvPr id="5" name="TextBox 4">
            <a:extLst>
              <a:ext uri="{FF2B5EF4-FFF2-40B4-BE49-F238E27FC236}">
                <a16:creationId xmlns:a16="http://schemas.microsoft.com/office/drawing/2014/main" id="{C47EA79D-5AC9-4C08-9984-F7AA3154D86C}"/>
              </a:ext>
            </a:extLst>
          </p:cNvPr>
          <p:cNvSpPr txBox="1"/>
          <p:nvPr/>
        </p:nvSpPr>
        <p:spPr>
          <a:xfrm>
            <a:off x="1046595" y="5024984"/>
            <a:ext cx="7767781" cy="646331"/>
          </a:xfrm>
          <a:prstGeom prst="rect">
            <a:avLst/>
          </a:prstGeom>
          <a:noFill/>
        </p:spPr>
        <p:txBody>
          <a:bodyPr wrap="square" rtlCol="0">
            <a:spAutoFit/>
          </a:bodyPr>
          <a:lstStyle/>
          <a:p>
            <a:r>
              <a:rPr lang="en-US" dirty="0">
                <a:solidFill>
                  <a:schemeClr val="bg1"/>
                </a:solidFill>
              </a:rPr>
              <a:t>NOTE: Air sealing details and the building thermal envelope must be shown on the plans. This is not a new requirement in the 2021 codes.</a:t>
            </a:r>
          </a:p>
        </p:txBody>
      </p:sp>
    </p:spTree>
    <p:extLst>
      <p:ext uri="{BB962C8B-B14F-4D97-AF65-F5344CB8AC3E}">
        <p14:creationId xmlns:p14="http://schemas.microsoft.com/office/powerpoint/2010/main" val="3738416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5000"/>
                <a:lumOff val="95000"/>
              </a:schemeClr>
            </a:gs>
            <a:gs pos="92000">
              <a:srgbClr val="FFB163"/>
            </a:gs>
            <a:gs pos="98000">
              <a:srgbClr val="FF9933"/>
            </a:gs>
            <a:gs pos="99000">
              <a:schemeClr val="accent1">
                <a:lumMod val="45000"/>
                <a:lumOff val="55000"/>
              </a:schemeClr>
            </a:gs>
            <a:gs pos="78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608AF-BDC2-453B-9CB3-352BD72887A2}"/>
              </a:ext>
            </a:extLst>
          </p:cNvPr>
          <p:cNvSpPr>
            <a:spLocks noGrp="1"/>
          </p:cNvSpPr>
          <p:nvPr>
            <p:ph type="title"/>
          </p:nvPr>
        </p:nvSpPr>
        <p:spPr>
          <a:xfrm>
            <a:off x="1066799" y="653011"/>
            <a:ext cx="10058400" cy="777240"/>
          </a:xfrm>
        </p:spPr>
        <p:txBody>
          <a:bodyPr/>
          <a:lstStyle/>
          <a:p>
            <a:r>
              <a:rPr lang="en-US" b="1" dirty="0">
                <a:latin typeface="Footlight MT Light" panose="0204060206030A020304" pitchFamily="18" charset="0"/>
                <a:ea typeface="Adobe Ming Std L" panose="02020300000000000000" pitchFamily="18" charset="-128"/>
              </a:rPr>
              <a:t>Open Combustion Appliances</a:t>
            </a:r>
          </a:p>
        </p:txBody>
      </p:sp>
      <p:sp>
        <p:nvSpPr>
          <p:cNvPr id="3" name="Content Placeholder 2">
            <a:extLst>
              <a:ext uri="{FF2B5EF4-FFF2-40B4-BE49-F238E27FC236}">
                <a16:creationId xmlns:a16="http://schemas.microsoft.com/office/drawing/2014/main" id="{4C934FED-B176-4EDA-B3D3-CC716389A02A}"/>
              </a:ext>
            </a:extLst>
          </p:cNvPr>
          <p:cNvSpPr>
            <a:spLocks noGrp="1"/>
          </p:cNvSpPr>
          <p:nvPr>
            <p:ph idx="1"/>
          </p:nvPr>
        </p:nvSpPr>
        <p:spPr>
          <a:xfrm>
            <a:off x="544945" y="1595812"/>
            <a:ext cx="11102109" cy="839357"/>
          </a:xfrm>
        </p:spPr>
        <p:txBody>
          <a:bodyPr>
            <a:normAutofit/>
          </a:bodyPr>
          <a:lstStyle/>
          <a:p>
            <a:r>
              <a:rPr lang="en-US" sz="2400" dirty="0">
                <a:latin typeface="Footlight MT Light" panose="0204060206030A020304" pitchFamily="18" charset="0"/>
              </a:rPr>
              <a:t>All open combustion (non-direct vent) fuel-burning appliances must be installed within an enclosed mechanical room that is isolated from the building thermal envelope</a:t>
            </a:r>
          </a:p>
        </p:txBody>
      </p:sp>
      <p:pic>
        <p:nvPicPr>
          <p:cNvPr id="4" name="Picture 3">
            <a:extLst>
              <a:ext uri="{FF2B5EF4-FFF2-40B4-BE49-F238E27FC236}">
                <a16:creationId xmlns:a16="http://schemas.microsoft.com/office/drawing/2014/main" id="{95DA6C9A-4807-4269-A2DF-CE21FBE27D0F}"/>
              </a:ext>
            </a:extLst>
          </p:cNvPr>
          <p:cNvPicPr>
            <a:picLocks noChangeAspect="1"/>
          </p:cNvPicPr>
          <p:nvPr/>
        </p:nvPicPr>
        <p:blipFill>
          <a:blip r:embed="rId2"/>
          <a:stretch>
            <a:fillRect/>
          </a:stretch>
        </p:blipFill>
        <p:spPr>
          <a:xfrm>
            <a:off x="2020824" y="2759965"/>
            <a:ext cx="1741424" cy="2267712"/>
          </a:xfrm>
          <a:prstGeom prst="rect">
            <a:avLst/>
          </a:prstGeom>
        </p:spPr>
      </p:pic>
      <p:pic>
        <p:nvPicPr>
          <p:cNvPr id="5" name="Picture 4">
            <a:extLst>
              <a:ext uri="{FF2B5EF4-FFF2-40B4-BE49-F238E27FC236}">
                <a16:creationId xmlns:a16="http://schemas.microsoft.com/office/drawing/2014/main" id="{4DCADAD0-C5D3-4A3F-AE1A-077A2735363F}"/>
              </a:ext>
            </a:extLst>
          </p:cNvPr>
          <p:cNvPicPr>
            <a:picLocks noChangeAspect="1"/>
          </p:cNvPicPr>
          <p:nvPr/>
        </p:nvPicPr>
        <p:blipFill>
          <a:blip r:embed="rId3"/>
          <a:stretch>
            <a:fillRect/>
          </a:stretch>
        </p:blipFill>
        <p:spPr>
          <a:xfrm>
            <a:off x="8429752" y="2759965"/>
            <a:ext cx="1741424" cy="2267712"/>
          </a:xfrm>
          <a:prstGeom prst="rect">
            <a:avLst/>
          </a:prstGeom>
        </p:spPr>
      </p:pic>
      <p:pic>
        <p:nvPicPr>
          <p:cNvPr id="6" name="Picture 5">
            <a:extLst>
              <a:ext uri="{FF2B5EF4-FFF2-40B4-BE49-F238E27FC236}">
                <a16:creationId xmlns:a16="http://schemas.microsoft.com/office/drawing/2014/main" id="{D6FB0DD9-142D-4CA2-9B2A-A2B98B9D42CF}"/>
              </a:ext>
            </a:extLst>
          </p:cNvPr>
          <p:cNvPicPr>
            <a:picLocks noChangeAspect="1"/>
          </p:cNvPicPr>
          <p:nvPr/>
        </p:nvPicPr>
        <p:blipFill>
          <a:blip r:embed="rId4"/>
          <a:stretch>
            <a:fillRect/>
          </a:stretch>
        </p:blipFill>
        <p:spPr>
          <a:xfrm>
            <a:off x="4191000" y="2766292"/>
            <a:ext cx="3810000" cy="1905000"/>
          </a:xfrm>
          <a:prstGeom prst="rect">
            <a:avLst/>
          </a:prstGeom>
        </p:spPr>
      </p:pic>
      <p:pic>
        <p:nvPicPr>
          <p:cNvPr id="8" name="Picture 7">
            <a:extLst>
              <a:ext uri="{FF2B5EF4-FFF2-40B4-BE49-F238E27FC236}">
                <a16:creationId xmlns:a16="http://schemas.microsoft.com/office/drawing/2014/main" id="{1F677E2C-A771-487E-8F74-34FEC74EADDB}"/>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6643"/>
                    </a14:imgEffect>
                  </a14:imgLayer>
                </a14:imgProps>
              </a:ext>
            </a:extLst>
          </a:blip>
          <a:stretch>
            <a:fillRect/>
          </a:stretch>
        </p:blipFill>
        <p:spPr>
          <a:xfrm>
            <a:off x="168602" y="6369798"/>
            <a:ext cx="678868" cy="345962"/>
          </a:xfrm>
          <a:prstGeom prst="rect">
            <a:avLst/>
          </a:prstGeom>
          <a:solidFill>
            <a:srgbClr val="095B2A"/>
          </a:solidFill>
          <a:ln w="19050">
            <a:solidFill>
              <a:srgbClr val="095B2A"/>
            </a:solidFill>
          </a:ln>
        </p:spPr>
      </p:pic>
      <p:sp>
        <p:nvSpPr>
          <p:cNvPr id="7" name="TextBox 6">
            <a:extLst>
              <a:ext uri="{FF2B5EF4-FFF2-40B4-BE49-F238E27FC236}">
                <a16:creationId xmlns:a16="http://schemas.microsoft.com/office/drawing/2014/main" id="{5F6B5EDF-2F5E-4021-8DE5-29EBE0E90742}"/>
              </a:ext>
            </a:extLst>
          </p:cNvPr>
          <p:cNvSpPr txBox="1"/>
          <p:nvPr/>
        </p:nvSpPr>
        <p:spPr>
          <a:xfrm>
            <a:off x="1514763" y="5352473"/>
            <a:ext cx="9190181" cy="646331"/>
          </a:xfrm>
          <a:prstGeom prst="rect">
            <a:avLst/>
          </a:prstGeom>
          <a:noFill/>
        </p:spPr>
        <p:txBody>
          <a:bodyPr wrap="square" rtlCol="0">
            <a:spAutoFit/>
          </a:bodyPr>
          <a:lstStyle/>
          <a:p>
            <a:r>
              <a:rPr lang="en-US" sz="1200" b="1" dirty="0"/>
              <a:t>N1102.4.4 (R402.4.4) Rooms containing fuel-burning appliances. </a:t>
            </a:r>
            <a:r>
              <a:rPr lang="en-US" sz="1200" dirty="0"/>
              <a:t>In new construction, where open combustion air ducts providing combustion air to open combustion fuel-burning appliances are installed, the appliances and combustion air opening shall be located outside the building thermal envelope or enclosed in a room that is isolated from inside the thermal envelope. Such rooms shall be sealed and insulated…</a:t>
            </a:r>
          </a:p>
        </p:txBody>
      </p:sp>
    </p:spTree>
    <p:extLst>
      <p:ext uri="{BB962C8B-B14F-4D97-AF65-F5344CB8AC3E}">
        <p14:creationId xmlns:p14="http://schemas.microsoft.com/office/powerpoint/2010/main" val="3641924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8CE6A4-5D44-4A14-926B-96F833541C8B}"/>
              </a:ext>
            </a:extLst>
          </p:cNvPr>
          <p:cNvPicPr>
            <a:picLocks noChangeAspect="1"/>
          </p:cNvPicPr>
          <p:nvPr/>
        </p:nvPicPr>
        <p:blipFill>
          <a:blip r:embed="rId2"/>
          <a:stretch>
            <a:fillRect/>
          </a:stretch>
        </p:blipFill>
        <p:spPr>
          <a:xfrm>
            <a:off x="8255462" y="747972"/>
            <a:ext cx="1749155" cy="2124958"/>
          </a:xfrm>
          <a:prstGeom prst="rect">
            <a:avLst/>
          </a:prstGeom>
          <a:ln w="28575">
            <a:solidFill>
              <a:schemeClr val="bg1"/>
            </a:solidFill>
          </a:ln>
        </p:spPr>
      </p:pic>
      <p:sp>
        <p:nvSpPr>
          <p:cNvPr id="2" name="Title 1">
            <a:extLst>
              <a:ext uri="{FF2B5EF4-FFF2-40B4-BE49-F238E27FC236}">
                <a16:creationId xmlns:a16="http://schemas.microsoft.com/office/drawing/2014/main" id="{CAC8B480-693A-4266-A06B-66D7ED038B78}"/>
              </a:ext>
            </a:extLst>
          </p:cNvPr>
          <p:cNvSpPr>
            <a:spLocks noGrp="1"/>
          </p:cNvSpPr>
          <p:nvPr>
            <p:ph type="title"/>
          </p:nvPr>
        </p:nvSpPr>
        <p:spPr>
          <a:xfrm>
            <a:off x="809783" y="836257"/>
            <a:ext cx="6319520" cy="974194"/>
          </a:xfrm>
        </p:spPr>
        <p:txBody>
          <a:bodyPr>
            <a:normAutofit fontScale="90000"/>
          </a:bodyPr>
          <a:lstStyle/>
          <a:p>
            <a:r>
              <a:rPr lang="en-US" sz="6000" u="sng" dirty="0">
                <a:solidFill>
                  <a:schemeClr val="bg1"/>
                </a:solidFill>
                <a:latin typeface="Adobe Hebrew" panose="02040503050201020203" pitchFamily="18" charset="-79"/>
                <a:cs typeface="Adobe Hebrew" panose="02040503050201020203" pitchFamily="18" charset="-79"/>
              </a:rPr>
              <a:t>HVAC Duct Testing</a:t>
            </a:r>
          </a:p>
        </p:txBody>
      </p:sp>
      <p:sp>
        <p:nvSpPr>
          <p:cNvPr id="3" name="Content Placeholder 2">
            <a:extLst>
              <a:ext uri="{FF2B5EF4-FFF2-40B4-BE49-F238E27FC236}">
                <a16:creationId xmlns:a16="http://schemas.microsoft.com/office/drawing/2014/main" id="{C14F9062-5029-4558-B2ED-87FD51CC3840}"/>
              </a:ext>
            </a:extLst>
          </p:cNvPr>
          <p:cNvSpPr>
            <a:spLocks noGrp="1"/>
          </p:cNvSpPr>
          <p:nvPr>
            <p:ph idx="1"/>
          </p:nvPr>
        </p:nvSpPr>
        <p:spPr>
          <a:xfrm>
            <a:off x="957868" y="2434517"/>
            <a:ext cx="5037489" cy="2124957"/>
          </a:xfrm>
          <a:ln w="38100">
            <a:solidFill>
              <a:schemeClr val="bg1"/>
            </a:solidFill>
          </a:ln>
        </p:spPr>
        <p:txBody>
          <a:bodyPr>
            <a:noAutofit/>
          </a:bodyPr>
          <a:lstStyle/>
          <a:p>
            <a:r>
              <a:rPr lang="en-US" sz="3600" dirty="0">
                <a:solidFill>
                  <a:schemeClr val="bg1"/>
                </a:solidFill>
                <a:latin typeface="Adobe Hebrew" panose="02040503050201020203" pitchFamily="18" charset="-79"/>
                <a:cs typeface="Adobe Hebrew" panose="02040503050201020203" pitchFamily="18" charset="-79"/>
              </a:rPr>
              <a:t>ALL ducting, both inside and outside of the thermal envelope, must be pressure-tested</a:t>
            </a:r>
          </a:p>
        </p:txBody>
      </p:sp>
      <p:pic>
        <p:nvPicPr>
          <p:cNvPr id="4" name="Picture 3">
            <a:extLst>
              <a:ext uri="{FF2B5EF4-FFF2-40B4-BE49-F238E27FC236}">
                <a16:creationId xmlns:a16="http://schemas.microsoft.com/office/drawing/2014/main" id="{017E820F-3994-4845-A508-35951389B257}"/>
              </a:ext>
            </a:extLst>
          </p:cNvPr>
          <p:cNvPicPr>
            <a:picLocks noChangeAspect="1"/>
          </p:cNvPicPr>
          <p:nvPr/>
        </p:nvPicPr>
        <p:blipFill>
          <a:blip r:embed="rId3"/>
          <a:stretch>
            <a:fillRect/>
          </a:stretch>
        </p:blipFill>
        <p:spPr>
          <a:xfrm>
            <a:off x="6805353" y="3620902"/>
            <a:ext cx="2900218" cy="1741263"/>
          </a:xfrm>
          <a:prstGeom prst="rect">
            <a:avLst/>
          </a:prstGeom>
          <a:ln w="38100">
            <a:solidFill>
              <a:schemeClr val="bg1"/>
            </a:solidFill>
          </a:ln>
        </p:spPr>
      </p:pic>
      <p:pic>
        <p:nvPicPr>
          <p:cNvPr id="6" name="Picture 5">
            <a:extLst>
              <a:ext uri="{FF2B5EF4-FFF2-40B4-BE49-F238E27FC236}">
                <a16:creationId xmlns:a16="http://schemas.microsoft.com/office/drawing/2014/main" id="{9801B994-B1E6-411E-A14D-597017A9511B}"/>
              </a:ext>
            </a:extLst>
          </p:cNvPr>
          <p:cNvPicPr>
            <a:picLocks noChangeAspect="1"/>
          </p:cNvPicPr>
          <p:nvPr/>
        </p:nvPicPr>
        <p:blipFill>
          <a:blip r:embed="rId4"/>
          <a:stretch>
            <a:fillRect/>
          </a:stretch>
        </p:blipFill>
        <p:spPr>
          <a:xfrm>
            <a:off x="8255462" y="4491076"/>
            <a:ext cx="2900218" cy="1742177"/>
          </a:xfrm>
          <a:prstGeom prst="rect">
            <a:avLst/>
          </a:prstGeom>
          <a:ln w="38100">
            <a:solidFill>
              <a:schemeClr val="bg1"/>
            </a:solidFill>
          </a:ln>
        </p:spPr>
      </p:pic>
      <p:pic>
        <p:nvPicPr>
          <p:cNvPr id="7" name="Picture 6">
            <a:extLst>
              <a:ext uri="{FF2B5EF4-FFF2-40B4-BE49-F238E27FC236}">
                <a16:creationId xmlns:a16="http://schemas.microsoft.com/office/drawing/2014/main" id="{8CBD4489-41AE-4BBC-A198-8B8643B423D6}"/>
              </a:ext>
            </a:extLst>
          </p:cNvPr>
          <p:cNvPicPr>
            <a:picLocks noChangeAspect="1"/>
          </p:cNvPicPr>
          <p:nvPr/>
        </p:nvPicPr>
        <p:blipFill>
          <a:blip r:embed="rId5"/>
          <a:stretch>
            <a:fillRect/>
          </a:stretch>
        </p:blipFill>
        <p:spPr>
          <a:xfrm>
            <a:off x="84296" y="6380463"/>
            <a:ext cx="725487" cy="396274"/>
          </a:xfrm>
          <a:prstGeom prst="rect">
            <a:avLst/>
          </a:prstGeom>
        </p:spPr>
      </p:pic>
      <p:sp>
        <p:nvSpPr>
          <p:cNvPr id="9" name="TextBox 8">
            <a:extLst>
              <a:ext uri="{FF2B5EF4-FFF2-40B4-BE49-F238E27FC236}">
                <a16:creationId xmlns:a16="http://schemas.microsoft.com/office/drawing/2014/main" id="{8825107A-BEDD-40DF-9A11-7EC6999CEE67}"/>
              </a:ext>
            </a:extLst>
          </p:cNvPr>
          <p:cNvSpPr txBox="1"/>
          <p:nvPr/>
        </p:nvSpPr>
        <p:spPr>
          <a:xfrm>
            <a:off x="1629620" y="4992832"/>
            <a:ext cx="2900218" cy="369332"/>
          </a:xfrm>
          <a:prstGeom prst="rect">
            <a:avLst/>
          </a:prstGeom>
          <a:noFill/>
        </p:spPr>
        <p:txBody>
          <a:bodyPr wrap="square" rtlCol="0">
            <a:spAutoFit/>
          </a:bodyPr>
          <a:lstStyle/>
          <a:p>
            <a:r>
              <a:rPr lang="en-US" u="sng" dirty="0">
                <a:solidFill>
                  <a:schemeClr val="bg1"/>
                </a:solidFill>
              </a:rPr>
              <a:t>IRC Section N1103.3.5 &amp; 3.6</a:t>
            </a:r>
          </a:p>
        </p:txBody>
      </p:sp>
      <p:sp>
        <p:nvSpPr>
          <p:cNvPr id="8" name="Rectangle 7">
            <a:extLst>
              <a:ext uri="{FF2B5EF4-FFF2-40B4-BE49-F238E27FC236}">
                <a16:creationId xmlns:a16="http://schemas.microsoft.com/office/drawing/2014/main" id="{0932A7B9-95CF-4D8C-B2FB-A759FC4C9594}"/>
              </a:ext>
            </a:extLst>
          </p:cNvPr>
          <p:cNvSpPr/>
          <p:nvPr/>
        </p:nvSpPr>
        <p:spPr>
          <a:xfrm>
            <a:off x="0" y="0"/>
            <a:ext cx="12192000" cy="6858000"/>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69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bg2">
              <a:lumMod val="9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E8902-9D27-4AC8-9567-80649B020564}"/>
              </a:ext>
            </a:extLst>
          </p:cNvPr>
          <p:cNvSpPr>
            <a:spLocks noGrp="1"/>
          </p:cNvSpPr>
          <p:nvPr>
            <p:ph type="title"/>
          </p:nvPr>
        </p:nvSpPr>
        <p:spPr>
          <a:xfrm>
            <a:off x="1499985" y="808181"/>
            <a:ext cx="9294395" cy="942110"/>
          </a:xfrm>
        </p:spPr>
        <p:txBody>
          <a:bodyPr>
            <a:noAutofit/>
          </a:bodyPr>
          <a:lstStyle/>
          <a:p>
            <a:pPr algn="ctr"/>
            <a:r>
              <a:rPr lang="en-US" sz="5600" dirty="0">
                <a:latin typeface="Abadi" panose="020B0604020104020204" pitchFamily="34" charset="0"/>
              </a:rPr>
              <a:t>Mechanical Ventilation Testing</a:t>
            </a:r>
          </a:p>
        </p:txBody>
      </p:sp>
      <p:sp>
        <p:nvSpPr>
          <p:cNvPr id="3" name="Content Placeholder 2">
            <a:extLst>
              <a:ext uri="{FF2B5EF4-FFF2-40B4-BE49-F238E27FC236}">
                <a16:creationId xmlns:a16="http://schemas.microsoft.com/office/drawing/2014/main" id="{83E81BC5-D196-4A00-A9B3-ABBB38110966}"/>
              </a:ext>
            </a:extLst>
          </p:cNvPr>
          <p:cNvSpPr>
            <a:spLocks noGrp="1"/>
          </p:cNvSpPr>
          <p:nvPr>
            <p:ph idx="1"/>
          </p:nvPr>
        </p:nvSpPr>
        <p:spPr>
          <a:xfrm>
            <a:off x="1097280" y="2241395"/>
            <a:ext cx="4563853" cy="1963316"/>
          </a:xfrm>
        </p:spPr>
        <p:txBody>
          <a:bodyPr>
            <a:noAutofit/>
          </a:bodyPr>
          <a:lstStyle/>
          <a:p>
            <a:r>
              <a:rPr lang="en-US" sz="3200" dirty="0">
                <a:latin typeface="Abadi" panose="020B0604020104020204" pitchFamily="34" charset="0"/>
              </a:rPr>
              <a:t>Mechanical ventilation systems shall be tested and verified to provide the minimum flow rates. </a:t>
            </a:r>
          </a:p>
        </p:txBody>
      </p:sp>
      <p:pic>
        <p:nvPicPr>
          <p:cNvPr id="4" name="Picture 3">
            <a:extLst>
              <a:ext uri="{FF2B5EF4-FFF2-40B4-BE49-F238E27FC236}">
                <a16:creationId xmlns:a16="http://schemas.microsoft.com/office/drawing/2014/main" id="{02B1B4CF-2906-4B5E-A394-69CF2AFE8C85}"/>
              </a:ext>
            </a:extLst>
          </p:cNvPr>
          <p:cNvPicPr>
            <a:picLocks noChangeAspect="1"/>
          </p:cNvPicPr>
          <p:nvPr/>
        </p:nvPicPr>
        <p:blipFill>
          <a:blip r:embed="rId2"/>
          <a:stretch>
            <a:fillRect/>
          </a:stretch>
        </p:blipFill>
        <p:spPr>
          <a:xfrm>
            <a:off x="6203948" y="2192475"/>
            <a:ext cx="5121964" cy="1851602"/>
          </a:xfrm>
          <a:prstGeom prst="rect">
            <a:avLst/>
          </a:prstGeom>
          <a:ln w="19050">
            <a:solidFill>
              <a:srgbClr val="3F6A9D"/>
            </a:solidFill>
          </a:ln>
        </p:spPr>
      </p:pic>
      <p:sp>
        <p:nvSpPr>
          <p:cNvPr id="5" name="TextBox 4">
            <a:extLst>
              <a:ext uri="{FF2B5EF4-FFF2-40B4-BE49-F238E27FC236}">
                <a16:creationId xmlns:a16="http://schemas.microsoft.com/office/drawing/2014/main" id="{83A9F4AF-AE24-44B8-BD1C-D44FB7EB1666}"/>
              </a:ext>
            </a:extLst>
          </p:cNvPr>
          <p:cNvSpPr txBox="1"/>
          <p:nvPr/>
        </p:nvSpPr>
        <p:spPr>
          <a:xfrm>
            <a:off x="1112576" y="4346825"/>
            <a:ext cx="10213336" cy="1815882"/>
          </a:xfrm>
          <a:prstGeom prst="rect">
            <a:avLst/>
          </a:prstGeom>
          <a:noFill/>
        </p:spPr>
        <p:txBody>
          <a:bodyPr wrap="square" rtlCol="0">
            <a:spAutoFit/>
          </a:bodyPr>
          <a:lstStyle/>
          <a:p>
            <a:r>
              <a:rPr lang="en-US" sz="1600" b="1" dirty="0"/>
              <a:t>IRC N1103.6.3 (IECC R403.6.3) Testing.</a:t>
            </a:r>
          </a:p>
          <a:p>
            <a:r>
              <a:rPr lang="en-US" sz="1600" dirty="0"/>
              <a:t>Mechanical ventilation systems shall be tested and verified to provide the minimum ventilation flow rates required by Section N1103.6. Testing shall be performed according to the ventilation equipment manufacturer's instructions, or by using a flow hood or box, flow grid, or other airflow measuring device at the mechanical ventilation fan's inlet terminals or grilles, outlet terminals or grilles, or in the connected ventilation ducts. Where required by the code official, testing shall be conducted by an approved third party. A written report of the results of the test shall be signed by the party conducting the test and provided to the code official.</a:t>
            </a:r>
          </a:p>
        </p:txBody>
      </p:sp>
      <p:sp>
        <p:nvSpPr>
          <p:cNvPr id="6" name="Rectangle 5">
            <a:extLst>
              <a:ext uri="{FF2B5EF4-FFF2-40B4-BE49-F238E27FC236}">
                <a16:creationId xmlns:a16="http://schemas.microsoft.com/office/drawing/2014/main" id="{DD9584D9-99F4-4EAF-BB12-FC5756634EE5}"/>
              </a:ext>
            </a:extLst>
          </p:cNvPr>
          <p:cNvSpPr/>
          <p:nvPr/>
        </p:nvSpPr>
        <p:spPr>
          <a:xfrm>
            <a:off x="387927" y="378691"/>
            <a:ext cx="11480800" cy="6086764"/>
          </a:xfrm>
          <a:prstGeom prst="rect">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05967C-E6A5-483C-9EA8-9B54C91E46A2}"/>
              </a:ext>
            </a:extLst>
          </p:cNvPr>
          <p:cNvPicPr>
            <a:picLocks noChangeAspect="1"/>
          </p:cNvPicPr>
          <p:nvPr/>
        </p:nvPicPr>
        <p:blipFill>
          <a:blip r:embed="rId3"/>
          <a:stretch>
            <a:fillRect/>
          </a:stretch>
        </p:blipFill>
        <p:spPr>
          <a:xfrm>
            <a:off x="91735" y="6398606"/>
            <a:ext cx="725487" cy="396274"/>
          </a:xfrm>
          <a:prstGeom prst="rect">
            <a:avLst/>
          </a:prstGeom>
        </p:spPr>
      </p:pic>
    </p:spTree>
    <p:extLst>
      <p:ext uri="{BB962C8B-B14F-4D97-AF65-F5344CB8AC3E}">
        <p14:creationId xmlns:p14="http://schemas.microsoft.com/office/powerpoint/2010/main" val="4042163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0E348-70EE-48EA-950E-3CE4E35A8791}"/>
              </a:ext>
            </a:extLst>
          </p:cNvPr>
          <p:cNvSpPr>
            <a:spLocks noGrp="1"/>
          </p:cNvSpPr>
          <p:nvPr>
            <p:ph type="title"/>
          </p:nvPr>
        </p:nvSpPr>
        <p:spPr>
          <a:xfrm>
            <a:off x="660400" y="276092"/>
            <a:ext cx="10863924" cy="1664117"/>
          </a:xfrm>
        </p:spPr>
        <p:txBody>
          <a:bodyPr anchor="ctr">
            <a:normAutofit/>
          </a:bodyPr>
          <a:lstStyle/>
          <a:p>
            <a:pPr algn="ctr"/>
            <a:r>
              <a:rPr lang="en-US" sz="7200" dirty="0">
                <a:latin typeface="Lucida Handwriting" panose="03010101010101010101" pitchFamily="66" charset="0"/>
              </a:rPr>
              <a:t>Lighting – Part I</a:t>
            </a:r>
          </a:p>
        </p:txBody>
      </p:sp>
      <p:sp>
        <p:nvSpPr>
          <p:cNvPr id="3" name="Content Placeholder 2">
            <a:extLst>
              <a:ext uri="{FF2B5EF4-FFF2-40B4-BE49-F238E27FC236}">
                <a16:creationId xmlns:a16="http://schemas.microsoft.com/office/drawing/2014/main" id="{E9CB62B3-BD28-435C-99B4-7017747CBA4B}"/>
              </a:ext>
            </a:extLst>
          </p:cNvPr>
          <p:cNvSpPr>
            <a:spLocks noGrp="1"/>
          </p:cNvSpPr>
          <p:nvPr>
            <p:ph idx="1"/>
          </p:nvPr>
        </p:nvSpPr>
        <p:spPr>
          <a:xfrm>
            <a:off x="1991360" y="2458720"/>
            <a:ext cx="9540240" cy="1747519"/>
          </a:xfrm>
        </p:spPr>
        <p:txBody>
          <a:bodyPr anchor="ctr">
            <a:noAutofit/>
          </a:bodyPr>
          <a:lstStyle/>
          <a:p>
            <a:pPr algn="ctr"/>
            <a:r>
              <a:rPr lang="en-US" sz="2800" dirty="0">
                <a:latin typeface="Roboto" panose="02000000000000000000" pitchFamily="2" charset="0"/>
                <a:ea typeface="Roboto" panose="02000000000000000000" pitchFamily="2" charset="0"/>
              </a:rPr>
              <a:t>All permanently installed lighting fixtures, excluding kitchen appliance lighting fixtures, shall contain only high-efficacy lighting sources. </a:t>
            </a:r>
            <a:r>
              <a:rPr lang="en-US" sz="2800" b="1" dirty="0">
                <a:latin typeface="Roboto" panose="02000000000000000000" pitchFamily="2" charset="0"/>
                <a:ea typeface="Roboto" panose="02000000000000000000" pitchFamily="2" charset="0"/>
              </a:rPr>
              <a:t>(IRC N1104.1)</a:t>
            </a:r>
          </a:p>
        </p:txBody>
      </p:sp>
      <p:sp>
        <p:nvSpPr>
          <p:cNvPr id="4" name="Rectangle: Rounded Corners 3">
            <a:extLst>
              <a:ext uri="{FF2B5EF4-FFF2-40B4-BE49-F238E27FC236}">
                <a16:creationId xmlns:a16="http://schemas.microsoft.com/office/drawing/2014/main" id="{D760E496-D96A-4F1C-9EB6-157AEBD149F1}"/>
              </a:ext>
            </a:extLst>
          </p:cNvPr>
          <p:cNvSpPr/>
          <p:nvPr/>
        </p:nvSpPr>
        <p:spPr>
          <a:xfrm>
            <a:off x="629920" y="286603"/>
            <a:ext cx="10901680" cy="16641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F893993-DE14-425F-A55C-0728D85DAEC9}"/>
              </a:ext>
            </a:extLst>
          </p:cNvPr>
          <p:cNvSpPr/>
          <p:nvPr/>
        </p:nvSpPr>
        <p:spPr>
          <a:xfrm>
            <a:off x="1991360" y="2458720"/>
            <a:ext cx="9540240" cy="174751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5CCA0C1-1127-4A6D-A1E9-780E1BC40AAC}"/>
              </a:ext>
            </a:extLst>
          </p:cNvPr>
          <p:cNvSpPr/>
          <p:nvPr/>
        </p:nvSpPr>
        <p:spPr>
          <a:xfrm>
            <a:off x="3738880" y="4714239"/>
            <a:ext cx="7792720" cy="174751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8C5441-85B8-4D7A-AF40-B8DFF1B610E9}"/>
              </a:ext>
            </a:extLst>
          </p:cNvPr>
          <p:cNvSpPr txBox="1"/>
          <p:nvPr/>
        </p:nvSpPr>
        <p:spPr>
          <a:xfrm>
            <a:off x="3731604" y="4895500"/>
            <a:ext cx="7792720" cy="1384995"/>
          </a:xfrm>
          <a:prstGeom prst="rect">
            <a:avLst/>
          </a:prstGeom>
          <a:noFill/>
        </p:spPr>
        <p:txBody>
          <a:bodyPr wrap="square" rtlCol="0" anchor="ctr">
            <a:spAutoFit/>
          </a:bodyPr>
          <a:lstStyle/>
          <a:p>
            <a:pPr algn="just"/>
            <a:r>
              <a:rPr lang="en-US" sz="2800" i="0" dirty="0">
                <a:solidFill>
                  <a:srgbClr val="5F6368"/>
                </a:solidFill>
                <a:effectLst/>
                <a:latin typeface="Roboto" panose="02000000000000000000" pitchFamily="2" charset="0"/>
                <a:ea typeface="Roboto" panose="02000000000000000000" pitchFamily="2" charset="0"/>
              </a:rPr>
              <a:t>High</a:t>
            </a:r>
            <a:r>
              <a:rPr lang="en-US" sz="2800" i="0" dirty="0">
                <a:solidFill>
                  <a:srgbClr val="4D5156"/>
                </a:solidFill>
                <a:effectLst/>
                <a:latin typeface="Roboto" panose="02000000000000000000" pitchFamily="2" charset="0"/>
                <a:ea typeface="Roboto" panose="02000000000000000000" pitchFamily="2" charset="0"/>
              </a:rPr>
              <a:t>-</a:t>
            </a:r>
            <a:r>
              <a:rPr lang="en-US" sz="2800" i="0" dirty="0">
                <a:solidFill>
                  <a:srgbClr val="5F6368"/>
                </a:solidFill>
                <a:effectLst/>
                <a:latin typeface="Roboto" panose="02000000000000000000" pitchFamily="2" charset="0"/>
                <a:ea typeface="Roboto" panose="02000000000000000000" pitchFamily="2" charset="0"/>
              </a:rPr>
              <a:t>efficiency lighting</a:t>
            </a:r>
            <a:r>
              <a:rPr lang="en-US" sz="2800" i="0" dirty="0">
                <a:solidFill>
                  <a:srgbClr val="4D5156"/>
                </a:solidFill>
                <a:effectLst/>
                <a:latin typeface="Roboto" panose="02000000000000000000" pitchFamily="2" charset="0"/>
                <a:ea typeface="Roboto" panose="02000000000000000000" pitchFamily="2" charset="0"/>
              </a:rPr>
              <a:t> includes </a:t>
            </a:r>
            <a:r>
              <a:rPr lang="en-US" sz="2800" i="0" dirty="0">
                <a:solidFill>
                  <a:srgbClr val="5F6368"/>
                </a:solidFill>
                <a:effectLst/>
                <a:latin typeface="Roboto" panose="02000000000000000000" pitchFamily="2" charset="0"/>
                <a:ea typeface="Roboto" panose="02000000000000000000" pitchFamily="2" charset="0"/>
              </a:rPr>
              <a:t>lamps</a:t>
            </a:r>
            <a:r>
              <a:rPr lang="en-US" sz="2800" i="0" dirty="0">
                <a:solidFill>
                  <a:srgbClr val="4D5156"/>
                </a:solidFill>
                <a:effectLst/>
                <a:latin typeface="Roboto" panose="02000000000000000000" pitchFamily="2" charset="0"/>
                <a:ea typeface="Roboto" panose="02000000000000000000" pitchFamily="2" charset="0"/>
              </a:rPr>
              <a:t> and fixtures that have earned the ENERGY STAR label (or meet the ENERGY STAR requirements)</a:t>
            </a:r>
            <a:endParaRPr lang="en-US" sz="2800" dirty="0">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ACF84166-A21A-40B7-AF9C-AFCF85919C8C}"/>
              </a:ext>
            </a:extLst>
          </p:cNvPr>
          <p:cNvPicPr>
            <a:picLocks noChangeAspect="1"/>
          </p:cNvPicPr>
          <p:nvPr/>
        </p:nvPicPr>
        <p:blipFill>
          <a:blip r:embed="rId2"/>
          <a:stretch>
            <a:fillRect/>
          </a:stretch>
        </p:blipFill>
        <p:spPr>
          <a:xfrm>
            <a:off x="87313" y="6381202"/>
            <a:ext cx="725487" cy="396274"/>
          </a:xfrm>
          <a:prstGeom prst="rect">
            <a:avLst/>
          </a:prstGeom>
        </p:spPr>
      </p:pic>
      <p:pic>
        <p:nvPicPr>
          <p:cNvPr id="9" name="Picture 8">
            <a:extLst>
              <a:ext uri="{FF2B5EF4-FFF2-40B4-BE49-F238E27FC236}">
                <a16:creationId xmlns:a16="http://schemas.microsoft.com/office/drawing/2014/main" id="{EF865567-860C-416B-B68B-54F849177B6B}"/>
              </a:ext>
            </a:extLst>
          </p:cNvPr>
          <p:cNvPicPr>
            <a:picLocks noChangeAspect="1"/>
          </p:cNvPicPr>
          <p:nvPr/>
        </p:nvPicPr>
        <p:blipFill>
          <a:blip r:embed="rId3"/>
          <a:stretch>
            <a:fillRect/>
          </a:stretch>
        </p:blipFill>
        <p:spPr>
          <a:xfrm rot="20544565">
            <a:off x="298190" y="3915523"/>
            <a:ext cx="1650999" cy="1650999"/>
          </a:xfrm>
          <a:prstGeom prst="rect">
            <a:avLst/>
          </a:prstGeom>
        </p:spPr>
      </p:pic>
      <p:pic>
        <p:nvPicPr>
          <p:cNvPr id="10" name="Picture 9">
            <a:extLst>
              <a:ext uri="{FF2B5EF4-FFF2-40B4-BE49-F238E27FC236}">
                <a16:creationId xmlns:a16="http://schemas.microsoft.com/office/drawing/2014/main" id="{3507D97C-3F36-43CD-A31A-4FB3EC458A48}"/>
              </a:ext>
            </a:extLst>
          </p:cNvPr>
          <p:cNvPicPr>
            <a:picLocks noChangeAspect="1"/>
          </p:cNvPicPr>
          <p:nvPr/>
        </p:nvPicPr>
        <p:blipFill>
          <a:blip r:embed="rId4"/>
          <a:stretch>
            <a:fillRect/>
          </a:stretch>
        </p:blipFill>
        <p:spPr>
          <a:xfrm>
            <a:off x="1658851" y="4467426"/>
            <a:ext cx="1747520" cy="1747520"/>
          </a:xfrm>
          <a:prstGeom prst="rect">
            <a:avLst/>
          </a:prstGeom>
        </p:spPr>
      </p:pic>
    </p:spTree>
    <p:extLst>
      <p:ext uri="{BB962C8B-B14F-4D97-AF65-F5344CB8AC3E}">
        <p14:creationId xmlns:p14="http://schemas.microsoft.com/office/powerpoint/2010/main" val="1981964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0E348-70EE-48EA-950E-3CE4E35A8791}"/>
              </a:ext>
            </a:extLst>
          </p:cNvPr>
          <p:cNvSpPr>
            <a:spLocks noGrp="1"/>
          </p:cNvSpPr>
          <p:nvPr>
            <p:ph type="title"/>
          </p:nvPr>
        </p:nvSpPr>
        <p:spPr>
          <a:xfrm>
            <a:off x="629920" y="259171"/>
            <a:ext cx="10932160" cy="1691549"/>
          </a:xfrm>
        </p:spPr>
        <p:txBody>
          <a:bodyPr anchor="ctr">
            <a:normAutofit/>
          </a:bodyPr>
          <a:lstStyle/>
          <a:p>
            <a:pPr algn="ctr"/>
            <a:r>
              <a:rPr lang="en-US" sz="7200" dirty="0">
                <a:latin typeface="Lucida Handwriting" panose="03010101010101010101" pitchFamily="66" charset="0"/>
              </a:rPr>
              <a:t>Lighting – Part II</a:t>
            </a:r>
          </a:p>
        </p:txBody>
      </p:sp>
      <p:sp>
        <p:nvSpPr>
          <p:cNvPr id="3" name="Content Placeholder 2">
            <a:extLst>
              <a:ext uri="{FF2B5EF4-FFF2-40B4-BE49-F238E27FC236}">
                <a16:creationId xmlns:a16="http://schemas.microsoft.com/office/drawing/2014/main" id="{E9CB62B3-BD28-435C-99B4-7017747CBA4B}"/>
              </a:ext>
            </a:extLst>
          </p:cNvPr>
          <p:cNvSpPr>
            <a:spLocks noGrp="1"/>
          </p:cNvSpPr>
          <p:nvPr>
            <p:ph idx="1"/>
          </p:nvPr>
        </p:nvSpPr>
        <p:spPr>
          <a:xfrm>
            <a:off x="1991360" y="2384255"/>
            <a:ext cx="9540240" cy="1747519"/>
          </a:xfrm>
        </p:spPr>
        <p:txBody>
          <a:bodyPr anchor="ctr">
            <a:noAutofit/>
          </a:bodyPr>
          <a:lstStyle/>
          <a:p>
            <a:pPr algn="ctr">
              <a:spcBef>
                <a:spcPts val="600"/>
              </a:spcBef>
            </a:pPr>
            <a:r>
              <a:rPr lang="en-US" sz="2800" dirty="0">
                <a:latin typeface="Roboto" panose="02000000000000000000" pitchFamily="2" charset="0"/>
                <a:ea typeface="Roboto" panose="02000000000000000000" pitchFamily="2" charset="0"/>
              </a:rPr>
              <a:t>All permanently installed light </a:t>
            </a:r>
            <a:r>
              <a:rPr lang="en-US" sz="2800" u="sng" dirty="0">
                <a:latin typeface="Roboto" panose="02000000000000000000" pitchFamily="2" charset="0"/>
                <a:ea typeface="Roboto" panose="02000000000000000000" pitchFamily="2" charset="0"/>
              </a:rPr>
              <a:t>fixtures </a:t>
            </a:r>
            <a:r>
              <a:rPr lang="en-US" sz="2800" dirty="0">
                <a:latin typeface="Roboto" panose="02000000000000000000" pitchFamily="2" charset="0"/>
                <a:ea typeface="Roboto" panose="02000000000000000000" pitchFamily="2" charset="0"/>
              </a:rPr>
              <a:t>shall be </a:t>
            </a:r>
          </a:p>
          <a:p>
            <a:pPr algn="ctr">
              <a:spcBef>
                <a:spcPts val="600"/>
              </a:spcBef>
            </a:pPr>
            <a:r>
              <a:rPr lang="en-US" sz="2800" dirty="0">
                <a:latin typeface="Roboto" panose="02000000000000000000" pitchFamily="2" charset="0"/>
                <a:ea typeface="Roboto" panose="02000000000000000000" pitchFamily="2" charset="0"/>
              </a:rPr>
              <a:t>controlled with a dimmer, occupant sensor control </a:t>
            </a:r>
          </a:p>
          <a:p>
            <a:pPr algn="ctr">
              <a:spcBef>
                <a:spcPts val="600"/>
              </a:spcBef>
            </a:pPr>
            <a:r>
              <a:rPr lang="en-US" sz="2800" dirty="0">
                <a:latin typeface="Roboto" panose="02000000000000000000" pitchFamily="2" charset="0"/>
                <a:ea typeface="Roboto" panose="02000000000000000000" pitchFamily="2" charset="0"/>
              </a:rPr>
              <a:t>or another built-in or installed control </a:t>
            </a:r>
            <a:r>
              <a:rPr lang="en-US" sz="2800" b="1" dirty="0">
                <a:latin typeface="Roboto" panose="02000000000000000000" pitchFamily="2" charset="0"/>
                <a:ea typeface="Roboto" panose="02000000000000000000" pitchFamily="2" charset="0"/>
              </a:rPr>
              <a:t>(IRC N1104.2)</a:t>
            </a:r>
          </a:p>
        </p:txBody>
      </p:sp>
      <p:sp>
        <p:nvSpPr>
          <p:cNvPr id="4" name="Rectangle: Rounded Corners 3">
            <a:extLst>
              <a:ext uri="{FF2B5EF4-FFF2-40B4-BE49-F238E27FC236}">
                <a16:creationId xmlns:a16="http://schemas.microsoft.com/office/drawing/2014/main" id="{D760E496-D96A-4F1C-9EB6-157AEBD149F1}"/>
              </a:ext>
            </a:extLst>
          </p:cNvPr>
          <p:cNvSpPr/>
          <p:nvPr/>
        </p:nvSpPr>
        <p:spPr>
          <a:xfrm>
            <a:off x="629920" y="286603"/>
            <a:ext cx="10901680" cy="16641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F893993-DE14-425F-A55C-0728D85DAEC9}"/>
              </a:ext>
            </a:extLst>
          </p:cNvPr>
          <p:cNvSpPr/>
          <p:nvPr/>
        </p:nvSpPr>
        <p:spPr>
          <a:xfrm>
            <a:off x="1968924" y="2384255"/>
            <a:ext cx="9540240" cy="174751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5CCA0C1-1127-4A6D-A1E9-780E1BC40AAC}"/>
              </a:ext>
            </a:extLst>
          </p:cNvPr>
          <p:cNvSpPr/>
          <p:nvPr/>
        </p:nvSpPr>
        <p:spPr>
          <a:xfrm>
            <a:off x="2288452" y="4624961"/>
            <a:ext cx="8946055" cy="174751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8C5441-85B8-4D7A-AF40-B8DFF1B610E9}"/>
              </a:ext>
            </a:extLst>
          </p:cNvPr>
          <p:cNvSpPr txBox="1"/>
          <p:nvPr/>
        </p:nvSpPr>
        <p:spPr>
          <a:xfrm>
            <a:off x="2399517" y="4829306"/>
            <a:ext cx="8723923" cy="1338828"/>
          </a:xfrm>
          <a:prstGeom prst="rect">
            <a:avLst/>
          </a:prstGeom>
          <a:noFill/>
        </p:spPr>
        <p:txBody>
          <a:bodyPr wrap="square" rtlCol="0" anchor="ctr">
            <a:spAutoFit/>
          </a:bodyPr>
          <a:lstStyle/>
          <a:p>
            <a:pPr algn="ctr"/>
            <a:r>
              <a:rPr lang="en-US" sz="2700" b="1" i="0" dirty="0">
                <a:solidFill>
                  <a:srgbClr val="5F6368"/>
                </a:solidFill>
                <a:effectLst/>
                <a:latin typeface="Roboto" panose="02000000000000000000" pitchFamily="2" charset="0"/>
                <a:ea typeface="Roboto" panose="02000000000000000000" pitchFamily="2" charset="0"/>
              </a:rPr>
              <a:t>Exceptions: </a:t>
            </a:r>
            <a:r>
              <a:rPr lang="en-US" sz="2700" i="0" dirty="0">
                <a:solidFill>
                  <a:srgbClr val="5F6368"/>
                </a:solidFill>
                <a:effectLst/>
                <a:latin typeface="Roboto" panose="02000000000000000000" pitchFamily="2" charset="0"/>
                <a:ea typeface="Roboto" panose="02000000000000000000" pitchFamily="2" charset="0"/>
              </a:rPr>
              <a:t>bathrooms, hallways, exterior lighting fixtures, safety or security lights. Exterior light systems over 30 watts total need automatic daylight shutoffs.</a:t>
            </a:r>
            <a:endParaRPr lang="en-US" sz="2700" dirty="0">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ACF84166-A21A-40B7-AF9C-AFCF85919C8C}"/>
              </a:ext>
            </a:extLst>
          </p:cNvPr>
          <p:cNvPicPr>
            <a:picLocks noChangeAspect="1"/>
          </p:cNvPicPr>
          <p:nvPr/>
        </p:nvPicPr>
        <p:blipFill>
          <a:blip r:embed="rId2"/>
          <a:stretch>
            <a:fillRect/>
          </a:stretch>
        </p:blipFill>
        <p:spPr>
          <a:xfrm>
            <a:off x="87313" y="6381202"/>
            <a:ext cx="725487" cy="396274"/>
          </a:xfrm>
          <a:prstGeom prst="rect">
            <a:avLst/>
          </a:prstGeom>
        </p:spPr>
      </p:pic>
      <p:pic>
        <p:nvPicPr>
          <p:cNvPr id="9" name="Picture 8">
            <a:extLst>
              <a:ext uri="{FF2B5EF4-FFF2-40B4-BE49-F238E27FC236}">
                <a16:creationId xmlns:a16="http://schemas.microsoft.com/office/drawing/2014/main" id="{BAF4C91E-E917-4A5F-BBC5-1A0825195FB7}"/>
              </a:ext>
            </a:extLst>
          </p:cNvPr>
          <p:cNvPicPr>
            <a:picLocks noChangeAspect="1"/>
          </p:cNvPicPr>
          <p:nvPr/>
        </p:nvPicPr>
        <p:blipFill>
          <a:blip r:embed="rId3"/>
          <a:stretch>
            <a:fillRect/>
          </a:stretch>
        </p:blipFill>
        <p:spPr>
          <a:xfrm rot="20605351">
            <a:off x="326925" y="2625435"/>
            <a:ext cx="1359673" cy="1375139"/>
          </a:xfrm>
          <a:prstGeom prst="rect">
            <a:avLst/>
          </a:prstGeom>
        </p:spPr>
      </p:pic>
      <p:pic>
        <p:nvPicPr>
          <p:cNvPr id="10" name="Picture 9">
            <a:extLst>
              <a:ext uri="{FF2B5EF4-FFF2-40B4-BE49-F238E27FC236}">
                <a16:creationId xmlns:a16="http://schemas.microsoft.com/office/drawing/2014/main" id="{1E1221CC-7E53-45C7-9057-DA9B902766CC}"/>
              </a:ext>
            </a:extLst>
          </p:cNvPr>
          <p:cNvPicPr>
            <a:picLocks noChangeAspect="1"/>
          </p:cNvPicPr>
          <p:nvPr/>
        </p:nvPicPr>
        <p:blipFill>
          <a:blip r:embed="rId4"/>
          <a:stretch>
            <a:fillRect/>
          </a:stretch>
        </p:blipFill>
        <p:spPr>
          <a:xfrm rot="20634338">
            <a:off x="272066" y="4471277"/>
            <a:ext cx="1516387" cy="1516387"/>
          </a:xfrm>
          <a:prstGeom prst="rect">
            <a:avLst/>
          </a:prstGeom>
        </p:spPr>
      </p:pic>
    </p:spTree>
    <p:extLst>
      <p:ext uri="{BB962C8B-B14F-4D97-AF65-F5344CB8AC3E}">
        <p14:creationId xmlns:p14="http://schemas.microsoft.com/office/powerpoint/2010/main" val="3387156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0132B-36AD-4D01-81B8-366CD84E7524}"/>
              </a:ext>
            </a:extLst>
          </p:cNvPr>
          <p:cNvSpPr>
            <a:spLocks noGrp="1"/>
          </p:cNvSpPr>
          <p:nvPr>
            <p:ph type="title"/>
          </p:nvPr>
        </p:nvSpPr>
        <p:spPr>
          <a:xfrm>
            <a:off x="2092581" y="705476"/>
            <a:ext cx="8006838" cy="1450757"/>
          </a:xfrm>
        </p:spPr>
        <p:txBody>
          <a:bodyPr>
            <a:noAutofit/>
          </a:bodyPr>
          <a:lstStyle/>
          <a:p>
            <a:pPr algn="ctr"/>
            <a:r>
              <a:rPr lang="en-US" sz="5400" b="1" dirty="0">
                <a:solidFill>
                  <a:srgbClr val="009900"/>
                </a:solidFill>
                <a:latin typeface="Adobe Hebrew" panose="02040503050201020203" pitchFamily="18" charset="-79"/>
                <a:cs typeface="Adobe Hebrew" panose="02040503050201020203" pitchFamily="18" charset="-79"/>
              </a:rPr>
              <a:t>Additional Energy Efficiency Package Options</a:t>
            </a:r>
          </a:p>
        </p:txBody>
      </p:sp>
      <p:sp>
        <p:nvSpPr>
          <p:cNvPr id="3" name="Content Placeholder 2">
            <a:extLst>
              <a:ext uri="{FF2B5EF4-FFF2-40B4-BE49-F238E27FC236}">
                <a16:creationId xmlns:a16="http://schemas.microsoft.com/office/drawing/2014/main" id="{181A1E6C-E633-4DC8-AC9C-E3A1DBD9A68C}"/>
              </a:ext>
            </a:extLst>
          </p:cNvPr>
          <p:cNvSpPr>
            <a:spLocks noGrp="1"/>
          </p:cNvSpPr>
          <p:nvPr>
            <p:ph idx="1"/>
          </p:nvPr>
        </p:nvSpPr>
        <p:spPr>
          <a:xfrm>
            <a:off x="6841589" y="2455508"/>
            <a:ext cx="3529219" cy="3243231"/>
          </a:xfrm>
        </p:spPr>
        <p:txBody>
          <a:bodyPr>
            <a:noAutofit/>
          </a:bodyPr>
          <a:lstStyle/>
          <a:p>
            <a:r>
              <a:rPr lang="en-US" dirty="0">
                <a:solidFill>
                  <a:srgbClr val="0B7536"/>
                </a:solidFill>
                <a:latin typeface="Adobe Hebrew" panose="02040503050201020203" pitchFamily="18" charset="-79"/>
                <a:cs typeface="Adobe Hebrew" panose="02040503050201020203" pitchFamily="18" charset="-79"/>
              </a:rPr>
              <a:t>Every residential building must pick one of the following options to install:</a:t>
            </a:r>
          </a:p>
          <a:p>
            <a:pPr marL="396875" indent="-284163">
              <a:buClr>
                <a:srgbClr val="0B7536"/>
              </a:buClr>
              <a:buFont typeface="Wingdings" panose="05000000000000000000" pitchFamily="2" charset="2"/>
              <a:buChar char="v"/>
            </a:pPr>
            <a:r>
              <a:rPr lang="en-US" dirty="0">
                <a:solidFill>
                  <a:srgbClr val="0B7536"/>
                </a:solidFill>
                <a:latin typeface="Adobe Hebrew" panose="02040503050201020203" pitchFamily="18" charset="-79"/>
                <a:cs typeface="Adobe Hebrew" panose="02040503050201020203" pitchFamily="18" charset="-79"/>
              </a:rPr>
              <a:t>Better Building Envelope</a:t>
            </a:r>
          </a:p>
          <a:p>
            <a:pPr marL="396875" indent="-284163">
              <a:buClr>
                <a:srgbClr val="0B7536"/>
              </a:buClr>
              <a:buFont typeface="Wingdings" panose="05000000000000000000" pitchFamily="2" charset="2"/>
              <a:buChar char="v"/>
            </a:pPr>
            <a:r>
              <a:rPr lang="en-US" dirty="0">
                <a:solidFill>
                  <a:srgbClr val="0B7536"/>
                </a:solidFill>
                <a:latin typeface="Adobe Hebrew" panose="02040503050201020203" pitchFamily="18" charset="-79"/>
                <a:cs typeface="Adobe Hebrew" panose="02040503050201020203" pitchFamily="18" charset="-79"/>
              </a:rPr>
              <a:t>Better HVAC Equipment</a:t>
            </a:r>
          </a:p>
          <a:p>
            <a:pPr marL="396875" indent="-284163">
              <a:buClr>
                <a:srgbClr val="0B7536"/>
              </a:buClr>
              <a:buFont typeface="Wingdings" panose="05000000000000000000" pitchFamily="2" charset="2"/>
              <a:buChar char="v"/>
            </a:pPr>
            <a:r>
              <a:rPr lang="en-US" dirty="0">
                <a:solidFill>
                  <a:srgbClr val="0B7536"/>
                </a:solidFill>
                <a:latin typeface="Adobe Hebrew" panose="02040503050201020203" pitchFamily="18" charset="-79"/>
                <a:cs typeface="Adobe Hebrew" panose="02040503050201020203" pitchFamily="18" charset="-79"/>
              </a:rPr>
              <a:t>Better Water Heater</a:t>
            </a:r>
          </a:p>
          <a:p>
            <a:pPr marL="396875" indent="-284163">
              <a:buClr>
                <a:srgbClr val="0B7536"/>
              </a:buClr>
              <a:buFont typeface="Wingdings" panose="05000000000000000000" pitchFamily="2" charset="2"/>
              <a:buChar char="v"/>
            </a:pPr>
            <a:r>
              <a:rPr lang="en-US" dirty="0">
                <a:solidFill>
                  <a:srgbClr val="0B7536"/>
                </a:solidFill>
                <a:latin typeface="Adobe Hebrew" panose="02040503050201020203" pitchFamily="18" charset="-79"/>
                <a:cs typeface="Adobe Hebrew" panose="02040503050201020203" pitchFamily="18" charset="-79"/>
              </a:rPr>
              <a:t>Better Duct System</a:t>
            </a:r>
          </a:p>
          <a:p>
            <a:pPr marL="396875" indent="-284163">
              <a:buClr>
                <a:srgbClr val="0B7536"/>
              </a:buClr>
              <a:buFont typeface="Wingdings" panose="05000000000000000000" pitchFamily="2" charset="2"/>
              <a:buChar char="v"/>
            </a:pPr>
            <a:r>
              <a:rPr lang="en-US" dirty="0">
                <a:solidFill>
                  <a:srgbClr val="0B7536"/>
                </a:solidFill>
                <a:latin typeface="Adobe Hebrew" panose="02040503050201020203" pitchFamily="18" charset="-79"/>
                <a:cs typeface="Adobe Hebrew" panose="02040503050201020203" pitchFamily="18" charset="-79"/>
              </a:rPr>
              <a:t>Better Air Sealing with a Heat or Energy Recovery Ventilator Installed</a:t>
            </a:r>
          </a:p>
          <a:p>
            <a:endParaRPr lang="en-US" sz="4000" dirty="0">
              <a:solidFill>
                <a:schemeClr val="bg2">
                  <a:lumMod val="50000"/>
                </a:schemeClr>
              </a:solidFill>
            </a:endParaRPr>
          </a:p>
        </p:txBody>
      </p:sp>
      <p:pic>
        <p:nvPicPr>
          <p:cNvPr id="5" name="Picture 4">
            <a:extLst>
              <a:ext uri="{FF2B5EF4-FFF2-40B4-BE49-F238E27FC236}">
                <a16:creationId xmlns:a16="http://schemas.microsoft.com/office/drawing/2014/main" id="{7E0B8377-FCA0-4E85-B99D-1A8793BEF4AC}"/>
              </a:ext>
            </a:extLst>
          </p:cNvPr>
          <p:cNvPicPr>
            <a:picLocks noChangeAspect="1"/>
          </p:cNvPicPr>
          <p:nvPr/>
        </p:nvPicPr>
        <p:blipFill>
          <a:blip r:embed="rId2"/>
          <a:stretch>
            <a:fillRect/>
          </a:stretch>
        </p:blipFill>
        <p:spPr>
          <a:xfrm>
            <a:off x="114776" y="6318290"/>
            <a:ext cx="725487" cy="396274"/>
          </a:xfrm>
          <a:prstGeom prst="rect">
            <a:avLst/>
          </a:prstGeom>
        </p:spPr>
      </p:pic>
      <p:sp>
        <p:nvSpPr>
          <p:cNvPr id="4" name="TextBox 3">
            <a:extLst>
              <a:ext uri="{FF2B5EF4-FFF2-40B4-BE49-F238E27FC236}">
                <a16:creationId xmlns:a16="http://schemas.microsoft.com/office/drawing/2014/main" id="{B26FC4C6-9247-49CB-966D-E792DE419BA3}"/>
              </a:ext>
            </a:extLst>
          </p:cNvPr>
          <p:cNvSpPr txBox="1"/>
          <p:nvPr/>
        </p:nvSpPr>
        <p:spPr>
          <a:xfrm>
            <a:off x="2000811" y="6198030"/>
            <a:ext cx="3311038" cy="369332"/>
          </a:xfrm>
          <a:prstGeom prst="rect">
            <a:avLst/>
          </a:prstGeom>
          <a:noFill/>
        </p:spPr>
        <p:txBody>
          <a:bodyPr wrap="square" rtlCol="0">
            <a:spAutoFit/>
          </a:bodyPr>
          <a:lstStyle/>
          <a:p>
            <a:r>
              <a:rPr lang="en-US" b="1" dirty="0">
                <a:solidFill>
                  <a:srgbClr val="0B7536"/>
                </a:solidFill>
                <a:latin typeface="Adobe Song Std L" panose="02020300000000000000" pitchFamily="18" charset="-128"/>
                <a:ea typeface="Adobe Song Std L" panose="02020300000000000000" pitchFamily="18" charset="-128"/>
                <a:cs typeface="Adobe Hebrew" panose="02040503050201020203" pitchFamily="18" charset="-79"/>
              </a:rPr>
              <a:t>IRC N1101.13.5 &amp; N1108</a:t>
            </a:r>
          </a:p>
        </p:txBody>
      </p:sp>
      <p:pic>
        <p:nvPicPr>
          <p:cNvPr id="6" name="Picture 5">
            <a:extLst>
              <a:ext uri="{FF2B5EF4-FFF2-40B4-BE49-F238E27FC236}">
                <a16:creationId xmlns:a16="http://schemas.microsoft.com/office/drawing/2014/main" id="{C0E136E9-A1CD-4D68-B1E7-BBC9B567D53D}"/>
              </a:ext>
            </a:extLst>
          </p:cNvPr>
          <p:cNvPicPr>
            <a:picLocks noChangeAspect="1"/>
          </p:cNvPicPr>
          <p:nvPr/>
        </p:nvPicPr>
        <p:blipFill>
          <a:blip r:embed="rId3"/>
          <a:stretch>
            <a:fillRect/>
          </a:stretch>
        </p:blipFill>
        <p:spPr>
          <a:xfrm>
            <a:off x="1353444" y="2455507"/>
            <a:ext cx="3529219" cy="3243231"/>
          </a:xfrm>
          <a:prstGeom prst="rect">
            <a:avLst/>
          </a:prstGeom>
        </p:spPr>
      </p:pic>
      <p:sp>
        <p:nvSpPr>
          <p:cNvPr id="7" name="Rectangle 6">
            <a:extLst>
              <a:ext uri="{FF2B5EF4-FFF2-40B4-BE49-F238E27FC236}">
                <a16:creationId xmlns:a16="http://schemas.microsoft.com/office/drawing/2014/main" id="{3FCC5434-21B8-4A8E-902E-E576FEB1253B}"/>
              </a:ext>
            </a:extLst>
          </p:cNvPr>
          <p:cNvSpPr/>
          <p:nvPr/>
        </p:nvSpPr>
        <p:spPr>
          <a:xfrm>
            <a:off x="0" y="0"/>
            <a:ext cx="12192000" cy="6858000"/>
          </a:xfrm>
          <a:prstGeom prst="rect">
            <a:avLst/>
          </a:prstGeom>
          <a:noFill/>
          <a:ln w="50800">
            <a:solidFill>
              <a:srgbClr val="0B7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3F6A9D"/>
                </a:solidFill>
              </a:ln>
            </a:endParaRPr>
          </a:p>
        </p:txBody>
      </p:sp>
    </p:spTree>
    <p:extLst>
      <p:ext uri="{BB962C8B-B14F-4D97-AF65-F5344CB8AC3E}">
        <p14:creationId xmlns:p14="http://schemas.microsoft.com/office/powerpoint/2010/main" val="3360954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49E72-7078-4B0D-B2C0-158880131147}"/>
              </a:ext>
            </a:extLst>
          </p:cNvPr>
          <p:cNvSpPr>
            <a:spLocks noGrp="1"/>
          </p:cNvSpPr>
          <p:nvPr>
            <p:ph type="title"/>
          </p:nvPr>
        </p:nvSpPr>
        <p:spPr>
          <a:xfrm>
            <a:off x="1097280" y="469168"/>
            <a:ext cx="10058400" cy="924560"/>
          </a:xfrm>
        </p:spPr>
        <p:txBody>
          <a:bodyPr anchor="ctr"/>
          <a:lstStyle/>
          <a:p>
            <a:pPr algn="ctr"/>
            <a:r>
              <a:rPr lang="en-US" dirty="0">
                <a:latin typeface="Cambria" panose="02040503050406030204" pitchFamily="18" charset="0"/>
                <a:ea typeface="Cambria" panose="02040503050406030204" pitchFamily="18" charset="0"/>
              </a:rPr>
              <a:t>Commercial Systems Commissioning</a:t>
            </a:r>
          </a:p>
        </p:txBody>
      </p:sp>
      <p:sp>
        <p:nvSpPr>
          <p:cNvPr id="3" name="Content Placeholder 2">
            <a:extLst>
              <a:ext uri="{FF2B5EF4-FFF2-40B4-BE49-F238E27FC236}">
                <a16:creationId xmlns:a16="http://schemas.microsoft.com/office/drawing/2014/main" id="{79D8AFE2-2EE8-4174-8BF5-A711B257F47C}"/>
              </a:ext>
            </a:extLst>
          </p:cNvPr>
          <p:cNvSpPr>
            <a:spLocks noGrp="1"/>
          </p:cNvSpPr>
          <p:nvPr>
            <p:ph idx="1"/>
          </p:nvPr>
        </p:nvSpPr>
        <p:spPr>
          <a:xfrm>
            <a:off x="642849" y="5247427"/>
            <a:ext cx="10906298" cy="602543"/>
          </a:xfrm>
        </p:spPr>
        <p:txBody>
          <a:bodyPr>
            <a:noAutofit/>
          </a:bodyPr>
          <a:lstStyle/>
          <a:p>
            <a:pPr algn="ctr"/>
            <a:r>
              <a:rPr lang="en-US" sz="2400" b="1" dirty="0">
                <a:latin typeface="Cambria" panose="02040503050406030204" pitchFamily="18" charset="0"/>
                <a:ea typeface="Cambria" panose="02040503050406030204" pitchFamily="18" charset="0"/>
              </a:rPr>
              <a:t>Lowers the system commissioning requirements from 15,000 to 10,000 sq. ft.</a:t>
            </a:r>
          </a:p>
        </p:txBody>
      </p:sp>
      <p:pic>
        <p:nvPicPr>
          <p:cNvPr id="4" name="Picture 3">
            <a:extLst>
              <a:ext uri="{FF2B5EF4-FFF2-40B4-BE49-F238E27FC236}">
                <a16:creationId xmlns:a16="http://schemas.microsoft.com/office/drawing/2014/main" id="{DBD8C2A4-4023-4827-BB41-88D89756298C}"/>
              </a:ext>
            </a:extLst>
          </p:cNvPr>
          <p:cNvPicPr>
            <a:picLocks noChangeAspect="1"/>
          </p:cNvPicPr>
          <p:nvPr/>
        </p:nvPicPr>
        <p:blipFill>
          <a:blip r:embed="rId2"/>
          <a:stretch>
            <a:fillRect/>
          </a:stretch>
        </p:blipFill>
        <p:spPr>
          <a:xfrm>
            <a:off x="805490" y="1695527"/>
            <a:ext cx="5367953" cy="3250100"/>
          </a:xfrm>
          <a:prstGeom prst="rect">
            <a:avLst/>
          </a:prstGeom>
        </p:spPr>
      </p:pic>
      <p:sp>
        <p:nvSpPr>
          <p:cNvPr id="5" name="TextBox 4">
            <a:extLst>
              <a:ext uri="{FF2B5EF4-FFF2-40B4-BE49-F238E27FC236}">
                <a16:creationId xmlns:a16="http://schemas.microsoft.com/office/drawing/2014/main" id="{50681BCC-F84B-4E5E-AE8C-ADF1A3BF932C}"/>
              </a:ext>
            </a:extLst>
          </p:cNvPr>
          <p:cNvSpPr txBox="1"/>
          <p:nvPr/>
        </p:nvSpPr>
        <p:spPr>
          <a:xfrm>
            <a:off x="7337053" y="2253865"/>
            <a:ext cx="2767530" cy="830997"/>
          </a:xfrm>
          <a:prstGeom prst="rect">
            <a:avLst/>
          </a:prstGeom>
          <a:noFill/>
        </p:spPr>
        <p:txBody>
          <a:bodyPr wrap="square" rtlCol="0">
            <a:spAutoFit/>
          </a:bodyPr>
          <a:lstStyle/>
          <a:p>
            <a:r>
              <a:rPr lang="en-US" sz="4800" dirty="0"/>
              <a:t>15,000 </a:t>
            </a:r>
            <a:r>
              <a:rPr lang="en-US" sz="4800" dirty="0" err="1"/>
              <a:t>s.f.</a:t>
            </a:r>
            <a:r>
              <a:rPr lang="en-US" sz="4800" dirty="0"/>
              <a:t> </a:t>
            </a:r>
          </a:p>
        </p:txBody>
      </p:sp>
      <p:sp>
        <p:nvSpPr>
          <p:cNvPr id="7" name="TextBox 6">
            <a:extLst>
              <a:ext uri="{FF2B5EF4-FFF2-40B4-BE49-F238E27FC236}">
                <a16:creationId xmlns:a16="http://schemas.microsoft.com/office/drawing/2014/main" id="{BB91376C-DCC9-4B6E-A456-E90530A9A95E}"/>
              </a:ext>
            </a:extLst>
          </p:cNvPr>
          <p:cNvSpPr txBox="1"/>
          <p:nvPr/>
        </p:nvSpPr>
        <p:spPr>
          <a:xfrm rot="21021884">
            <a:off x="6846840" y="3413927"/>
            <a:ext cx="4270511" cy="1015663"/>
          </a:xfrm>
          <a:prstGeom prst="rect">
            <a:avLst/>
          </a:prstGeom>
          <a:noFill/>
        </p:spPr>
        <p:txBody>
          <a:bodyPr wrap="square" rtlCol="0">
            <a:spAutoFit/>
          </a:bodyPr>
          <a:lstStyle/>
          <a:p>
            <a:r>
              <a:rPr lang="en-US" sz="6000" dirty="0">
                <a:latin typeface="Cambria" panose="02040503050406030204" pitchFamily="18" charset="0"/>
                <a:ea typeface="Cambria" panose="02040503050406030204" pitchFamily="18" charset="0"/>
              </a:rPr>
              <a:t>10,000 </a:t>
            </a:r>
            <a:r>
              <a:rPr lang="en-US" sz="6000" dirty="0" err="1">
                <a:latin typeface="Cambria" panose="02040503050406030204" pitchFamily="18" charset="0"/>
                <a:ea typeface="Cambria" panose="02040503050406030204" pitchFamily="18" charset="0"/>
              </a:rPr>
              <a:t>s.f.</a:t>
            </a:r>
            <a:endParaRPr lang="en-US" sz="60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8EA3424-B159-4925-BB72-7AC977B25C0C}"/>
              </a:ext>
            </a:extLst>
          </p:cNvPr>
          <p:cNvSpPr txBox="1"/>
          <p:nvPr/>
        </p:nvSpPr>
        <p:spPr>
          <a:xfrm>
            <a:off x="8199706" y="1836671"/>
            <a:ext cx="1247696" cy="1569660"/>
          </a:xfrm>
          <a:prstGeom prst="rect">
            <a:avLst/>
          </a:prstGeom>
          <a:noFill/>
        </p:spPr>
        <p:txBody>
          <a:bodyPr wrap="square" rtlCol="0">
            <a:spAutoFit/>
          </a:bodyPr>
          <a:lstStyle/>
          <a:p>
            <a:r>
              <a:rPr lang="en-US" sz="9600" dirty="0">
                <a:solidFill>
                  <a:srgbClr val="C00000"/>
                </a:solidFill>
              </a:rPr>
              <a:t>X</a:t>
            </a:r>
          </a:p>
        </p:txBody>
      </p:sp>
      <p:pic>
        <p:nvPicPr>
          <p:cNvPr id="11" name="Picture 10">
            <a:extLst>
              <a:ext uri="{FF2B5EF4-FFF2-40B4-BE49-F238E27FC236}">
                <a16:creationId xmlns:a16="http://schemas.microsoft.com/office/drawing/2014/main" id="{6D4D3C6C-AD1A-43FA-B733-F109BBEF1B79}"/>
              </a:ext>
            </a:extLst>
          </p:cNvPr>
          <p:cNvPicPr>
            <a:picLocks noChangeAspect="1"/>
          </p:cNvPicPr>
          <p:nvPr/>
        </p:nvPicPr>
        <p:blipFill>
          <a:blip r:embed="rId3"/>
          <a:stretch>
            <a:fillRect/>
          </a:stretch>
        </p:blipFill>
        <p:spPr>
          <a:xfrm>
            <a:off x="10349675" y="3032243"/>
            <a:ext cx="925892" cy="969100"/>
          </a:xfrm>
          <a:prstGeom prst="rect">
            <a:avLst/>
          </a:prstGeom>
        </p:spPr>
      </p:pic>
      <p:sp>
        <p:nvSpPr>
          <p:cNvPr id="12" name="Rectangle 11">
            <a:extLst>
              <a:ext uri="{FF2B5EF4-FFF2-40B4-BE49-F238E27FC236}">
                <a16:creationId xmlns:a16="http://schemas.microsoft.com/office/drawing/2014/main" id="{7B03CD4F-2B67-4FA8-851D-48FAF1266AF0}"/>
              </a:ext>
            </a:extLst>
          </p:cNvPr>
          <p:cNvSpPr/>
          <p:nvPr/>
        </p:nvSpPr>
        <p:spPr>
          <a:xfrm>
            <a:off x="249382" y="295564"/>
            <a:ext cx="11693236" cy="62530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E90C69-E972-402A-AEA5-47815A7456F9}"/>
              </a:ext>
            </a:extLst>
          </p:cNvPr>
          <p:cNvPicPr>
            <a:picLocks noChangeAspect="1"/>
          </p:cNvPicPr>
          <p:nvPr/>
        </p:nvPicPr>
        <p:blipFill>
          <a:blip r:embed="rId4"/>
          <a:stretch>
            <a:fillRect/>
          </a:stretch>
        </p:blipFill>
        <p:spPr>
          <a:xfrm>
            <a:off x="371793" y="6055972"/>
            <a:ext cx="725487" cy="396274"/>
          </a:xfrm>
          <a:prstGeom prst="rect">
            <a:avLst/>
          </a:prstGeom>
        </p:spPr>
      </p:pic>
      <p:sp>
        <p:nvSpPr>
          <p:cNvPr id="9" name="TextBox 8">
            <a:extLst>
              <a:ext uri="{FF2B5EF4-FFF2-40B4-BE49-F238E27FC236}">
                <a16:creationId xmlns:a16="http://schemas.microsoft.com/office/drawing/2014/main" id="{A0FF336D-334D-4C33-9BB3-951B21632347}"/>
              </a:ext>
            </a:extLst>
          </p:cNvPr>
          <p:cNvSpPr txBox="1"/>
          <p:nvPr/>
        </p:nvSpPr>
        <p:spPr>
          <a:xfrm>
            <a:off x="1542470" y="5794362"/>
            <a:ext cx="9107055" cy="523220"/>
          </a:xfrm>
          <a:prstGeom prst="rect">
            <a:avLst/>
          </a:prstGeom>
          <a:noFill/>
        </p:spPr>
        <p:txBody>
          <a:bodyPr wrap="square" rtlCol="0">
            <a:spAutoFit/>
          </a:bodyPr>
          <a:lstStyle/>
          <a:p>
            <a:r>
              <a:rPr lang="en-US" sz="1400" b="1" dirty="0">
                <a:effectLst/>
                <a:latin typeface="Arial" panose="020B0604020202020204" pitchFamily="34" charset="0"/>
                <a:ea typeface="Times New Roman" panose="02020603050405020304" pitchFamily="18" charset="0"/>
              </a:rPr>
              <a:t>IECC C408.2 Exception 3.</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Systems in new buildings or additions not exceeding 10,000 sq. ft. gross floor area.</a:t>
            </a:r>
            <a:endParaRPr lang="en-US" sz="1400" dirty="0">
              <a:effectLst/>
              <a:latin typeface="CG Times"/>
              <a:ea typeface="Times New Roman" panose="02020603050405020304" pitchFamily="18" charset="0"/>
              <a:cs typeface="Times New Roman" panose="02020603050405020304" pitchFamily="18" charset="0"/>
            </a:endParaRPr>
          </a:p>
          <a:p>
            <a:endParaRPr lang="en-US" sz="1400" dirty="0"/>
          </a:p>
        </p:txBody>
      </p:sp>
    </p:spTree>
    <p:extLst>
      <p:ext uri="{BB962C8B-B14F-4D97-AF65-F5344CB8AC3E}">
        <p14:creationId xmlns:p14="http://schemas.microsoft.com/office/powerpoint/2010/main" val="3986406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6000"/>
            <a:lum/>
          </a:blip>
          <a:srcRect/>
          <a:tile tx="106680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9A212-3A2E-463A-8D74-13EBDF051C1F}"/>
              </a:ext>
            </a:extLst>
          </p:cNvPr>
          <p:cNvSpPr>
            <a:spLocks noGrp="1"/>
          </p:cNvSpPr>
          <p:nvPr>
            <p:ph type="title" idx="4294967295"/>
          </p:nvPr>
        </p:nvSpPr>
        <p:spPr>
          <a:xfrm>
            <a:off x="2955034" y="530352"/>
            <a:ext cx="6281927" cy="670447"/>
          </a:xfrm>
        </p:spPr>
        <p:txBody>
          <a:bodyPr>
            <a:normAutofit fontScale="90000"/>
          </a:bodyPr>
          <a:lstStyle/>
          <a:p>
            <a:pPr algn="ctr"/>
            <a:r>
              <a:rPr lang="en-US" b="1" dirty="0">
                <a:latin typeface="Adobe Hebrew" panose="02040503050201020203" pitchFamily="18" charset="-79"/>
                <a:cs typeface="Adobe Hebrew" panose="02040503050201020203" pitchFamily="18" charset="-79"/>
              </a:rPr>
              <a:t>Code Change Overview</a:t>
            </a:r>
          </a:p>
        </p:txBody>
      </p:sp>
      <p:sp>
        <p:nvSpPr>
          <p:cNvPr id="3" name="Content Placeholder 2">
            <a:extLst>
              <a:ext uri="{FF2B5EF4-FFF2-40B4-BE49-F238E27FC236}">
                <a16:creationId xmlns:a16="http://schemas.microsoft.com/office/drawing/2014/main" id="{209DC5E9-47D4-45D8-B4C0-1C7559821E68}"/>
              </a:ext>
            </a:extLst>
          </p:cNvPr>
          <p:cNvSpPr>
            <a:spLocks noGrp="1"/>
          </p:cNvSpPr>
          <p:nvPr>
            <p:ph idx="4294967295"/>
          </p:nvPr>
        </p:nvSpPr>
        <p:spPr>
          <a:xfrm>
            <a:off x="1459343" y="1200799"/>
            <a:ext cx="9273310" cy="5292055"/>
          </a:xfrm>
        </p:spPr>
        <p:txBody>
          <a:bodyPr>
            <a:noAutofit/>
          </a:bodyPr>
          <a:lstStyle/>
          <a:p>
            <a:pPr>
              <a:buClrTx/>
              <a:buFont typeface="Wingdings" panose="05000000000000000000" pitchFamily="2" charset="2"/>
              <a:buChar char="Ø"/>
            </a:pPr>
            <a:r>
              <a:rPr lang="en-US" sz="1900" dirty="0">
                <a:latin typeface="Adobe Hebrew" panose="02040503050201020203" pitchFamily="18" charset="-79"/>
                <a:cs typeface="Adobe Hebrew" panose="02040503050201020203" pitchFamily="18" charset="-79"/>
              </a:rPr>
              <a:t> Adopted one set of Administrative rules for all commercial codes + NEC admin rules</a:t>
            </a:r>
          </a:p>
          <a:p>
            <a:pPr>
              <a:buClrTx/>
              <a:buFont typeface="Wingdings" panose="05000000000000000000" pitchFamily="2" charset="2"/>
              <a:buChar char="Ø"/>
            </a:pPr>
            <a:r>
              <a:rPr lang="en-US" sz="1900" dirty="0">
                <a:latin typeface="Adobe Hebrew" panose="02040503050201020203" pitchFamily="18" charset="-79"/>
                <a:cs typeface="Adobe Hebrew" panose="02040503050201020203" pitchFamily="18" charset="-79"/>
              </a:rPr>
              <a:t> Swimming Pool and Spa Code adopted for first time</a:t>
            </a:r>
          </a:p>
          <a:p>
            <a:pPr>
              <a:buClrTx/>
              <a:buFont typeface="Wingdings" panose="05000000000000000000" pitchFamily="2" charset="2"/>
              <a:buChar char="Ø"/>
            </a:pPr>
            <a:r>
              <a:rPr lang="en-US" sz="1900" dirty="0">
                <a:latin typeface="Adobe Hebrew" panose="02040503050201020203" pitchFamily="18" charset="-79"/>
                <a:cs typeface="Adobe Hebrew" panose="02040503050201020203" pitchFamily="18" charset="-79"/>
              </a:rPr>
              <a:t> Vacation Homes, Short-term Rentals, B&amp;Bs, Resort Lodge Cottages</a:t>
            </a:r>
          </a:p>
          <a:p>
            <a:pPr>
              <a:buClrTx/>
              <a:buFont typeface="Wingdings" panose="05000000000000000000" pitchFamily="2" charset="2"/>
              <a:buChar char="Ø"/>
            </a:pPr>
            <a:r>
              <a:rPr lang="en-US" sz="1900" dirty="0">
                <a:latin typeface="Adobe Hebrew" panose="02040503050201020203" pitchFamily="18" charset="-79"/>
                <a:cs typeface="Adobe Hebrew" panose="02040503050201020203" pitchFamily="18" charset="-79"/>
              </a:rPr>
              <a:t> Wildfire Hazard Mitigation</a:t>
            </a:r>
          </a:p>
          <a:p>
            <a:pPr>
              <a:buClrTx/>
              <a:buFont typeface="Wingdings" panose="05000000000000000000" pitchFamily="2" charset="2"/>
              <a:buChar char="Ø"/>
            </a:pPr>
            <a:r>
              <a:rPr lang="en-US" sz="1900" dirty="0">
                <a:latin typeface="Adobe Hebrew" panose="02040503050201020203" pitchFamily="18" charset="-79"/>
                <a:cs typeface="Adobe Hebrew" panose="02040503050201020203" pitchFamily="18" charset="-79"/>
              </a:rPr>
              <a:t> Residential Fire Sprinklers</a:t>
            </a:r>
          </a:p>
          <a:p>
            <a:pPr>
              <a:buClrTx/>
              <a:buFont typeface="Wingdings" panose="05000000000000000000" pitchFamily="2" charset="2"/>
              <a:buChar char="Ø"/>
            </a:pPr>
            <a:r>
              <a:rPr lang="en-US" sz="1900" dirty="0">
                <a:latin typeface="Adobe Hebrew" panose="02040503050201020203" pitchFamily="18" charset="-79"/>
                <a:cs typeface="Adobe Hebrew" panose="02040503050201020203" pitchFamily="18" charset="-79"/>
              </a:rPr>
              <a:t>Electric Vehicle and Renewable Energy-Ready Homes</a:t>
            </a:r>
          </a:p>
          <a:p>
            <a:pPr>
              <a:buClrTx/>
              <a:buFont typeface="Wingdings" panose="05000000000000000000" pitchFamily="2" charset="2"/>
              <a:buChar char="Ø"/>
            </a:pPr>
            <a:r>
              <a:rPr lang="en-US" sz="1900" dirty="0">
                <a:latin typeface="Adobe Hebrew" panose="02040503050201020203" pitchFamily="18" charset="-79"/>
                <a:cs typeface="Adobe Hebrew" panose="02040503050201020203" pitchFamily="18" charset="-79"/>
              </a:rPr>
              <a:t> Radon Mitigation System/Testing Requirements</a:t>
            </a:r>
          </a:p>
          <a:p>
            <a:pPr>
              <a:buClrTx/>
              <a:buFont typeface="Wingdings" panose="05000000000000000000" pitchFamily="2" charset="2"/>
              <a:buChar char="Ø"/>
            </a:pPr>
            <a:r>
              <a:rPr lang="en-US" sz="1900" dirty="0">
                <a:latin typeface="Adobe Hebrew" panose="02040503050201020203" pitchFamily="18" charset="-79"/>
                <a:cs typeface="Adobe Hebrew" panose="02040503050201020203" pitchFamily="18" charset="-79"/>
              </a:rPr>
              <a:t>Engineered Foundation Requirements put into code</a:t>
            </a:r>
          </a:p>
          <a:p>
            <a:pPr>
              <a:buClrTx/>
              <a:buFont typeface="Wingdings" panose="05000000000000000000" pitchFamily="2" charset="2"/>
              <a:buChar char="Ø"/>
            </a:pPr>
            <a:r>
              <a:rPr lang="en-US" sz="1900" dirty="0">
                <a:latin typeface="Adobe Hebrew" panose="02040503050201020203" pitchFamily="18" charset="-79"/>
                <a:cs typeface="Adobe Hebrew" panose="02040503050201020203" pitchFamily="18" charset="-79"/>
              </a:rPr>
              <a:t> Roof Coverings</a:t>
            </a:r>
          </a:p>
          <a:p>
            <a:pPr>
              <a:buClrTx/>
              <a:buFont typeface="Wingdings" panose="05000000000000000000" pitchFamily="2" charset="2"/>
              <a:buChar char="Ø"/>
            </a:pPr>
            <a:r>
              <a:rPr lang="en-US" sz="1900" dirty="0">
                <a:latin typeface="Adobe Hebrew" panose="02040503050201020203" pitchFamily="18" charset="-79"/>
                <a:cs typeface="Adobe Hebrew" panose="02040503050201020203" pitchFamily="18" charset="-79"/>
              </a:rPr>
              <a:t>Energy Code Updates</a:t>
            </a:r>
          </a:p>
          <a:p>
            <a:pPr>
              <a:buClrTx/>
              <a:buFont typeface="Wingdings" panose="05000000000000000000" pitchFamily="2" charset="2"/>
              <a:buChar char="Ø"/>
            </a:pPr>
            <a:r>
              <a:rPr lang="en-US" sz="1900" dirty="0">
                <a:latin typeface="Adobe Hebrew" panose="02040503050201020203" pitchFamily="18" charset="-79"/>
                <a:cs typeface="Adobe Hebrew" panose="02040503050201020203" pitchFamily="18" charset="-79"/>
              </a:rPr>
              <a:t> Appliance Venting</a:t>
            </a:r>
          </a:p>
          <a:p>
            <a:pPr>
              <a:buClrTx/>
              <a:buFont typeface="Wingdings" panose="05000000000000000000" pitchFamily="2" charset="2"/>
              <a:buChar char="Ø"/>
            </a:pPr>
            <a:r>
              <a:rPr lang="en-US" sz="1900" dirty="0">
                <a:latin typeface="Adobe Hebrew" panose="02040503050201020203" pitchFamily="18" charset="-79"/>
                <a:cs typeface="Adobe Hebrew" panose="02040503050201020203" pitchFamily="18" charset="-79"/>
              </a:rPr>
              <a:t> Accessibility</a:t>
            </a:r>
          </a:p>
        </p:txBody>
      </p:sp>
      <p:pic>
        <p:nvPicPr>
          <p:cNvPr id="7" name="Picture 6">
            <a:extLst>
              <a:ext uri="{FF2B5EF4-FFF2-40B4-BE49-F238E27FC236}">
                <a16:creationId xmlns:a16="http://schemas.microsoft.com/office/drawing/2014/main" id="{523DB60A-34D0-4F04-882B-53EC8BA8E740}"/>
              </a:ext>
            </a:extLst>
          </p:cNvPr>
          <p:cNvPicPr>
            <a:picLocks noChangeAspect="1"/>
          </p:cNvPicPr>
          <p:nvPr/>
        </p:nvPicPr>
        <p:blipFill>
          <a:blip r:embed="rId3"/>
          <a:stretch>
            <a:fillRect/>
          </a:stretch>
        </p:blipFill>
        <p:spPr>
          <a:xfrm>
            <a:off x="71365" y="6380463"/>
            <a:ext cx="725487" cy="396274"/>
          </a:xfrm>
          <a:prstGeom prst="rect">
            <a:avLst/>
          </a:prstGeom>
        </p:spPr>
      </p:pic>
    </p:spTree>
    <p:extLst>
      <p:ext uri="{BB962C8B-B14F-4D97-AF65-F5344CB8AC3E}">
        <p14:creationId xmlns:p14="http://schemas.microsoft.com/office/powerpoint/2010/main" val="1802447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3435AEA-CDA1-4EC7-9B76-A021D2B76DCB}"/>
              </a:ext>
            </a:extLst>
          </p:cNvPr>
          <p:cNvSpPr txBox="1"/>
          <p:nvPr/>
        </p:nvSpPr>
        <p:spPr>
          <a:xfrm>
            <a:off x="614217" y="2008992"/>
            <a:ext cx="10963564" cy="4555093"/>
          </a:xfrm>
          <a:prstGeom prst="rect">
            <a:avLst/>
          </a:prstGeom>
          <a:noFill/>
        </p:spPr>
        <p:txBody>
          <a:bodyPr wrap="square">
            <a:spAutoFit/>
          </a:bodyPr>
          <a:lstStyle/>
          <a:p>
            <a:r>
              <a:rPr lang="en-US" sz="1600" b="1" dirty="0"/>
              <a:t>IECC C408.2 Mechanical systems and service water-heating systems commissioning and completion requirements.</a:t>
            </a:r>
          </a:p>
          <a:p>
            <a:r>
              <a:rPr lang="en-US" sz="1600" dirty="0"/>
              <a:t>Prior to the final mechanical and plumbing inspections, the registered design professional or approved agency shall provide evidence of mechanical systems commissioning and completion in accordance with the provisions of this section.</a:t>
            </a:r>
          </a:p>
          <a:p>
            <a:endParaRPr lang="en-US" sz="1600" dirty="0"/>
          </a:p>
          <a:p>
            <a:r>
              <a:rPr lang="en-US" sz="1600" dirty="0"/>
              <a:t>Construction document notes shall clearly indicate provisions for commissioning and completion requirements in accordance with this section and are permitted to refer to specifications for further requirements. Copies of all documentation shall be given to the owner or owner’s authorized agent and made available to the code official upon request in accordance with Sections C408.2.4 and C408.2.5.</a:t>
            </a:r>
          </a:p>
          <a:p>
            <a:endParaRPr lang="en-US" sz="1600" dirty="0"/>
          </a:p>
          <a:p>
            <a:r>
              <a:rPr lang="en-US" sz="1600" b="1" dirty="0"/>
              <a:t>Exceptions: </a:t>
            </a:r>
          </a:p>
          <a:p>
            <a:r>
              <a:rPr lang="en-US" sz="1600" dirty="0"/>
              <a:t>The following systems are exempt:</a:t>
            </a:r>
          </a:p>
          <a:p>
            <a:r>
              <a:rPr lang="en-US" sz="1600" dirty="0"/>
              <a:t>1. Mechanical systems and service water-heating systems in buildings where the total mechanical equipment capacity is less than 480,000 Btu/h (140.7 kW) cooling capacity and 600,000 Btu/h (175.8 kW) combined service water-heating and space-heating capacity.</a:t>
            </a:r>
          </a:p>
          <a:p>
            <a:r>
              <a:rPr lang="en-US" sz="1600" dirty="0"/>
              <a:t>2. Systems included in Section C403.5 that serve individual dwelling units and sleeping units.</a:t>
            </a:r>
          </a:p>
          <a:p>
            <a:pPr marR="0" lvl="0">
              <a:spcBef>
                <a:spcPts val="0"/>
              </a:spcBef>
              <a:spcAft>
                <a:spcPts val="0"/>
              </a:spcAft>
            </a:pPr>
            <a:r>
              <a:rPr lang="en-US" sz="1600" dirty="0">
                <a:effectLst/>
                <a:highlight>
                  <a:srgbClr val="FFFF00"/>
                </a:highlight>
                <a:ea typeface="Times New Roman" panose="02020603050405020304" pitchFamily="18" charset="0"/>
                <a:cs typeface="Times New Roman" panose="02020603050405020304" pitchFamily="18" charset="0"/>
              </a:rPr>
              <a:t>3. Systems in new buildings or additions not exceeding 10,000 sq. ft. gross floor area.</a:t>
            </a:r>
            <a:endParaRPr lang="en-US" sz="1600" dirty="0">
              <a:effectLst/>
              <a:ea typeface="Times New Roman" panose="02020603050405020304" pitchFamily="18" charset="0"/>
              <a:cs typeface="Times New Roman" panose="02020603050405020304" pitchFamily="18" charset="0"/>
            </a:endParaRPr>
          </a:p>
          <a:p>
            <a:pPr marR="0" lvl="0">
              <a:spcBef>
                <a:spcPts val="0"/>
              </a:spcBef>
              <a:spcAft>
                <a:spcPts val="0"/>
              </a:spcAft>
            </a:pPr>
            <a:r>
              <a:rPr lang="en-US" sz="1600" dirty="0">
                <a:effectLst/>
                <a:highlight>
                  <a:srgbClr val="FFFF00"/>
                </a:highlight>
                <a:ea typeface="Times New Roman" panose="02020603050405020304" pitchFamily="18" charset="0"/>
                <a:cs typeface="Times New Roman" panose="02020603050405020304" pitchFamily="18" charset="0"/>
              </a:rPr>
              <a:t>4. Alterations to existing buildings.</a:t>
            </a:r>
            <a:endParaRPr lang="en-US" sz="1600" dirty="0">
              <a:effectLst/>
              <a:ea typeface="Times New Roman" panose="02020603050405020304" pitchFamily="18" charset="0"/>
              <a:cs typeface="Times New Roman" panose="02020603050405020304" pitchFamily="18" charset="0"/>
            </a:endParaRPr>
          </a:p>
          <a:p>
            <a:endParaRPr lang="en-US" dirty="0"/>
          </a:p>
        </p:txBody>
      </p:sp>
      <p:sp>
        <p:nvSpPr>
          <p:cNvPr id="8" name="TextBox 7">
            <a:extLst>
              <a:ext uri="{FF2B5EF4-FFF2-40B4-BE49-F238E27FC236}">
                <a16:creationId xmlns:a16="http://schemas.microsoft.com/office/drawing/2014/main" id="{3440F750-70EA-4D57-BF40-E2ED56E899ED}"/>
              </a:ext>
            </a:extLst>
          </p:cNvPr>
          <p:cNvSpPr txBox="1"/>
          <p:nvPr/>
        </p:nvSpPr>
        <p:spPr>
          <a:xfrm>
            <a:off x="614217" y="967709"/>
            <a:ext cx="10825019" cy="923330"/>
          </a:xfrm>
          <a:prstGeom prst="rect">
            <a:avLst/>
          </a:prstGeom>
          <a:noFill/>
          <a:ln>
            <a:solidFill>
              <a:schemeClr val="accent1"/>
            </a:solidFill>
          </a:ln>
        </p:spPr>
        <p:txBody>
          <a:bodyPr wrap="square" rtlCol="0">
            <a:spAutoFit/>
          </a:bodyPr>
          <a:lstStyle/>
          <a:p>
            <a:r>
              <a:rPr lang="en-US" b="1" i="1" dirty="0"/>
              <a:t>Note:</a:t>
            </a:r>
            <a:r>
              <a:rPr lang="en-US" i="1" dirty="0"/>
              <a:t> The IBC has no commissioning exemption based on building size. Larimer County added a size exemption, which was 15,000 sq. ft. in 2018, and is now lowered to 10,000 sq. ft. in the 2021 code. We also added an exemption for existing buildings undergoing alterations.</a:t>
            </a:r>
          </a:p>
        </p:txBody>
      </p:sp>
      <p:pic>
        <p:nvPicPr>
          <p:cNvPr id="2" name="Picture 1">
            <a:extLst>
              <a:ext uri="{FF2B5EF4-FFF2-40B4-BE49-F238E27FC236}">
                <a16:creationId xmlns:a16="http://schemas.microsoft.com/office/drawing/2014/main" id="{147A3488-7A61-4A20-BD30-C01310EC951A}"/>
              </a:ext>
            </a:extLst>
          </p:cNvPr>
          <p:cNvPicPr>
            <a:picLocks noChangeAspect="1"/>
          </p:cNvPicPr>
          <p:nvPr/>
        </p:nvPicPr>
        <p:blipFill>
          <a:blip r:embed="rId2"/>
          <a:stretch>
            <a:fillRect/>
          </a:stretch>
        </p:blipFill>
        <p:spPr>
          <a:xfrm>
            <a:off x="108063" y="6365948"/>
            <a:ext cx="725487" cy="396274"/>
          </a:xfrm>
          <a:prstGeom prst="rect">
            <a:avLst/>
          </a:prstGeom>
        </p:spPr>
      </p:pic>
      <p:sp>
        <p:nvSpPr>
          <p:cNvPr id="5" name="Title 1">
            <a:extLst>
              <a:ext uri="{FF2B5EF4-FFF2-40B4-BE49-F238E27FC236}">
                <a16:creationId xmlns:a16="http://schemas.microsoft.com/office/drawing/2014/main" id="{467F2AA8-013C-4B4E-88FB-95BD03D09A56}"/>
              </a:ext>
            </a:extLst>
          </p:cNvPr>
          <p:cNvSpPr txBox="1">
            <a:spLocks/>
          </p:cNvSpPr>
          <p:nvPr/>
        </p:nvSpPr>
        <p:spPr>
          <a:xfrm>
            <a:off x="0" y="0"/>
            <a:ext cx="12192001" cy="849757"/>
          </a:xfrm>
          <a:prstGeom prst="rect">
            <a:avLst/>
          </a:prstGeom>
          <a:solidFill>
            <a:srgbClr val="005A70"/>
          </a:solidFill>
          <a:ln>
            <a:solidFill>
              <a:srgbClr val="005A70"/>
            </a:solidFill>
          </a:ln>
        </p:spPr>
        <p:txBody>
          <a:bodyPr anchor="ctr" anchorCtr="0">
            <a:noAutofit/>
          </a:bodyPr>
          <a:lstStyle>
            <a:lvl1pPr marL="182880" algn="l" defTabSz="457200" rtl="0" eaLnBrk="1" latinLnBrk="0" hangingPunct="1">
              <a:spcBef>
                <a:spcPct val="0"/>
              </a:spcBef>
              <a:buNone/>
              <a:defRPr sz="3600" kern="1200" cap="all" normalizeH="0">
                <a:solidFill>
                  <a:srgbClr val="A5B9B3"/>
                </a:solidFill>
                <a:latin typeface="+mj-lt"/>
                <a:ea typeface="+mj-ea"/>
                <a:cs typeface="+mj-cs"/>
              </a:defRPr>
            </a:lvl1pPr>
          </a:lstStyle>
          <a:p>
            <a:pPr algn="ctr"/>
            <a:r>
              <a:rPr lang="en-US" sz="3200" dirty="0">
                <a:solidFill>
                  <a:srgbClr val="FFFFFF"/>
                </a:solidFill>
                <a:latin typeface="Arial" panose="020B0604020202020204" pitchFamily="34" charset="0"/>
                <a:cs typeface="Arial" panose="020B0604020202020204" pitchFamily="34" charset="0"/>
              </a:rPr>
              <a:t>Commissioning Requirements</a:t>
            </a:r>
          </a:p>
        </p:txBody>
      </p:sp>
    </p:spTree>
    <p:extLst>
      <p:ext uri="{BB962C8B-B14F-4D97-AF65-F5344CB8AC3E}">
        <p14:creationId xmlns:p14="http://schemas.microsoft.com/office/powerpoint/2010/main" val="1451569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D274DE-F04C-4AD3-9ADC-7C5C9302A562}"/>
              </a:ext>
            </a:extLst>
          </p:cNvPr>
          <p:cNvSpPr/>
          <p:nvPr/>
        </p:nvSpPr>
        <p:spPr>
          <a:xfrm>
            <a:off x="0" y="6378498"/>
            <a:ext cx="12192000" cy="476250"/>
          </a:xfrm>
          <a:prstGeom prst="rect">
            <a:avLst/>
          </a:prstGeom>
          <a:solidFill>
            <a:srgbClr val="0E2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C377725-CD7B-4792-838B-20814668C45E}"/>
              </a:ext>
            </a:extLst>
          </p:cNvPr>
          <p:cNvSpPr txBox="1"/>
          <p:nvPr/>
        </p:nvSpPr>
        <p:spPr>
          <a:xfrm>
            <a:off x="940420" y="664971"/>
            <a:ext cx="10311160" cy="1323439"/>
          </a:xfrm>
          <a:prstGeom prst="rect">
            <a:avLst/>
          </a:prstGeom>
          <a:noFill/>
        </p:spPr>
        <p:txBody>
          <a:bodyPr wrap="square" rtlCol="0">
            <a:spAutoFit/>
          </a:bodyPr>
          <a:lstStyle/>
          <a:p>
            <a:pPr algn="ctr"/>
            <a:r>
              <a:rPr lang="en-US" sz="3200" b="1" dirty="0"/>
              <a:t>For more information/training on 2021 Energy Codes, </a:t>
            </a:r>
          </a:p>
          <a:p>
            <a:pPr algn="ctr"/>
            <a:r>
              <a:rPr lang="en-US" sz="3200" b="1" dirty="0"/>
              <a:t>go to the Colorado Energy Office</a:t>
            </a:r>
          </a:p>
          <a:p>
            <a:r>
              <a:rPr lang="en-US" sz="1600" b="1" dirty="0">
                <a:hlinkClick r:id="rId2"/>
              </a:rPr>
              <a:t>https://energyoffice.colorado.gov/climate-energy/energy-policy/building-energy-codes/energy-code-adoption-toolkit</a:t>
            </a:r>
            <a:endParaRPr lang="en-US" sz="1600" b="1" dirty="0"/>
          </a:p>
        </p:txBody>
      </p:sp>
      <p:sp>
        <p:nvSpPr>
          <p:cNvPr id="3" name="TextBox 2">
            <a:extLst>
              <a:ext uri="{FF2B5EF4-FFF2-40B4-BE49-F238E27FC236}">
                <a16:creationId xmlns:a16="http://schemas.microsoft.com/office/drawing/2014/main" id="{0E810585-571A-42F3-8FF5-34F1A96B987B}"/>
              </a:ext>
            </a:extLst>
          </p:cNvPr>
          <p:cNvSpPr txBox="1"/>
          <p:nvPr/>
        </p:nvSpPr>
        <p:spPr>
          <a:xfrm>
            <a:off x="1150434" y="2298541"/>
            <a:ext cx="9578897" cy="4278094"/>
          </a:xfrm>
          <a:prstGeom prst="rect">
            <a:avLst/>
          </a:prstGeom>
          <a:noFill/>
        </p:spPr>
        <p:txBody>
          <a:bodyPr wrap="square" rtlCol="0">
            <a:spAutoFit/>
          </a:bodyPr>
          <a:lstStyle/>
          <a:p>
            <a:pPr algn="l"/>
            <a:r>
              <a:rPr lang="en-US" sz="2000" b="1" u="sng" dirty="0"/>
              <a:t>Recorded webinars include:</a:t>
            </a:r>
          </a:p>
          <a:p>
            <a:pPr algn="l"/>
            <a:endParaRPr lang="en-US" b="0" i="0" dirty="0">
              <a:solidFill>
                <a:srgbClr val="000000"/>
              </a:solidFill>
              <a:effectLst/>
              <a:latin typeface="Trebuchet MS" panose="020B0603020202020204" pitchFamily="34" charset="0"/>
            </a:endParaRPr>
          </a:p>
          <a:p>
            <a:pPr marL="346075" algn="l">
              <a:buFont typeface="Arial" panose="020B0604020202020204" pitchFamily="34" charset="0"/>
              <a:buChar char="•"/>
            </a:pPr>
            <a:r>
              <a:rPr lang="en-US" b="0" i="0" u="sng" dirty="0">
                <a:effectLst/>
                <a:latin typeface="Trebuchet MS" panose="020B0603020202020204" pitchFamily="34" charset="0"/>
                <a:hlinkClick r:id="rId3">
                  <a:extLst>
                    <a:ext uri="{A12FA001-AC4F-418D-AE19-62706E023703}">
                      <ahyp:hlinkClr xmlns:ahyp="http://schemas.microsoft.com/office/drawing/2018/hyperlinkcolor" val="tx"/>
                    </a:ext>
                  </a:extLst>
                </a:hlinkClick>
              </a:rPr>
              <a:t>Electric Vehicles and Electrification</a:t>
            </a:r>
            <a:r>
              <a:rPr lang="en-US" b="0" i="0" dirty="0">
                <a:effectLst/>
                <a:latin typeface="Trebuchet MS" panose="020B0603020202020204" pitchFamily="34" charset="0"/>
              </a:rPr>
              <a:t> (10/28/2020)</a:t>
            </a:r>
          </a:p>
          <a:p>
            <a:pPr marL="346075" algn="l">
              <a:buFont typeface="Arial" panose="020B0604020202020204" pitchFamily="34" charset="0"/>
              <a:buChar char="•"/>
            </a:pPr>
            <a:r>
              <a:rPr lang="en-US" b="0" i="0" u="sng" dirty="0">
                <a:effectLst/>
                <a:latin typeface="Trebuchet MS" panose="020B0603020202020204" pitchFamily="34" charset="0"/>
                <a:hlinkClick r:id="rId4">
                  <a:extLst>
                    <a:ext uri="{A12FA001-AC4F-418D-AE19-62706E023703}">
                      <ahyp:hlinkClr xmlns:ahyp="http://schemas.microsoft.com/office/drawing/2018/hyperlinkcolor" val="tx"/>
                    </a:ext>
                  </a:extLst>
                </a:hlinkClick>
              </a:rPr>
              <a:t>Residential Ventilation</a:t>
            </a:r>
            <a:r>
              <a:rPr lang="en-US" b="0" i="0" dirty="0">
                <a:effectLst/>
                <a:latin typeface="Trebuchet MS" panose="020B0603020202020204" pitchFamily="34" charset="0"/>
              </a:rPr>
              <a:t> (3/17/2021) + </a:t>
            </a:r>
            <a:r>
              <a:rPr lang="en-US" b="0" i="0" u="sng" dirty="0">
                <a:effectLst/>
                <a:latin typeface="Trebuchet MS" panose="020B0603020202020204" pitchFamily="34" charset="0"/>
                <a:hlinkClick r:id="rId5">
                  <a:extLst>
                    <a:ext uri="{A12FA001-AC4F-418D-AE19-62706E023703}">
                      <ahyp:hlinkClr xmlns:ahyp="http://schemas.microsoft.com/office/drawing/2018/hyperlinkcolor" val="tx"/>
                    </a:ext>
                  </a:extLst>
                </a:hlinkClick>
              </a:rPr>
              <a:t>slides</a:t>
            </a:r>
            <a:endParaRPr lang="en-US" b="0" i="0" dirty="0">
              <a:effectLst/>
              <a:latin typeface="Trebuchet MS" panose="020B0603020202020204" pitchFamily="34" charset="0"/>
            </a:endParaRPr>
          </a:p>
          <a:p>
            <a:pPr marL="346075" algn="l">
              <a:buFont typeface="Arial" panose="020B0604020202020204" pitchFamily="34" charset="0"/>
              <a:buChar char="•"/>
            </a:pPr>
            <a:r>
              <a:rPr lang="en-US" b="0" i="0" u="sng" dirty="0">
                <a:effectLst/>
                <a:latin typeface="Trebuchet MS" panose="020B0603020202020204" pitchFamily="34" charset="0"/>
                <a:hlinkClick r:id="rId6">
                  <a:extLst>
                    <a:ext uri="{A12FA001-AC4F-418D-AE19-62706E023703}">
                      <ahyp:hlinkClr xmlns:ahyp="http://schemas.microsoft.com/office/drawing/2018/hyperlinkcolor" val="tx"/>
                    </a:ext>
                  </a:extLst>
                </a:hlinkClick>
              </a:rPr>
              <a:t>Residential Testing</a:t>
            </a:r>
            <a:r>
              <a:rPr lang="en-US" b="0" i="0" dirty="0">
                <a:effectLst/>
                <a:latin typeface="Trebuchet MS" panose="020B0603020202020204" pitchFamily="34" charset="0"/>
              </a:rPr>
              <a:t> (3/10/2021)</a:t>
            </a:r>
          </a:p>
          <a:p>
            <a:pPr marL="346075" algn="l">
              <a:buFont typeface="Arial" panose="020B0604020202020204" pitchFamily="34" charset="0"/>
              <a:buChar char="•"/>
            </a:pPr>
            <a:r>
              <a:rPr lang="en-US" b="0" i="0" u="sng" dirty="0">
                <a:effectLst/>
                <a:latin typeface="Trebuchet MS" panose="020B0603020202020204" pitchFamily="34" charset="0"/>
                <a:hlinkClick r:id="rId7">
                  <a:extLst>
                    <a:ext uri="{A12FA001-AC4F-418D-AE19-62706E023703}">
                      <ahyp:hlinkClr xmlns:ahyp="http://schemas.microsoft.com/office/drawing/2018/hyperlinkcolor" val="tx"/>
                    </a:ext>
                  </a:extLst>
                </a:hlinkClick>
              </a:rPr>
              <a:t>Significant Residential Changes - Part 1</a:t>
            </a:r>
            <a:r>
              <a:rPr lang="en-US" b="0" i="0" dirty="0">
                <a:effectLst/>
                <a:latin typeface="Trebuchet MS" panose="020B0603020202020204" pitchFamily="34" charset="0"/>
              </a:rPr>
              <a:t> (2/17/2021) + </a:t>
            </a:r>
            <a:r>
              <a:rPr lang="en-US" b="0" i="0" u="sng" dirty="0">
                <a:effectLst/>
                <a:latin typeface="Trebuchet MS" panose="020B0603020202020204" pitchFamily="34" charset="0"/>
                <a:hlinkClick r:id="rId8">
                  <a:extLst>
                    <a:ext uri="{A12FA001-AC4F-418D-AE19-62706E023703}">
                      <ahyp:hlinkClr xmlns:ahyp="http://schemas.microsoft.com/office/drawing/2018/hyperlinkcolor" val="tx"/>
                    </a:ext>
                  </a:extLst>
                </a:hlinkClick>
              </a:rPr>
              <a:t>slides</a:t>
            </a:r>
            <a:endParaRPr lang="en-US" b="0" i="0" dirty="0">
              <a:effectLst/>
              <a:latin typeface="Trebuchet MS" panose="020B0603020202020204" pitchFamily="34" charset="0"/>
            </a:endParaRPr>
          </a:p>
          <a:p>
            <a:pPr marL="346075" algn="l">
              <a:buFont typeface="Arial" panose="020B0604020202020204" pitchFamily="34" charset="0"/>
              <a:buChar char="•"/>
            </a:pPr>
            <a:r>
              <a:rPr lang="en-US" b="0" i="0" u="sng" dirty="0">
                <a:effectLst/>
                <a:latin typeface="Trebuchet MS" panose="020B0603020202020204" pitchFamily="34" charset="0"/>
                <a:hlinkClick r:id="rId9">
                  <a:extLst>
                    <a:ext uri="{A12FA001-AC4F-418D-AE19-62706E023703}">
                      <ahyp:hlinkClr xmlns:ahyp="http://schemas.microsoft.com/office/drawing/2018/hyperlinkcolor" val="tx"/>
                    </a:ext>
                  </a:extLst>
                </a:hlinkClick>
              </a:rPr>
              <a:t>Functional Testing for Lighting Controls</a:t>
            </a:r>
            <a:r>
              <a:rPr lang="en-US" b="0" i="0" dirty="0">
                <a:effectLst/>
                <a:latin typeface="Trebuchet MS" panose="020B0603020202020204" pitchFamily="34" charset="0"/>
              </a:rPr>
              <a:t> (5/12/2021)</a:t>
            </a:r>
          </a:p>
          <a:p>
            <a:pPr marL="346075" algn="l">
              <a:buFont typeface="Arial" panose="020B0604020202020204" pitchFamily="34" charset="0"/>
              <a:buChar char="•"/>
            </a:pPr>
            <a:r>
              <a:rPr lang="en-US" b="0" i="0" u="sng" dirty="0">
                <a:effectLst/>
                <a:latin typeface="Trebuchet MS" panose="020B0603020202020204" pitchFamily="34" charset="0"/>
                <a:hlinkClick r:id="rId10">
                  <a:extLst>
                    <a:ext uri="{A12FA001-AC4F-418D-AE19-62706E023703}">
                      <ahyp:hlinkClr xmlns:ahyp="http://schemas.microsoft.com/office/drawing/2018/hyperlinkcolor" val="tx"/>
                    </a:ext>
                  </a:extLst>
                </a:hlinkClick>
              </a:rPr>
              <a:t>IECC 2021 vs. ASHRAE 90.1-2019</a:t>
            </a:r>
            <a:r>
              <a:rPr lang="en-US" b="0" i="0" dirty="0">
                <a:effectLst/>
                <a:latin typeface="Trebuchet MS" panose="020B0603020202020204" pitchFamily="34" charset="0"/>
              </a:rPr>
              <a:t> (4/28/2021)</a:t>
            </a:r>
          </a:p>
          <a:p>
            <a:pPr marL="346075" algn="l">
              <a:buFont typeface="Arial" panose="020B0604020202020204" pitchFamily="34" charset="0"/>
              <a:buChar char="•"/>
            </a:pPr>
            <a:r>
              <a:rPr lang="en-US" b="0" i="0" u="sng" dirty="0">
                <a:effectLst/>
                <a:latin typeface="Trebuchet MS" panose="020B0603020202020204" pitchFamily="34" charset="0"/>
                <a:hlinkClick r:id="rId11">
                  <a:extLst>
                    <a:ext uri="{A12FA001-AC4F-418D-AE19-62706E023703}">
                      <ahyp:hlinkClr xmlns:ahyp="http://schemas.microsoft.com/office/drawing/2018/hyperlinkcolor" val="tx"/>
                    </a:ext>
                  </a:extLst>
                </a:hlinkClick>
              </a:rPr>
              <a:t>Commercial Lighting / Daylighting</a:t>
            </a:r>
            <a:r>
              <a:rPr lang="en-US" b="0" i="0" dirty="0">
                <a:effectLst/>
                <a:latin typeface="Trebuchet MS" panose="020B0603020202020204" pitchFamily="34" charset="0"/>
              </a:rPr>
              <a:t> (2/3/2021)</a:t>
            </a:r>
          </a:p>
          <a:p>
            <a:pPr marL="346075" algn="l">
              <a:buFont typeface="Arial" panose="020B0604020202020204" pitchFamily="34" charset="0"/>
              <a:buChar char="•"/>
            </a:pPr>
            <a:r>
              <a:rPr lang="en-US" b="0" i="0" u="sng" dirty="0">
                <a:effectLst/>
                <a:latin typeface="Trebuchet MS" panose="020B0603020202020204" pitchFamily="34" charset="0"/>
                <a:hlinkClick r:id="rId12">
                  <a:extLst>
                    <a:ext uri="{A12FA001-AC4F-418D-AE19-62706E023703}">
                      <ahyp:hlinkClr xmlns:ahyp="http://schemas.microsoft.com/office/drawing/2018/hyperlinkcolor" val="tx"/>
                    </a:ext>
                  </a:extLst>
                </a:hlinkClick>
              </a:rPr>
              <a:t>Commercial Architectural</a:t>
            </a:r>
            <a:r>
              <a:rPr lang="en-US" b="0" i="0" dirty="0">
                <a:effectLst/>
                <a:latin typeface="Trebuchet MS" panose="020B0603020202020204" pitchFamily="34" charset="0"/>
              </a:rPr>
              <a:t> (1/27/2021)</a:t>
            </a:r>
          </a:p>
          <a:p>
            <a:pPr marL="346075" algn="l">
              <a:buFont typeface="Arial" panose="020B0604020202020204" pitchFamily="34" charset="0"/>
              <a:buChar char="•"/>
            </a:pPr>
            <a:r>
              <a:rPr lang="en-US" b="0" i="0" u="sng" dirty="0">
                <a:effectLst/>
                <a:latin typeface="Trebuchet MS" panose="020B0603020202020204" pitchFamily="34" charset="0"/>
                <a:hlinkClick r:id="rId13">
                  <a:extLst>
                    <a:ext uri="{A12FA001-AC4F-418D-AE19-62706E023703}">
                      <ahyp:hlinkClr xmlns:ahyp="http://schemas.microsoft.com/office/drawing/2018/hyperlinkcolor" val="tx"/>
                    </a:ext>
                  </a:extLst>
                </a:hlinkClick>
              </a:rPr>
              <a:t>Commercial Mechanical and Plumbing</a:t>
            </a:r>
            <a:r>
              <a:rPr lang="en-US" b="0" i="0" dirty="0">
                <a:effectLst/>
                <a:latin typeface="Trebuchet MS" panose="020B0603020202020204" pitchFamily="34" charset="0"/>
              </a:rPr>
              <a:t> (1/20/2021)</a:t>
            </a:r>
          </a:p>
          <a:p>
            <a:pPr marL="457200" indent="-111125" algn="l">
              <a:buFont typeface="Arial" panose="020B0604020202020204" pitchFamily="34" charset="0"/>
              <a:buChar char="•"/>
            </a:pPr>
            <a:r>
              <a:rPr lang="en-US" b="0" i="0" u="sng" dirty="0">
                <a:effectLst/>
                <a:latin typeface="Trebuchet MS" panose="020B0603020202020204" pitchFamily="34" charset="0"/>
                <a:hlinkClick r:id="rId14">
                  <a:extLst>
                    <a:ext uri="{A12FA001-AC4F-418D-AE19-62706E023703}">
                      <ahyp:hlinkClr xmlns:ahyp="http://schemas.microsoft.com/office/drawing/2018/hyperlinkcolor" val="tx"/>
                    </a:ext>
                  </a:extLst>
                </a:hlinkClick>
              </a:rPr>
              <a:t>COMcheck Overview</a:t>
            </a:r>
            <a:r>
              <a:rPr lang="en-US" b="0" i="0" dirty="0">
                <a:effectLst/>
                <a:latin typeface="Trebuchet MS" panose="020B0603020202020204" pitchFamily="34" charset="0"/>
              </a:rPr>
              <a:t> (5/1/2020)</a:t>
            </a:r>
          </a:p>
          <a:p>
            <a:pPr marL="457200" indent="-111125" algn="l">
              <a:buFont typeface="Arial" panose="020B0604020202020204" pitchFamily="34" charset="0"/>
              <a:buChar char="•"/>
            </a:pPr>
            <a:r>
              <a:rPr lang="en-US" b="0" i="0" u="sng" dirty="0">
                <a:effectLst/>
                <a:latin typeface="Trebuchet MS" panose="020B0603020202020204" pitchFamily="34" charset="0"/>
                <a:hlinkClick r:id="rId15">
                  <a:extLst>
                    <a:ext uri="{A12FA001-AC4F-418D-AE19-62706E023703}">
                      <ahyp:hlinkClr xmlns:ahyp="http://schemas.microsoft.com/office/drawing/2018/hyperlinkcolor" val="tx"/>
                    </a:ext>
                  </a:extLst>
                </a:hlinkClick>
              </a:rPr>
              <a:t>REScheck Overview</a:t>
            </a:r>
            <a:r>
              <a:rPr lang="en-US" b="0" i="0" dirty="0">
                <a:effectLst/>
                <a:latin typeface="Trebuchet MS" panose="020B0603020202020204" pitchFamily="34" charset="0"/>
              </a:rPr>
              <a:t> (4/24/2020)</a:t>
            </a:r>
          </a:p>
          <a:p>
            <a:pPr marL="457200" indent="-111125" algn="l">
              <a:buFont typeface="Arial" panose="020B0604020202020204" pitchFamily="34" charset="0"/>
              <a:buChar char="•"/>
            </a:pPr>
            <a:endParaRPr lang="en-US" b="0" i="0" dirty="0">
              <a:effectLst/>
              <a:latin typeface="Trebuchet MS" panose="020B0603020202020204" pitchFamily="34" charset="0"/>
            </a:endParaRPr>
          </a:p>
          <a:p>
            <a:endParaRPr lang="en-US" dirty="0"/>
          </a:p>
        </p:txBody>
      </p:sp>
      <p:pic>
        <p:nvPicPr>
          <p:cNvPr id="4" name="Picture 3">
            <a:extLst>
              <a:ext uri="{FF2B5EF4-FFF2-40B4-BE49-F238E27FC236}">
                <a16:creationId xmlns:a16="http://schemas.microsoft.com/office/drawing/2014/main" id="{5F7260DD-3526-43C3-A50C-52370B0852D0}"/>
              </a:ext>
            </a:extLst>
          </p:cNvPr>
          <p:cNvPicPr>
            <a:picLocks noChangeAspect="1"/>
          </p:cNvPicPr>
          <p:nvPr/>
        </p:nvPicPr>
        <p:blipFill>
          <a:blip r:embed="rId16"/>
          <a:stretch>
            <a:fillRect/>
          </a:stretch>
        </p:blipFill>
        <p:spPr>
          <a:xfrm>
            <a:off x="114867" y="6378498"/>
            <a:ext cx="725487" cy="396274"/>
          </a:xfrm>
          <a:prstGeom prst="rect">
            <a:avLst/>
          </a:prstGeom>
        </p:spPr>
      </p:pic>
      <p:pic>
        <p:nvPicPr>
          <p:cNvPr id="5" name="Picture 4">
            <a:extLst>
              <a:ext uri="{FF2B5EF4-FFF2-40B4-BE49-F238E27FC236}">
                <a16:creationId xmlns:a16="http://schemas.microsoft.com/office/drawing/2014/main" id="{E7A5B8B6-6C2C-4FC7-80B1-45678B6B8C27}"/>
              </a:ext>
            </a:extLst>
          </p:cNvPr>
          <p:cNvPicPr>
            <a:picLocks noChangeAspect="1"/>
          </p:cNvPicPr>
          <p:nvPr/>
        </p:nvPicPr>
        <p:blipFill>
          <a:blip r:embed="rId17"/>
          <a:stretch>
            <a:fillRect/>
          </a:stretch>
        </p:blipFill>
        <p:spPr>
          <a:xfrm>
            <a:off x="8917955" y="2964996"/>
            <a:ext cx="2228850" cy="2228850"/>
          </a:xfrm>
          <a:prstGeom prst="rect">
            <a:avLst/>
          </a:prstGeom>
        </p:spPr>
      </p:pic>
      <p:sp>
        <p:nvSpPr>
          <p:cNvPr id="6" name="Rectangle 5">
            <a:extLst>
              <a:ext uri="{FF2B5EF4-FFF2-40B4-BE49-F238E27FC236}">
                <a16:creationId xmlns:a16="http://schemas.microsoft.com/office/drawing/2014/main" id="{1BD4E34B-C102-411F-AA6D-30866B9B3096}"/>
              </a:ext>
            </a:extLst>
          </p:cNvPr>
          <p:cNvSpPr/>
          <p:nvPr/>
        </p:nvSpPr>
        <p:spPr>
          <a:xfrm>
            <a:off x="1" y="0"/>
            <a:ext cx="12192000" cy="476250"/>
          </a:xfrm>
          <a:prstGeom prst="rect">
            <a:avLst/>
          </a:prstGeom>
          <a:solidFill>
            <a:srgbClr val="095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865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6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C0D90-2401-4380-8CFB-40053B1A531C}"/>
              </a:ext>
            </a:extLst>
          </p:cNvPr>
          <p:cNvSpPr>
            <a:spLocks noGrp="1"/>
          </p:cNvSpPr>
          <p:nvPr>
            <p:ph type="title"/>
          </p:nvPr>
        </p:nvSpPr>
        <p:spPr>
          <a:xfrm>
            <a:off x="473529" y="978729"/>
            <a:ext cx="4841421" cy="850666"/>
          </a:xfrm>
          <a:ln w="28575">
            <a:solidFill>
              <a:schemeClr val="tx1"/>
            </a:solidFill>
          </a:ln>
        </p:spPr>
        <p:txBody>
          <a:bodyPr anchor="ctr"/>
          <a:lstStyle/>
          <a:p>
            <a:pPr algn="ctr"/>
            <a:r>
              <a:rPr lang="en-US" dirty="0">
                <a:latin typeface="Cambria" panose="02040503050406030204" pitchFamily="18" charset="0"/>
                <a:ea typeface="Cambria" panose="02040503050406030204" pitchFamily="18" charset="0"/>
              </a:rPr>
              <a:t>Appliance Venting</a:t>
            </a:r>
          </a:p>
        </p:txBody>
      </p:sp>
      <p:sp>
        <p:nvSpPr>
          <p:cNvPr id="3" name="Content Placeholder 2">
            <a:extLst>
              <a:ext uri="{FF2B5EF4-FFF2-40B4-BE49-F238E27FC236}">
                <a16:creationId xmlns:a16="http://schemas.microsoft.com/office/drawing/2014/main" id="{D31CAC80-CABB-4D46-A11A-0B23F493B274}"/>
              </a:ext>
            </a:extLst>
          </p:cNvPr>
          <p:cNvSpPr>
            <a:spLocks noGrp="1"/>
          </p:cNvSpPr>
          <p:nvPr>
            <p:ph idx="1"/>
          </p:nvPr>
        </p:nvSpPr>
        <p:spPr>
          <a:xfrm>
            <a:off x="5978529" y="608679"/>
            <a:ext cx="4766708" cy="1663766"/>
          </a:xfrm>
          <a:ln w="28575">
            <a:solidFill>
              <a:schemeClr val="tx1"/>
            </a:solidFill>
          </a:ln>
        </p:spPr>
        <p:txBody>
          <a:bodyPr anchor="ctr">
            <a:noAutofit/>
          </a:bodyPr>
          <a:lstStyle/>
          <a:p>
            <a:r>
              <a:rPr lang="en-US" sz="2400" dirty="0">
                <a:latin typeface="Book Antiqua" panose="02040602050305030304" pitchFamily="18" charset="0"/>
                <a:ea typeface="Cambria Math" panose="02040503050406030204" pitchFamily="18" charset="0"/>
              </a:rPr>
              <a:t>Appliance vents shall terminate a minimum of 22” above grade </a:t>
            </a:r>
            <a:r>
              <a:rPr lang="en-US" sz="2400" u="sng" dirty="0">
                <a:latin typeface="Book Antiqua" panose="02040602050305030304" pitchFamily="18" charset="0"/>
                <a:ea typeface="Cambria Math" panose="02040503050406030204" pitchFamily="18" charset="0"/>
              </a:rPr>
              <a:t>and</a:t>
            </a:r>
            <a:r>
              <a:rPr lang="en-US" sz="2400" dirty="0">
                <a:latin typeface="Book Antiqua" panose="02040602050305030304" pitchFamily="18" charset="0"/>
                <a:ea typeface="Cambria Math" panose="02040503050406030204" pitchFamily="18" charset="0"/>
              </a:rPr>
              <a:t> at least 12” above anticipated snow level (whichever is greater)</a:t>
            </a:r>
          </a:p>
        </p:txBody>
      </p:sp>
      <p:pic>
        <p:nvPicPr>
          <p:cNvPr id="4" name="Picture 3">
            <a:extLst>
              <a:ext uri="{FF2B5EF4-FFF2-40B4-BE49-F238E27FC236}">
                <a16:creationId xmlns:a16="http://schemas.microsoft.com/office/drawing/2014/main" id="{25C577C1-C273-43AD-AD8E-61DA6674AF07}"/>
              </a:ext>
            </a:extLst>
          </p:cNvPr>
          <p:cNvPicPr>
            <a:picLocks noChangeAspect="1"/>
          </p:cNvPicPr>
          <p:nvPr/>
        </p:nvPicPr>
        <p:blipFill rotWithShape="1">
          <a:blip r:embed="rId3"/>
          <a:srcRect l="49406"/>
          <a:stretch/>
        </p:blipFill>
        <p:spPr>
          <a:xfrm>
            <a:off x="2483087" y="2894326"/>
            <a:ext cx="2281382" cy="2650836"/>
          </a:xfrm>
          <a:prstGeom prst="rect">
            <a:avLst/>
          </a:prstGeom>
          <a:ln w="28575">
            <a:solidFill>
              <a:schemeClr val="tx1"/>
            </a:solidFill>
          </a:ln>
        </p:spPr>
      </p:pic>
      <p:cxnSp>
        <p:nvCxnSpPr>
          <p:cNvPr id="6" name="Straight Arrow Connector 5">
            <a:extLst>
              <a:ext uri="{FF2B5EF4-FFF2-40B4-BE49-F238E27FC236}">
                <a16:creationId xmlns:a16="http://schemas.microsoft.com/office/drawing/2014/main" id="{9A25D501-3101-441E-B917-D5577DA3D1C5}"/>
              </a:ext>
            </a:extLst>
          </p:cNvPr>
          <p:cNvCxnSpPr>
            <a:cxnSpLocks/>
          </p:cNvCxnSpPr>
          <p:nvPr/>
        </p:nvCxnSpPr>
        <p:spPr>
          <a:xfrm>
            <a:off x="3757535" y="4192529"/>
            <a:ext cx="0" cy="13671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7F714B8-0EFF-4B67-ACE6-86B0183B091E}"/>
              </a:ext>
            </a:extLst>
          </p:cNvPr>
          <p:cNvPicPr>
            <a:picLocks noChangeAspect="1"/>
          </p:cNvPicPr>
          <p:nvPr/>
        </p:nvPicPr>
        <p:blipFill rotWithShape="1">
          <a:blip r:embed="rId4"/>
          <a:srcRect l="47978"/>
          <a:stretch/>
        </p:blipFill>
        <p:spPr>
          <a:xfrm>
            <a:off x="7235259" y="2865295"/>
            <a:ext cx="2281382" cy="2654469"/>
          </a:xfrm>
          <a:prstGeom prst="rect">
            <a:avLst/>
          </a:prstGeom>
          <a:ln w="28575">
            <a:solidFill>
              <a:schemeClr val="tx1"/>
            </a:solidFill>
          </a:ln>
        </p:spPr>
      </p:pic>
      <p:cxnSp>
        <p:nvCxnSpPr>
          <p:cNvPr id="11" name="Straight Arrow Connector 10">
            <a:extLst>
              <a:ext uri="{FF2B5EF4-FFF2-40B4-BE49-F238E27FC236}">
                <a16:creationId xmlns:a16="http://schemas.microsoft.com/office/drawing/2014/main" id="{E62F5DAD-A557-4CF9-9641-5BC030B2296E}"/>
              </a:ext>
            </a:extLst>
          </p:cNvPr>
          <p:cNvCxnSpPr>
            <a:cxnSpLocks/>
          </p:cNvCxnSpPr>
          <p:nvPr/>
        </p:nvCxnSpPr>
        <p:spPr>
          <a:xfrm>
            <a:off x="8949727" y="4633048"/>
            <a:ext cx="0" cy="701964"/>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F420D0-60C8-492D-A867-89FBAA604049}"/>
              </a:ext>
            </a:extLst>
          </p:cNvPr>
          <p:cNvCxnSpPr/>
          <p:nvPr/>
        </p:nvCxnSpPr>
        <p:spPr>
          <a:xfrm>
            <a:off x="3757535" y="4219744"/>
            <a:ext cx="108065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9F7F86D-02C0-4314-BFBA-7CD9A474168F}"/>
              </a:ext>
            </a:extLst>
          </p:cNvPr>
          <p:cNvSpPr txBox="1"/>
          <p:nvPr/>
        </p:nvSpPr>
        <p:spPr>
          <a:xfrm>
            <a:off x="4993185" y="3896578"/>
            <a:ext cx="646546" cy="646331"/>
          </a:xfrm>
          <a:prstGeom prst="rect">
            <a:avLst/>
          </a:prstGeom>
          <a:noFill/>
        </p:spPr>
        <p:txBody>
          <a:bodyPr wrap="square" rtlCol="0">
            <a:spAutoFit/>
          </a:bodyPr>
          <a:lstStyle/>
          <a:p>
            <a:pPr algn="ctr"/>
            <a:r>
              <a:rPr lang="en-US" u="sng" dirty="0"/>
              <a:t>Min.</a:t>
            </a:r>
          </a:p>
          <a:p>
            <a:pPr algn="ctr"/>
            <a:r>
              <a:rPr lang="en-US" u="sng" dirty="0"/>
              <a:t>22”</a:t>
            </a:r>
          </a:p>
        </p:txBody>
      </p:sp>
      <p:sp>
        <p:nvSpPr>
          <p:cNvPr id="17" name="TextBox 16">
            <a:extLst>
              <a:ext uri="{FF2B5EF4-FFF2-40B4-BE49-F238E27FC236}">
                <a16:creationId xmlns:a16="http://schemas.microsoft.com/office/drawing/2014/main" id="{A7C11681-B0EF-43DE-A23B-229F2134DB71}"/>
              </a:ext>
            </a:extLst>
          </p:cNvPr>
          <p:cNvSpPr txBox="1"/>
          <p:nvPr/>
        </p:nvSpPr>
        <p:spPr>
          <a:xfrm>
            <a:off x="5760119" y="4542909"/>
            <a:ext cx="599878" cy="400110"/>
          </a:xfrm>
          <a:prstGeom prst="rect">
            <a:avLst/>
          </a:prstGeom>
          <a:noFill/>
        </p:spPr>
        <p:txBody>
          <a:bodyPr wrap="square" rtlCol="0">
            <a:spAutoFit/>
          </a:bodyPr>
          <a:lstStyle/>
          <a:p>
            <a:r>
              <a:rPr lang="en-US" sz="2000" b="1" u="sng" dirty="0"/>
              <a:t>OR</a:t>
            </a:r>
          </a:p>
        </p:txBody>
      </p:sp>
      <p:cxnSp>
        <p:nvCxnSpPr>
          <p:cNvPr id="19" name="Straight Connector 18">
            <a:extLst>
              <a:ext uri="{FF2B5EF4-FFF2-40B4-BE49-F238E27FC236}">
                <a16:creationId xmlns:a16="http://schemas.microsoft.com/office/drawing/2014/main" id="{EDEEBB89-2786-49B4-8041-C7C7C1B6A00A}"/>
              </a:ext>
            </a:extLst>
          </p:cNvPr>
          <p:cNvCxnSpPr>
            <a:cxnSpLocks/>
          </p:cNvCxnSpPr>
          <p:nvPr/>
        </p:nvCxnSpPr>
        <p:spPr>
          <a:xfrm>
            <a:off x="8949727" y="4650154"/>
            <a:ext cx="61883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DBB662F-951E-4DB6-BF10-D8F99976D23F}"/>
              </a:ext>
            </a:extLst>
          </p:cNvPr>
          <p:cNvSpPr txBox="1"/>
          <p:nvPr/>
        </p:nvSpPr>
        <p:spPr>
          <a:xfrm>
            <a:off x="9708913" y="4491938"/>
            <a:ext cx="581891" cy="369332"/>
          </a:xfrm>
          <a:prstGeom prst="rect">
            <a:avLst/>
          </a:prstGeom>
          <a:noFill/>
        </p:spPr>
        <p:txBody>
          <a:bodyPr wrap="square" rtlCol="0">
            <a:spAutoFit/>
          </a:bodyPr>
          <a:lstStyle/>
          <a:p>
            <a:r>
              <a:rPr lang="en-US" u="sng" dirty="0"/>
              <a:t>12”</a:t>
            </a:r>
          </a:p>
        </p:txBody>
      </p:sp>
      <p:cxnSp>
        <p:nvCxnSpPr>
          <p:cNvPr id="24" name="Straight Connector 23">
            <a:extLst>
              <a:ext uri="{FF2B5EF4-FFF2-40B4-BE49-F238E27FC236}">
                <a16:creationId xmlns:a16="http://schemas.microsoft.com/office/drawing/2014/main" id="{662A41C0-D45B-4DF4-89E6-4D74EA9212DE}"/>
              </a:ext>
            </a:extLst>
          </p:cNvPr>
          <p:cNvCxnSpPr>
            <a:cxnSpLocks/>
          </p:cNvCxnSpPr>
          <p:nvPr/>
        </p:nvCxnSpPr>
        <p:spPr>
          <a:xfrm>
            <a:off x="8949727" y="5351177"/>
            <a:ext cx="1884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7EE07B-B85A-4262-AAF5-A0A460D1F586}"/>
              </a:ext>
            </a:extLst>
          </p:cNvPr>
          <p:cNvCxnSpPr/>
          <p:nvPr/>
        </p:nvCxnSpPr>
        <p:spPr>
          <a:xfrm>
            <a:off x="3757535" y="5545162"/>
            <a:ext cx="19026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703C53B-9F6E-4ABD-B94D-27D503B67D12}"/>
              </a:ext>
            </a:extLst>
          </p:cNvPr>
          <p:cNvSpPr txBox="1"/>
          <p:nvPr/>
        </p:nvSpPr>
        <p:spPr>
          <a:xfrm>
            <a:off x="4909434" y="5282318"/>
            <a:ext cx="785089" cy="307777"/>
          </a:xfrm>
          <a:prstGeom prst="rect">
            <a:avLst/>
          </a:prstGeom>
          <a:noFill/>
        </p:spPr>
        <p:txBody>
          <a:bodyPr wrap="square" rtlCol="0">
            <a:spAutoFit/>
          </a:bodyPr>
          <a:lstStyle/>
          <a:p>
            <a:r>
              <a:rPr lang="en-US" sz="1400" dirty="0"/>
              <a:t>Grade</a:t>
            </a:r>
          </a:p>
        </p:txBody>
      </p:sp>
      <p:sp>
        <p:nvSpPr>
          <p:cNvPr id="28" name="TextBox 27">
            <a:extLst>
              <a:ext uri="{FF2B5EF4-FFF2-40B4-BE49-F238E27FC236}">
                <a16:creationId xmlns:a16="http://schemas.microsoft.com/office/drawing/2014/main" id="{8BD8322D-71B8-43AF-9FB7-35C9D66F8A29}"/>
              </a:ext>
            </a:extLst>
          </p:cNvPr>
          <p:cNvSpPr txBox="1"/>
          <p:nvPr/>
        </p:nvSpPr>
        <p:spPr>
          <a:xfrm>
            <a:off x="9708913" y="5073402"/>
            <a:ext cx="1036324" cy="523220"/>
          </a:xfrm>
          <a:prstGeom prst="rect">
            <a:avLst/>
          </a:prstGeom>
          <a:noFill/>
        </p:spPr>
        <p:txBody>
          <a:bodyPr wrap="square" rtlCol="0">
            <a:spAutoFit/>
          </a:bodyPr>
          <a:lstStyle/>
          <a:p>
            <a:r>
              <a:rPr lang="en-US" sz="1400" dirty="0"/>
              <a:t>Anticipated Snow Level</a:t>
            </a:r>
          </a:p>
        </p:txBody>
      </p:sp>
      <p:pic>
        <p:nvPicPr>
          <p:cNvPr id="5" name="Picture 4">
            <a:extLst>
              <a:ext uri="{FF2B5EF4-FFF2-40B4-BE49-F238E27FC236}">
                <a16:creationId xmlns:a16="http://schemas.microsoft.com/office/drawing/2014/main" id="{A942ADA0-6F7A-485E-9DCE-AE9328611186}"/>
              </a:ext>
            </a:extLst>
          </p:cNvPr>
          <p:cNvPicPr>
            <a:picLocks noChangeAspect="1"/>
          </p:cNvPicPr>
          <p:nvPr/>
        </p:nvPicPr>
        <p:blipFill>
          <a:blip r:embed="rId5"/>
          <a:stretch>
            <a:fillRect/>
          </a:stretch>
        </p:blipFill>
        <p:spPr>
          <a:xfrm>
            <a:off x="124936" y="6339823"/>
            <a:ext cx="725487" cy="396274"/>
          </a:xfrm>
          <a:prstGeom prst="rect">
            <a:avLst/>
          </a:prstGeom>
        </p:spPr>
      </p:pic>
      <p:sp>
        <p:nvSpPr>
          <p:cNvPr id="7" name="TextBox 6">
            <a:extLst>
              <a:ext uri="{FF2B5EF4-FFF2-40B4-BE49-F238E27FC236}">
                <a16:creationId xmlns:a16="http://schemas.microsoft.com/office/drawing/2014/main" id="{F7CEBC72-CB14-4F8F-A3F6-18F49E088147}"/>
              </a:ext>
            </a:extLst>
          </p:cNvPr>
          <p:cNvSpPr txBox="1"/>
          <p:nvPr/>
        </p:nvSpPr>
        <p:spPr>
          <a:xfrm>
            <a:off x="1630516" y="5897534"/>
            <a:ext cx="9458961" cy="523220"/>
          </a:xfrm>
          <a:prstGeom prst="rect">
            <a:avLst/>
          </a:prstGeom>
          <a:noFill/>
        </p:spPr>
        <p:txBody>
          <a:bodyPr wrap="square" rtlCol="0">
            <a:spAutoFit/>
          </a:bodyPr>
          <a:lstStyle/>
          <a:p>
            <a:r>
              <a:rPr lang="en-US" sz="1400" b="1" dirty="0">
                <a:latin typeface="Arial" panose="020B0604020202020204" pitchFamily="34" charset="0"/>
                <a:ea typeface="Times New Roman" panose="02020603050405020304" pitchFamily="18" charset="0"/>
                <a:cs typeface="Times New Roman" panose="02020603050405020304" pitchFamily="18" charset="0"/>
              </a:rPr>
              <a:t>IFGC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503.1 Venting system terminal clearances.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Vents shall terminate 12” minimum above anticipated snow level and a minimum of 22 inches above the surface or grade directly below</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Also at IRC G2427.8</a:t>
            </a:r>
            <a:endParaRPr lang="en-US" dirty="0"/>
          </a:p>
        </p:txBody>
      </p:sp>
    </p:spTree>
    <p:extLst>
      <p:ext uri="{BB962C8B-B14F-4D97-AF65-F5344CB8AC3E}">
        <p14:creationId xmlns:p14="http://schemas.microsoft.com/office/powerpoint/2010/main" val="1877311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9556FD-2D8D-4EDE-B1B0-AE7A93991675}"/>
              </a:ext>
            </a:extLst>
          </p:cNvPr>
          <p:cNvPicPr>
            <a:picLocks noChangeAspect="1"/>
          </p:cNvPicPr>
          <p:nvPr/>
        </p:nvPicPr>
        <p:blipFill>
          <a:blip r:embed="rId2">
            <a:alphaModFix amt="39000"/>
          </a:blip>
          <a:stretch>
            <a:fillRect/>
          </a:stretch>
        </p:blipFill>
        <p:spPr>
          <a:xfrm>
            <a:off x="0" y="4943474"/>
            <a:ext cx="12192000" cy="1914525"/>
          </a:xfrm>
          <a:prstGeom prst="rect">
            <a:avLst/>
          </a:prstGeom>
        </p:spPr>
      </p:pic>
      <p:pic>
        <p:nvPicPr>
          <p:cNvPr id="11" name="Picture 10" descr="LC logo white Lar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949" y="242111"/>
            <a:ext cx="1266929" cy="646250"/>
          </a:xfrm>
          <a:prstGeom prst="rect">
            <a:avLst/>
          </a:prstGeom>
        </p:spPr>
      </p:pic>
      <p:sp>
        <p:nvSpPr>
          <p:cNvPr id="14" name="Title 1"/>
          <p:cNvSpPr txBox="1">
            <a:spLocks/>
          </p:cNvSpPr>
          <p:nvPr/>
        </p:nvSpPr>
        <p:spPr>
          <a:xfrm>
            <a:off x="0" y="0"/>
            <a:ext cx="12192000" cy="888361"/>
          </a:xfrm>
          <a:prstGeom prst="rect">
            <a:avLst/>
          </a:prstGeom>
          <a:solidFill>
            <a:schemeClr val="bg2">
              <a:lumMod val="50000"/>
            </a:schemeClr>
          </a:solidFill>
          <a:ln>
            <a:solidFill>
              <a:srgbClr val="005A70"/>
            </a:solidFill>
          </a:ln>
        </p:spPr>
        <p:txBody>
          <a:bodyPr anchor="ctr" anchorCtr="0">
            <a:noAutofit/>
          </a:bodyPr>
          <a:lstStyle>
            <a:lvl1pPr marL="182880" algn="l" defTabSz="457200" rtl="0" eaLnBrk="1" latinLnBrk="0" hangingPunct="1">
              <a:spcBef>
                <a:spcPct val="0"/>
              </a:spcBef>
              <a:buNone/>
              <a:defRPr sz="3600" kern="1200" cap="all" normalizeH="0">
                <a:solidFill>
                  <a:srgbClr val="A5B9B3"/>
                </a:solidFill>
                <a:latin typeface="+mj-lt"/>
                <a:ea typeface="+mj-ea"/>
                <a:cs typeface="+mj-cs"/>
              </a:defRPr>
            </a:lvl1pPr>
          </a:lstStyle>
          <a:p>
            <a:pPr algn="ctr"/>
            <a:r>
              <a:rPr lang="en-US" sz="4400" dirty="0">
                <a:solidFill>
                  <a:srgbClr val="FFFFFF"/>
                </a:solidFill>
                <a:latin typeface="Adobe Thai" panose="02040503050201020203" pitchFamily="18" charset="-34"/>
                <a:cs typeface="Adobe Thai" panose="02040503050201020203" pitchFamily="18" charset="-34"/>
              </a:rPr>
              <a:t>Plumbing code CHANGES</a:t>
            </a:r>
          </a:p>
        </p:txBody>
      </p:sp>
      <p:sp>
        <p:nvSpPr>
          <p:cNvPr id="3" name="TextBox 2">
            <a:extLst>
              <a:ext uri="{FF2B5EF4-FFF2-40B4-BE49-F238E27FC236}">
                <a16:creationId xmlns:a16="http://schemas.microsoft.com/office/drawing/2014/main" id="{9A3BCEDC-10B3-4F25-8D41-BE0EC5DC5769}"/>
              </a:ext>
            </a:extLst>
          </p:cNvPr>
          <p:cNvSpPr txBox="1"/>
          <p:nvPr/>
        </p:nvSpPr>
        <p:spPr>
          <a:xfrm>
            <a:off x="954242" y="1259622"/>
            <a:ext cx="10283516"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All private on-site wastewater treatment, graywater, non-potable water reuse, and rainwater systems must comply with Larimer County Health Dept. regulations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IPC 421.7 Shower head location. </a:t>
            </a:r>
            <a:r>
              <a:rPr lang="en-US" sz="2000" dirty="0">
                <a:latin typeface="Arial" panose="020B0604020202020204" pitchFamily="34" charset="0"/>
                <a:cs typeface="Arial" panose="020B0604020202020204" pitchFamily="34" charset="0"/>
              </a:rPr>
              <a:t>Shower heads shall be so located on the sidewall of shower compartments or be arranged so the shower head does not discharge directly at the entrance to the compartment and the bather can adjust the valve prior to stepping into the shower spray.</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IBC P2902.1.1. (new) Exception 2 </a:t>
            </a:r>
            <a:r>
              <a:rPr lang="en-US" sz="2000" dirty="0">
                <a:latin typeface="Arial" panose="020B0604020202020204" pitchFamily="34" charset="0"/>
                <a:cs typeface="Arial" panose="020B0604020202020204" pitchFamily="34" charset="0"/>
              </a:rPr>
              <a:t>– </a:t>
            </a:r>
            <a:r>
              <a:rPr lang="en-US" sz="2000" i="0" dirty="0">
                <a:solidFill>
                  <a:srgbClr val="0000FF"/>
                </a:solidFill>
                <a:effectLst/>
                <a:latin typeface="Roboto" panose="02000000000000000000" pitchFamily="2" charset="0"/>
              </a:rPr>
              <a:t>Where multiple-user facilities are designed to serve all genders, the minimum fixture count shall be calculated 100 percent, based on total </a:t>
            </a:r>
            <a:r>
              <a:rPr lang="en-US" sz="2000" i="1" dirty="0">
                <a:solidFill>
                  <a:srgbClr val="0000FF"/>
                </a:solidFill>
                <a:effectLst/>
                <a:latin typeface="Roboto" panose="02000000000000000000" pitchFamily="2" charset="0"/>
              </a:rPr>
              <a:t>occupant load</a:t>
            </a:r>
            <a:r>
              <a:rPr lang="en-US" sz="2000" i="0" dirty="0">
                <a:solidFill>
                  <a:srgbClr val="0000FF"/>
                </a:solidFill>
                <a:effectLst/>
                <a:latin typeface="Roboto" panose="02000000000000000000" pitchFamily="2" charset="0"/>
              </a:rPr>
              <a:t>. In such multiple-user user facilities, each fixture type shall be in accordance with </a:t>
            </a:r>
            <a:r>
              <a:rPr lang="en-US" sz="2000" b="1" i="0" u="sng" dirty="0">
                <a:solidFill>
                  <a:srgbClr val="0000FF"/>
                </a:solidFill>
                <a:effectLst/>
                <a:latin typeface="Roboto" panose="02000000000000000000" pitchFamily="2" charset="0"/>
                <a:hlinkClick r:id="rId4"/>
              </a:rPr>
              <a:t>ICC A117.1</a:t>
            </a:r>
            <a:r>
              <a:rPr lang="en-US" sz="2000" b="1" i="0" dirty="0">
                <a:solidFill>
                  <a:srgbClr val="0000FF"/>
                </a:solidFill>
                <a:effectLst/>
                <a:latin typeface="Roboto" panose="02000000000000000000" pitchFamily="2" charset="0"/>
              </a:rPr>
              <a:t> </a:t>
            </a:r>
            <a:r>
              <a:rPr lang="en-US" sz="2000" i="0" dirty="0">
                <a:solidFill>
                  <a:srgbClr val="0000FF"/>
                </a:solidFill>
                <a:effectLst/>
                <a:latin typeface="Roboto" panose="02000000000000000000" pitchFamily="2" charset="0"/>
              </a:rPr>
              <a:t>and each urinal that is provided shall be located in a stall.​</a:t>
            </a: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18306D2-E91F-4910-A40C-28640F7122D5}"/>
              </a:ext>
            </a:extLst>
          </p:cNvPr>
          <p:cNvPicPr>
            <a:picLocks noChangeAspect="1"/>
          </p:cNvPicPr>
          <p:nvPr/>
        </p:nvPicPr>
        <p:blipFill>
          <a:blip r:embed="rId5"/>
          <a:stretch>
            <a:fillRect/>
          </a:stretch>
        </p:blipFill>
        <p:spPr>
          <a:xfrm>
            <a:off x="116228" y="6365949"/>
            <a:ext cx="725487" cy="396274"/>
          </a:xfrm>
          <a:prstGeom prst="rect">
            <a:avLst/>
          </a:prstGeom>
        </p:spPr>
      </p:pic>
      <p:sp>
        <p:nvSpPr>
          <p:cNvPr id="8" name="Rectangle 7">
            <a:extLst>
              <a:ext uri="{FF2B5EF4-FFF2-40B4-BE49-F238E27FC236}">
                <a16:creationId xmlns:a16="http://schemas.microsoft.com/office/drawing/2014/main" id="{DFAFCCA1-32B4-4942-B959-7B41FBE7EF42}"/>
              </a:ext>
            </a:extLst>
          </p:cNvPr>
          <p:cNvSpPr/>
          <p:nvPr/>
        </p:nvSpPr>
        <p:spPr>
          <a:xfrm>
            <a:off x="0" y="0"/>
            <a:ext cx="12192000" cy="6858000"/>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9040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964B27-F042-4DA4-9257-982EA36F071B}"/>
              </a:ext>
            </a:extLst>
          </p:cNvPr>
          <p:cNvPicPr>
            <a:picLocks noChangeAspect="1"/>
          </p:cNvPicPr>
          <p:nvPr/>
        </p:nvPicPr>
        <p:blipFill rotWithShape="1">
          <a:blip r:embed="rId2">
            <a:alphaModFix amt="13000"/>
          </a:blip>
          <a:srcRect l="12292" t="9448" r="9545" b="13297"/>
          <a:stretch/>
        </p:blipFill>
        <p:spPr>
          <a:xfrm>
            <a:off x="0" y="1663610"/>
            <a:ext cx="12192000" cy="4669151"/>
          </a:xfrm>
          <a:prstGeom prst="rect">
            <a:avLst/>
          </a:prstGeom>
        </p:spPr>
      </p:pic>
      <p:sp>
        <p:nvSpPr>
          <p:cNvPr id="2" name="Title 1">
            <a:extLst>
              <a:ext uri="{FF2B5EF4-FFF2-40B4-BE49-F238E27FC236}">
                <a16:creationId xmlns:a16="http://schemas.microsoft.com/office/drawing/2014/main" id="{A6422CAC-B288-4967-A75F-3EA759952854}"/>
              </a:ext>
            </a:extLst>
          </p:cNvPr>
          <p:cNvSpPr>
            <a:spLocks noGrp="1"/>
          </p:cNvSpPr>
          <p:nvPr>
            <p:ph type="title"/>
          </p:nvPr>
        </p:nvSpPr>
        <p:spPr>
          <a:xfrm>
            <a:off x="1056289" y="461359"/>
            <a:ext cx="8784929" cy="702303"/>
          </a:xfrm>
        </p:spPr>
        <p:txBody>
          <a:bodyPr>
            <a:normAutofit fontScale="90000"/>
          </a:bodyPr>
          <a:lstStyle/>
          <a:p>
            <a:pPr algn="ctr"/>
            <a:r>
              <a:rPr lang="en-US" dirty="0">
                <a:latin typeface="Arial Nova" panose="020B0504020202020204" pitchFamily="34" charset="0"/>
              </a:rPr>
              <a:t>Manufactured (HUD) Homes</a:t>
            </a:r>
          </a:p>
        </p:txBody>
      </p:sp>
      <p:pic>
        <p:nvPicPr>
          <p:cNvPr id="4" name="Picture 3">
            <a:extLst>
              <a:ext uri="{FF2B5EF4-FFF2-40B4-BE49-F238E27FC236}">
                <a16:creationId xmlns:a16="http://schemas.microsoft.com/office/drawing/2014/main" id="{66B31A81-35A6-48D3-8047-E1D9D051BF94}"/>
              </a:ext>
            </a:extLst>
          </p:cNvPr>
          <p:cNvPicPr>
            <a:picLocks noChangeAspect="1"/>
          </p:cNvPicPr>
          <p:nvPr/>
        </p:nvPicPr>
        <p:blipFill>
          <a:blip r:embed="rId3"/>
          <a:stretch>
            <a:fillRect/>
          </a:stretch>
        </p:blipFill>
        <p:spPr>
          <a:xfrm>
            <a:off x="114776" y="6349983"/>
            <a:ext cx="725487" cy="396274"/>
          </a:xfrm>
          <a:prstGeom prst="rect">
            <a:avLst/>
          </a:prstGeom>
        </p:spPr>
      </p:pic>
      <p:sp>
        <p:nvSpPr>
          <p:cNvPr id="6" name="Content Placeholder 5">
            <a:extLst>
              <a:ext uri="{FF2B5EF4-FFF2-40B4-BE49-F238E27FC236}">
                <a16:creationId xmlns:a16="http://schemas.microsoft.com/office/drawing/2014/main" id="{CC506224-AF2D-4806-96DD-AA16BDCA093C}"/>
              </a:ext>
            </a:extLst>
          </p:cNvPr>
          <p:cNvSpPr>
            <a:spLocks noGrp="1"/>
          </p:cNvSpPr>
          <p:nvPr>
            <p:ph idx="1"/>
          </p:nvPr>
        </p:nvSpPr>
        <p:spPr>
          <a:xfrm>
            <a:off x="840263" y="1781783"/>
            <a:ext cx="10181602" cy="4263706"/>
          </a:xfrm>
        </p:spPr>
        <p:txBody>
          <a:bodyPr>
            <a:normAutofit/>
          </a:bodyPr>
          <a:lstStyle/>
          <a:p>
            <a:r>
              <a:rPr lang="en-US" b="1" dirty="0">
                <a:latin typeface="Arial Nova" panose="020B0604020202020204" pitchFamily="34" charset="0"/>
              </a:rPr>
              <a:t>IRC AE102.6 Relocation and  AJ 102.11 Moved manufactured or mobile homes. </a:t>
            </a:r>
          </a:p>
          <a:p>
            <a:pPr>
              <a:lnSpc>
                <a:spcPct val="100000"/>
              </a:lnSpc>
              <a:spcBef>
                <a:spcPts val="0"/>
              </a:spcBef>
            </a:pPr>
            <a:r>
              <a:rPr lang="en-US" sz="2400" dirty="0">
                <a:latin typeface="Arial Nova" panose="020B0604020202020204" pitchFamily="34" charset="0"/>
              </a:rPr>
              <a:t>Manufactured homes installed at or above 6,000 ft. elevation</a:t>
            </a:r>
          </a:p>
          <a:p>
            <a:pPr>
              <a:lnSpc>
                <a:spcPct val="100000"/>
              </a:lnSpc>
              <a:spcBef>
                <a:spcPts val="0"/>
              </a:spcBef>
            </a:pPr>
            <a:r>
              <a:rPr lang="en-US" sz="2400" dirty="0">
                <a:latin typeface="Arial Nova" panose="020B0604020202020204" pitchFamily="34" charset="0"/>
              </a:rPr>
              <a:t> or in High Wind Areas must install snow and wind mitigation </a:t>
            </a:r>
          </a:p>
          <a:p>
            <a:pPr>
              <a:lnSpc>
                <a:spcPct val="100000"/>
              </a:lnSpc>
              <a:spcBef>
                <a:spcPts val="0"/>
              </a:spcBef>
            </a:pPr>
            <a:r>
              <a:rPr lang="en-US" sz="2400" dirty="0">
                <a:latin typeface="Arial Nova" panose="020B0604020202020204" pitchFamily="34" charset="0"/>
              </a:rPr>
              <a:t>measures pre-approved by the County Building Division.</a:t>
            </a:r>
          </a:p>
          <a:p>
            <a:r>
              <a:rPr lang="en-US" sz="2400" dirty="0">
                <a:latin typeface="Arial Nova" panose="020B0604020202020204" pitchFamily="34" charset="0"/>
              </a:rPr>
              <a:t>Such measures may include:</a:t>
            </a:r>
          </a:p>
          <a:p>
            <a:pPr lvl="1">
              <a:buClrTx/>
              <a:buFont typeface="Arial" panose="020B0604020202020204" pitchFamily="34" charset="0"/>
              <a:buChar char="•"/>
            </a:pPr>
            <a:r>
              <a:rPr lang="en-US" sz="2200" dirty="0">
                <a:latin typeface="Arial Nova" panose="020B0604020202020204" pitchFamily="34" charset="0"/>
              </a:rPr>
              <a:t> approved snow removal plans</a:t>
            </a:r>
          </a:p>
          <a:p>
            <a:pPr lvl="1">
              <a:buClrTx/>
              <a:buFont typeface="Arial" panose="020B0604020202020204" pitchFamily="34" charset="0"/>
              <a:buChar char="•"/>
            </a:pPr>
            <a:r>
              <a:rPr lang="en-US" sz="2200" dirty="0">
                <a:latin typeface="Arial Nova" panose="020B0604020202020204" pitchFamily="34" charset="0"/>
              </a:rPr>
              <a:t> engineered wind fences, or </a:t>
            </a:r>
          </a:p>
          <a:p>
            <a:pPr lvl="1">
              <a:buClrTx/>
              <a:buFont typeface="Arial" panose="020B0604020202020204" pitchFamily="34" charset="0"/>
              <a:buChar char="•"/>
            </a:pPr>
            <a:r>
              <a:rPr lang="en-US" sz="2200" dirty="0">
                <a:latin typeface="Arial Nova" panose="020B0604020202020204" pitchFamily="34" charset="0"/>
              </a:rPr>
              <a:t> other engineered site-specific designs considering prevailing winds, exposure, topography, trees and other relevant natural features</a:t>
            </a:r>
          </a:p>
          <a:p>
            <a:pPr lvl="1">
              <a:buClrTx/>
              <a:buFont typeface="Arial" panose="020B0604020202020204" pitchFamily="34" charset="0"/>
              <a:buChar char="•"/>
            </a:pPr>
            <a:r>
              <a:rPr lang="en-US" sz="2200" dirty="0">
                <a:latin typeface="Arial Nova" panose="020B0604020202020204" pitchFamily="34" charset="0"/>
              </a:rPr>
              <a:t> independent, engineered structural roof systems capable or resisting the site    design snow load</a:t>
            </a:r>
          </a:p>
          <a:p>
            <a:pPr>
              <a:buClrTx/>
              <a:buFont typeface="Arial" panose="020B0604020202020204" pitchFamily="34" charset="0"/>
              <a:buChar char="•"/>
            </a:pPr>
            <a:endParaRPr lang="en-US" sz="2400" dirty="0"/>
          </a:p>
          <a:p>
            <a:endParaRPr lang="en-US" dirty="0"/>
          </a:p>
        </p:txBody>
      </p:sp>
      <p:pic>
        <p:nvPicPr>
          <p:cNvPr id="3" name="Picture 2">
            <a:extLst>
              <a:ext uri="{FF2B5EF4-FFF2-40B4-BE49-F238E27FC236}">
                <a16:creationId xmlns:a16="http://schemas.microsoft.com/office/drawing/2014/main" id="{A90EEFF8-0125-47A4-AFEC-B8EFD630610C}"/>
              </a:ext>
            </a:extLst>
          </p:cNvPr>
          <p:cNvPicPr>
            <a:picLocks noChangeAspect="1"/>
          </p:cNvPicPr>
          <p:nvPr/>
        </p:nvPicPr>
        <p:blipFill>
          <a:blip r:embed="rId4"/>
          <a:stretch>
            <a:fillRect/>
          </a:stretch>
        </p:blipFill>
        <p:spPr>
          <a:xfrm>
            <a:off x="9972955" y="361686"/>
            <a:ext cx="1402875" cy="1402875"/>
          </a:xfrm>
          <a:prstGeom prst="rect">
            <a:avLst/>
          </a:prstGeom>
        </p:spPr>
      </p:pic>
    </p:spTree>
    <p:extLst>
      <p:ext uri="{BB962C8B-B14F-4D97-AF65-F5344CB8AC3E}">
        <p14:creationId xmlns:p14="http://schemas.microsoft.com/office/powerpoint/2010/main" val="1251288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0A1BC-F307-4A36-B7DB-24A606E84931}"/>
              </a:ext>
            </a:extLst>
          </p:cNvPr>
          <p:cNvSpPr>
            <a:spLocks noGrp="1"/>
          </p:cNvSpPr>
          <p:nvPr>
            <p:ph type="title"/>
          </p:nvPr>
        </p:nvSpPr>
        <p:spPr>
          <a:xfrm>
            <a:off x="3966210" y="615787"/>
            <a:ext cx="7164704" cy="1413676"/>
          </a:xfrm>
        </p:spPr>
        <p:txBody>
          <a:bodyPr/>
          <a:lstStyle/>
          <a:p>
            <a:pPr algn="ctr"/>
            <a:r>
              <a:rPr lang="en-US" dirty="0">
                <a:solidFill>
                  <a:srgbClr val="0060A8"/>
                </a:solidFill>
                <a:latin typeface="Adobe Hebrew" panose="02040503050201020203" pitchFamily="18" charset="-79"/>
                <a:cs typeface="Adobe Hebrew" panose="02040503050201020203" pitchFamily="18" charset="-79"/>
              </a:rPr>
              <a:t>Accessibility for New Construction*</a:t>
            </a:r>
          </a:p>
        </p:txBody>
      </p:sp>
      <p:sp>
        <p:nvSpPr>
          <p:cNvPr id="3" name="Content Placeholder 2">
            <a:extLst>
              <a:ext uri="{FF2B5EF4-FFF2-40B4-BE49-F238E27FC236}">
                <a16:creationId xmlns:a16="http://schemas.microsoft.com/office/drawing/2014/main" id="{72981EB4-7C43-45E4-9010-6D65DDBD3F18}"/>
              </a:ext>
            </a:extLst>
          </p:cNvPr>
          <p:cNvSpPr>
            <a:spLocks noGrp="1"/>
          </p:cNvSpPr>
          <p:nvPr>
            <p:ph idx="1"/>
          </p:nvPr>
        </p:nvSpPr>
        <p:spPr>
          <a:xfrm>
            <a:off x="3713806" y="2302603"/>
            <a:ext cx="7719042" cy="1611362"/>
          </a:xfrm>
        </p:spPr>
        <p:txBody>
          <a:bodyPr>
            <a:normAutofit/>
          </a:bodyPr>
          <a:lstStyle/>
          <a:p>
            <a:pPr marL="346075" lvl="1" indent="-119063">
              <a:buClrTx/>
              <a:buFont typeface="Arial" panose="020B0604020202020204" pitchFamily="34" charset="0"/>
              <a:buChar char="•"/>
            </a:pPr>
            <a:r>
              <a:rPr lang="en-US" sz="2000" b="1" dirty="0">
                <a:latin typeface="Adobe Song Std L" panose="02020300000000000000" pitchFamily="18" charset="-128"/>
                <a:ea typeface="Adobe Song Std L" panose="02020300000000000000" pitchFamily="18" charset="-128"/>
              </a:rPr>
              <a:t>IBC Chapter 11 defines the scope of required accessibility</a:t>
            </a:r>
          </a:p>
          <a:p>
            <a:pPr marL="346075" lvl="1" indent="-119063">
              <a:buClrTx/>
              <a:buFont typeface="Arial" panose="020B0604020202020204" pitchFamily="34" charset="0"/>
              <a:buChar char="•"/>
            </a:pPr>
            <a:r>
              <a:rPr lang="en-US" sz="2000" b="1" dirty="0">
                <a:latin typeface="Adobe Song Std L" panose="02020300000000000000" pitchFamily="18" charset="-128"/>
                <a:ea typeface="Adobe Song Std L" panose="02020300000000000000" pitchFamily="18" charset="-128"/>
              </a:rPr>
              <a:t>ICC A117.1-2017 standard has the technical requirements</a:t>
            </a:r>
          </a:p>
          <a:p>
            <a:pPr marL="346075" lvl="1" indent="-119063">
              <a:buClrTx/>
              <a:buFont typeface="Arial" panose="020B0604020202020204" pitchFamily="34" charset="0"/>
              <a:buChar char="•"/>
            </a:pPr>
            <a:r>
              <a:rPr lang="en-US" sz="2000" b="1" dirty="0">
                <a:latin typeface="Adobe Song Std L" panose="02020300000000000000" pitchFamily="18" charset="-128"/>
                <a:ea typeface="Adobe Song Std L" panose="02020300000000000000" pitchFamily="18" charset="-128"/>
              </a:rPr>
              <a:t>2017 ICC standard was not referenced in the 2018 IBC to allow more time to get ready. Now it is the standard.</a:t>
            </a:r>
          </a:p>
        </p:txBody>
      </p:sp>
      <p:pic>
        <p:nvPicPr>
          <p:cNvPr id="4" name="Picture 3">
            <a:extLst>
              <a:ext uri="{FF2B5EF4-FFF2-40B4-BE49-F238E27FC236}">
                <a16:creationId xmlns:a16="http://schemas.microsoft.com/office/drawing/2014/main" id="{D7F9DEDB-BA13-4AEC-8942-99B6E5035EC6}"/>
              </a:ext>
            </a:extLst>
          </p:cNvPr>
          <p:cNvPicPr>
            <a:picLocks noChangeAspect="1"/>
          </p:cNvPicPr>
          <p:nvPr/>
        </p:nvPicPr>
        <p:blipFill>
          <a:blip r:embed="rId2"/>
          <a:stretch>
            <a:fillRect/>
          </a:stretch>
        </p:blipFill>
        <p:spPr>
          <a:xfrm>
            <a:off x="114776" y="6360143"/>
            <a:ext cx="725487" cy="396274"/>
          </a:xfrm>
          <a:prstGeom prst="rect">
            <a:avLst/>
          </a:prstGeom>
        </p:spPr>
      </p:pic>
      <p:pic>
        <p:nvPicPr>
          <p:cNvPr id="5" name="Picture 4">
            <a:extLst>
              <a:ext uri="{FF2B5EF4-FFF2-40B4-BE49-F238E27FC236}">
                <a16:creationId xmlns:a16="http://schemas.microsoft.com/office/drawing/2014/main" id="{F69FF547-D915-4227-ACCE-9CA44A5DFBB0}"/>
              </a:ext>
            </a:extLst>
          </p:cNvPr>
          <p:cNvPicPr>
            <a:picLocks noChangeAspect="1"/>
          </p:cNvPicPr>
          <p:nvPr/>
        </p:nvPicPr>
        <p:blipFill>
          <a:blip r:embed="rId3"/>
          <a:stretch>
            <a:fillRect/>
          </a:stretch>
        </p:blipFill>
        <p:spPr>
          <a:xfrm>
            <a:off x="566260" y="509081"/>
            <a:ext cx="2802560" cy="2802560"/>
          </a:xfrm>
          <a:prstGeom prst="rect">
            <a:avLst/>
          </a:prstGeom>
        </p:spPr>
      </p:pic>
      <p:sp>
        <p:nvSpPr>
          <p:cNvPr id="6" name="TextBox 5">
            <a:extLst>
              <a:ext uri="{FF2B5EF4-FFF2-40B4-BE49-F238E27FC236}">
                <a16:creationId xmlns:a16="http://schemas.microsoft.com/office/drawing/2014/main" id="{AB6817A8-18DA-492F-AD05-6D5DB8A1B301}"/>
              </a:ext>
            </a:extLst>
          </p:cNvPr>
          <p:cNvSpPr txBox="1"/>
          <p:nvPr/>
        </p:nvSpPr>
        <p:spPr>
          <a:xfrm>
            <a:off x="840263" y="3913965"/>
            <a:ext cx="10592585" cy="2862322"/>
          </a:xfrm>
          <a:prstGeom prst="rect">
            <a:avLst/>
          </a:prstGeom>
          <a:noFill/>
        </p:spPr>
        <p:txBody>
          <a:bodyPr wrap="square" rtlCol="0">
            <a:spAutoFit/>
          </a:bodyPr>
          <a:lstStyle/>
          <a:p>
            <a:r>
              <a:rPr lang="en-US" sz="2000" b="1" dirty="0">
                <a:latin typeface="Adobe Song Std L" panose="02020300000000000000" pitchFamily="18" charset="-128"/>
                <a:ea typeface="Adobe Song Std L" panose="02020300000000000000" pitchFamily="18" charset="-128"/>
              </a:rPr>
              <a:t>Bigger/motorized wheelchairs need more space</a:t>
            </a:r>
          </a:p>
          <a:p>
            <a:pPr marL="342900" indent="-342900">
              <a:buFont typeface="Wingdings" panose="05000000000000000000" pitchFamily="2" charset="2"/>
              <a:buChar char="§"/>
            </a:pPr>
            <a:r>
              <a:rPr lang="en-US" sz="2000" dirty="0">
                <a:latin typeface="Adobe Song Std L" panose="02020300000000000000" pitchFamily="18" charset="-128"/>
                <a:ea typeface="Adobe Song Std L" panose="02020300000000000000" pitchFamily="18" charset="-128"/>
              </a:rPr>
              <a:t>Circular turning space increased from 60”to  67”diameter</a:t>
            </a:r>
          </a:p>
          <a:p>
            <a:pPr marL="342900" indent="-342900">
              <a:buFont typeface="Wingdings" panose="05000000000000000000" pitchFamily="2" charset="2"/>
              <a:buChar char="§"/>
            </a:pPr>
            <a:r>
              <a:rPr lang="en-US" sz="2000" dirty="0">
                <a:latin typeface="Adobe Song Std L" panose="02020300000000000000" pitchFamily="18" charset="-128"/>
                <a:ea typeface="Adobe Song Std L" panose="02020300000000000000" pitchFamily="18" charset="-128"/>
              </a:rPr>
              <a:t>T-shaped turning space added options, size also increased (existing buildings can use smaller 2009 turning spaces)</a:t>
            </a:r>
          </a:p>
          <a:p>
            <a:pPr marL="342900" indent="-342900">
              <a:buFont typeface="Wingdings" panose="05000000000000000000" pitchFamily="2" charset="2"/>
              <a:buChar char="§"/>
            </a:pPr>
            <a:r>
              <a:rPr lang="en-US" sz="2000" dirty="0">
                <a:latin typeface="Adobe Song Std L" panose="02020300000000000000" pitchFamily="18" charset="-128"/>
                <a:ea typeface="Adobe Song Std L" panose="02020300000000000000" pitchFamily="18" charset="-128"/>
              </a:rPr>
              <a:t>Increased space required at turns, passing space, corners, etc.</a:t>
            </a:r>
          </a:p>
          <a:p>
            <a:r>
              <a:rPr lang="en-US" sz="2000" dirty="0">
                <a:latin typeface="Adobe Song Std L" panose="02020300000000000000" pitchFamily="18" charset="-128"/>
                <a:ea typeface="Adobe Song Std L" panose="02020300000000000000" pitchFamily="18" charset="-128"/>
              </a:rPr>
              <a:t>NEW: At least 5% of EV charging stations at commercial buildings must be accessible per IBC Section 1107.2.1 (van-accessible size).</a:t>
            </a:r>
          </a:p>
          <a:p>
            <a:endParaRPr lang="en-US" sz="2000" dirty="0">
              <a:latin typeface="Adobe Song Std L" panose="02020300000000000000" pitchFamily="18" charset="-128"/>
              <a:ea typeface="Adobe Song Std L" panose="02020300000000000000" pitchFamily="18" charset="-128"/>
            </a:endParaRPr>
          </a:p>
          <a:p>
            <a:pPr algn="ctr"/>
            <a:r>
              <a:rPr lang="en-US" sz="2000" i="1" dirty="0">
                <a:latin typeface="Adobe Song Std L" panose="02020300000000000000" pitchFamily="18" charset="-128"/>
                <a:ea typeface="Adobe Song Std L" panose="02020300000000000000" pitchFamily="18" charset="-128"/>
              </a:rPr>
              <a:t>*Existing buildings being altered can still use the 2009 ICC standard.</a:t>
            </a:r>
          </a:p>
        </p:txBody>
      </p:sp>
      <p:sp>
        <p:nvSpPr>
          <p:cNvPr id="9" name="Rectangle: Rounded Corners 8">
            <a:extLst>
              <a:ext uri="{FF2B5EF4-FFF2-40B4-BE49-F238E27FC236}">
                <a16:creationId xmlns:a16="http://schemas.microsoft.com/office/drawing/2014/main" id="{78326485-2AF6-46C4-80BD-0BE8BC821A23}"/>
              </a:ext>
            </a:extLst>
          </p:cNvPr>
          <p:cNvSpPr/>
          <p:nvPr/>
        </p:nvSpPr>
        <p:spPr>
          <a:xfrm>
            <a:off x="3966210" y="594091"/>
            <a:ext cx="7115175" cy="1425938"/>
          </a:xfrm>
          <a:prstGeom prst="roundRect">
            <a:avLst/>
          </a:prstGeom>
          <a:noFill/>
          <a:ln>
            <a:solidFill>
              <a:srgbClr val="006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3057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A155D-D941-4AD2-9444-D30162330560}"/>
              </a:ext>
            </a:extLst>
          </p:cNvPr>
          <p:cNvSpPr>
            <a:spLocks noGrp="1"/>
          </p:cNvSpPr>
          <p:nvPr>
            <p:ph type="title"/>
          </p:nvPr>
        </p:nvSpPr>
        <p:spPr>
          <a:xfrm>
            <a:off x="1449987" y="483147"/>
            <a:ext cx="8951595" cy="881253"/>
          </a:xfrm>
        </p:spPr>
        <p:txBody>
          <a:bodyPr/>
          <a:lstStyle/>
          <a:p>
            <a:r>
              <a:rPr lang="en-US" dirty="0">
                <a:solidFill>
                  <a:schemeClr val="bg2"/>
                </a:solidFill>
                <a:latin typeface="Californian FB" panose="0207040306080B030204" pitchFamily="18" charset="0"/>
              </a:rPr>
              <a:t>References and Contact Information</a:t>
            </a:r>
          </a:p>
        </p:txBody>
      </p:sp>
      <p:sp>
        <p:nvSpPr>
          <p:cNvPr id="3" name="Content Placeholder 2">
            <a:extLst>
              <a:ext uri="{FF2B5EF4-FFF2-40B4-BE49-F238E27FC236}">
                <a16:creationId xmlns:a16="http://schemas.microsoft.com/office/drawing/2014/main" id="{6EA5B784-A2FF-4B3A-9BAD-85626662733C}"/>
              </a:ext>
            </a:extLst>
          </p:cNvPr>
          <p:cNvSpPr>
            <a:spLocks noGrp="1"/>
          </p:cNvSpPr>
          <p:nvPr>
            <p:ph idx="1"/>
          </p:nvPr>
        </p:nvSpPr>
        <p:spPr>
          <a:xfrm>
            <a:off x="897636" y="1639614"/>
            <a:ext cx="10369454" cy="4419980"/>
          </a:xfrm>
        </p:spPr>
        <p:txBody>
          <a:bodyPr>
            <a:normAutofit fontScale="92500" lnSpcReduction="10000"/>
          </a:bodyPr>
          <a:lstStyle/>
          <a:p>
            <a:pPr marL="0" indent="0" algn="ctr">
              <a:buNone/>
            </a:pPr>
            <a:r>
              <a:rPr lang="en-US" sz="2800" dirty="0">
                <a:solidFill>
                  <a:schemeClr val="bg2"/>
                </a:solidFill>
                <a:latin typeface="Californian FB" panose="0207040306080B030204" pitchFamily="18" charset="0"/>
              </a:rPr>
              <a:t> Current Building Codes and Handouts</a:t>
            </a:r>
          </a:p>
          <a:p>
            <a:pPr marL="0" indent="0" algn="ctr">
              <a:buNone/>
            </a:pPr>
            <a:r>
              <a:rPr lang="en-US" sz="2800" dirty="0">
                <a:solidFill>
                  <a:schemeClr val="bg2"/>
                </a:solidFill>
                <a:latin typeface="Californian FB" panose="0207040306080B030204" pitchFamily="18" charset="0"/>
              </a:rPr>
              <a:t> </a:t>
            </a:r>
            <a:r>
              <a:rPr lang="en-US" sz="2800" b="1" dirty="0">
                <a:solidFill>
                  <a:schemeClr val="bg2"/>
                </a:solidFill>
                <a:latin typeface="Californian FB" panose="0207040306080B030204" pitchFamily="18" charset="0"/>
                <a:hlinkClick r:id="rId2"/>
              </a:rPr>
              <a:t>https://www.larimer.org/building/codes</a:t>
            </a:r>
            <a:endParaRPr lang="en-US" sz="2800" b="1" dirty="0">
              <a:solidFill>
                <a:schemeClr val="bg2"/>
              </a:solidFill>
              <a:latin typeface="Californian FB" panose="0207040306080B030204" pitchFamily="18" charset="0"/>
            </a:endParaRPr>
          </a:p>
          <a:p>
            <a:pPr marL="0" indent="0" algn="ctr">
              <a:buNone/>
            </a:pPr>
            <a:r>
              <a:rPr lang="en-US" sz="2800" dirty="0">
                <a:solidFill>
                  <a:schemeClr val="bg2"/>
                </a:solidFill>
                <a:latin typeface="Californian FB" panose="0207040306080B030204" pitchFamily="18" charset="0"/>
              </a:rPr>
              <a:t> Building Staff On-Call Line: (970) 498-7660</a:t>
            </a:r>
          </a:p>
          <a:p>
            <a:pPr marL="0" indent="0" algn="ctr">
              <a:buNone/>
            </a:pPr>
            <a:r>
              <a:rPr lang="en-US" sz="2800" dirty="0">
                <a:solidFill>
                  <a:schemeClr val="bg2"/>
                </a:solidFill>
                <a:latin typeface="Californian FB" panose="0207040306080B030204" pitchFamily="18" charset="0"/>
              </a:rPr>
              <a:t> Chief Building Official: Eric Fried </a:t>
            </a:r>
            <a:r>
              <a:rPr lang="en-US" sz="2800" dirty="0">
                <a:solidFill>
                  <a:schemeClr val="bg2"/>
                </a:solidFill>
                <a:latin typeface="Californian FB" panose="0207040306080B030204" pitchFamily="18" charset="0"/>
                <a:hlinkClick r:id="rId3"/>
              </a:rPr>
              <a:t>efried@larimer.org</a:t>
            </a:r>
            <a:r>
              <a:rPr lang="en-US" sz="2800" dirty="0">
                <a:solidFill>
                  <a:schemeClr val="bg2"/>
                </a:solidFill>
                <a:latin typeface="Californian FB" panose="0207040306080B030204" pitchFamily="18" charset="0"/>
              </a:rPr>
              <a:t> </a:t>
            </a:r>
          </a:p>
          <a:p>
            <a:pPr marL="0" indent="0" algn="ctr">
              <a:buNone/>
            </a:pPr>
            <a:r>
              <a:rPr lang="en-US" sz="2800" dirty="0">
                <a:solidFill>
                  <a:schemeClr val="bg2"/>
                </a:solidFill>
                <a:latin typeface="Californian FB" panose="0207040306080B030204" pitchFamily="18" charset="0"/>
              </a:rPr>
              <a:t>(970) 498-7705</a:t>
            </a:r>
          </a:p>
          <a:p>
            <a:pPr marL="0" indent="0" algn="ctr">
              <a:buNone/>
            </a:pPr>
            <a:r>
              <a:rPr lang="en-US" sz="2800" dirty="0">
                <a:solidFill>
                  <a:schemeClr val="bg2"/>
                </a:solidFill>
                <a:latin typeface="Californian FB" panose="0207040306080B030204" pitchFamily="18" charset="0"/>
              </a:rPr>
              <a:t> Lead Plans Examiner: Juan Mancha </a:t>
            </a:r>
            <a:r>
              <a:rPr lang="en-US" sz="2800" dirty="0">
                <a:solidFill>
                  <a:schemeClr val="bg2"/>
                </a:solidFill>
                <a:latin typeface="Californian FB" panose="0207040306080B030204" pitchFamily="18" charset="0"/>
                <a:hlinkClick r:id="rId4"/>
              </a:rPr>
              <a:t>jmancha@larimer.org</a:t>
            </a:r>
            <a:r>
              <a:rPr lang="en-US" sz="2800" dirty="0">
                <a:solidFill>
                  <a:schemeClr val="bg2"/>
                </a:solidFill>
                <a:latin typeface="Californian FB" panose="0207040306080B030204" pitchFamily="18" charset="0"/>
              </a:rPr>
              <a:t> </a:t>
            </a:r>
          </a:p>
          <a:p>
            <a:pPr marL="0" indent="0" algn="ctr">
              <a:buNone/>
            </a:pPr>
            <a:r>
              <a:rPr lang="en-US" sz="2800" dirty="0">
                <a:solidFill>
                  <a:schemeClr val="bg2"/>
                </a:solidFill>
                <a:latin typeface="Californian FB" panose="0207040306080B030204" pitchFamily="18" charset="0"/>
              </a:rPr>
              <a:t>(970) 498-7665</a:t>
            </a:r>
          </a:p>
          <a:p>
            <a:pPr marL="0" indent="0" algn="ctr">
              <a:buNone/>
            </a:pPr>
            <a:r>
              <a:rPr lang="en-US" sz="2800" dirty="0">
                <a:solidFill>
                  <a:schemeClr val="bg2"/>
                </a:solidFill>
                <a:latin typeface="Californian FB" panose="0207040306080B030204" pitchFamily="18" charset="0"/>
              </a:rPr>
              <a:t> Lead Building Inspector: Mark Tewsley </a:t>
            </a:r>
            <a:r>
              <a:rPr lang="en-US" sz="2800" dirty="0">
                <a:solidFill>
                  <a:schemeClr val="bg2"/>
                </a:solidFill>
                <a:latin typeface="Californian FB" panose="0207040306080B030204" pitchFamily="18" charset="0"/>
                <a:hlinkClick r:id="rId5"/>
              </a:rPr>
              <a:t>mtewsley@larimer.org</a:t>
            </a:r>
            <a:endParaRPr lang="en-US" sz="2800" dirty="0">
              <a:solidFill>
                <a:schemeClr val="bg2"/>
              </a:solidFill>
              <a:latin typeface="Californian FB" panose="0207040306080B030204" pitchFamily="18" charset="0"/>
            </a:endParaRPr>
          </a:p>
          <a:p>
            <a:pPr marL="0" indent="0" algn="ctr">
              <a:buNone/>
            </a:pPr>
            <a:r>
              <a:rPr lang="en-US" sz="2800" dirty="0">
                <a:solidFill>
                  <a:schemeClr val="bg2"/>
                </a:solidFill>
                <a:latin typeface="Californian FB" panose="0207040306080B030204" pitchFamily="18" charset="0"/>
              </a:rPr>
              <a:t>(970) 498-7703</a:t>
            </a:r>
          </a:p>
        </p:txBody>
      </p:sp>
      <p:pic>
        <p:nvPicPr>
          <p:cNvPr id="5" name="Picture 4">
            <a:extLst>
              <a:ext uri="{FF2B5EF4-FFF2-40B4-BE49-F238E27FC236}">
                <a16:creationId xmlns:a16="http://schemas.microsoft.com/office/drawing/2014/main" id="{2529ED3B-E4C0-4F83-B3A7-91F17F057ECA}"/>
              </a:ext>
            </a:extLst>
          </p:cNvPr>
          <p:cNvPicPr>
            <a:picLocks noChangeAspect="1"/>
          </p:cNvPicPr>
          <p:nvPr/>
        </p:nvPicPr>
        <p:blipFill>
          <a:blip r:embed="rId6"/>
          <a:stretch>
            <a:fillRect/>
          </a:stretch>
        </p:blipFill>
        <p:spPr>
          <a:xfrm>
            <a:off x="396208" y="6312391"/>
            <a:ext cx="725487" cy="396274"/>
          </a:xfrm>
          <a:prstGeom prst="rect">
            <a:avLst/>
          </a:prstGeom>
        </p:spPr>
      </p:pic>
    </p:spTree>
    <p:extLst>
      <p:ext uri="{BB962C8B-B14F-4D97-AF65-F5344CB8AC3E}">
        <p14:creationId xmlns:p14="http://schemas.microsoft.com/office/powerpoint/2010/main" val="4094976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pattFill prst="pct30">
          <a:fgClr>
            <a:schemeClr val="accent6">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79ED77-79C2-4C00-A266-782E5163C9D4}"/>
              </a:ext>
            </a:extLst>
          </p:cNvPr>
          <p:cNvSpPr txBox="1"/>
          <p:nvPr/>
        </p:nvSpPr>
        <p:spPr>
          <a:xfrm>
            <a:off x="785525" y="515501"/>
            <a:ext cx="10586174" cy="52322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a:t>Items we won’t cover in detail but worth mentioning </a:t>
            </a:r>
          </a:p>
        </p:txBody>
      </p:sp>
      <p:sp>
        <p:nvSpPr>
          <p:cNvPr id="3" name="TextBox 2">
            <a:extLst>
              <a:ext uri="{FF2B5EF4-FFF2-40B4-BE49-F238E27FC236}">
                <a16:creationId xmlns:a16="http://schemas.microsoft.com/office/drawing/2014/main" id="{F0E2C21A-21D5-4367-81E9-FE1CAA502F57}"/>
              </a:ext>
            </a:extLst>
          </p:cNvPr>
          <p:cNvSpPr txBox="1"/>
          <p:nvPr/>
        </p:nvSpPr>
        <p:spPr>
          <a:xfrm>
            <a:off x="785525" y="1678415"/>
            <a:ext cx="10794829" cy="4031873"/>
          </a:xfrm>
          <a:prstGeom prst="rect">
            <a:avLst/>
          </a:prstGeom>
          <a:noFill/>
          <a:ln w="12700">
            <a:solidFill>
              <a:schemeClr val="tx1"/>
            </a:solidFill>
          </a:ln>
        </p:spPr>
        <p:txBody>
          <a:bodyPr wrap="square" rtlCol="0" anchor="ctr">
            <a:spAutoFit/>
          </a:bodyPr>
          <a:lstStyle/>
          <a:p>
            <a:pPr marL="285750" indent="-285750">
              <a:buFont typeface="Arial" panose="020B0604020202020204" pitchFamily="34" charset="0"/>
              <a:buChar char="•"/>
            </a:pPr>
            <a:r>
              <a:rPr lang="en-US" sz="1600" b="1" dirty="0"/>
              <a:t>Mass timber </a:t>
            </a:r>
            <a:r>
              <a:rPr lang="en-US" sz="1600" dirty="0"/>
              <a:t>– see IBC Sections 202 (definition), 602.4 (Type V Construction, now includes A, B, C &amp; HT), 508.4.4.1, 509.4.1.1, 703.7, 722.7, 1705.5.3, 1705.20, Tables 601, 504.3, 504.4, and 506.2 (Fire-rated Building Elements, Height, Stories and Area), </a:t>
            </a:r>
          </a:p>
          <a:p>
            <a:pPr marL="285750" indent="-285750">
              <a:buFont typeface="Arial" panose="020B0604020202020204" pitchFamily="34" charset="0"/>
              <a:buChar char="•"/>
            </a:pPr>
            <a:r>
              <a:rPr lang="en-US" sz="1600" b="1" dirty="0"/>
              <a:t>Atrium Changes </a:t>
            </a:r>
            <a:r>
              <a:rPr lang="en-US" sz="1600" dirty="0"/>
              <a:t>– IBC Section 404</a:t>
            </a:r>
          </a:p>
          <a:p>
            <a:pPr marL="285750" indent="-285750">
              <a:buFont typeface="Arial" panose="020B0604020202020204" pitchFamily="34" charset="0"/>
              <a:buChar char="•"/>
            </a:pPr>
            <a:r>
              <a:rPr lang="en-US" sz="1600" b="1" dirty="0"/>
              <a:t>Required Floor Slope in Occupancy Group S-2 Parking Garages </a:t>
            </a:r>
            <a:r>
              <a:rPr lang="en-US" sz="1600" dirty="0"/>
              <a:t>– IBC Section 406.2.4</a:t>
            </a:r>
          </a:p>
          <a:p>
            <a:pPr marL="285750" indent="-285750">
              <a:buFont typeface="Arial" panose="020B0604020202020204" pitchFamily="34" charset="0"/>
              <a:buChar char="•"/>
            </a:pPr>
            <a:r>
              <a:rPr lang="en-US" sz="1600" b="1" dirty="0"/>
              <a:t>Occupancy Group I-2 </a:t>
            </a:r>
            <a:r>
              <a:rPr lang="en-US" sz="1600" dirty="0"/>
              <a:t>Corridor Doors, Domestic Cooking Appliances, Care Suites – IBC Section 407</a:t>
            </a:r>
          </a:p>
          <a:p>
            <a:pPr marL="285750" indent="-285750">
              <a:buFont typeface="Arial" panose="020B0604020202020204" pitchFamily="34" charset="0"/>
              <a:buChar char="•"/>
            </a:pPr>
            <a:r>
              <a:rPr lang="en-US" sz="1600" b="1" dirty="0"/>
              <a:t>Puzzle Rooms</a:t>
            </a:r>
            <a:r>
              <a:rPr lang="en-US" sz="1600" dirty="0"/>
              <a:t> (new) – IBC Section 411.5, Definition at IBC 202</a:t>
            </a:r>
          </a:p>
          <a:p>
            <a:pPr marL="285750" indent="-285750">
              <a:buFont typeface="Arial" panose="020B0604020202020204" pitchFamily="34" charset="0"/>
              <a:buChar char="•"/>
            </a:pPr>
            <a:r>
              <a:rPr lang="en-US" sz="1600" b="1" dirty="0"/>
              <a:t>Cooking in Ambulatory Care Facilities </a:t>
            </a:r>
            <a:r>
              <a:rPr lang="en-US" sz="1600" dirty="0"/>
              <a:t>– IBC Section 422</a:t>
            </a:r>
          </a:p>
          <a:p>
            <a:pPr marL="285750" indent="-285750">
              <a:buFont typeface="Arial" panose="020B0604020202020204" pitchFamily="34" charset="0"/>
              <a:buChar char="•"/>
            </a:pPr>
            <a:r>
              <a:rPr lang="en-US" sz="1600" b="1" dirty="0"/>
              <a:t>Play Structures </a:t>
            </a:r>
            <a:r>
              <a:rPr lang="en-US" sz="1600" dirty="0"/>
              <a:t>– IBC Section 424</a:t>
            </a:r>
          </a:p>
          <a:p>
            <a:pPr marL="285750" indent="-285750">
              <a:buFont typeface="Arial" panose="020B0604020202020204" pitchFamily="34" charset="0"/>
              <a:buChar char="•"/>
            </a:pPr>
            <a:r>
              <a:rPr lang="en-US" sz="1600" b="1" dirty="0"/>
              <a:t>Occupied Roof Allowances </a:t>
            </a:r>
            <a:r>
              <a:rPr lang="en-US" sz="1600" dirty="0"/>
              <a:t>– IBC Section 503.1.4</a:t>
            </a:r>
          </a:p>
          <a:p>
            <a:pPr marL="285750" indent="-285750">
              <a:buFont typeface="Arial" panose="020B0604020202020204" pitchFamily="34" charset="0"/>
              <a:buChar char="•"/>
            </a:pPr>
            <a:r>
              <a:rPr lang="en-US" sz="1600" b="1" dirty="0"/>
              <a:t>Live/Work Units </a:t>
            </a:r>
            <a:r>
              <a:rPr lang="en-US" sz="1600" dirty="0"/>
              <a:t>– Moved from IBC Section 419 to IBC 508.5 – no editorial changes</a:t>
            </a:r>
          </a:p>
          <a:p>
            <a:pPr marL="285750" indent="-285750">
              <a:buFont typeface="Arial" panose="020B0604020202020204" pitchFamily="34" charset="0"/>
              <a:buChar char="•"/>
            </a:pPr>
            <a:r>
              <a:rPr lang="en-US" sz="1600" b="1" dirty="0"/>
              <a:t>Water/wastewater treatment plants are an F-1 </a:t>
            </a:r>
            <a:r>
              <a:rPr lang="en-US" sz="1600" dirty="0"/>
              <a:t>occupancy if not H-Hazardous (IBC Section 306.2 caught up with us)</a:t>
            </a:r>
          </a:p>
          <a:p>
            <a:pPr marL="285750" indent="-285750">
              <a:buFont typeface="Arial" panose="020B0604020202020204" pitchFamily="34" charset="0"/>
              <a:buChar char="•"/>
            </a:pPr>
            <a:r>
              <a:rPr lang="en-US" sz="1600" b="1" dirty="0"/>
              <a:t>Distilling, brewing, storage of beer, wine and spirits </a:t>
            </a:r>
            <a:r>
              <a:rPr lang="en-US" sz="1600" dirty="0"/>
              <a:t>is NOT an H occupancy (F-1/2, S-1/2 depending on alcohol content) per IBC Section 307.1.1 #s 18 &amp; 19 </a:t>
            </a:r>
            <a:r>
              <a:rPr lang="en-US" sz="1600" b="1" dirty="0"/>
              <a:t>if done per the Int’l Fire Code </a:t>
            </a:r>
            <a:r>
              <a:rPr lang="en-US" sz="1600" dirty="0"/>
              <a:t>– but </a:t>
            </a:r>
            <a:r>
              <a:rPr lang="en-US" sz="1600" b="1" dirty="0"/>
              <a:t>fire sprinklers are mandatory </a:t>
            </a:r>
            <a:r>
              <a:rPr lang="en-US" sz="1600" dirty="0"/>
              <a:t>(903.2.4.2, 903.2.9.3)</a:t>
            </a:r>
          </a:p>
          <a:p>
            <a:pPr marL="285750" indent="-285750">
              <a:buFont typeface="Arial" panose="020B0604020202020204" pitchFamily="34" charset="0"/>
              <a:buChar char="•"/>
            </a:pPr>
            <a:r>
              <a:rPr lang="en-US" sz="1600" b="1" dirty="0"/>
              <a:t>Building Area Frontage Increases </a:t>
            </a:r>
            <a:r>
              <a:rPr lang="en-US" sz="1600" dirty="0"/>
              <a:t>– IBC Section 506.3.2 and Table 506.3.3 – vastly simplified. Check it out.</a:t>
            </a:r>
          </a:p>
          <a:p>
            <a:pPr marL="285750" indent="-285750">
              <a:buFont typeface="Arial" panose="020B0604020202020204" pitchFamily="34" charset="0"/>
              <a:buChar char="•"/>
            </a:pPr>
            <a:r>
              <a:rPr lang="en-US" sz="1600" b="1" dirty="0"/>
              <a:t>Intermodal Shipping Containers </a:t>
            </a:r>
            <a:r>
              <a:rPr lang="en-US" sz="1600" dirty="0"/>
              <a:t>– see new IBC Section 3115 </a:t>
            </a:r>
          </a:p>
          <a:p>
            <a:pPr marL="285750" indent="-285750">
              <a:buFont typeface="Arial" panose="020B0604020202020204" pitchFamily="34" charset="0"/>
              <a:buChar char="•"/>
            </a:pPr>
            <a:r>
              <a:rPr lang="en-US" sz="1600" b="1" dirty="0"/>
              <a:t>IEBC </a:t>
            </a:r>
            <a:r>
              <a:rPr lang="en-US" sz="1600" dirty="0"/>
              <a:t>– Removed prescriptive and performance compliance paths, everyone will use Work Area Method</a:t>
            </a:r>
          </a:p>
        </p:txBody>
      </p:sp>
      <p:pic>
        <p:nvPicPr>
          <p:cNvPr id="4" name="Picture 3">
            <a:extLst>
              <a:ext uri="{FF2B5EF4-FFF2-40B4-BE49-F238E27FC236}">
                <a16:creationId xmlns:a16="http://schemas.microsoft.com/office/drawing/2014/main" id="{0D1FC05B-3C7D-4DCA-BF2A-FA55AAE4BFA8}"/>
              </a:ext>
            </a:extLst>
          </p:cNvPr>
          <p:cNvPicPr>
            <a:picLocks noChangeAspect="1"/>
          </p:cNvPicPr>
          <p:nvPr/>
        </p:nvPicPr>
        <p:blipFill>
          <a:blip r:embed="rId2"/>
          <a:stretch>
            <a:fillRect/>
          </a:stretch>
        </p:blipFill>
        <p:spPr>
          <a:xfrm>
            <a:off x="145256" y="6349983"/>
            <a:ext cx="725487" cy="396274"/>
          </a:xfrm>
          <a:prstGeom prst="rect">
            <a:avLst/>
          </a:prstGeom>
        </p:spPr>
      </p:pic>
      <p:sp>
        <p:nvSpPr>
          <p:cNvPr id="5" name="Rectangle 4">
            <a:extLst>
              <a:ext uri="{FF2B5EF4-FFF2-40B4-BE49-F238E27FC236}">
                <a16:creationId xmlns:a16="http://schemas.microsoft.com/office/drawing/2014/main" id="{CACC5363-71E1-476C-8D59-B0432CE331A6}"/>
              </a:ext>
            </a:extLst>
          </p:cNvPr>
          <p:cNvSpPr/>
          <p:nvPr/>
        </p:nvSpPr>
        <p:spPr>
          <a:xfrm>
            <a:off x="0" y="0"/>
            <a:ext cx="12192000"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bg1"/>
                </a:solidFill>
              </a:ln>
              <a:solidFill>
                <a:schemeClr val="tx1"/>
              </a:solidFill>
            </a:endParaRPr>
          </a:p>
        </p:txBody>
      </p:sp>
    </p:spTree>
    <p:extLst>
      <p:ext uri="{BB962C8B-B14F-4D97-AF65-F5344CB8AC3E}">
        <p14:creationId xmlns:p14="http://schemas.microsoft.com/office/powerpoint/2010/main" val="4156260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D81DF2-FF77-4ADB-9229-369FF9465ACA}"/>
              </a:ext>
            </a:extLst>
          </p:cNvPr>
          <p:cNvPicPr>
            <a:picLocks noChangeAspect="1"/>
          </p:cNvPicPr>
          <p:nvPr/>
        </p:nvPicPr>
        <p:blipFill>
          <a:blip r:embed="rId2"/>
          <a:stretch>
            <a:fillRect/>
          </a:stretch>
        </p:blipFill>
        <p:spPr>
          <a:xfrm>
            <a:off x="8877641" y="4998279"/>
            <a:ext cx="2212647" cy="1360669"/>
          </a:xfrm>
          <a:prstGeom prst="rect">
            <a:avLst/>
          </a:prstGeom>
        </p:spPr>
      </p:pic>
      <p:sp>
        <p:nvSpPr>
          <p:cNvPr id="6" name="Rectangle 5">
            <a:extLst>
              <a:ext uri="{FF2B5EF4-FFF2-40B4-BE49-F238E27FC236}">
                <a16:creationId xmlns:a16="http://schemas.microsoft.com/office/drawing/2014/main" id="{938F08D5-1AF7-4B8D-902D-7E5A7EF8E1F2}"/>
              </a:ext>
            </a:extLst>
          </p:cNvPr>
          <p:cNvSpPr/>
          <p:nvPr/>
        </p:nvSpPr>
        <p:spPr>
          <a:xfrm>
            <a:off x="628650" y="395885"/>
            <a:ext cx="6719206" cy="1828800"/>
          </a:xfrm>
          <a:prstGeom prst="rect">
            <a:avLst/>
          </a:prstGeom>
          <a:solidFill>
            <a:schemeClr val="tx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43005B-2E7E-4114-9D53-EEFC49F2D419}"/>
              </a:ext>
            </a:extLst>
          </p:cNvPr>
          <p:cNvSpPr>
            <a:spLocks noGrp="1"/>
          </p:cNvSpPr>
          <p:nvPr>
            <p:ph type="title"/>
          </p:nvPr>
        </p:nvSpPr>
        <p:spPr>
          <a:xfrm>
            <a:off x="808764" y="594359"/>
            <a:ext cx="6172200" cy="1303613"/>
          </a:xfrm>
          <a:scene3d>
            <a:camera prst="orthographicFront"/>
            <a:lightRig rig="threePt" dir="t"/>
          </a:scene3d>
          <a:sp3d>
            <a:bevelT w="101600" prst="riblet"/>
          </a:sp3d>
        </p:spPr>
        <p:txBody>
          <a:bodyPr>
            <a:normAutofit/>
          </a:bodyPr>
          <a:lstStyle/>
          <a:p>
            <a:pPr algn="ctr"/>
            <a:r>
              <a:rPr lang="en-US" b="1" dirty="0"/>
              <a:t>Adoption of the ISPSC</a:t>
            </a:r>
            <a:br>
              <a:rPr lang="en-US" b="1" dirty="0"/>
            </a:br>
            <a:r>
              <a:rPr lang="en-US" sz="3100" b="1" i="1" dirty="0"/>
              <a:t>Swimming Pool &amp; Spa Code</a:t>
            </a:r>
          </a:p>
        </p:txBody>
      </p:sp>
      <p:sp>
        <p:nvSpPr>
          <p:cNvPr id="3" name="Content Placeholder 2">
            <a:extLst>
              <a:ext uri="{FF2B5EF4-FFF2-40B4-BE49-F238E27FC236}">
                <a16:creationId xmlns:a16="http://schemas.microsoft.com/office/drawing/2014/main" id="{4B822D24-DBD0-4786-AE3C-C279BB6B444E}"/>
              </a:ext>
            </a:extLst>
          </p:cNvPr>
          <p:cNvSpPr>
            <a:spLocks noGrp="1"/>
          </p:cNvSpPr>
          <p:nvPr>
            <p:ph idx="1"/>
          </p:nvPr>
        </p:nvSpPr>
        <p:spPr>
          <a:xfrm>
            <a:off x="5830607" y="3009240"/>
            <a:ext cx="6094068" cy="1160750"/>
          </a:xfrm>
        </p:spPr>
        <p:txBody>
          <a:bodyPr>
            <a:normAutofit fontScale="92500" lnSpcReduction="10000"/>
          </a:bodyPr>
          <a:lstStyle/>
          <a:p>
            <a:endParaRPr lang="en-US" sz="2400" dirty="0">
              <a:latin typeface="Californian FB" panose="0207040306080B030204" pitchFamily="18" charset="0"/>
            </a:endParaRPr>
          </a:p>
          <a:p>
            <a:pPr marL="0" indent="0" algn="ctr">
              <a:buNone/>
            </a:pPr>
            <a:r>
              <a:rPr lang="en-US" sz="2600" i="1" u="sng" dirty="0"/>
              <a:t>Pool barrier requirements also apply to                residential pools and spas &gt;24” Deep</a:t>
            </a:r>
          </a:p>
        </p:txBody>
      </p:sp>
      <p:sp>
        <p:nvSpPr>
          <p:cNvPr id="4" name="TextBox 3">
            <a:extLst>
              <a:ext uri="{FF2B5EF4-FFF2-40B4-BE49-F238E27FC236}">
                <a16:creationId xmlns:a16="http://schemas.microsoft.com/office/drawing/2014/main" id="{FAD6F160-5C44-42C4-8CF4-0814722E0734}"/>
              </a:ext>
            </a:extLst>
          </p:cNvPr>
          <p:cNvSpPr txBox="1"/>
          <p:nvPr/>
        </p:nvSpPr>
        <p:spPr>
          <a:xfrm>
            <a:off x="423288" y="2591234"/>
            <a:ext cx="7129931" cy="523220"/>
          </a:xfrm>
          <a:prstGeom prst="rect">
            <a:avLst/>
          </a:prstGeom>
          <a:noFill/>
        </p:spPr>
        <p:txBody>
          <a:bodyPr wrap="square" rtlCol="0">
            <a:spAutoFit/>
          </a:bodyPr>
          <a:lstStyle/>
          <a:p>
            <a:r>
              <a:rPr lang="en-US" sz="2800" u="sng" dirty="0"/>
              <a:t>Regulations for Pools with a circulation system</a:t>
            </a:r>
          </a:p>
        </p:txBody>
      </p:sp>
      <p:pic>
        <p:nvPicPr>
          <p:cNvPr id="7" name="Picture 6">
            <a:extLst>
              <a:ext uri="{FF2B5EF4-FFF2-40B4-BE49-F238E27FC236}">
                <a16:creationId xmlns:a16="http://schemas.microsoft.com/office/drawing/2014/main" id="{96FEECE3-6586-4F0A-8216-69F45366882E}"/>
              </a:ext>
            </a:extLst>
          </p:cNvPr>
          <p:cNvPicPr>
            <a:picLocks noChangeAspect="1"/>
          </p:cNvPicPr>
          <p:nvPr/>
        </p:nvPicPr>
        <p:blipFill>
          <a:blip r:embed="rId3"/>
          <a:stretch>
            <a:fillRect/>
          </a:stretch>
        </p:blipFill>
        <p:spPr>
          <a:xfrm>
            <a:off x="2038336" y="3671502"/>
            <a:ext cx="3567942" cy="1994184"/>
          </a:xfrm>
          <a:prstGeom prst="rect">
            <a:avLst/>
          </a:prstGeom>
          <a:ln w="28575">
            <a:solidFill>
              <a:schemeClr val="tx1"/>
            </a:solidFill>
          </a:ln>
        </p:spPr>
      </p:pic>
      <p:pic>
        <p:nvPicPr>
          <p:cNvPr id="8" name="Picture 7">
            <a:extLst>
              <a:ext uri="{FF2B5EF4-FFF2-40B4-BE49-F238E27FC236}">
                <a16:creationId xmlns:a16="http://schemas.microsoft.com/office/drawing/2014/main" id="{B444D656-1CC4-41B8-B786-100C655C9A87}"/>
              </a:ext>
            </a:extLst>
          </p:cNvPr>
          <p:cNvPicPr>
            <a:picLocks noChangeAspect="1"/>
          </p:cNvPicPr>
          <p:nvPr/>
        </p:nvPicPr>
        <p:blipFill>
          <a:blip r:embed="rId4"/>
          <a:stretch>
            <a:fillRect/>
          </a:stretch>
        </p:blipFill>
        <p:spPr>
          <a:xfrm>
            <a:off x="6585723" y="4330875"/>
            <a:ext cx="2291919" cy="1334811"/>
          </a:xfrm>
          <a:prstGeom prst="rect">
            <a:avLst/>
          </a:prstGeom>
          <a:ln w="38100">
            <a:solidFill>
              <a:schemeClr val="tx1"/>
            </a:solidFill>
          </a:ln>
          <a:scene3d>
            <a:camera prst="orthographicFront"/>
            <a:lightRig rig="threePt" dir="t"/>
          </a:scene3d>
          <a:sp3d>
            <a:bevelT/>
          </a:sp3d>
        </p:spPr>
      </p:pic>
      <p:pic>
        <p:nvPicPr>
          <p:cNvPr id="11" name="Picture 10">
            <a:extLst>
              <a:ext uri="{FF2B5EF4-FFF2-40B4-BE49-F238E27FC236}">
                <a16:creationId xmlns:a16="http://schemas.microsoft.com/office/drawing/2014/main" id="{BFE88144-DC4D-464C-9937-8BAAE92DC039}"/>
              </a:ext>
            </a:extLst>
          </p:cNvPr>
          <p:cNvPicPr>
            <a:picLocks noChangeAspect="1"/>
          </p:cNvPicPr>
          <p:nvPr/>
        </p:nvPicPr>
        <p:blipFill>
          <a:blip r:embed="rId5"/>
          <a:stretch>
            <a:fillRect/>
          </a:stretch>
        </p:blipFill>
        <p:spPr>
          <a:xfrm>
            <a:off x="8507483" y="1385119"/>
            <a:ext cx="2582805" cy="1507847"/>
          </a:xfrm>
          <a:prstGeom prst="rect">
            <a:avLst/>
          </a:prstGeom>
          <a:ln w="28575">
            <a:solidFill>
              <a:schemeClr val="tx1"/>
            </a:solidFill>
          </a:ln>
        </p:spPr>
      </p:pic>
      <p:pic>
        <p:nvPicPr>
          <p:cNvPr id="5" name="Picture 4">
            <a:extLst>
              <a:ext uri="{FF2B5EF4-FFF2-40B4-BE49-F238E27FC236}">
                <a16:creationId xmlns:a16="http://schemas.microsoft.com/office/drawing/2014/main" id="{2D127785-10EE-4933-8C5E-C80E1A2E22B3}"/>
              </a:ext>
            </a:extLst>
          </p:cNvPr>
          <p:cNvPicPr>
            <a:picLocks noChangeAspect="1"/>
          </p:cNvPicPr>
          <p:nvPr/>
        </p:nvPicPr>
        <p:blipFill>
          <a:blip r:embed="rId6"/>
          <a:stretch>
            <a:fillRect/>
          </a:stretch>
        </p:blipFill>
        <p:spPr>
          <a:xfrm>
            <a:off x="90397" y="6358949"/>
            <a:ext cx="725487" cy="396274"/>
          </a:xfrm>
          <a:prstGeom prst="rect">
            <a:avLst/>
          </a:prstGeom>
        </p:spPr>
      </p:pic>
    </p:spTree>
    <p:extLst>
      <p:ext uri="{BB962C8B-B14F-4D97-AF65-F5344CB8AC3E}">
        <p14:creationId xmlns:p14="http://schemas.microsoft.com/office/powerpoint/2010/main" val="93684249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54546" y="1931974"/>
            <a:ext cx="9477701" cy="3917519"/>
          </a:xfrm>
          <a:prstGeom prst="rect">
            <a:avLst/>
          </a:prstGeom>
          <a:solidFill>
            <a:schemeClr val="bg1">
              <a:alpha val="50196"/>
            </a:schemeClr>
          </a:solidFill>
          <a:ln>
            <a:solidFill>
              <a:srgbClr val="A5B9B3">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p:cNvSpPr/>
          <p:nvPr/>
        </p:nvSpPr>
        <p:spPr>
          <a:xfrm>
            <a:off x="1" y="2"/>
            <a:ext cx="10632246" cy="738664"/>
          </a:xfrm>
          <a:prstGeom prst="rect">
            <a:avLst/>
          </a:prstGeom>
          <a:solidFill>
            <a:srgbClr val="99B5C1"/>
          </a:solidFill>
          <a:ln>
            <a:solidFill>
              <a:srgbClr val="99B5C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p:cNvSpPr/>
          <p:nvPr/>
        </p:nvSpPr>
        <p:spPr>
          <a:xfrm>
            <a:off x="10503892" y="1"/>
            <a:ext cx="1688108" cy="74971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LC logo white Lar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9203" y="158260"/>
            <a:ext cx="827587" cy="422145"/>
          </a:xfrm>
          <a:prstGeom prst="rect">
            <a:avLst/>
          </a:prstGeom>
        </p:spPr>
      </p:pic>
      <p:sp>
        <p:nvSpPr>
          <p:cNvPr id="13" name="TextBox 12"/>
          <p:cNvSpPr txBox="1"/>
          <p:nvPr/>
        </p:nvSpPr>
        <p:spPr>
          <a:xfrm>
            <a:off x="216137" y="139866"/>
            <a:ext cx="9960799" cy="830997"/>
          </a:xfrm>
          <a:prstGeom prst="rect">
            <a:avLst/>
          </a:prstGeom>
          <a:noFill/>
        </p:spPr>
        <p:txBody>
          <a:bodyPr wrap="square" rtlCol="0">
            <a:spAutoFit/>
          </a:bodyPr>
          <a:lstStyle/>
          <a:p>
            <a:r>
              <a:rPr lang="en-US" sz="2400" b="1" dirty="0">
                <a:solidFill>
                  <a:srgbClr val="005A70"/>
                </a:solidFill>
                <a:latin typeface="Arial" panose="020B0604020202020204" pitchFamily="34" charset="0"/>
                <a:cs typeface="Arial" panose="020B0604020202020204" pitchFamily="34" charset="0"/>
              </a:rPr>
              <a:t>2021 BUILDING CODE </a:t>
            </a:r>
            <a:r>
              <a:rPr lang="en-US" sz="2800" b="1" dirty="0">
                <a:solidFill>
                  <a:srgbClr val="005A70"/>
                </a:solidFill>
                <a:latin typeface="Arial" panose="020B0604020202020204" pitchFamily="34" charset="0"/>
                <a:cs typeface="Arial" panose="020B0604020202020204" pitchFamily="34" charset="0"/>
              </a:rPr>
              <a:t>SIGNIFICANT CHANGES</a:t>
            </a:r>
          </a:p>
          <a:p>
            <a:endParaRPr lang="en-US" sz="2000" cap="all" dirty="0">
              <a:solidFill>
                <a:srgbClr val="005A70"/>
              </a:solidFill>
              <a:latin typeface="Arial" panose="020B0604020202020204" pitchFamily="34" charset="0"/>
              <a:cs typeface="Arial" panose="020B0604020202020204" pitchFamily="34" charset="0"/>
            </a:endParaRPr>
          </a:p>
        </p:txBody>
      </p:sp>
      <p:sp>
        <p:nvSpPr>
          <p:cNvPr id="14" name="Title 1"/>
          <p:cNvSpPr txBox="1">
            <a:spLocks/>
          </p:cNvSpPr>
          <p:nvPr/>
        </p:nvSpPr>
        <p:spPr>
          <a:xfrm>
            <a:off x="0" y="749715"/>
            <a:ext cx="12191995" cy="709893"/>
          </a:xfrm>
          <a:prstGeom prst="rect">
            <a:avLst/>
          </a:prstGeom>
          <a:solidFill>
            <a:srgbClr val="005A70"/>
          </a:solidFill>
          <a:ln>
            <a:solidFill>
              <a:srgbClr val="005A70"/>
            </a:solidFill>
          </a:ln>
        </p:spPr>
        <p:txBody>
          <a:bodyPr anchor="ctr" anchorCtr="0">
            <a:noAutofit/>
          </a:bodyPr>
          <a:lstStyle>
            <a:lvl1pPr marL="182880" algn="l" defTabSz="457200" rtl="0" eaLnBrk="1" latinLnBrk="0" hangingPunct="1">
              <a:spcBef>
                <a:spcPct val="0"/>
              </a:spcBef>
              <a:buNone/>
              <a:defRPr sz="3600" kern="1200" cap="all" normalizeH="0">
                <a:solidFill>
                  <a:srgbClr val="A5B9B3"/>
                </a:solidFill>
                <a:latin typeface="+mj-lt"/>
                <a:ea typeface="+mj-ea"/>
                <a:cs typeface="+mj-cs"/>
              </a:defRPr>
            </a:lvl1pPr>
          </a:lstStyle>
          <a:p>
            <a:pPr algn="l"/>
            <a:r>
              <a:rPr lang="en-US" sz="2800" dirty="0">
                <a:solidFill>
                  <a:srgbClr val="FFFFFF"/>
                </a:solidFill>
                <a:latin typeface="Arial" panose="020B0604020202020204" pitchFamily="34" charset="0"/>
                <a:cs typeface="Arial" panose="020B0604020202020204" pitchFamily="34" charset="0"/>
              </a:rPr>
              <a:t>Swimming pool and spa code</a:t>
            </a:r>
          </a:p>
        </p:txBody>
      </p:sp>
      <p:pic>
        <p:nvPicPr>
          <p:cNvPr id="3" name="Picture 2">
            <a:extLst>
              <a:ext uri="{FF2B5EF4-FFF2-40B4-BE49-F238E27FC236}">
                <a16:creationId xmlns:a16="http://schemas.microsoft.com/office/drawing/2014/main" id="{A27E2B1E-0757-4C3C-A76F-9B8E8EA13829}"/>
              </a:ext>
            </a:extLst>
          </p:cNvPr>
          <p:cNvPicPr>
            <a:picLocks noChangeAspect="1"/>
          </p:cNvPicPr>
          <p:nvPr/>
        </p:nvPicPr>
        <p:blipFill>
          <a:blip r:embed="rId3"/>
          <a:stretch>
            <a:fillRect/>
          </a:stretch>
        </p:blipFill>
        <p:spPr>
          <a:xfrm>
            <a:off x="2474954" y="2234876"/>
            <a:ext cx="7242098" cy="3311713"/>
          </a:xfrm>
          <a:prstGeom prst="rect">
            <a:avLst/>
          </a:prstGeom>
        </p:spPr>
      </p:pic>
      <p:cxnSp>
        <p:nvCxnSpPr>
          <p:cNvPr id="8" name="Straight Connector 7">
            <a:extLst>
              <a:ext uri="{FF2B5EF4-FFF2-40B4-BE49-F238E27FC236}">
                <a16:creationId xmlns:a16="http://schemas.microsoft.com/office/drawing/2014/main" id="{1CC6800B-DCDF-4645-A781-8C9FD0A2638A}"/>
              </a:ext>
            </a:extLst>
          </p:cNvPr>
          <p:cNvCxnSpPr>
            <a:cxnSpLocks/>
          </p:cNvCxnSpPr>
          <p:nvPr/>
        </p:nvCxnSpPr>
        <p:spPr>
          <a:xfrm>
            <a:off x="9717052" y="2234876"/>
            <a:ext cx="0" cy="3311713"/>
          </a:xfrm>
          <a:prstGeom prst="line">
            <a:avLst/>
          </a:prstGeom>
        </p:spPr>
        <p:style>
          <a:lnRef idx="2">
            <a:schemeClr val="dk1"/>
          </a:lnRef>
          <a:fillRef idx="0">
            <a:schemeClr val="dk1"/>
          </a:fillRef>
          <a:effectRef idx="1">
            <a:schemeClr val="dk1"/>
          </a:effectRef>
          <a:fontRef idx="minor">
            <a:schemeClr val="tx1"/>
          </a:fontRef>
        </p:style>
      </p:cxnSp>
      <p:pic>
        <p:nvPicPr>
          <p:cNvPr id="2" name="Picture 1">
            <a:extLst>
              <a:ext uri="{FF2B5EF4-FFF2-40B4-BE49-F238E27FC236}">
                <a16:creationId xmlns:a16="http://schemas.microsoft.com/office/drawing/2014/main" id="{BE39EFFA-F893-4232-8F40-2A607F1BB749}"/>
              </a:ext>
            </a:extLst>
          </p:cNvPr>
          <p:cNvPicPr>
            <a:picLocks noChangeAspect="1"/>
          </p:cNvPicPr>
          <p:nvPr/>
        </p:nvPicPr>
        <p:blipFill>
          <a:blip r:embed="rId4"/>
          <a:stretch>
            <a:fillRect/>
          </a:stretch>
        </p:blipFill>
        <p:spPr>
          <a:xfrm>
            <a:off x="124392" y="6321860"/>
            <a:ext cx="725487" cy="396274"/>
          </a:xfrm>
          <a:prstGeom prst="rect">
            <a:avLst/>
          </a:prstGeom>
        </p:spPr>
      </p:pic>
    </p:spTree>
    <p:extLst>
      <p:ext uri="{BB962C8B-B14F-4D97-AF65-F5344CB8AC3E}">
        <p14:creationId xmlns:p14="http://schemas.microsoft.com/office/powerpoint/2010/main" val="3810658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alpha val="38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AA74A5-8114-43CC-952D-4068B50FDED2}"/>
              </a:ext>
            </a:extLst>
          </p:cNvPr>
          <p:cNvSpPr>
            <a:spLocks noGrp="1"/>
          </p:cNvSpPr>
          <p:nvPr>
            <p:ph type="title"/>
          </p:nvPr>
        </p:nvSpPr>
        <p:spPr>
          <a:xfrm>
            <a:off x="275566" y="368265"/>
            <a:ext cx="4927613" cy="1185850"/>
          </a:xfrm>
        </p:spPr>
        <p:txBody>
          <a:bodyPr>
            <a:normAutofit fontScale="90000"/>
          </a:bodyPr>
          <a:lstStyle/>
          <a:p>
            <a:pPr algn="ctr"/>
            <a:r>
              <a:rPr lang="en-US" sz="3700" b="1" dirty="0">
                <a:latin typeface="Avenir Next LT Pro Demi" panose="020B0704020202020204" pitchFamily="34" charset="0"/>
              </a:rPr>
              <a:t>Vacation Homes &amp; </a:t>
            </a:r>
            <a:br>
              <a:rPr lang="en-US" sz="3700" b="1" dirty="0">
                <a:latin typeface="Avenir Next LT Pro Demi" panose="020B0704020202020204" pitchFamily="34" charset="0"/>
              </a:rPr>
            </a:br>
            <a:r>
              <a:rPr lang="en-US" sz="3700" b="1" dirty="0">
                <a:latin typeface="Avenir Next LT Pro Demi" panose="020B0704020202020204" pitchFamily="34" charset="0"/>
              </a:rPr>
              <a:t>Short-Term Rentals (STRs)</a:t>
            </a:r>
          </a:p>
        </p:txBody>
      </p:sp>
      <p:sp>
        <p:nvSpPr>
          <p:cNvPr id="5" name="Content Placeholder 4">
            <a:extLst>
              <a:ext uri="{FF2B5EF4-FFF2-40B4-BE49-F238E27FC236}">
                <a16:creationId xmlns:a16="http://schemas.microsoft.com/office/drawing/2014/main" id="{D7CA8274-2F6F-4409-8B78-96761D8ABD59}"/>
              </a:ext>
            </a:extLst>
          </p:cNvPr>
          <p:cNvSpPr>
            <a:spLocks noGrp="1"/>
          </p:cNvSpPr>
          <p:nvPr>
            <p:ph idx="1"/>
          </p:nvPr>
        </p:nvSpPr>
        <p:spPr>
          <a:xfrm>
            <a:off x="1084129" y="1847182"/>
            <a:ext cx="3058993" cy="4248818"/>
          </a:xfrm>
        </p:spPr>
        <p:txBody>
          <a:bodyPr>
            <a:noAutofit/>
          </a:bodyPr>
          <a:lstStyle/>
          <a:p>
            <a:pPr>
              <a:buClrTx/>
              <a:buFont typeface="Courier New" panose="02070309020205020404" pitchFamily="49" charset="0"/>
              <a:buChar char="o"/>
            </a:pPr>
            <a:r>
              <a:rPr lang="en-US" sz="2400" dirty="0"/>
              <a:t> Integrate rules for Estes Valley Vacation Homes into general code rules for Short-Term Rentals. </a:t>
            </a:r>
          </a:p>
          <a:p>
            <a:pPr>
              <a:buClrTx/>
              <a:buFont typeface="Courier New" panose="02070309020205020404" pitchFamily="49" charset="0"/>
              <a:buChar char="o"/>
            </a:pPr>
            <a:r>
              <a:rPr lang="en-US" sz="2400" dirty="0"/>
              <a:t> Amend STRs rules as they relate to fire suppression, “dark sky” exterior lighting, fire extinguishers and exterior solid-fuel burning appliances.</a:t>
            </a:r>
          </a:p>
        </p:txBody>
      </p:sp>
      <p:pic>
        <p:nvPicPr>
          <p:cNvPr id="7" name="Picture 6">
            <a:extLst>
              <a:ext uri="{FF2B5EF4-FFF2-40B4-BE49-F238E27FC236}">
                <a16:creationId xmlns:a16="http://schemas.microsoft.com/office/drawing/2014/main" id="{208E5D8B-01E3-46E8-A1E0-2F44C3F4A890}"/>
              </a:ext>
            </a:extLst>
          </p:cNvPr>
          <p:cNvPicPr>
            <a:picLocks noChangeAspect="1"/>
          </p:cNvPicPr>
          <p:nvPr/>
        </p:nvPicPr>
        <p:blipFill rotWithShape="1">
          <a:blip r:embed="rId2"/>
          <a:srcRect t="12660" r="-1" b="12515"/>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6" name="Picture 5">
            <a:extLst>
              <a:ext uri="{FF2B5EF4-FFF2-40B4-BE49-F238E27FC236}">
                <a16:creationId xmlns:a16="http://schemas.microsoft.com/office/drawing/2014/main" id="{A99867D6-1F00-463E-B8A1-1D63E58B5267}"/>
              </a:ext>
            </a:extLst>
          </p:cNvPr>
          <p:cNvPicPr>
            <a:picLocks noChangeAspect="1"/>
          </p:cNvPicPr>
          <p:nvPr/>
        </p:nvPicPr>
        <p:blipFill rotWithShape="1">
          <a:blip r:embed="rId3"/>
          <a:srcRect t="48554" b="10562"/>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2" name="Picture 1">
            <a:extLst>
              <a:ext uri="{FF2B5EF4-FFF2-40B4-BE49-F238E27FC236}">
                <a16:creationId xmlns:a16="http://schemas.microsoft.com/office/drawing/2014/main" id="{94AB7E60-0813-44EF-9035-3D32881F77B4}"/>
              </a:ext>
            </a:extLst>
          </p:cNvPr>
          <p:cNvPicPr>
            <a:picLocks noChangeAspect="1"/>
          </p:cNvPicPr>
          <p:nvPr/>
        </p:nvPicPr>
        <p:blipFill>
          <a:blip r:embed="rId4"/>
          <a:stretch>
            <a:fillRect/>
          </a:stretch>
        </p:blipFill>
        <p:spPr>
          <a:xfrm>
            <a:off x="86873" y="6381804"/>
            <a:ext cx="725487" cy="396274"/>
          </a:xfrm>
          <a:prstGeom prst="rect">
            <a:avLst/>
          </a:prstGeom>
        </p:spPr>
      </p:pic>
    </p:spTree>
    <p:extLst>
      <p:ext uri="{BB962C8B-B14F-4D97-AF65-F5344CB8AC3E}">
        <p14:creationId xmlns:p14="http://schemas.microsoft.com/office/powerpoint/2010/main" val="963358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9C589E-6F5E-41E3-9C92-29A73E3E1419}"/>
              </a:ext>
            </a:extLst>
          </p:cNvPr>
          <p:cNvPicPr>
            <a:picLocks noChangeAspect="1"/>
          </p:cNvPicPr>
          <p:nvPr/>
        </p:nvPicPr>
        <p:blipFill>
          <a:blip r:embed="rId2"/>
          <a:stretch>
            <a:fillRect/>
          </a:stretch>
        </p:blipFill>
        <p:spPr>
          <a:xfrm>
            <a:off x="267855" y="117444"/>
            <a:ext cx="11529291" cy="6193751"/>
          </a:xfrm>
          <a:prstGeom prst="rect">
            <a:avLst/>
          </a:prstGeom>
          <a:solidFill>
            <a:schemeClr val="accent6">
              <a:lumMod val="20000"/>
              <a:lumOff val="80000"/>
              <a:alpha val="52000"/>
            </a:schemeClr>
          </a:solidFill>
          <a:effectLst>
            <a:outerShdw blurRad="50800" dist="215900" dir="4080000" algn="ctr" rotWithShape="0">
              <a:schemeClr val="accent6">
                <a:lumMod val="75000"/>
              </a:schemeClr>
            </a:outerShdw>
          </a:effectLst>
        </p:spPr>
      </p:pic>
      <p:sp>
        <p:nvSpPr>
          <p:cNvPr id="6" name="Title 5">
            <a:extLst>
              <a:ext uri="{FF2B5EF4-FFF2-40B4-BE49-F238E27FC236}">
                <a16:creationId xmlns:a16="http://schemas.microsoft.com/office/drawing/2014/main" id="{A2365FF8-586A-4CC1-8B08-BCB2859AFFDB}"/>
              </a:ext>
            </a:extLst>
          </p:cNvPr>
          <p:cNvSpPr>
            <a:spLocks noGrp="1"/>
          </p:cNvSpPr>
          <p:nvPr>
            <p:ph type="title"/>
          </p:nvPr>
        </p:nvSpPr>
        <p:spPr>
          <a:xfrm>
            <a:off x="467359" y="274320"/>
            <a:ext cx="9372233" cy="687820"/>
          </a:xfrm>
          <a:solidFill>
            <a:schemeClr val="accent6">
              <a:lumMod val="20000"/>
              <a:lumOff val="80000"/>
              <a:alpha val="81000"/>
            </a:schemeClr>
          </a:solidFill>
          <a:ln w="38100">
            <a:solidFill>
              <a:srgbClr val="542708"/>
            </a:solidFill>
          </a:ln>
        </p:spPr>
        <p:txBody>
          <a:bodyPr>
            <a:normAutofit fontScale="90000"/>
          </a:bodyPr>
          <a:lstStyle/>
          <a:p>
            <a:pPr algn="ctr"/>
            <a:r>
              <a:rPr lang="en-US" sz="4000" b="1" i="1" dirty="0">
                <a:solidFill>
                  <a:schemeClr val="accent2">
                    <a:lumMod val="50000"/>
                  </a:schemeClr>
                </a:solidFill>
                <a:effectLst>
                  <a:outerShdw blurRad="50800" dist="50800" dir="5400000" sx="34000" sy="34000" algn="ctr" rotWithShape="0">
                    <a:srgbClr val="000000">
                      <a:alpha val="43137"/>
                    </a:srgbClr>
                  </a:outerShdw>
                </a:effectLst>
                <a:latin typeface="Book Antiqua" panose="02040602050305030304" pitchFamily="18" charset="0"/>
              </a:rPr>
              <a:t>Bed &amp; Breakfasts and Resort Lodge </a:t>
            </a:r>
            <a:r>
              <a:rPr lang="en-US" sz="4000" b="1" i="1" dirty="0">
                <a:solidFill>
                  <a:schemeClr val="accent2">
                    <a:lumMod val="50000"/>
                  </a:schemeClr>
                </a:solidFill>
                <a:latin typeface="Book Antiqua" panose="02040602050305030304" pitchFamily="18" charset="0"/>
              </a:rPr>
              <a:t>Cottages</a:t>
            </a:r>
          </a:p>
        </p:txBody>
      </p:sp>
      <p:sp>
        <p:nvSpPr>
          <p:cNvPr id="3" name="Content Placeholder 2">
            <a:extLst>
              <a:ext uri="{FF2B5EF4-FFF2-40B4-BE49-F238E27FC236}">
                <a16:creationId xmlns:a16="http://schemas.microsoft.com/office/drawing/2014/main" id="{5F8AEA66-2ADE-4EAA-B303-0BD3A58D0D3A}"/>
              </a:ext>
            </a:extLst>
          </p:cNvPr>
          <p:cNvSpPr>
            <a:spLocks noGrp="1"/>
          </p:cNvSpPr>
          <p:nvPr>
            <p:ph idx="1"/>
          </p:nvPr>
        </p:nvSpPr>
        <p:spPr>
          <a:xfrm>
            <a:off x="614939" y="5248275"/>
            <a:ext cx="10835121" cy="811997"/>
          </a:xfrm>
          <a:solidFill>
            <a:schemeClr val="accent6">
              <a:lumMod val="20000"/>
              <a:lumOff val="80000"/>
              <a:alpha val="80000"/>
            </a:schemeClr>
          </a:solidFill>
          <a:ln w="38100">
            <a:solidFill>
              <a:srgbClr val="542708"/>
            </a:solidFill>
          </a:ln>
          <a:effectLst>
            <a:outerShdw blurRad="50800" dist="38100" dir="13500000" algn="br" rotWithShape="0">
              <a:prstClr val="black">
                <a:alpha val="0"/>
              </a:prstClr>
            </a:outerShdw>
          </a:effectLst>
        </p:spPr>
        <p:txBody>
          <a:bodyPr anchor="ctr">
            <a:normAutofit fontScale="85000" lnSpcReduction="10000"/>
          </a:bodyPr>
          <a:lstStyle/>
          <a:p>
            <a:pPr marL="0" indent="0" algn="ctr">
              <a:buNone/>
            </a:pPr>
            <a:r>
              <a:rPr lang="en-US" dirty="0">
                <a:solidFill>
                  <a:srgbClr val="401D06"/>
                </a:solidFill>
                <a:latin typeface="Book Antiqua" panose="02040602050305030304" pitchFamily="18" charset="0"/>
              </a:rPr>
              <a:t>Cottages with no more than 10 occupants and Owner-Occupied Lodging Homes with no more than 5 guest bedrooms shall comply with some of the Short-Term Rental requirements. Larger ones, as well as Large Short-term Rentals (11 or more people) shall comply with IBC requirements including fire sprinklers and accessibility.</a:t>
            </a:r>
          </a:p>
        </p:txBody>
      </p:sp>
      <p:pic>
        <p:nvPicPr>
          <p:cNvPr id="2" name="Picture 1">
            <a:extLst>
              <a:ext uri="{FF2B5EF4-FFF2-40B4-BE49-F238E27FC236}">
                <a16:creationId xmlns:a16="http://schemas.microsoft.com/office/drawing/2014/main" id="{28EACC34-6A52-4DCC-B8FD-0D533945FA17}"/>
              </a:ext>
            </a:extLst>
          </p:cNvPr>
          <p:cNvPicPr>
            <a:picLocks noChangeAspect="1"/>
          </p:cNvPicPr>
          <p:nvPr/>
        </p:nvPicPr>
        <p:blipFill>
          <a:blip r:embed="rId3"/>
          <a:stretch>
            <a:fillRect/>
          </a:stretch>
        </p:blipFill>
        <p:spPr>
          <a:xfrm>
            <a:off x="104616" y="6382315"/>
            <a:ext cx="725487" cy="396274"/>
          </a:xfrm>
          <a:prstGeom prst="rect">
            <a:avLst/>
          </a:prstGeom>
        </p:spPr>
      </p:pic>
    </p:spTree>
    <p:extLst>
      <p:ext uri="{BB962C8B-B14F-4D97-AF65-F5344CB8AC3E}">
        <p14:creationId xmlns:p14="http://schemas.microsoft.com/office/powerpoint/2010/main" val="300370832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E1DD-2D25-4624-BD9A-C87B3FD9B795}"/>
              </a:ext>
            </a:extLst>
          </p:cNvPr>
          <p:cNvSpPr>
            <a:spLocks noGrp="1"/>
          </p:cNvSpPr>
          <p:nvPr>
            <p:ph type="title"/>
          </p:nvPr>
        </p:nvSpPr>
        <p:spPr>
          <a:xfrm>
            <a:off x="4867563" y="488142"/>
            <a:ext cx="7102764" cy="988291"/>
          </a:xfrm>
        </p:spPr>
        <p:txBody>
          <a:bodyPr>
            <a:noAutofit/>
            <a:scene3d>
              <a:camera prst="orthographicFront"/>
              <a:lightRig rig="threePt" dir="t"/>
            </a:scene3d>
            <a:sp3d extrusionH="57150">
              <a:bevelT w="57150" h="38100" prst="hardEdge"/>
            </a:sp3d>
          </a:bodyPr>
          <a:lstStyle/>
          <a:p>
            <a:pPr algn="r"/>
            <a:r>
              <a:rPr lang="en-US" sz="5200" b="1" u="sng" dirty="0">
                <a:ln>
                  <a:solidFill>
                    <a:schemeClr val="tx1"/>
                  </a:solidFill>
                </a:ln>
                <a:solidFill>
                  <a:srgbClr val="FF0000"/>
                </a:solidFill>
                <a:latin typeface="Adobe Gothic Std B" panose="020B0800000000000000" pitchFamily="34" charset="-128"/>
                <a:ea typeface="Adobe Gothic Std B" panose="020B0800000000000000" pitchFamily="34" charset="-128"/>
              </a:rPr>
              <a:t>Wildfire Hazard Areas</a:t>
            </a:r>
          </a:p>
        </p:txBody>
      </p:sp>
      <p:sp>
        <p:nvSpPr>
          <p:cNvPr id="3" name="Content Placeholder 2">
            <a:extLst>
              <a:ext uri="{FF2B5EF4-FFF2-40B4-BE49-F238E27FC236}">
                <a16:creationId xmlns:a16="http://schemas.microsoft.com/office/drawing/2014/main" id="{77F9F27E-B209-4CDA-9F48-4EB01DC534E8}"/>
              </a:ext>
            </a:extLst>
          </p:cNvPr>
          <p:cNvSpPr>
            <a:spLocks noGrp="1"/>
          </p:cNvSpPr>
          <p:nvPr>
            <p:ph idx="1"/>
          </p:nvPr>
        </p:nvSpPr>
        <p:spPr>
          <a:xfrm>
            <a:off x="6096000" y="1998980"/>
            <a:ext cx="5098474" cy="2101965"/>
          </a:xfrm>
          <a:ln w="28575">
            <a:solidFill>
              <a:srgbClr val="FF0000"/>
            </a:solidFill>
          </a:ln>
        </p:spPr>
        <p:txBody>
          <a:bodyPr>
            <a:noAutofit/>
          </a:bodyPr>
          <a:lstStyle/>
          <a:p>
            <a:r>
              <a:rPr lang="en-US" sz="2400" dirty="0"/>
              <a:t>Amend Wildfire Hazard Area rules in both the IBC &amp; IRC to require the lowest 4’ of exterior cladding OR the first 5’ of ground cover around the structure to be non-combustible and require </a:t>
            </a:r>
            <a:r>
              <a:rPr lang="en-US" sz="2400" b="1" i="1" dirty="0"/>
              <a:t>all</a:t>
            </a:r>
            <a:r>
              <a:rPr lang="en-US" sz="2400" dirty="0"/>
              <a:t> additions to provide defensible space</a:t>
            </a:r>
          </a:p>
        </p:txBody>
      </p:sp>
      <p:pic>
        <p:nvPicPr>
          <p:cNvPr id="4" name="Picture 3">
            <a:extLst>
              <a:ext uri="{FF2B5EF4-FFF2-40B4-BE49-F238E27FC236}">
                <a16:creationId xmlns:a16="http://schemas.microsoft.com/office/drawing/2014/main" id="{8F2140DF-71AB-4976-8BF2-336349D8915A}"/>
              </a:ext>
            </a:extLst>
          </p:cNvPr>
          <p:cNvPicPr>
            <a:picLocks noChangeAspect="1"/>
          </p:cNvPicPr>
          <p:nvPr/>
        </p:nvPicPr>
        <p:blipFill>
          <a:blip r:embed="rId2"/>
          <a:stretch>
            <a:fillRect/>
          </a:stretch>
        </p:blipFill>
        <p:spPr>
          <a:xfrm>
            <a:off x="315545" y="195345"/>
            <a:ext cx="4616673" cy="2770004"/>
          </a:xfrm>
          <a:prstGeom prst="rect">
            <a:avLst/>
          </a:prstGeom>
          <a:ln w="38100">
            <a:solidFill>
              <a:srgbClr val="FF0000"/>
            </a:solidFill>
          </a:ln>
        </p:spPr>
      </p:pic>
      <p:pic>
        <p:nvPicPr>
          <p:cNvPr id="5" name="Picture 4">
            <a:extLst>
              <a:ext uri="{FF2B5EF4-FFF2-40B4-BE49-F238E27FC236}">
                <a16:creationId xmlns:a16="http://schemas.microsoft.com/office/drawing/2014/main" id="{78F146AF-EAD1-4C0F-95E1-1652C92365D6}"/>
              </a:ext>
            </a:extLst>
          </p:cNvPr>
          <p:cNvPicPr>
            <a:picLocks noChangeAspect="1"/>
          </p:cNvPicPr>
          <p:nvPr/>
        </p:nvPicPr>
        <p:blipFill rotWithShape="1">
          <a:blip r:embed="rId3"/>
          <a:srcRect b="15354"/>
          <a:stretch/>
        </p:blipFill>
        <p:spPr>
          <a:xfrm>
            <a:off x="826654" y="3186851"/>
            <a:ext cx="4995717" cy="3352512"/>
          </a:xfrm>
          <a:prstGeom prst="rect">
            <a:avLst/>
          </a:prstGeom>
          <a:ln w="38100">
            <a:solidFill>
              <a:srgbClr val="FF0000"/>
            </a:solidFill>
          </a:ln>
        </p:spPr>
      </p:pic>
      <p:pic>
        <p:nvPicPr>
          <p:cNvPr id="6" name="Picture 5">
            <a:extLst>
              <a:ext uri="{FF2B5EF4-FFF2-40B4-BE49-F238E27FC236}">
                <a16:creationId xmlns:a16="http://schemas.microsoft.com/office/drawing/2014/main" id="{5194C177-262F-452C-B325-51FF6588AB55}"/>
              </a:ext>
            </a:extLst>
          </p:cNvPr>
          <p:cNvPicPr>
            <a:picLocks noChangeAspect="1"/>
          </p:cNvPicPr>
          <p:nvPr/>
        </p:nvPicPr>
        <p:blipFill>
          <a:blip r:embed="rId4"/>
          <a:stretch>
            <a:fillRect/>
          </a:stretch>
        </p:blipFill>
        <p:spPr>
          <a:xfrm>
            <a:off x="11323350" y="6341226"/>
            <a:ext cx="725487" cy="396274"/>
          </a:xfrm>
          <a:prstGeom prst="rect">
            <a:avLst/>
          </a:prstGeom>
        </p:spPr>
      </p:pic>
      <p:sp>
        <p:nvSpPr>
          <p:cNvPr id="7" name="TextBox 6">
            <a:extLst>
              <a:ext uri="{FF2B5EF4-FFF2-40B4-BE49-F238E27FC236}">
                <a16:creationId xmlns:a16="http://schemas.microsoft.com/office/drawing/2014/main" id="{B0C3BA33-FA01-4A2A-957D-7218742AEAB8}"/>
              </a:ext>
            </a:extLst>
          </p:cNvPr>
          <p:cNvSpPr txBox="1"/>
          <p:nvPr/>
        </p:nvSpPr>
        <p:spPr>
          <a:xfrm>
            <a:off x="6369631" y="4313381"/>
            <a:ext cx="5286660" cy="1384995"/>
          </a:xfrm>
          <a:prstGeom prst="rect">
            <a:avLst/>
          </a:prstGeom>
          <a:noFill/>
          <a:ln w="28575">
            <a:solidFill>
              <a:srgbClr val="FF0000"/>
            </a:solidFill>
          </a:ln>
        </p:spPr>
        <p:txBody>
          <a:bodyPr wrap="square" rtlCol="0">
            <a:spAutoFit/>
          </a:bodyPr>
          <a:lstStyle/>
          <a:p>
            <a:r>
              <a:rPr lang="en-US" sz="1200" b="1" dirty="0"/>
              <a:t>IRC R331.5 Fire-Resistive Construction (IBC Chapter 36).  </a:t>
            </a:r>
            <a:r>
              <a:rPr lang="en-US" sz="1200" dirty="0"/>
              <a:t>Fire-resistive construction on all new structures shall be one of the following types:</a:t>
            </a:r>
          </a:p>
          <a:p>
            <a:r>
              <a:rPr lang="en-US" sz="1200" dirty="0"/>
              <a:t>1.	One-hour fire-resistive shell providing not less than one-hour fire-resistive construction at all exterior walls, excluding openings and decks.</a:t>
            </a:r>
          </a:p>
          <a:p>
            <a:r>
              <a:rPr lang="en-US" sz="1200" dirty="0"/>
              <a:t>2.	Exterior siding materials with a flame-spread classification of Class C or better. Exterior siding shall be composed entirely of non-combustible materials for a minimum of 4 feet above finished grade.</a:t>
            </a:r>
          </a:p>
        </p:txBody>
      </p:sp>
    </p:spTree>
    <p:extLst>
      <p:ext uri="{BB962C8B-B14F-4D97-AF65-F5344CB8AC3E}">
        <p14:creationId xmlns:p14="http://schemas.microsoft.com/office/powerpoint/2010/main" val="30470528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3749</TotalTime>
  <Words>3287</Words>
  <Application>Microsoft Office PowerPoint</Application>
  <PresentationFormat>Widescreen</PresentationFormat>
  <Paragraphs>237</Paragraphs>
  <Slides>36</Slides>
  <Notes>0</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36</vt:i4>
      </vt:variant>
    </vt:vector>
  </HeadingPairs>
  <TitlesOfParts>
    <vt:vector size="62" baseType="lpstr">
      <vt:lpstr>Adobe Gothic Std B</vt:lpstr>
      <vt:lpstr>Adobe Song Std L</vt:lpstr>
      <vt:lpstr>Abadi</vt:lpstr>
      <vt:lpstr>Adobe Hebrew</vt:lpstr>
      <vt:lpstr>Adobe Thai</vt:lpstr>
      <vt:lpstr>Arial</vt:lpstr>
      <vt:lpstr>Arial Narrow</vt:lpstr>
      <vt:lpstr>Arial Nova</vt:lpstr>
      <vt:lpstr>Avenir Next LT Pro Demi</vt:lpstr>
      <vt:lpstr>Book Antiqua</vt:lpstr>
      <vt:lpstr>Calibri</vt:lpstr>
      <vt:lpstr>Calibri Light</vt:lpstr>
      <vt:lpstr>Californian FB</vt:lpstr>
      <vt:lpstr>Cambria</vt:lpstr>
      <vt:lpstr>CG Times</vt:lpstr>
      <vt:lpstr>Copperplate Gothic Bold</vt:lpstr>
      <vt:lpstr>Copperplate Gothic Light</vt:lpstr>
      <vt:lpstr>Courier New</vt:lpstr>
      <vt:lpstr>Engravers MT</vt:lpstr>
      <vt:lpstr>Footlight MT Light</vt:lpstr>
      <vt:lpstr>Lucida Handwriting</vt:lpstr>
      <vt:lpstr>Magneto</vt:lpstr>
      <vt:lpstr>Roboto</vt:lpstr>
      <vt:lpstr>Trebuchet MS</vt:lpstr>
      <vt:lpstr>Wingdings</vt:lpstr>
      <vt:lpstr>Retrospect</vt:lpstr>
      <vt:lpstr>Significant I-Code Changes from 2018 to 2021</vt:lpstr>
      <vt:lpstr>Major 2021 Code Adoptions IRC,IBC,IECC,IEBC,IFGC,IMC,IPC,IPMC</vt:lpstr>
      <vt:lpstr>Code Change Overview</vt:lpstr>
      <vt:lpstr>PowerPoint Presentation</vt:lpstr>
      <vt:lpstr>Adoption of the ISPSC Swimming Pool &amp; Spa Code</vt:lpstr>
      <vt:lpstr>PowerPoint Presentation</vt:lpstr>
      <vt:lpstr>Vacation Homes &amp;  Short-Term Rentals (STRs)</vt:lpstr>
      <vt:lpstr>Bed &amp; Breakfasts and Resort Lodge Cottages</vt:lpstr>
      <vt:lpstr>Wildfire Hazard Areas</vt:lpstr>
      <vt:lpstr>    Fire Suppression Sprinklers</vt:lpstr>
      <vt:lpstr>Electric Vehicle Ready</vt:lpstr>
      <vt:lpstr>Renewable Energy ready</vt:lpstr>
      <vt:lpstr>Passive Radon Mitigation System</vt:lpstr>
      <vt:lpstr>PowerPoint Presentation</vt:lpstr>
      <vt:lpstr>Roof Coverings</vt:lpstr>
      <vt:lpstr>PowerPoint Presentation</vt:lpstr>
      <vt:lpstr>PowerPoint Presentation</vt:lpstr>
      <vt:lpstr>Prescriptive Insulation Requirement Minimums IRC N1102.1.2</vt:lpstr>
      <vt:lpstr>Sample</vt:lpstr>
      <vt:lpstr> (does not apply to habitable space like offices &amp; studios)</vt:lpstr>
      <vt:lpstr>REScheck Reports</vt:lpstr>
      <vt:lpstr>PowerPoint Presentation</vt:lpstr>
      <vt:lpstr>Open Combustion Appliances</vt:lpstr>
      <vt:lpstr>HVAC Duct Testing</vt:lpstr>
      <vt:lpstr>Mechanical Ventilation Testing</vt:lpstr>
      <vt:lpstr>Lighting – Part I</vt:lpstr>
      <vt:lpstr>Lighting – Part II</vt:lpstr>
      <vt:lpstr>Additional Energy Efficiency Package Options</vt:lpstr>
      <vt:lpstr>Commercial Systems Commissioning</vt:lpstr>
      <vt:lpstr>PowerPoint Presentation</vt:lpstr>
      <vt:lpstr>PowerPoint Presentation</vt:lpstr>
      <vt:lpstr>Appliance Venting</vt:lpstr>
      <vt:lpstr>PowerPoint Presentation</vt:lpstr>
      <vt:lpstr>Manufactured (HUD) Homes</vt:lpstr>
      <vt:lpstr>Accessibility for New Construction*</vt:lpstr>
      <vt:lpstr>References and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Significant I-Code Changes from 2015 to 2018</dc:title>
  <dc:creator>Mancha, Juan Frank</dc:creator>
  <cp:lastModifiedBy>Tewsley, Mark D</cp:lastModifiedBy>
  <cp:revision>270</cp:revision>
  <dcterms:created xsi:type="dcterms:W3CDTF">2019-01-02T18:09:54Z</dcterms:created>
  <dcterms:modified xsi:type="dcterms:W3CDTF">2022-03-23T20:39:22Z</dcterms:modified>
</cp:coreProperties>
</file>