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58" r:id="rId2"/>
    <p:sldId id="1109" r:id="rId3"/>
    <p:sldId id="1119" r:id="rId4"/>
    <p:sldId id="1115" r:id="rId5"/>
    <p:sldId id="1118" r:id="rId6"/>
    <p:sldId id="1114" r:id="rId7"/>
    <p:sldId id="1103" r:id="rId8"/>
    <p:sldId id="1101" r:id="rId9"/>
    <p:sldId id="1105" r:id="rId10"/>
    <p:sldId id="1121" r:id="rId11"/>
    <p:sldId id="1099" r:id="rId12"/>
    <p:sldId id="1120" r:id="rId13"/>
    <p:sldId id="1106" r:id="rId14"/>
    <p:sldId id="1122" r:id="rId15"/>
    <p:sldId id="1112" r:id="rId16"/>
    <p:sldId id="1117" r:id="rId17"/>
    <p:sldId id="1123" r:id="rId18"/>
    <p:sldId id="1116" r:id="rId19"/>
    <p:sldId id="1110" r:id="rId20"/>
    <p:sldId id="1108" r:id="rId21"/>
    <p:sldId id="110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N Lafferty" initials="MNL" lastIdx="1" clrIdx="0">
    <p:extLst>
      <p:ext uri="{19B8F6BF-5375-455C-9EA6-DF929625EA0E}">
        <p15:presenceInfo xmlns:p15="http://schemas.microsoft.com/office/powerpoint/2012/main" userId="S::laffermn@co.larimer.co.us::291fd564-5f1f-4988-a449-64363db422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585858"/>
    <a:srgbClr val="7D8183"/>
    <a:srgbClr val="979A9C"/>
    <a:srgbClr val="5E5F5F"/>
    <a:srgbClr val="285B2D"/>
    <a:srgbClr val="A89988"/>
    <a:srgbClr val="F2A900"/>
    <a:srgbClr val="FFFFFF"/>
    <a:srgbClr val="A5B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20" autoAdjust="0"/>
    <p:restoredTop sz="95417" autoAdjust="0"/>
  </p:normalViewPr>
  <p:slideViewPr>
    <p:cSldViewPr snapToGrid="0">
      <p:cViewPr varScale="1">
        <p:scale>
          <a:sx n="90" d="100"/>
          <a:sy n="90" d="100"/>
        </p:scale>
        <p:origin x="78" y="1512"/>
      </p:cViewPr>
      <p:guideLst/>
    </p:cSldViewPr>
  </p:slideViewPr>
  <p:outlineViewPr>
    <p:cViewPr>
      <p:scale>
        <a:sx n="33" d="100"/>
        <a:sy n="33" d="100"/>
      </p:scale>
      <p:origin x="0" y="-650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4" d="100"/>
          <a:sy n="44" d="100"/>
        </p:scale>
        <p:origin x="27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36" tIns="46569" rIns="93136" bIns="46569" rtlCol="0"/>
          <a:lstStyle>
            <a:lvl1pPr algn="r">
              <a:defRPr sz="1200"/>
            </a:lvl1pPr>
          </a:lstStyle>
          <a:p>
            <a:fld id="{96A3F080-A167-4C50-BF06-491ED5572053}" type="datetimeFigureOut">
              <a:rPr lang="en-US" smtClean="0"/>
              <a:t>8/9/2022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36" tIns="46569" rIns="93136" bIns="4656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36" tIns="46569" rIns="93136" bIns="465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36" tIns="46569" rIns="93136"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36" tIns="46569" rIns="93136" bIns="46569" rtlCol="0" anchor="b"/>
          <a:lstStyle>
            <a:lvl1pPr algn="r">
              <a:defRPr sz="1200"/>
            </a:lvl1pPr>
          </a:lstStyle>
          <a:p>
            <a:fld id="{3EF55651-69A8-4C49-B919-89EFCE8E24C2}" type="slidenum">
              <a:rPr lang="en-US" smtClean="0"/>
              <a:t>‹#›</a:t>
            </a:fld>
            <a:endParaRPr lang="en-US" dirty="0"/>
          </a:p>
        </p:txBody>
      </p:sp>
    </p:spTree>
    <p:extLst>
      <p:ext uri="{BB962C8B-B14F-4D97-AF65-F5344CB8AC3E}">
        <p14:creationId xmlns:p14="http://schemas.microsoft.com/office/powerpoint/2010/main" val="312379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3EF55651-69A8-4C49-B919-89EFCE8E24C2}" type="slidenum">
              <a:rPr lang="en-US" smtClean="0"/>
              <a:t>1</a:t>
            </a:fld>
            <a:endParaRPr lang="en-US" dirty="0"/>
          </a:p>
        </p:txBody>
      </p:sp>
    </p:spTree>
    <p:extLst>
      <p:ext uri="{BB962C8B-B14F-4D97-AF65-F5344CB8AC3E}">
        <p14:creationId xmlns:p14="http://schemas.microsoft.com/office/powerpoint/2010/main" val="265943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2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5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26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2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82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371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63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06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86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82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226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0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39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58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4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24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25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88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76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04033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9899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86029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52046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4269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54644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01958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42366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60392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21904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EA4E7-593E-4633-B671-B65FB1275793}"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0435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EA4E7-593E-4633-B671-B65FB1275793}" type="datetimeFigureOut">
              <a:rPr lang="en-US" smtClean="0"/>
              <a:t>8/9/2022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DA21-2550-4917-8EED-1CEEC72F81CF}" type="slidenum">
              <a:rPr lang="en-US" smtClean="0"/>
              <a:t>‹#›</a:t>
            </a:fld>
            <a:endParaRPr lang="en-US" dirty="0"/>
          </a:p>
        </p:txBody>
      </p:sp>
    </p:spTree>
    <p:extLst>
      <p:ext uri="{BB962C8B-B14F-4D97-AF65-F5344CB8AC3E}">
        <p14:creationId xmlns:p14="http://schemas.microsoft.com/office/powerpoint/2010/main" val="23498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larimer.gov/planning/short-term-renta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file:///\\lc.gov\dept\plng\SHORT%20-TERM%20RENTAL%20ROLL%20OUT\STR%20Code%20Update%202022\Maps\ComDev_PLN_NCD_STR_EVPA_Zoning_002.pdf" TargetMode="External"/><Relationship Id="rId5" Type="http://schemas.openxmlformats.org/officeDocument/2006/relationships/image" Target="../media/image18.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file:///\\lc.gov\dept\plng\SHORT%20-TERM%20RENTAL%20ROLL%20OUT\STR%20Code%20Update%202022\Maps\ComDev_PLN_NCD_STR_EVPA_Zoning_002.pdf"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ellislk@larimer.org" TargetMode="External"/><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thillenbrand@larimer.org&#160;" TargetMode="External"/><Relationship Id="rId5" Type="http://schemas.openxmlformats.org/officeDocument/2006/relationships/hyperlink" Target="http://www.larimer.org/" TargetMode="External"/><Relationship Id="rId4" Type="http://schemas.openxmlformats.org/officeDocument/2006/relationships/hyperlink" Target="http://co.larimer.co.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22419" y="0"/>
            <a:ext cx="11969577" cy="6858000"/>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222419" y="1379091"/>
            <a:ext cx="11969576" cy="79907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p:cNvSpPr/>
          <p:nvPr/>
        </p:nvSpPr>
        <p:spPr>
          <a:xfrm>
            <a:off x="9742710" y="3738403"/>
            <a:ext cx="2449285" cy="1470550"/>
          </a:xfrm>
          <a:prstGeom prst="rect">
            <a:avLst/>
          </a:pr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222419" y="3663252"/>
            <a:ext cx="9520290" cy="1545701"/>
          </a:xfrm>
          <a:prstGeom prst="rect">
            <a:avLst/>
          </a:prstGeom>
          <a:solidFill>
            <a:srgbClr val="99B5C1"/>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dirty="0">
              <a:solidFill>
                <a:srgbClr val="09483B"/>
              </a:solidFill>
            </a:endParaRPr>
          </a:p>
        </p:txBody>
      </p:sp>
      <p:sp>
        <p:nvSpPr>
          <p:cNvPr id="4" name="Rectangle 3"/>
          <p:cNvSpPr/>
          <p:nvPr/>
        </p:nvSpPr>
        <p:spPr>
          <a:xfrm>
            <a:off x="0" y="0"/>
            <a:ext cx="222423" cy="685800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016" y="3930575"/>
            <a:ext cx="1856184" cy="946825"/>
          </a:xfrm>
          <a:prstGeom prst="rect">
            <a:avLst/>
          </a:prstGeom>
        </p:spPr>
      </p:pic>
      <p:sp>
        <p:nvSpPr>
          <p:cNvPr id="15" name="TextBox 14"/>
          <p:cNvSpPr txBox="1"/>
          <p:nvPr/>
        </p:nvSpPr>
        <p:spPr>
          <a:xfrm>
            <a:off x="6852923" y="4251436"/>
            <a:ext cx="2014496" cy="369332"/>
          </a:xfrm>
          <a:prstGeom prst="rect">
            <a:avLst/>
          </a:prstGeom>
          <a:noFill/>
        </p:spPr>
        <p:txBody>
          <a:bodyPr wrap="square" rtlCol="0">
            <a:spAutoFit/>
          </a:bodyPr>
          <a:lstStyle/>
          <a:p>
            <a:r>
              <a:rPr lang="en-US" b="1" cap="all" dirty="0">
                <a:latin typeface="Arial" panose="020B0604020202020204" pitchFamily="34" charset="0"/>
                <a:cs typeface="Arial" panose="020B0604020202020204" pitchFamily="34" charset="0"/>
              </a:rPr>
              <a:t>August 9, 2022</a:t>
            </a:r>
          </a:p>
        </p:txBody>
      </p:sp>
      <p:sp>
        <p:nvSpPr>
          <p:cNvPr id="14" name="Title 1"/>
          <p:cNvSpPr txBox="1">
            <a:spLocks/>
          </p:cNvSpPr>
          <p:nvPr/>
        </p:nvSpPr>
        <p:spPr>
          <a:xfrm>
            <a:off x="5967208" y="2185663"/>
            <a:ext cx="6224787" cy="155274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ctr"/>
            <a:r>
              <a:rPr lang="en-US" sz="2000" dirty="0">
                <a:solidFill>
                  <a:schemeClr val="bg1"/>
                </a:solidFill>
                <a:latin typeface="Arial" panose="020B0604020202020204" pitchFamily="34" charset="0"/>
                <a:cs typeface="Arial" panose="020B0604020202020204" pitchFamily="34" charset="0"/>
              </a:rPr>
              <a:t>Short-Term Rental Regulations Update</a:t>
            </a:r>
          </a:p>
          <a:p>
            <a:pPr algn="ctr"/>
            <a:r>
              <a:rPr lang="en-US" sz="2000" dirty="0">
                <a:solidFill>
                  <a:schemeClr val="bg1"/>
                </a:solidFill>
                <a:latin typeface="Arial" panose="020B0604020202020204" pitchFamily="34" charset="0"/>
                <a:cs typeface="Arial" panose="020B0604020202020204" pitchFamily="34" charset="0"/>
              </a:rPr>
              <a:t>Community Open House Webinar</a:t>
            </a:r>
          </a:p>
        </p:txBody>
      </p:sp>
      <p:pic>
        <p:nvPicPr>
          <p:cNvPr id="1032" name="Picture 8">
            <a:extLst>
              <a:ext uri="{FF2B5EF4-FFF2-40B4-BE49-F238E27FC236}">
                <a16:creationId xmlns:a16="http://schemas.microsoft.com/office/drawing/2014/main" id="{4F63159D-96AE-4FB4-A0AE-D292B7447B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613" y="1379091"/>
            <a:ext cx="5743021" cy="38298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Qr code&#10;&#10;Description automatically generated">
            <a:extLst>
              <a:ext uri="{FF2B5EF4-FFF2-40B4-BE49-F238E27FC236}">
                <a16:creationId xmlns:a16="http://schemas.microsoft.com/office/drawing/2014/main" id="{A341FCF7-5671-7EBF-99FA-728F7686B3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528"/>
          <a:stretch/>
        </p:blipFill>
        <p:spPr>
          <a:xfrm>
            <a:off x="7211208" y="5282934"/>
            <a:ext cx="1125963" cy="1122546"/>
          </a:xfrm>
          <a:prstGeom prst="rect">
            <a:avLst/>
          </a:prstGeom>
        </p:spPr>
      </p:pic>
      <p:sp>
        <p:nvSpPr>
          <p:cNvPr id="13" name="TextBox 12">
            <a:extLst>
              <a:ext uri="{FF2B5EF4-FFF2-40B4-BE49-F238E27FC236}">
                <a16:creationId xmlns:a16="http://schemas.microsoft.com/office/drawing/2014/main" id="{D215966C-362B-328F-90F3-6A75E56DBB49}"/>
              </a:ext>
            </a:extLst>
          </p:cNvPr>
          <p:cNvSpPr txBox="1"/>
          <p:nvPr/>
        </p:nvSpPr>
        <p:spPr>
          <a:xfrm>
            <a:off x="7237095" y="6349939"/>
            <a:ext cx="1125963" cy="461665"/>
          </a:xfrm>
          <a:prstGeom prst="rect">
            <a:avLst/>
          </a:prstGeom>
          <a:noFill/>
        </p:spPr>
        <p:txBody>
          <a:bodyPr wrap="square" rtlCol="0">
            <a:spAutoFit/>
          </a:bodyPr>
          <a:lstStyle/>
          <a:p>
            <a:r>
              <a:rPr lang="en-US" sz="1200" dirty="0"/>
              <a:t>General 5 min. Questionnaire</a:t>
            </a:r>
          </a:p>
        </p:txBody>
      </p:sp>
      <p:pic>
        <p:nvPicPr>
          <p:cNvPr id="17" name="Picture 16" descr="Qr code&#10;&#10;Description automatically generated">
            <a:extLst>
              <a:ext uri="{FF2B5EF4-FFF2-40B4-BE49-F238E27FC236}">
                <a16:creationId xmlns:a16="http://schemas.microsoft.com/office/drawing/2014/main" id="{50B6458C-ADBA-C168-E96F-D364925C9F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5388" y="5268608"/>
            <a:ext cx="1137682" cy="1122546"/>
          </a:xfrm>
          <a:prstGeom prst="rect">
            <a:avLst/>
          </a:prstGeom>
        </p:spPr>
      </p:pic>
      <p:sp>
        <p:nvSpPr>
          <p:cNvPr id="18" name="TextBox 17">
            <a:extLst>
              <a:ext uri="{FF2B5EF4-FFF2-40B4-BE49-F238E27FC236}">
                <a16:creationId xmlns:a16="http://schemas.microsoft.com/office/drawing/2014/main" id="{D8604045-BBE3-0816-964D-4DB0336D6C27}"/>
              </a:ext>
            </a:extLst>
          </p:cNvPr>
          <p:cNvSpPr txBox="1"/>
          <p:nvPr/>
        </p:nvSpPr>
        <p:spPr>
          <a:xfrm>
            <a:off x="9605340" y="6386811"/>
            <a:ext cx="1210907" cy="461665"/>
          </a:xfrm>
          <a:prstGeom prst="rect">
            <a:avLst/>
          </a:prstGeom>
          <a:noFill/>
        </p:spPr>
        <p:txBody>
          <a:bodyPr wrap="square" rtlCol="0">
            <a:spAutoFit/>
          </a:bodyPr>
          <a:lstStyle/>
          <a:p>
            <a:r>
              <a:rPr lang="en-US" sz="1200" dirty="0"/>
              <a:t>Detailed 30 min. Questionnaire</a:t>
            </a:r>
          </a:p>
        </p:txBody>
      </p:sp>
      <p:sp>
        <p:nvSpPr>
          <p:cNvPr id="19" name="TextBox 18">
            <a:extLst>
              <a:ext uri="{FF2B5EF4-FFF2-40B4-BE49-F238E27FC236}">
                <a16:creationId xmlns:a16="http://schemas.microsoft.com/office/drawing/2014/main" id="{90A2C4AB-88DD-2DD2-8893-9E9F40AC5636}"/>
              </a:ext>
            </a:extLst>
          </p:cNvPr>
          <p:cNvSpPr txBox="1"/>
          <p:nvPr/>
        </p:nvSpPr>
        <p:spPr>
          <a:xfrm>
            <a:off x="444842" y="5282934"/>
            <a:ext cx="6314313" cy="1477328"/>
          </a:xfrm>
          <a:prstGeom prst="rect">
            <a:avLst/>
          </a:prstGeom>
          <a:noFill/>
        </p:spPr>
        <p:txBody>
          <a:bodyPr wrap="square">
            <a:spAutoFit/>
          </a:bodyPr>
          <a:lstStyle/>
          <a:p>
            <a:pPr algn="ctr"/>
            <a:r>
              <a:rPr lang="en-US" dirty="0">
                <a:solidFill>
                  <a:srgbClr val="585858"/>
                </a:solidFill>
                <a:latin typeface="Calibri" panose="020F0502020204030204" pitchFamily="34" charset="0"/>
                <a:cs typeface="Calibri" panose="020F0502020204030204" pitchFamily="34" charset="0"/>
              </a:rPr>
              <a:t>Short-term Rental Regulations Update Community Questionnaire and project information:</a:t>
            </a:r>
          </a:p>
          <a:p>
            <a:pPr algn="ctr"/>
            <a:r>
              <a:rPr lang="en-US" b="0" i="0" u="sng" dirty="0">
                <a:solidFill>
                  <a:srgbClr val="585858"/>
                </a:solidFill>
                <a:effectLst/>
                <a:latin typeface="Calibri" panose="020F0502020204030204" pitchFamily="34" charset="0"/>
                <a:cs typeface="Calibri" panose="020F0502020204030204" pitchFamily="34" charset="0"/>
                <a:hlinkClick r:id="rId7"/>
              </a:rPr>
              <a:t>https://www.larimer.gov/planning/short-term-rentals</a:t>
            </a:r>
            <a:endParaRPr lang="en-US" b="0" i="0" dirty="0">
              <a:solidFill>
                <a:srgbClr val="585858"/>
              </a:solidFill>
              <a:effectLst/>
              <a:latin typeface="Calibri" panose="020F0502020204030204" pitchFamily="34" charset="0"/>
              <a:cs typeface="Calibri" panose="020F0502020204030204" pitchFamily="34" charset="0"/>
            </a:endParaRPr>
          </a:p>
          <a:p>
            <a:pPr algn="ctr"/>
            <a:r>
              <a:rPr lang="en-US" b="0" i="0" dirty="0">
                <a:solidFill>
                  <a:srgbClr val="585858"/>
                </a:solidFill>
                <a:effectLst/>
                <a:latin typeface="Calibri" panose="020F0502020204030204" pitchFamily="34" charset="0"/>
                <a:cs typeface="Calibri" panose="020F0502020204030204" pitchFamily="34" charset="0"/>
              </a:rPr>
              <a:t>Or scan the QR code</a:t>
            </a:r>
          </a:p>
          <a:p>
            <a:pPr algn="ctr"/>
            <a:r>
              <a:rPr lang="en-US" dirty="0">
                <a:solidFill>
                  <a:srgbClr val="585858"/>
                </a:solidFill>
                <a:latin typeface="Calibri" panose="020F0502020204030204" pitchFamily="34" charset="0"/>
                <a:cs typeface="Calibri" panose="020F0502020204030204" pitchFamily="34" charset="0"/>
              </a:rPr>
              <a:t>Questionnaire is open to the community until </a:t>
            </a:r>
            <a:r>
              <a:rPr lang="en-US" b="1" dirty="0">
                <a:solidFill>
                  <a:srgbClr val="585858"/>
                </a:solidFill>
                <a:latin typeface="Calibri" panose="020F0502020204030204" pitchFamily="34" charset="0"/>
                <a:cs typeface="Calibri" panose="020F0502020204030204" pitchFamily="34" charset="0"/>
              </a:rPr>
              <a:t>Aug.28th</a:t>
            </a:r>
            <a:endParaRPr lang="en-US" b="1" i="0" dirty="0">
              <a:solidFill>
                <a:srgbClr val="585858"/>
              </a:solidFill>
              <a:effectLst/>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2B86279A-7547-A939-EE5E-8AB211D51DA2}"/>
              </a:ext>
            </a:extLst>
          </p:cNvPr>
          <p:cNvSpPr txBox="1"/>
          <p:nvPr/>
        </p:nvSpPr>
        <p:spPr>
          <a:xfrm>
            <a:off x="3729415" y="461235"/>
            <a:ext cx="5168766" cy="523220"/>
          </a:xfrm>
          <a:prstGeom prst="rect">
            <a:avLst/>
          </a:prstGeom>
          <a:noFill/>
        </p:spPr>
        <p:txBody>
          <a:bodyPr wrap="square" rtlCol="0">
            <a:spAutoFit/>
          </a:bodyPr>
          <a:lstStyle/>
          <a:p>
            <a:r>
              <a:rPr lang="en-US" sz="2800" dirty="0"/>
              <a:t>The webinar will begin shortly.</a:t>
            </a:r>
          </a:p>
        </p:txBody>
      </p:sp>
      <p:sp>
        <p:nvSpPr>
          <p:cNvPr id="30" name="Freeform: Shape 29">
            <a:extLst>
              <a:ext uri="{FF2B5EF4-FFF2-40B4-BE49-F238E27FC236}">
                <a16:creationId xmlns:a16="http://schemas.microsoft.com/office/drawing/2014/main" id="{554CF806-3CFF-A425-DDC9-FF0A2374F05B}"/>
              </a:ext>
            </a:extLst>
          </p:cNvPr>
          <p:cNvSpPr/>
          <p:nvPr/>
        </p:nvSpPr>
        <p:spPr>
          <a:xfrm>
            <a:off x="4850845" y="5896663"/>
            <a:ext cx="2243524" cy="453276"/>
          </a:xfrm>
          <a:custGeom>
            <a:avLst/>
            <a:gdLst>
              <a:gd name="connsiteX0" fmla="*/ 0 w 2403707"/>
              <a:gd name="connsiteY0" fmla="*/ 674486 h 760956"/>
              <a:gd name="connsiteX1" fmla="*/ 1540043 w 2403707"/>
              <a:gd name="connsiteY1" fmla="*/ 712987 h 760956"/>
              <a:gd name="connsiteX2" fmla="*/ 2290813 w 2403707"/>
              <a:gd name="connsiteY2" fmla="*/ 96970 h 760956"/>
              <a:gd name="connsiteX3" fmla="*/ 2387066 w 2403707"/>
              <a:gd name="connsiteY3" fmla="*/ 10343 h 760956"/>
            </a:gdLst>
            <a:ahLst/>
            <a:cxnLst>
              <a:cxn ang="0">
                <a:pos x="connsiteX0" y="connsiteY0"/>
              </a:cxn>
              <a:cxn ang="0">
                <a:pos x="connsiteX1" y="connsiteY1"/>
              </a:cxn>
              <a:cxn ang="0">
                <a:pos x="connsiteX2" y="connsiteY2"/>
              </a:cxn>
              <a:cxn ang="0">
                <a:pos x="connsiteX3" y="connsiteY3"/>
              </a:cxn>
            </a:cxnLst>
            <a:rect l="l" t="t" r="r" b="b"/>
            <a:pathLst>
              <a:path w="2403707" h="760956">
                <a:moveTo>
                  <a:pt x="0" y="674486"/>
                </a:moveTo>
                <a:cubicBezTo>
                  <a:pt x="579120" y="741863"/>
                  <a:pt x="1158241" y="809240"/>
                  <a:pt x="1540043" y="712987"/>
                </a:cubicBezTo>
                <a:cubicBezTo>
                  <a:pt x="1921845" y="616734"/>
                  <a:pt x="2149643" y="214077"/>
                  <a:pt x="2290813" y="96970"/>
                </a:cubicBezTo>
                <a:cubicBezTo>
                  <a:pt x="2431984" y="-20137"/>
                  <a:pt x="2409525" y="-4897"/>
                  <a:pt x="2387066" y="10343"/>
                </a:cubicBezTo>
              </a:path>
            </a:pathLst>
          </a:cu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B06DDDC5-9CDD-CFE7-C5A9-616356FEF894}"/>
              </a:ext>
            </a:extLst>
          </p:cNvPr>
          <p:cNvSpPr/>
          <p:nvPr/>
        </p:nvSpPr>
        <p:spPr>
          <a:xfrm rot="3419975">
            <a:off x="6885480" y="5819292"/>
            <a:ext cx="204189" cy="2827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08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5129"/>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1AAD6C-DE10-147D-D269-D7D8645F6211}"/>
              </a:ext>
            </a:extLst>
          </p:cNvPr>
          <p:cNvSpPr txBox="1"/>
          <p:nvPr/>
        </p:nvSpPr>
        <p:spPr>
          <a:xfrm>
            <a:off x="3170517" y="125088"/>
            <a:ext cx="2925482" cy="369332"/>
          </a:xfrm>
          <a:prstGeom prst="rect">
            <a:avLst/>
          </a:prstGeom>
          <a:noFill/>
        </p:spPr>
        <p:txBody>
          <a:bodyPr wrap="square" rtlCol="0">
            <a:spAutoFit/>
          </a:bodyPr>
          <a:lstStyle/>
          <a:p>
            <a:r>
              <a:rPr lang="en-US" dirty="0"/>
              <a:t>Estes Valley Zoning Districts</a:t>
            </a:r>
          </a:p>
        </p:txBody>
      </p:sp>
      <p:pic>
        <p:nvPicPr>
          <p:cNvPr id="5" name="Picture 4" descr="Map&#10;&#10;Description automatically generated">
            <a:extLst>
              <a:ext uri="{FF2B5EF4-FFF2-40B4-BE49-F238E27FC236}">
                <a16:creationId xmlns:a16="http://schemas.microsoft.com/office/drawing/2014/main" id="{A7C3F730-7C9D-B53A-9783-7A644CC58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735" y="485282"/>
            <a:ext cx="9042243" cy="6050599"/>
          </a:xfrm>
          <a:prstGeom prst="rect">
            <a:avLst/>
          </a:prstGeom>
        </p:spPr>
      </p:pic>
    </p:spTree>
    <p:extLst>
      <p:ext uri="{BB962C8B-B14F-4D97-AF65-F5344CB8AC3E}">
        <p14:creationId xmlns:p14="http://schemas.microsoft.com/office/powerpoint/2010/main" val="195879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5179"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778F6E-6567-1889-35A5-4280768B3179}"/>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BC004E50-D0DD-935E-E038-783E74E28F55}"/>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0" name="Picture 19" descr="LC logo white Large.png">
            <a:extLst>
              <a:ext uri="{FF2B5EF4-FFF2-40B4-BE49-F238E27FC236}">
                <a16:creationId xmlns:a16="http://schemas.microsoft.com/office/drawing/2014/main" id="{BFC10C2E-357B-F510-075C-0BC7FAE90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9580D374-008B-A782-714C-6E06FF227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AAC0C26-7A80-4E25-C9D8-C44AEA584915}"/>
              </a:ext>
            </a:extLst>
          </p:cNvPr>
          <p:cNvSpPr txBox="1"/>
          <p:nvPr/>
        </p:nvSpPr>
        <p:spPr>
          <a:xfrm>
            <a:off x="3329915" y="254450"/>
            <a:ext cx="7379414" cy="400110"/>
          </a:xfrm>
          <a:prstGeom prst="rect">
            <a:avLst/>
          </a:prstGeom>
          <a:noFill/>
        </p:spPr>
        <p:txBody>
          <a:bodyPr wrap="square" rtlCol="0">
            <a:spAutoFit/>
          </a:bodyPr>
          <a:lstStyle/>
          <a:p>
            <a:r>
              <a:rPr lang="en-US" sz="2000" b="1" dirty="0"/>
              <a:t>How does a property owner turn their home into a STR?</a:t>
            </a:r>
          </a:p>
        </p:txBody>
      </p:sp>
      <p:sp>
        <p:nvSpPr>
          <p:cNvPr id="23" name="TextBox 22">
            <a:extLst>
              <a:ext uri="{FF2B5EF4-FFF2-40B4-BE49-F238E27FC236}">
                <a16:creationId xmlns:a16="http://schemas.microsoft.com/office/drawing/2014/main" id="{57180004-8A3F-6D5F-CF82-D71E292325B9}"/>
              </a:ext>
            </a:extLst>
          </p:cNvPr>
          <p:cNvSpPr txBox="1"/>
          <p:nvPr/>
        </p:nvSpPr>
        <p:spPr>
          <a:xfrm>
            <a:off x="3587013" y="644996"/>
            <a:ext cx="7945477" cy="1754326"/>
          </a:xfrm>
          <a:prstGeom prst="rect">
            <a:avLst/>
          </a:prstGeom>
          <a:noFill/>
        </p:spPr>
        <p:txBody>
          <a:bodyPr wrap="square" rtlCol="0">
            <a:spAutoFit/>
          </a:bodyPr>
          <a:lstStyle/>
          <a:p>
            <a:pPr algn="l"/>
            <a:r>
              <a:rPr lang="en-US" b="0" i="0" dirty="0">
                <a:solidFill>
                  <a:srgbClr val="585858"/>
                </a:solidFill>
                <a:effectLst/>
              </a:rPr>
              <a:t>In order for a property to be rented as a STR, the property owner is required to obtain approval for the use through the Larimer County Community Development Department. To proceed with the approval process, property owners are required to submit a land use application, including an application fee, and provide evidence that the property can and will meet </a:t>
            </a:r>
            <a:r>
              <a:rPr lang="en-US" dirty="0">
                <a:solidFill>
                  <a:srgbClr val="585858"/>
                </a:solidFill>
              </a:rPr>
              <a:t>the </a:t>
            </a:r>
            <a:r>
              <a:rPr lang="en-US" b="0" i="0" dirty="0">
                <a:solidFill>
                  <a:srgbClr val="585858"/>
                </a:solidFill>
                <a:effectLst/>
              </a:rPr>
              <a:t>requirements for STRs as listed in the Larimer County Land Use Code.</a:t>
            </a:r>
          </a:p>
        </p:txBody>
      </p:sp>
      <p:pic>
        <p:nvPicPr>
          <p:cNvPr id="24" name="Picture 23">
            <a:extLst>
              <a:ext uri="{FF2B5EF4-FFF2-40B4-BE49-F238E27FC236}">
                <a16:creationId xmlns:a16="http://schemas.microsoft.com/office/drawing/2014/main" id="{C9A3F77C-FD86-0E23-591B-39535BE43A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0740" y="2789868"/>
            <a:ext cx="6315328" cy="3730207"/>
          </a:xfrm>
          <a:prstGeom prst="rect">
            <a:avLst/>
          </a:prstGeom>
          <a:ln>
            <a:solidFill>
              <a:srgbClr val="F2A900"/>
            </a:solidFill>
          </a:ln>
        </p:spPr>
      </p:pic>
      <p:sp>
        <p:nvSpPr>
          <p:cNvPr id="25" name="TextBox 24">
            <a:extLst>
              <a:ext uri="{FF2B5EF4-FFF2-40B4-BE49-F238E27FC236}">
                <a16:creationId xmlns:a16="http://schemas.microsoft.com/office/drawing/2014/main" id="{705EE43D-06EA-7C2E-0DA8-E3E692E828F9}"/>
              </a:ext>
            </a:extLst>
          </p:cNvPr>
          <p:cNvSpPr txBox="1"/>
          <p:nvPr/>
        </p:nvSpPr>
        <p:spPr>
          <a:xfrm>
            <a:off x="3867071" y="2550086"/>
            <a:ext cx="4783482" cy="307777"/>
          </a:xfrm>
          <a:prstGeom prst="rect">
            <a:avLst/>
          </a:prstGeom>
          <a:noFill/>
        </p:spPr>
        <p:txBody>
          <a:bodyPr wrap="square" rtlCol="0">
            <a:spAutoFit/>
          </a:bodyPr>
          <a:lstStyle/>
          <a:p>
            <a:pPr algn="ctr"/>
            <a:r>
              <a:rPr lang="en-US" sz="1400" b="1" dirty="0"/>
              <a:t>Administrative Special Review Procedure</a:t>
            </a:r>
          </a:p>
        </p:txBody>
      </p:sp>
    </p:spTree>
    <p:extLst>
      <p:ext uri="{BB962C8B-B14F-4D97-AF65-F5344CB8AC3E}">
        <p14:creationId xmlns:p14="http://schemas.microsoft.com/office/powerpoint/2010/main" val="347935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5179"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778F6E-6567-1889-35A5-4280768B3179}"/>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BC004E50-D0DD-935E-E038-783E74E28F55}"/>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0" name="Picture 19" descr="LC logo white Large.png">
            <a:extLst>
              <a:ext uri="{FF2B5EF4-FFF2-40B4-BE49-F238E27FC236}">
                <a16:creationId xmlns:a16="http://schemas.microsoft.com/office/drawing/2014/main" id="{BFC10C2E-357B-F510-075C-0BC7FAE90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9580D374-008B-A782-714C-6E06FF227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AAC0C26-7A80-4E25-C9D8-C44AEA584915}"/>
              </a:ext>
            </a:extLst>
          </p:cNvPr>
          <p:cNvSpPr txBox="1"/>
          <p:nvPr/>
        </p:nvSpPr>
        <p:spPr>
          <a:xfrm>
            <a:off x="3329915" y="254450"/>
            <a:ext cx="7379414" cy="400110"/>
          </a:xfrm>
          <a:prstGeom prst="rect">
            <a:avLst/>
          </a:prstGeom>
          <a:noFill/>
        </p:spPr>
        <p:txBody>
          <a:bodyPr wrap="square" rtlCol="0">
            <a:spAutoFit/>
          </a:bodyPr>
          <a:lstStyle/>
          <a:p>
            <a:r>
              <a:rPr lang="en-US" sz="2000" b="1" dirty="0"/>
              <a:t>Enforcement Ordinance</a:t>
            </a:r>
          </a:p>
        </p:txBody>
      </p:sp>
      <p:sp>
        <p:nvSpPr>
          <p:cNvPr id="23" name="TextBox 22">
            <a:extLst>
              <a:ext uri="{FF2B5EF4-FFF2-40B4-BE49-F238E27FC236}">
                <a16:creationId xmlns:a16="http://schemas.microsoft.com/office/drawing/2014/main" id="{57180004-8A3F-6D5F-CF82-D71E292325B9}"/>
              </a:ext>
            </a:extLst>
          </p:cNvPr>
          <p:cNvSpPr txBox="1"/>
          <p:nvPr/>
        </p:nvSpPr>
        <p:spPr>
          <a:xfrm>
            <a:off x="3587013" y="644996"/>
            <a:ext cx="8149791" cy="3677930"/>
          </a:xfrm>
          <a:prstGeom prst="rect">
            <a:avLst/>
          </a:prstGeom>
          <a:noFill/>
        </p:spPr>
        <p:txBody>
          <a:bodyPr wrap="square" rtlCol="0">
            <a:spAutoFit/>
          </a:bodyPr>
          <a:lstStyle/>
          <a:p>
            <a:pPr>
              <a:spcAft>
                <a:spcPts val="600"/>
              </a:spcAft>
            </a:pPr>
            <a:r>
              <a:rPr lang="en-US" b="1" u="sng" dirty="0">
                <a:cs typeface="Arial" panose="020B0604020202020204" pitchFamily="34" charset="0"/>
              </a:rPr>
              <a:t>HB-20-1093</a:t>
            </a:r>
            <a:r>
              <a:rPr lang="en-US" dirty="0">
                <a:cs typeface="Arial" panose="020B0604020202020204" pitchFamily="34" charset="0"/>
              </a:rPr>
              <a:t> granted Counties authority to approve and regulate STRs.</a:t>
            </a:r>
          </a:p>
          <a:p>
            <a:pPr marL="800100" lvl="1" indent="-342900">
              <a:spcAft>
                <a:spcPts val="600"/>
              </a:spcAft>
              <a:buFontTx/>
              <a:buChar char="-"/>
            </a:pPr>
            <a:r>
              <a:rPr lang="en-US" dirty="0">
                <a:solidFill>
                  <a:schemeClr val="accent3">
                    <a:lumMod val="50000"/>
                  </a:schemeClr>
                </a:solidFill>
                <a:cs typeface="Arial" panose="020B0604020202020204" pitchFamily="34" charset="0"/>
              </a:rPr>
              <a:t>Ordinance adopted December 2021</a:t>
            </a:r>
          </a:p>
          <a:p>
            <a:pPr marL="800100" lvl="1" indent="-342900">
              <a:spcAft>
                <a:spcPts val="600"/>
              </a:spcAft>
              <a:buFontTx/>
              <a:buChar char="-"/>
            </a:pPr>
            <a:r>
              <a:rPr lang="en-US" dirty="0">
                <a:solidFill>
                  <a:schemeClr val="accent3">
                    <a:lumMod val="50000"/>
                  </a:schemeClr>
                </a:solidFill>
                <a:latin typeface="Calibri" panose="020F0502020204030204" pitchFamily="34" charset="0"/>
                <a:cs typeface="Calibri" panose="020F0502020204030204" pitchFamily="34" charset="0"/>
              </a:rPr>
              <a:t>Unlawful to lease, advertise or permit the leasing without required approvals</a:t>
            </a:r>
          </a:p>
          <a:p>
            <a:pPr marL="800100" lvl="1" indent="-342900">
              <a:spcAft>
                <a:spcPts val="600"/>
              </a:spcAft>
              <a:buFontTx/>
              <a:buChar char="-"/>
            </a:pPr>
            <a:r>
              <a:rPr lang="en-US" dirty="0">
                <a:solidFill>
                  <a:schemeClr val="accent3">
                    <a:lumMod val="50000"/>
                  </a:schemeClr>
                </a:solidFill>
                <a:latin typeface="Calibri" panose="020F0502020204030204" pitchFamily="34" charset="0"/>
                <a:cs typeface="Calibri" panose="020F0502020204030204" pitchFamily="34" charset="0"/>
              </a:rPr>
              <a:t>Requires:</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Property Management to be available 24/7 to respond to complains</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Upon approval, requires neighbor notification within 500-feet of subject property of Property Management contact information</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Advertising to contain valid Larimer County approval number (project number)</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Rental activities to cease until determination (approval) is made by the Planning Director</a:t>
            </a:r>
          </a:p>
        </p:txBody>
      </p:sp>
      <p:sp>
        <p:nvSpPr>
          <p:cNvPr id="2" name="TextBox 1">
            <a:extLst>
              <a:ext uri="{FF2B5EF4-FFF2-40B4-BE49-F238E27FC236}">
                <a16:creationId xmlns:a16="http://schemas.microsoft.com/office/drawing/2014/main" id="{3266E305-31C6-AEC2-A09D-8081E48742D3}"/>
              </a:ext>
            </a:extLst>
          </p:cNvPr>
          <p:cNvSpPr txBox="1"/>
          <p:nvPr/>
        </p:nvSpPr>
        <p:spPr>
          <a:xfrm>
            <a:off x="3524490" y="4478140"/>
            <a:ext cx="8288282" cy="1754326"/>
          </a:xfrm>
          <a:prstGeom prst="rect">
            <a:avLst/>
          </a:prstGeom>
          <a:noFill/>
        </p:spPr>
        <p:txBody>
          <a:bodyPr wrap="square" rtlCol="0">
            <a:spAutoFit/>
          </a:bodyPr>
          <a:lstStyle/>
          <a:p>
            <a:pPr algn="l"/>
            <a:r>
              <a:rPr lang="en-US" dirty="0">
                <a:solidFill>
                  <a:srgbClr val="585858"/>
                </a:solidFill>
              </a:rPr>
              <a:t>The Larimer County Code Compliance Division assists property owners in bringing their properties into compliance with the adopted land use and building codes, regulations, and ordinances, including Ordinance HB-20-1093.</a:t>
            </a:r>
          </a:p>
          <a:p>
            <a:pPr algn="l"/>
            <a:endParaRPr lang="en-US" b="0" i="0" dirty="0">
              <a:solidFill>
                <a:srgbClr val="585858"/>
              </a:solidFill>
              <a:effectLst/>
            </a:endParaRPr>
          </a:p>
          <a:p>
            <a:pPr algn="l"/>
            <a:r>
              <a:rPr lang="en-US" dirty="0">
                <a:solidFill>
                  <a:srgbClr val="585858"/>
                </a:solidFill>
              </a:rPr>
              <a:t>The community can report concerns or complaints related to STRs to Code Compliance online:   </a:t>
            </a:r>
            <a:r>
              <a:rPr lang="en-US" b="0" i="0" dirty="0">
                <a:solidFill>
                  <a:srgbClr val="585858"/>
                </a:solidFill>
                <a:effectLst/>
              </a:rPr>
              <a:t>https://www.larimer.gov/codecompliance/report</a:t>
            </a:r>
          </a:p>
        </p:txBody>
      </p:sp>
    </p:spTree>
    <p:extLst>
      <p:ext uri="{BB962C8B-B14F-4D97-AF65-F5344CB8AC3E}">
        <p14:creationId xmlns:p14="http://schemas.microsoft.com/office/powerpoint/2010/main" val="240957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0"/>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5F48038-B268-8620-13D2-1404307F10A1}"/>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92F31EA7-BC86-F437-12AA-7E8BFA0DA567}"/>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6" name="Picture 25" descr="LC logo white Large.png">
            <a:extLst>
              <a:ext uri="{FF2B5EF4-FFF2-40B4-BE49-F238E27FC236}">
                <a16:creationId xmlns:a16="http://schemas.microsoft.com/office/drawing/2014/main" id="{43032039-F4A1-3A4F-8E56-19B2A713D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7" name="Picture 26" descr="A house with a deck and trees in the back&#10;&#10;Description automatically generated with low confidence">
            <a:extLst>
              <a:ext uri="{FF2B5EF4-FFF2-40B4-BE49-F238E27FC236}">
                <a16:creationId xmlns:a16="http://schemas.microsoft.com/office/drawing/2014/main" id="{B0AB0AC6-470E-845A-0C8C-080831B5F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8296C10-0739-F9D4-645F-49E0CA1D4B65}"/>
              </a:ext>
            </a:extLst>
          </p:cNvPr>
          <p:cNvSpPr txBox="1"/>
          <p:nvPr/>
        </p:nvSpPr>
        <p:spPr>
          <a:xfrm>
            <a:off x="3647515" y="876221"/>
            <a:ext cx="7822452" cy="5515997"/>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Having administered the current Short-term Rental (STR) regulations for several years, the County recognizes the need to evaluate the effectiveness of the STR regulations. </a:t>
            </a:r>
            <a:endParaRPr lang="en-US" dirty="0">
              <a:solidFill>
                <a:srgbClr val="585858"/>
              </a:solidFill>
              <a:latin typeface="Calibri" panose="020F0502020204030204" pitchFamily="34" charset="0"/>
              <a:cs typeface="Calibri" panose="020F0502020204030204" pitchFamily="34" charset="0"/>
            </a:endParaRPr>
          </a:p>
          <a:p>
            <a:pPr algn="l"/>
            <a:r>
              <a:rPr lang="en-US" u="sng" dirty="0">
                <a:solidFill>
                  <a:srgbClr val="585858"/>
                </a:solidFill>
                <a:latin typeface="Calibri" panose="020F0502020204030204" pitchFamily="34" charset="0"/>
                <a:cs typeface="Calibri" panose="020F0502020204030204" pitchFamily="34" charset="0"/>
              </a:rPr>
              <a:t>Following conversations with the Larimer County Planning Commission and Board of County Commissioners, some topics of </a:t>
            </a:r>
            <a:r>
              <a:rPr lang="en-US" i="1" u="sng" dirty="0">
                <a:solidFill>
                  <a:srgbClr val="585858"/>
                </a:solidFill>
                <a:latin typeface="Calibri" panose="020F0502020204030204" pitchFamily="34" charset="0"/>
                <a:cs typeface="Calibri" panose="020F0502020204030204" pitchFamily="34" charset="0"/>
              </a:rPr>
              <a:t>consideration</a:t>
            </a:r>
            <a:r>
              <a:rPr lang="en-US" u="sng" dirty="0">
                <a:solidFill>
                  <a:srgbClr val="585858"/>
                </a:solidFill>
                <a:latin typeface="Calibri" panose="020F0502020204030204" pitchFamily="34" charset="0"/>
                <a:cs typeface="Calibri" panose="020F0502020204030204" pitchFamily="34" charset="0"/>
              </a:rPr>
              <a:t> include:</a:t>
            </a:r>
          </a:p>
          <a:p>
            <a:pPr algn="l"/>
            <a:endParaRPr lang="en-US" dirty="0">
              <a:solidFill>
                <a:srgbClr val="585858"/>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en-US" dirty="0">
                <a:solidFill>
                  <a:srgbClr val="585858"/>
                </a:solidFill>
                <a:latin typeface="Calibri" panose="020F0502020204030204" pitchFamily="34" charset="0"/>
                <a:cs typeface="Calibri" panose="020F0502020204030204" pitchFamily="34" charset="0"/>
              </a:rPr>
              <a:t>For areas located outside Estes Valley, should there be a cap or limit on the number of allowed STRs based upon neighborhood or zone district?</a:t>
            </a:r>
          </a:p>
          <a:p>
            <a:pPr marL="285750" indent="-285750" algn="l">
              <a:buFont typeface="Wingdings" panose="05000000000000000000" pitchFamily="2" charset="2"/>
              <a:buChar char="Ø"/>
            </a:pPr>
            <a:endParaRPr lang="en-US" dirty="0">
              <a:solidFill>
                <a:srgbClr val="585858"/>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rgbClr val="585858"/>
                </a:solidFill>
                <a:latin typeface="Calibri" panose="020F0502020204030204" pitchFamily="34" charset="0"/>
                <a:cs typeface="Calibri" panose="020F0502020204030204" pitchFamily="34" charset="0"/>
              </a:rPr>
              <a:t>Should the county limit the transferability of a STR approval </a:t>
            </a:r>
          </a:p>
          <a:p>
            <a:r>
              <a:rPr lang="en-US" dirty="0">
                <a:solidFill>
                  <a:srgbClr val="585858"/>
                </a:solidFill>
                <a:latin typeface="Calibri" panose="020F0502020204030204" pitchFamily="34" charset="0"/>
                <a:cs typeface="Calibri" panose="020F0502020204030204" pitchFamily="34" charset="0"/>
              </a:rPr>
              <a:t>      when a property is sold to a new owner?</a:t>
            </a:r>
          </a:p>
          <a:p>
            <a:pPr marL="285750" indent="-285750">
              <a:buFont typeface="Wingdings" panose="05000000000000000000" pitchFamily="2" charset="2"/>
              <a:buChar char="Ø"/>
            </a:pPr>
            <a:endParaRPr lang="en-US" dirty="0">
              <a:solidFill>
                <a:srgbClr val="585858"/>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en-US" dirty="0">
                <a:solidFill>
                  <a:srgbClr val="585858"/>
                </a:solidFill>
                <a:latin typeface="Calibri" panose="020F0502020204030204" pitchFamily="34" charset="0"/>
                <a:cs typeface="Calibri" panose="020F0502020204030204" pitchFamily="34" charset="0"/>
              </a:rPr>
              <a:t>Should the county modify the </a:t>
            </a:r>
          </a:p>
          <a:p>
            <a:pPr algn="l"/>
            <a:r>
              <a:rPr lang="en-US" dirty="0">
                <a:solidFill>
                  <a:srgbClr val="585858"/>
                </a:solidFill>
                <a:latin typeface="Calibri" panose="020F0502020204030204" pitchFamily="34" charset="0"/>
                <a:cs typeface="Calibri" panose="020F0502020204030204" pitchFamily="34" charset="0"/>
              </a:rPr>
              <a:t>      approval process?</a:t>
            </a:r>
          </a:p>
          <a:p>
            <a:pPr marL="285750" indent="-285750" algn="l">
              <a:buFont typeface="Wingdings" panose="05000000000000000000" pitchFamily="2" charset="2"/>
              <a:buChar char="Ø"/>
            </a:pPr>
            <a:endParaRPr lang="en-US" dirty="0">
              <a:solidFill>
                <a:srgbClr val="585858"/>
              </a:solidFill>
              <a:latin typeface="Calibri" panose="020F0502020204030204" pitchFamily="34" charset="0"/>
              <a:cs typeface="Calibri" panose="020F0502020204030204" pitchFamily="34" charset="0"/>
            </a:endParaRPr>
          </a:p>
          <a:p>
            <a:r>
              <a:rPr lang="en-US" sz="1800" dirty="0">
                <a:solidFill>
                  <a:srgbClr val="585858"/>
                </a:solidFill>
              </a:rPr>
              <a:t>A ‘one size fits all’ approach may not </a:t>
            </a:r>
          </a:p>
          <a:p>
            <a:r>
              <a:rPr lang="en-US" sz="1800" dirty="0">
                <a:solidFill>
                  <a:srgbClr val="585858"/>
                </a:solidFill>
              </a:rPr>
              <a:t>work and different standards may apply </a:t>
            </a:r>
          </a:p>
          <a:p>
            <a:r>
              <a:rPr lang="en-US" sz="1800" dirty="0">
                <a:solidFill>
                  <a:srgbClr val="585858"/>
                </a:solidFill>
              </a:rPr>
              <a:t>to different parts of the County, similar </a:t>
            </a:r>
          </a:p>
          <a:p>
            <a:r>
              <a:rPr lang="en-US" sz="1800" dirty="0">
                <a:solidFill>
                  <a:srgbClr val="585858"/>
                </a:solidFill>
              </a:rPr>
              <a:t>to STR regulations in the Estes Valley.</a:t>
            </a:r>
          </a:p>
        </p:txBody>
      </p:sp>
      <p:sp>
        <p:nvSpPr>
          <p:cNvPr id="29" name="TextBox 28">
            <a:extLst>
              <a:ext uri="{FF2B5EF4-FFF2-40B4-BE49-F238E27FC236}">
                <a16:creationId xmlns:a16="http://schemas.microsoft.com/office/drawing/2014/main" id="{B2F152BC-0CF7-EF25-03DD-C3198E3B66D9}"/>
              </a:ext>
            </a:extLst>
          </p:cNvPr>
          <p:cNvSpPr txBox="1"/>
          <p:nvPr/>
        </p:nvSpPr>
        <p:spPr>
          <a:xfrm>
            <a:off x="4821552" y="162117"/>
            <a:ext cx="6160486" cy="646331"/>
          </a:xfrm>
          <a:prstGeom prst="rect">
            <a:avLst/>
          </a:prstGeom>
          <a:noFill/>
        </p:spPr>
        <p:txBody>
          <a:bodyPr wrap="square" rtlCol="0">
            <a:spAutoFit/>
          </a:bodyPr>
          <a:lstStyle/>
          <a:p>
            <a:r>
              <a:rPr lang="en-US" sz="3600" b="1" dirty="0"/>
              <a:t>Topics Under Consideration </a:t>
            </a:r>
          </a:p>
        </p:txBody>
      </p:sp>
      <p:pic>
        <p:nvPicPr>
          <p:cNvPr id="3" name="Picture 2" descr="A house surrounded by trees&#10;&#10;Description automatically generated with low confidence">
            <a:extLst>
              <a:ext uri="{FF2B5EF4-FFF2-40B4-BE49-F238E27FC236}">
                <a16:creationId xmlns:a16="http://schemas.microsoft.com/office/drawing/2014/main" id="{C70AC524-613D-9181-C3E2-38B6551C7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2003" y="4143419"/>
            <a:ext cx="4025611" cy="2260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710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D2AFF272-26E9-0772-2D53-27B9EEB4D0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288" y="364409"/>
            <a:ext cx="9054886" cy="6036590"/>
          </a:xfrm>
          <a:prstGeom prst="rect">
            <a:avLst/>
          </a:prstGeom>
        </p:spPr>
      </p:pic>
      <p:sp>
        <p:nvSpPr>
          <p:cNvPr id="2" name="TextBox 1">
            <a:extLst>
              <a:ext uri="{FF2B5EF4-FFF2-40B4-BE49-F238E27FC236}">
                <a16:creationId xmlns:a16="http://schemas.microsoft.com/office/drawing/2014/main" id="{23E02876-158E-A0C3-32D9-7894C1EE7AA4}"/>
              </a:ext>
            </a:extLst>
          </p:cNvPr>
          <p:cNvSpPr txBox="1"/>
          <p:nvPr/>
        </p:nvSpPr>
        <p:spPr>
          <a:xfrm>
            <a:off x="3130288" y="-12208"/>
            <a:ext cx="4494005" cy="369332"/>
          </a:xfrm>
          <a:prstGeom prst="rect">
            <a:avLst/>
          </a:prstGeom>
          <a:noFill/>
        </p:spPr>
        <p:txBody>
          <a:bodyPr wrap="square" rtlCol="0">
            <a:spAutoFit/>
          </a:bodyPr>
          <a:lstStyle/>
          <a:p>
            <a:r>
              <a:rPr lang="en-US" dirty="0"/>
              <a:t>Countywide – Approved Short-term Rentals</a:t>
            </a:r>
          </a:p>
        </p:txBody>
      </p:sp>
    </p:spTree>
    <p:extLst>
      <p:ext uri="{BB962C8B-B14F-4D97-AF65-F5344CB8AC3E}">
        <p14:creationId xmlns:p14="http://schemas.microsoft.com/office/powerpoint/2010/main" val="177797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Map&#10;&#10;Description automatically generated">
            <a:extLst>
              <a:ext uri="{FF2B5EF4-FFF2-40B4-BE49-F238E27FC236}">
                <a16:creationId xmlns:a16="http://schemas.microsoft.com/office/drawing/2014/main" id="{1C31E27B-B0FD-9A98-D249-62E3D01D9B0D}"/>
              </a:ext>
            </a:extLst>
          </p:cNvPr>
          <p:cNvPicPr>
            <a:picLocks noChangeAspect="1"/>
          </p:cNvPicPr>
          <p:nvPr/>
        </p:nvPicPr>
        <p:blipFill rotWithShape="1">
          <a:blip r:embed="rId5">
            <a:extLst>
              <a:ext uri="{28A0092B-C50C-407E-A947-70E740481C1C}">
                <a14:useLocalDpi xmlns:a14="http://schemas.microsoft.com/office/drawing/2010/main" val="0"/>
              </a:ext>
            </a:extLst>
          </a:blip>
          <a:srcRect r="6133"/>
          <a:stretch/>
        </p:blipFill>
        <p:spPr>
          <a:xfrm>
            <a:off x="6068965" y="1687031"/>
            <a:ext cx="5412282" cy="3599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ap&#10;&#10;Description automatically generated">
            <a:extLst>
              <a:ext uri="{FF2B5EF4-FFF2-40B4-BE49-F238E27FC236}">
                <a16:creationId xmlns:a16="http://schemas.microsoft.com/office/drawing/2014/main" id="{A873E974-2D42-FE56-2C62-AA8729A0CC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975" y="51550"/>
            <a:ext cx="2611234" cy="6662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3A8E540E-3701-774A-1858-348EDC419E94}"/>
              </a:ext>
            </a:extLst>
          </p:cNvPr>
          <p:cNvSpPr txBox="1"/>
          <p:nvPr/>
        </p:nvSpPr>
        <p:spPr>
          <a:xfrm>
            <a:off x="6286082" y="5332257"/>
            <a:ext cx="2428827" cy="369332"/>
          </a:xfrm>
          <a:prstGeom prst="rect">
            <a:avLst/>
          </a:prstGeom>
          <a:noFill/>
        </p:spPr>
        <p:txBody>
          <a:bodyPr wrap="square" rtlCol="0">
            <a:spAutoFit/>
          </a:bodyPr>
          <a:lstStyle/>
          <a:p>
            <a:r>
              <a:rPr lang="en-US" dirty="0"/>
              <a:t>Red Feather Lakes area</a:t>
            </a:r>
          </a:p>
        </p:txBody>
      </p:sp>
      <p:sp>
        <p:nvSpPr>
          <p:cNvPr id="13" name="TextBox 12">
            <a:extLst>
              <a:ext uri="{FF2B5EF4-FFF2-40B4-BE49-F238E27FC236}">
                <a16:creationId xmlns:a16="http://schemas.microsoft.com/office/drawing/2014/main" id="{0A0EA83F-7B9C-259E-1C17-5245925B8E26}"/>
              </a:ext>
            </a:extLst>
          </p:cNvPr>
          <p:cNvSpPr txBox="1"/>
          <p:nvPr/>
        </p:nvSpPr>
        <p:spPr>
          <a:xfrm>
            <a:off x="6148247" y="6369823"/>
            <a:ext cx="1455184" cy="369332"/>
          </a:xfrm>
          <a:prstGeom prst="rect">
            <a:avLst/>
          </a:prstGeom>
          <a:noFill/>
        </p:spPr>
        <p:txBody>
          <a:bodyPr wrap="square" rtlCol="0">
            <a:spAutoFit/>
          </a:bodyPr>
          <a:lstStyle/>
          <a:p>
            <a:r>
              <a:rPr lang="en-US" dirty="0"/>
              <a:t>Foothills </a:t>
            </a:r>
          </a:p>
        </p:txBody>
      </p:sp>
      <p:pic>
        <p:nvPicPr>
          <p:cNvPr id="15" name="Picture 14" descr="Graphical user interface&#10;&#10;Description automatically generated with low confidence">
            <a:extLst>
              <a:ext uri="{FF2B5EF4-FFF2-40B4-BE49-F238E27FC236}">
                <a16:creationId xmlns:a16="http://schemas.microsoft.com/office/drawing/2014/main" id="{2C8A03EA-7C33-9505-4545-250E0F9B0A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8799" y="181379"/>
            <a:ext cx="1992995" cy="3247621"/>
          </a:xfrm>
          <a:prstGeom prst="rect">
            <a:avLst/>
          </a:prstGeom>
          <a:ln>
            <a:solidFill>
              <a:srgbClr val="0070C0"/>
            </a:solidFill>
          </a:ln>
        </p:spPr>
      </p:pic>
      <p:sp>
        <p:nvSpPr>
          <p:cNvPr id="20" name="Arrow: Right 19">
            <a:extLst>
              <a:ext uri="{FF2B5EF4-FFF2-40B4-BE49-F238E27FC236}">
                <a16:creationId xmlns:a16="http://schemas.microsoft.com/office/drawing/2014/main" id="{C4208F2A-CFDF-F4B7-FF90-9BA3B540167E}"/>
              </a:ext>
            </a:extLst>
          </p:cNvPr>
          <p:cNvSpPr/>
          <p:nvPr/>
        </p:nvSpPr>
        <p:spPr>
          <a:xfrm rot="10800000">
            <a:off x="5909537" y="6447362"/>
            <a:ext cx="280828" cy="233916"/>
          </a:xfrm>
          <a:prstGeom prst="rightArrow">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49BCD849-ADC7-2195-CF37-445B92CD2C12}"/>
              </a:ext>
            </a:extLst>
          </p:cNvPr>
          <p:cNvSpPr/>
          <p:nvPr/>
        </p:nvSpPr>
        <p:spPr>
          <a:xfrm rot="16200000">
            <a:off x="6028710" y="5399966"/>
            <a:ext cx="280828" cy="233916"/>
          </a:xfrm>
          <a:prstGeom prst="rightArrow">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335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7DDDCF9D-A9F8-0193-C2E7-4C387E984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288" y="363215"/>
            <a:ext cx="9097940" cy="6065293"/>
          </a:xfrm>
          <a:prstGeom prst="rect">
            <a:avLst/>
          </a:prstGeom>
        </p:spPr>
      </p:pic>
      <p:sp>
        <p:nvSpPr>
          <p:cNvPr id="7" name="TextBox 6">
            <a:hlinkClick r:id="rId6" action="ppaction://hlinkfile"/>
            <a:extLst>
              <a:ext uri="{FF2B5EF4-FFF2-40B4-BE49-F238E27FC236}">
                <a16:creationId xmlns:a16="http://schemas.microsoft.com/office/drawing/2014/main" id="{7EA7F204-A994-7B22-38F1-0780FC9752CC}"/>
              </a:ext>
            </a:extLst>
          </p:cNvPr>
          <p:cNvSpPr txBox="1"/>
          <p:nvPr/>
        </p:nvSpPr>
        <p:spPr>
          <a:xfrm>
            <a:off x="3162601" y="6104"/>
            <a:ext cx="4267200" cy="369332"/>
          </a:xfrm>
          <a:prstGeom prst="rect">
            <a:avLst/>
          </a:prstGeom>
          <a:noFill/>
        </p:spPr>
        <p:txBody>
          <a:bodyPr wrap="square" rtlCol="0">
            <a:spAutoFit/>
          </a:bodyPr>
          <a:lstStyle/>
          <a:p>
            <a:r>
              <a:rPr lang="en-US" dirty="0"/>
              <a:t>Estes Valley – Approved Short-term Rentals</a:t>
            </a:r>
          </a:p>
        </p:txBody>
      </p:sp>
    </p:spTree>
    <p:extLst>
      <p:ext uri="{BB962C8B-B14F-4D97-AF65-F5344CB8AC3E}">
        <p14:creationId xmlns:p14="http://schemas.microsoft.com/office/powerpoint/2010/main" val="379436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hlinkClick r:id="rId5" action="ppaction://hlinkfile"/>
            <a:extLst>
              <a:ext uri="{FF2B5EF4-FFF2-40B4-BE49-F238E27FC236}">
                <a16:creationId xmlns:a16="http://schemas.microsoft.com/office/drawing/2014/main" id="{7EA7F204-A994-7B22-38F1-0780FC9752CC}"/>
              </a:ext>
            </a:extLst>
          </p:cNvPr>
          <p:cNvSpPr txBox="1"/>
          <p:nvPr/>
        </p:nvSpPr>
        <p:spPr>
          <a:xfrm>
            <a:off x="3343355" y="-1216640"/>
            <a:ext cx="4267200" cy="369332"/>
          </a:xfrm>
          <a:prstGeom prst="rect">
            <a:avLst/>
          </a:prstGeom>
          <a:noFill/>
        </p:spPr>
        <p:txBody>
          <a:bodyPr wrap="square" rtlCol="0">
            <a:spAutoFit/>
          </a:bodyPr>
          <a:lstStyle/>
          <a:p>
            <a:r>
              <a:rPr lang="en-US" dirty="0"/>
              <a:t>Estes Valley – Approved Short-term Rentals</a:t>
            </a:r>
          </a:p>
        </p:txBody>
      </p:sp>
      <p:pic>
        <p:nvPicPr>
          <p:cNvPr id="8" name="Picture 7" descr="Map&#10;&#10;Description automatically generated">
            <a:extLst>
              <a:ext uri="{FF2B5EF4-FFF2-40B4-BE49-F238E27FC236}">
                <a16:creationId xmlns:a16="http://schemas.microsoft.com/office/drawing/2014/main" id="{DABE5C2D-3687-3048-C123-CCCB742C27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444" y="56874"/>
            <a:ext cx="7240945" cy="6651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Text&#10;&#10;Description automatically generated with low confidence">
            <a:extLst>
              <a:ext uri="{FF2B5EF4-FFF2-40B4-BE49-F238E27FC236}">
                <a16:creationId xmlns:a16="http://schemas.microsoft.com/office/drawing/2014/main" id="{80DA91D1-DA15-83B3-0736-C36E472A03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86" y="2916683"/>
            <a:ext cx="2178937" cy="3487368"/>
          </a:xfrm>
          <a:prstGeom prst="rect">
            <a:avLst/>
          </a:prstGeom>
          <a:ln>
            <a:solidFill>
              <a:srgbClr val="0070C0"/>
            </a:solidFill>
          </a:ln>
        </p:spPr>
      </p:pic>
    </p:spTree>
    <p:extLst>
      <p:ext uri="{BB962C8B-B14F-4D97-AF65-F5344CB8AC3E}">
        <p14:creationId xmlns:p14="http://schemas.microsoft.com/office/powerpoint/2010/main" val="297796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570"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F3A4AA5-4DEE-1487-376A-F3165084747C}"/>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5A9DDDC-91BF-C8DE-F5CF-2148BD6DC474}"/>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5" name="Picture 14" descr="LC logo white Large.png">
            <a:extLst>
              <a:ext uri="{FF2B5EF4-FFF2-40B4-BE49-F238E27FC236}">
                <a16:creationId xmlns:a16="http://schemas.microsoft.com/office/drawing/2014/main" id="{80412419-34A1-B1C0-6543-D9D9D4A0D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17" name="Picture 16" descr="A house with a deck and trees in the back&#10;&#10;Description automatically generated with low confidence">
            <a:extLst>
              <a:ext uri="{FF2B5EF4-FFF2-40B4-BE49-F238E27FC236}">
                <a16:creationId xmlns:a16="http://schemas.microsoft.com/office/drawing/2014/main" id="{A831924B-7CF4-B5CA-C808-1EA230D2A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floor, indoor, wood&#10;&#10;Description automatically generated">
            <a:extLst>
              <a:ext uri="{FF2B5EF4-FFF2-40B4-BE49-F238E27FC236}">
                <a16:creationId xmlns:a16="http://schemas.microsoft.com/office/drawing/2014/main" id="{F23CEC2B-C665-2515-9330-91F328D7FF4B}"/>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10548"/>
          <a:stretch/>
        </p:blipFill>
        <p:spPr>
          <a:xfrm>
            <a:off x="3136077" y="1"/>
            <a:ext cx="9094023" cy="6771510"/>
          </a:xfrm>
          <a:prstGeom prst="rect">
            <a:avLst/>
          </a:prstGeom>
        </p:spPr>
      </p:pic>
      <p:sp>
        <p:nvSpPr>
          <p:cNvPr id="19" name="TextBox 18">
            <a:extLst>
              <a:ext uri="{FF2B5EF4-FFF2-40B4-BE49-F238E27FC236}">
                <a16:creationId xmlns:a16="http://schemas.microsoft.com/office/drawing/2014/main" id="{D998DDE6-88E2-9131-A69B-7904275C159D}"/>
              </a:ext>
            </a:extLst>
          </p:cNvPr>
          <p:cNvSpPr txBox="1"/>
          <p:nvPr/>
        </p:nvSpPr>
        <p:spPr>
          <a:xfrm>
            <a:off x="4173902" y="1380428"/>
            <a:ext cx="7186554" cy="1569660"/>
          </a:xfrm>
          <a:prstGeom prst="rect">
            <a:avLst/>
          </a:prstGeom>
          <a:noFill/>
        </p:spPr>
        <p:txBody>
          <a:bodyPr wrap="square" rtlCol="0">
            <a:spAutoFit/>
          </a:bodyPr>
          <a:lstStyle/>
          <a:p>
            <a:r>
              <a:rPr lang="en-US" sz="3200" dirty="0"/>
              <a:t>Do you think Larimer County is regulating and reviewing short-term rentals at the right level?</a:t>
            </a:r>
          </a:p>
        </p:txBody>
      </p:sp>
      <p:sp>
        <p:nvSpPr>
          <p:cNvPr id="20" name="TextBox 19">
            <a:extLst>
              <a:ext uri="{FF2B5EF4-FFF2-40B4-BE49-F238E27FC236}">
                <a16:creationId xmlns:a16="http://schemas.microsoft.com/office/drawing/2014/main" id="{D982A02B-1A91-1B7D-2467-3FB02DA8FE34}"/>
              </a:ext>
            </a:extLst>
          </p:cNvPr>
          <p:cNvSpPr txBox="1"/>
          <p:nvPr/>
        </p:nvSpPr>
        <p:spPr>
          <a:xfrm>
            <a:off x="3767937" y="3064699"/>
            <a:ext cx="3032254" cy="400110"/>
          </a:xfrm>
          <a:prstGeom prst="rect">
            <a:avLst/>
          </a:prstGeom>
          <a:noFill/>
        </p:spPr>
        <p:txBody>
          <a:bodyPr wrap="square" rtlCol="0">
            <a:spAutoFit/>
          </a:bodyPr>
          <a:lstStyle/>
          <a:p>
            <a:r>
              <a:rPr lang="en-US" sz="2000" b="1" dirty="0"/>
              <a:t>Ideas to consider:</a:t>
            </a:r>
          </a:p>
        </p:txBody>
      </p:sp>
      <p:sp>
        <p:nvSpPr>
          <p:cNvPr id="21" name="TextBox 20">
            <a:extLst>
              <a:ext uri="{FF2B5EF4-FFF2-40B4-BE49-F238E27FC236}">
                <a16:creationId xmlns:a16="http://schemas.microsoft.com/office/drawing/2014/main" id="{15E22165-4F33-9224-F755-AF987CCA1454}"/>
              </a:ext>
            </a:extLst>
          </p:cNvPr>
          <p:cNvSpPr txBox="1"/>
          <p:nvPr/>
        </p:nvSpPr>
        <p:spPr>
          <a:xfrm>
            <a:off x="3913755" y="3519169"/>
            <a:ext cx="7712188"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Should the regulations remain unchanged?</a:t>
            </a:r>
          </a:p>
          <a:p>
            <a:pPr marL="342900" indent="-342900">
              <a:buFont typeface="Wingdings" panose="05000000000000000000" pitchFamily="2" charset="2"/>
              <a:buChar char="Ø"/>
            </a:pPr>
            <a:r>
              <a:rPr lang="en-US" sz="2400" dirty="0"/>
              <a:t>If not, what could be modified, added, or improved?</a:t>
            </a:r>
          </a:p>
          <a:p>
            <a:endParaRPr lang="en-US" sz="2400" dirty="0"/>
          </a:p>
          <a:p>
            <a:r>
              <a:rPr lang="en-US" sz="2400" dirty="0"/>
              <a:t>3 key topics to consider – </a:t>
            </a:r>
          </a:p>
          <a:p>
            <a:pPr marL="800100" lvl="1" indent="-342900">
              <a:buFont typeface="Arial" panose="020B0604020202020204" pitchFamily="34" charset="0"/>
              <a:buChar char="•"/>
            </a:pPr>
            <a:r>
              <a:rPr lang="en-US" dirty="0"/>
              <a:t>Review process changed or improved?</a:t>
            </a:r>
          </a:p>
          <a:p>
            <a:pPr marL="800100" lvl="1" indent="-342900">
              <a:buFont typeface="Arial" panose="020B0604020202020204" pitchFamily="34" charset="0"/>
              <a:buChar char="•"/>
            </a:pPr>
            <a:r>
              <a:rPr lang="en-US" dirty="0"/>
              <a:t>Density limitations-- creating caps on number of approved STRs countywide?</a:t>
            </a:r>
          </a:p>
          <a:p>
            <a:pPr marL="800100" lvl="1" indent="-342900">
              <a:buFont typeface="Arial" panose="020B0604020202020204" pitchFamily="34" charset="0"/>
              <a:buChar char="•"/>
            </a:pPr>
            <a:r>
              <a:rPr lang="en-US" dirty="0"/>
              <a:t>Transferability of approval to new owners?</a:t>
            </a:r>
          </a:p>
          <a:p>
            <a:endParaRPr lang="en-US" sz="2400" dirty="0"/>
          </a:p>
        </p:txBody>
      </p:sp>
      <p:sp>
        <p:nvSpPr>
          <p:cNvPr id="9" name="TextBox 8">
            <a:extLst>
              <a:ext uri="{FF2B5EF4-FFF2-40B4-BE49-F238E27FC236}">
                <a16:creationId xmlns:a16="http://schemas.microsoft.com/office/drawing/2014/main" id="{91A717F8-5FC1-4F63-FCDC-B78249215E48}"/>
              </a:ext>
            </a:extLst>
          </p:cNvPr>
          <p:cNvSpPr txBox="1"/>
          <p:nvPr/>
        </p:nvSpPr>
        <p:spPr>
          <a:xfrm>
            <a:off x="3767937" y="1061004"/>
            <a:ext cx="2765725" cy="369332"/>
          </a:xfrm>
          <a:prstGeom prst="rect">
            <a:avLst/>
          </a:prstGeom>
          <a:noFill/>
        </p:spPr>
        <p:txBody>
          <a:bodyPr wrap="square" rtlCol="0">
            <a:spAutoFit/>
          </a:bodyPr>
          <a:lstStyle/>
          <a:p>
            <a:r>
              <a:rPr lang="en-US" b="1" dirty="0"/>
              <a:t>Community Feedback:</a:t>
            </a:r>
          </a:p>
        </p:txBody>
      </p:sp>
      <p:sp>
        <p:nvSpPr>
          <p:cNvPr id="14" name="TextBox 13">
            <a:extLst>
              <a:ext uri="{FF2B5EF4-FFF2-40B4-BE49-F238E27FC236}">
                <a16:creationId xmlns:a16="http://schemas.microsoft.com/office/drawing/2014/main" id="{A2228702-C2F1-CABD-586C-761DF367D318}"/>
              </a:ext>
            </a:extLst>
          </p:cNvPr>
          <p:cNvSpPr txBox="1"/>
          <p:nvPr/>
        </p:nvSpPr>
        <p:spPr>
          <a:xfrm>
            <a:off x="5686971" y="191800"/>
            <a:ext cx="3640122" cy="646331"/>
          </a:xfrm>
          <a:prstGeom prst="rect">
            <a:avLst/>
          </a:prstGeom>
          <a:noFill/>
        </p:spPr>
        <p:txBody>
          <a:bodyPr wrap="square" rtlCol="0">
            <a:spAutoFit/>
          </a:bodyPr>
          <a:lstStyle/>
          <a:p>
            <a:r>
              <a:rPr lang="en-US" sz="3600" b="1" dirty="0"/>
              <a:t>Ideas to Consider</a:t>
            </a:r>
          </a:p>
        </p:txBody>
      </p:sp>
      <p:sp>
        <p:nvSpPr>
          <p:cNvPr id="18" name="TextBox 17">
            <a:extLst>
              <a:ext uri="{FF2B5EF4-FFF2-40B4-BE49-F238E27FC236}">
                <a16:creationId xmlns:a16="http://schemas.microsoft.com/office/drawing/2014/main" id="{44B2BC94-85E8-05EF-5848-5CB79A99E4D8}"/>
              </a:ext>
            </a:extLst>
          </p:cNvPr>
          <p:cNvSpPr txBox="1"/>
          <p:nvPr/>
        </p:nvSpPr>
        <p:spPr>
          <a:xfrm>
            <a:off x="3251194" y="6185911"/>
            <a:ext cx="9031969" cy="646331"/>
          </a:xfrm>
          <a:prstGeom prst="rect">
            <a:avLst/>
          </a:prstGeom>
          <a:noFill/>
        </p:spPr>
        <p:txBody>
          <a:bodyPr wrap="square" rtlCol="0">
            <a:spAutoFit/>
          </a:bodyPr>
          <a:lstStyle/>
          <a:p>
            <a:r>
              <a:rPr lang="en-US" dirty="0"/>
              <a:t>Any questions, or if you would like to provide additional feedback, please email Senior Planner Tawn Hillenbrand at </a:t>
            </a:r>
            <a:r>
              <a:rPr lang="en-US" dirty="0">
                <a:solidFill>
                  <a:srgbClr val="C00000"/>
                </a:solidFill>
              </a:rPr>
              <a:t>LUC2020@larimer.org</a:t>
            </a:r>
          </a:p>
        </p:txBody>
      </p:sp>
    </p:spTree>
    <p:extLst>
      <p:ext uri="{BB962C8B-B14F-4D97-AF65-F5344CB8AC3E}">
        <p14:creationId xmlns:p14="http://schemas.microsoft.com/office/powerpoint/2010/main" val="40491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7751"/>
            <a:ext cx="12177795"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flipV="1">
            <a:off x="6456" y="6742047"/>
            <a:ext cx="12171339" cy="11595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9" name="Picture 8" descr="A house with a deck and trees in the back&#10;&#10;Description automatically generated with low confidence">
            <a:extLst>
              <a:ext uri="{FF2B5EF4-FFF2-40B4-BE49-F238E27FC236}">
                <a16:creationId xmlns:a16="http://schemas.microsoft.com/office/drawing/2014/main" id="{9516E310-2731-41A7-8187-DA54C1F5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15" name="TextBox 14">
            <a:extLst>
              <a:ext uri="{FF2B5EF4-FFF2-40B4-BE49-F238E27FC236}">
                <a16:creationId xmlns:a16="http://schemas.microsoft.com/office/drawing/2014/main" id="{C858F8EE-51E6-ABF8-A2E5-CF3EF67AC2B9}"/>
              </a:ext>
            </a:extLst>
          </p:cNvPr>
          <p:cNvSpPr txBox="1"/>
          <p:nvPr/>
        </p:nvSpPr>
        <p:spPr>
          <a:xfrm>
            <a:off x="3583974" y="907654"/>
            <a:ext cx="8059482" cy="2985433"/>
          </a:xfrm>
          <a:prstGeom prst="rect">
            <a:avLst/>
          </a:prstGeom>
          <a:noFill/>
        </p:spPr>
        <p:txBody>
          <a:bodyPr wrap="square" rtlCol="0">
            <a:spAutoFit/>
          </a:bodyPr>
          <a:lstStyle/>
          <a:p>
            <a:pPr algn="ctr"/>
            <a:r>
              <a:rPr lang="en-US" sz="4400" b="1" dirty="0"/>
              <a:t>For project information, feedback, ideas, and project timeline visit: </a:t>
            </a:r>
            <a:endParaRPr lang="en-US" sz="4400" b="1" i="0" u="sng" dirty="0">
              <a:solidFill>
                <a:srgbClr val="585858"/>
              </a:solidFill>
              <a:effectLst/>
              <a:latin typeface="Calibri" panose="020F0502020204030204" pitchFamily="34" charset="0"/>
              <a:cs typeface="Calibri" panose="020F0502020204030204" pitchFamily="34" charset="0"/>
            </a:endParaRPr>
          </a:p>
          <a:p>
            <a:pPr algn="ctr"/>
            <a:endParaRPr lang="en-US" sz="2800" b="0" i="0" u="sng" dirty="0">
              <a:solidFill>
                <a:srgbClr val="585858"/>
              </a:solidFill>
              <a:effectLst/>
              <a:latin typeface="Calibri" panose="020F0502020204030204" pitchFamily="34" charset="0"/>
              <a:cs typeface="Calibri" panose="020F0502020204030204" pitchFamily="34" charset="0"/>
            </a:endParaRPr>
          </a:p>
          <a:p>
            <a:pPr algn="ctr"/>
            <a:r>
              <a:rPr lang="en-US" sz="2800" b="0" i="0" u="sng" dirty="0">
                <a:solidFill>
                  <a:srgbClr val="585858"/>
                </a:solidFill>
                <a:effectLst/>
                <a:latin typeface="Calibri" panose="020F0502020204030204" pitchFamily="34" charset="0"/>
                <a:cs typeface="Calibri" panose="020F0502020204030204" pitchFamily="34" charset="0"/>
              </a:rPr>
              <a:t>https://www.larimer.gov/planning/short-term-rentals</a:t>
            </a:r>
            <a:endParaRPr lang="en-US" sz="2800" dirty="0"/>
          </a:p>
        </p:txBody>
      </p:sp>
      <p:pic>
        <p:nvPicPr>
          <p:cNvPr id="10" name="Picture 9" descr="Qr code&#10;&#10;Description automatically generated">
            <a:extLst>
              <a:ext uri="{FF2B5EF4-FFF2-40B4-BE49-F238E27FC236}">
                <a16:creationId xmlns:a16="http://schemas.microsoft.com/office/drawing/2014/main" id="{06DB3805-8489-3F99-2D85-AD1017514B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528"/>
          <a:stretch/>
        </p:blipFill>
        <p:spPr>
          <a:xfrm>
            <a:off x="5703132" y="4450545"/>
            <a:ext cx="1282502" cy="1278610"/>
          </a:xfrm>
          <a:prstGeom prst="rect">
            <a:avLst/>
          </a:prstGeom>
        </p:spPr>
      </p:pic>
      <p:sp>
        <p:nvSpPr>
          <p:cNvPr id="12" name="TextBox 11">
            <a:extLst>
              <a:ext uri="{FF2B5EF4-FFF2-40B4-BE49-F238E27FC236}">
                <a16:creationId xmlns:a16="http://schemas.microsoft.com/office/drawing/2014/main" id="{C3ED493F-E974-BB7F-38D6-55A93B9F4C65}"/>
              </a:ext>
            </a:extLst>
          </p:cNvPr>
          <p:cNvSpPr txBox="1"/>
          <p:nvPr/>
        </p:nvSpPr>
        <p:spPr>
          <a:xfrm>
            <a:off x="5781401" y="5700909"/>
            <a:ext cx="1125963" cy="461665"/>
          </a:xfrm>
          <a:prstGeom prst="rect">
            <a:avLst/>
          </a:prstGeom>
          <a:noFill/>
        </p:spPr>
        <p:txBody>
          <a:bodyPr wrap="square" rtlCol="0">
            <a:spAutoFit/>
          </a:bodyPr>
          <a:lstStyle/>
          <a:p>
            <a:r>
              <a:rPr lang="en-US" sz="1200" dirty="0"/>
              <a:t>General 5 min. Questionnaire</a:t>
            </a:r>
          </a:p>
        </p:txBody>
      </p:sp>
      <p:pic>
        <p:nvPicPr>
          <p:cNvPr id="13" name="Picture 12" descr="Qr code&#10;&#10;Description automatically generated">
            <a:extLst>
              <a:ext uri="{FF2B5EF4-FFF2-40B4-BE49-F238E27FC236}">
                <a16:creationId xmlns:a16="http://schemas.microsoft.com/office/drawing/2014/main" id="{C6BFFC95-CE20-1173-47A4-E6759651B3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0638" y="4445011"/>
            <a:ext cx="1295850" cy="1278610"/>
          </a:xfrm>
          <a:prstGeom prst="rect">
            <a:avLst/>
          </a:prstGeom>
        </p:spPr>
      </p:pic>
      <p:sp>
        <p:nvSpPr>
          <p:cNvPr id="17" name="TextBox 16">
            <a:extLst>
              <a:ext uri="{FF2B5EF4-FFF2-40B4-BE49-F238E27FC236}">
                <a16:creationId xmlns:a16="http://schemas.microsoft.com/office/drawing/2014/main" id="{9B0C22AF-D3E9-1FEC-C805-CA4171A5F4CB}"/>
              </a:ext>
            </a:extLst>
          </p:cNvPr>
          <p:cNvSpPr txBox="1"/>
          <p:nvPr/>
        </p:nvSpPr>
        <p:spPr>
          <a:xfrm>
            <a:off x="8185581" y="5700908"/>
            <a:ext cx="1210907" cy="461665"/>
          </a:xfrm>
          <a:prstGeom prst="rect">
            <a:avLst/>
          </a:prstGeom>
          <a:noFill/>
        </p:spPr>
        <p:txBody>
          <a:bodyPr wrap="square" rtlCol="0">
            <a:spAutoFit/>
          </a:bodyPr>
          <a:lstStyle/>
          <a:p>
            <a:r>
              <a:rPr lang="en-US" sz="1200" dirty="0"/>
              <a:t>Detailed 30 min. Questionnaire</a:t>
            </a:r>
          </a:p>
        </p:txBody>
      </p:sp>
    </p:spTree>
    <p:extLst>
      <p:ext uri="{BB962C8B-B14F-4D97-AF65-F5344CB8AC3E}">
        <p14:creationId xmlns:p14="http://schemas.microsoft.com/office/powerpoint/2010/main" val="254687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1"/>
            <a:ext cx="12187031" cy="6873500"/>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flipV="1">
            <a:off x="6456" y="6742047"/>
            <a:ext cx="12171339" cy="11595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9" name="Picture 8" descr="A house with a deck and trees in the back&#10;&#10;Description automatically generated with low confidence">
            <a:extLst>
              <a:ext uri="{FF2B5EF4-FFF2-40B4-BE49-F238E27FC236}">
                <a16:creationId xmlns:a16="http://schemas.microsoft.com/office/drawing/2014/main" id="{9516E310-2731-41A7-8187-DA54C1F5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10" name="TextBox 9">
            <a:extLst>
              <a:ext uri="{FF2B5EF4-FFF2-40B4-BE49-F238E27FC236}">
                <a16:creationId xmlns:a16="http://schemas.microsoft.com/office/drawing/2014/main" id="{DE8AA3BE-C169-4D56-662B-AE3D2C2C3F15}"/>
              </a:ext>
            </a:extLst>
          </p:cNvPr>
          <p:cNvSpPr txBox="1"/>
          <p:nvPr/>
        </p:nvSpPr>
        <p:spPr>
          <a:xfrm>
            <a:off x="8563621" y="4682978"/>
            <a:ext cx="1609310" cy="400110"/>
          </a:xfrm>
          <a:prstGeom prst="rect">
            <a:avLst/>
          </a:prstGeom>
          <a:noFill/>
        </p:spPr>
        <p:txBody>
          <a:bodyPr wrap="square" rtlCol="0">
            <a:spAutoFit/>
          </a:bodyPr>
          <a:lstStyle/>
          <a:p>
            <a:r>
              <a:rPr lang="en-US" sz="2000" b="1" dirty="0"/>
              <a:t>Poll Question</a:t>
            </a:r>
          </a:p>
        </p:txBody>
      </p:sp>
      <p:sp>
        <p:nvSpPr>
          <p:cNvPr id="12" name="TextBox 11">
            <a:extLst>
              <a:ext uri="{FF2B5EF4-FFF2-40B4-BE49-F238E27FC236}">
                <a16:creationId xmlns:a16="http://schemas.microsoft.com/office/drawing/2014/main" id="{3AEAC9BC-ED91-751B-8B1F-63EEA2915F5C}"/>
              </a:ext>
            </a:extLst>
          </p:cNvPr>
          <p:cNvSpPr txBox="1"/>
          <p:nvPr/>
        </p:nvSpPr>
        <p:spPr>
          <a:xfrm>
            <a:off x="6310412" y="5074379"/>
            <a:ext cx="5767288" cy="1077218"/>
          </a:xfrm>
          <a:prstGeom prst="rect">
            <a:avLst/>
          </a:prstGeom>
          <a:noFill/>
        </p:spPr>
        <p:txBody>
          <a:bodyPr wrap="square" rtlCol="0">
            <a:spAutoFit/>
          </a:bodyPr>
          <a:lstStyle/>
          <a:p>
            <a:pPr algn="ctr"/>
            <a:r>
              <a:rPr lang="en-US" sz="3200" dirty="0"/>
              <a:t>Where is your area of interest in the County?</a:t>
            </a:r>
          </a:p>
        </p:txBody>
      </p:sp>
      <p:pic>
        <p:nvPicPr>
          <p:cNvPr id="13" name="Picture 12" descr="A picture containing outdoor, sky, mountain, grass&#10;&#10;Description automatically generated">
            <a:extLst>
              <a:ext uri="{FF2B5EF4-FFF2-40B4-BE49-F238E27FC236}">
                <a16:creationId xmlns:a16="http://schemas.microsoft.com/office/drawing/2014/main" id="{D30E3326-E7C2-5DA0-B5F9-4F03C8E467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549" y="4883033"/>
            <a:ext cx="2151245" cy="1613433"/>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8E915E36-60C0-DD07-DB68-C5D5E19E99C8}"/>
              </a:ext>
            </a:extLst>
          </p:cNvPr>
          <p:cNvSpPr txBox="1"/>
          <p:nvPr/>
        </p:nvSpPr>
        <p:spPr>
          <a:xfrm>
            <a:off x="4804617" y="7750"/>
            <a:ext cx="5368314" cy="646331"/>
          </a:xfrm>
          <a:prstGeom prst="rect">
            <a:avLst/>
          </a:prstGeom>
          <a:noFill/>
        </p:spPr>
        <p:txBody>
          <a:bodyPr wrap="square" rtlCol="0">
            <a:spAutoFit/>
          </a:bodyPr>
          <a:lstStyle/>
          <a:p>
            <a:r>
              <a:rPr lang="en-US" sz="3600" b="1" dirty="0"/>
              <a:t>Intent of Today’s Webinar</a:t>
            </a:r>
          </a:p>
        </p:txBody>
      </p:sp>
      <p:sp>
        <p:nvSpPr>
          <p:cNvPr id="17" name="TextBox 16">
            <a:extLst>
              <a:ext uri="{FF2B5EF4-FFF2-40B4-BE49-F238E27FC236}">
                <a16:creationId xmlns:a16="http://schemas.microsoft.com/office/drawing/2014/main" id="{EEA12B0B-87CA-BA7D-4346-273D39FE274A}"/>
              </a:ext>
            </a:extLst>
          </p:cNvPr>
          <p:cNvSpPr txBox="1"/>
          <p:nvPr/>
        </p:nvSpPr>
        <p:spPr>
          <a:xfrm>
            <a:off x="3397125" y="849340"/>
            <a:ext cx="8590069" cy="3693319"/>
          </a:xfrm>
          <a:prstGeom prst="rect">
            <a:avLst/>
          </a:prstGeom>
          <a:noFill/>
        </p:spPr>
        <p:txBody>
          <a:bodyPr wrap="square" rtlCol="0">
            <a:spAutoFit/>
          </a:bodyPr>
          <a:lstStyle/>
          <a:p>
            <a:pPr algn="l"/>
            <a:r>
              <a:rPr lang="en-US" b="0" i="0" dirty="0">
                <a:solidFill>
                  <a:srgbClr val="585858"/>
                </a:solidFill>
                <a:effectLst/>
                <a:latin typeface="Calibri" panose="020F0502020204030204" pitchFamily="34" charset="0"/>
                <a:cs typeface="Calibri" panose="020F0502020204030204" pitchFamily="34" charset="0"/>
              </a:rPr>
              <a:t>The intent of today’s Community Open House Webinar:</a:t>
            </a:r>
          </a:p>
          <a:p>
            <a:pPr marL="285750" indent="-285750" algn="l">
              <a:buFontTx/>
              <a:buChar char="-"/>
            </a:pPr>
            <a:r>
              <a:rPr lang="en-US" b="0" i="0" dirty="0">
                <a:solidFill>
                  <a:srgbClr val="585858"/>
                </a:solidFill>
                <a:effectLst/>
                <a:latin typeface="Calibri" panose="020F0502020204030204" pitchFamily="34" charset="0"/>
                <a:cs typeface="Calibri" panose="020F0502020204030204" pitchFamily="34" charset="0"/>
              </a:rPr>
              <a:t>to provide background information on STR regulations, and </a:t>
            </a:r>
          </a:p>
          <a:p>
            <a:pPr marL="285750" indent="-285750" algn="l">
              <a:buFontTx/>
              <a:buChar char="-"/>
            </a:pPr>
            <a:r>
              <a:rPr lang="en-US" b="0" i="0" dirty="0">
                <a:solidFill>
                  <a:srgbClr val="585858"/>
                </a:solidFill>
                <a:effectLst/>
                <a:latin typeface="Calibri" panose="020F0502020204030204" pitchFamily="34" charset="0"/>
                <a:cs typeface="Calibri" panose="020F0502020204030204" pitchFamily="34" charset="0"/>
              </a:rPr>
              <a:t>present ideas on what is being considered, and </a:t>
            </a:r>
          </a:p>
          <a:p>
            <a:pPr marL="285750" indent="-285750" algn="l">
              <a:buFontTx/>
              <a:buChar char="-"/>
            </a:pPr>
            <a:r>
              <a:rPr lang="en-US" b="0" i="0" dirty="0">
                <a:solidFill>
                  <a:srgbClr val="585858"/>
                </a:solidFill>
                <a:effectLst/>
                <a:latin typeface="Calibri" panose="020F0502020204030204" pitchFamily="34" charset="0"/>
                <a:cs typeface="Calibri" panose="020F0502020204030204" pitchFamily="34" charset="0"/>
              </a:rPr>
              <a:t>gather feedback and ideas from community members and interested parties on STR regulations.</a:t>
            </a:r>
          </a:p>
          <a:p>
            <a:pPr algn="l"/>
            <a:endParaRPr lang="en-US" dirty="0">
              <a:solidFill>
                <a:srgbClr val="585858"/>
              </a:solidFill>
              <a:latin typeface="Calibri" panose="020F0502020204030204" pitchFamily="34" charset="0"/>
              <a:cs typeface="Calibri" panose="020F0502020204030204" pitchFamily="34" charset="0"/>
            </a:endParaRPr>
          </a:p>
          <a:p>
            <a:pPr algn="l"/>
            <a:r>
              <a:rPr lang="en-US" dirty="0">
                <a:solidFill>
                  <a:srgbClr val="585858"/>
                </a:solidFill>
                <a:latin typeface="Calibri" panose="020F0502020204030204" pitchFamily="34" charset="0"/>
                <a:cs typeface="Calibri" panose="020F0502020204030204" pitchFamily="34" charset="0"/>
              </a:rPr>
              <a:t>The information gathered at today’s and next week’s community meeting in Estes Park, will help county staff and officials determine what, if any, changes or revisions need to be made to the County’s STR regulations.</a:t>
            </a:r>
          </a:p>
          <a:p>
            <a:pPr algn="l"/>
            <a:endParaRPr lang="en-US" dirty="0">
              <a:solidFill>
                <a:srgbClr val="585858"/>
              </a:solidFill>
              <a:latin typeface="Calibri" panose="020F0502020204030204" pitchFamily="34" charset="0"/>
              <a:cs typeface="Calibri" panose="020F0502020204030204" pitchFamily="34" charset="0"/>
            </a:endParaRPr>
          </a:p>
          <a:p>
            <a:pPr algn="l"/>
            <a:r>
              <a:rPr lang="en-US" i="1" dirty="0">
                <a:solidFill>
                  <a:srgbClr val="585858"/>
                </a:solidFill>
                <a:latin typeface="Calibri" panose="020F0502020204030204" pitchFamily="34" charset="0"/>
                <a:cs typeface="Calibri" panose="020F0502020204030204" pitchFamily="34" charset="0"/>
              </a:rPr>
              <a:t>* Generally, revisions or updates made to the STR standards would not impact previously approved STRs. Changes made to re-registration or transferability could impact previously approved STRs.*</a:t>
            </a:r>
          </a:p>
        </p:txBody>
      </p:sp>
    </p:spTree>
    <p:extLst>
      <p:ext uri="{BB962C8B-B14F-4D97-AF65-F5344CB8AC3E}">
        <p14:creationId xmlns:p14="http://schemas.microsoft.com/office/powerpoint/2010/main" val="407296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608" y="-23248"/>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0203185-9F99-3D07-51E8-6968CA6454BB}"/>
              </a:ext>
            </a:extLst>
          </p:cNvPr>
          <p:cNvSpPr txBox="1"/>
          <p:nvPr/>
        </p:nvSpPr>
        <p:spPr>
          <a:xfrm>
            <a:off x="3554926" y="172846"/>
            <a:ext cx="3752541" cy="584775"/>
          </a:xfrm>
          <a:prstGeom prst="rect">
            <a:avLst/>
          </a:prstGeom>
          <a:noFill/>
        </p:spPr>
        <p:txBody>
          <a:bodyPr wrap="square" rtlCol="0">
            <a:spAutoFit/>
          </a:bodyPr>
          <a:lstStyle/>
          <a:p>
            <a:r>
              <a:rPr lang="en-US" sz="3200" b="1" dirty="0"/>
              <a:t>Questions</a:t>
            </a:r>
          </a:p>
        </p:txBody>
      </p:sp>
      <p:sp>
        <p:nvSpPr>
          <p:cNvPr id="7" name="AutoShape 1" descr="Larimer County">
            <a:extLst>
              <a:ext uri="{FF2B5EF4-FFF2-40B4-BE49-F238E27FC236}">
                <a16:creationId xmlns:a16="http://schemas.microsoft.com/office/drawing/2014/main" id="{21273B2F-B3B2-5798-ED62-343DAB48BA19}"/>
              </a:ext>
            </a:extLst>
          </p:cNvPr>
          <p:cNvSpPr>
            <a:spLocks noChangeAspect="1" noChangeArrowheads="1"/>
          </p:cNvSpPr>
          <p:nvPr/>
        </p:nvSpPr>
        <p:spPr bwMode="auto">
          <a:xfrm>
            <a:off x="838200" y="3094038"/>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2">
            <a:extLst>
              <a:ext uri="{FF2B5EF4-FFF2-40B4-BE49-F238E27FC236}">
                <a16:creationId xmlns:a16="http://schemas.microsoft.com/office/drawing/2014/main" id="{47A0BADA-AE9F-4597-79BA-8ABDB2D5E237}"/>
              </a:ext>
            </a:extLst>
          </p:cNvPr>
          <p:cNvSpPr>
            <a:spLocks noChangeArrowheads="1"/>
          </p:cNvSpPr>
          <p:nvPr/>
        </p:nvSpPr>
        <p:spPr bwMode="auto">
          <a:xfrm>
            <a:off x="838200" y="309403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49635369-654E-51A1-BA10-C72CDA1F5F40}"/>
              </a:ext>
            </a:extLst>
          </p:cNvPr>
          <p:cNvGraphicFramePr>
            <a:graphicFrameLocks noGrp="1"/>
          </p:cNvGraphicFramePr>
          <p:nvPr>
            <p:extLst>
              <p:ext uri="{D42A27DB-BD31-4B8C-83A1-F6EECF244321}">
                <p14:modId xmlns:p14="http://schemas.microsoft.com/office/powerpoint/2010/main" val="1690511106"/>
              </p:ext>
            </p:extLst>
          </p:nvPr>
        </p:nvGraphicFramePr>
        <p:xfrm>
          <a:off x="3585393" y="2298005"/>
          <a:ext cx="4152594" cy="2104643"/>
        </p:xfrm>
        <a:graphic>
          <a:graphicData uri="http://schemas.openxmlformats.org/drawingml/2006/table">
            <a:tbl>
              <a:tblPr/>
              <a:tblGrid>
                <a:gridCol w="4152594">
                  <a:extLst>
                    <a:ext uri="{9D8B030D-6E8A-4147-A177-3AD203B41FA5}">
                      <a16:colId xmlns:a16="http://schemas.microsoft.com/office/drawing/2014/main" val="2028947374"/>
                    </a:ext>
                  </a:extLst>
                </a:gridCol>
              </a:tblGrid>
              <a:tr h="643939">
                <a:tc>
                  <a:txBody>
                    <a:bodyPr/>
                    <a:lstStyle/>
                    <a:p>
                      <a:r>
                        <a:rPr lang="en-US" sz="1600" b="1" dirty="0">
                          <a:solidFill>
                            <a:srgbClr val="045F59"/>
                          </a:solidFill>
                          <a:effectLst/>
                          <a:latin typeface="Roboto" panose="02000000000000000000" pitchFamily="2" charset="0"/>
                        </a:rPr>
                        <a:t>Lesli Ellis, AICP CEP</a:t>
                      </a:r>
                    </a:p>
                    <a:p>
                      <a:r>
                        <a:rPr lang="en-US" sz="1600" dirty="0">
                          <a:solidFill>
                            <a:srgbClr val="045F59"/>
                          </a:solidFill>
                          <a:effectLst/>
                          <a:latin typeface="Roboto" panose="02000000000000000000" pitchFamily="2" charset="0"/>
                        </a:rPr>
                        <a:t>Community Development Director</a:t>
                      </a:r>
                    </a:p>
                  </a:txBody>
                  <a:tcPr marB="44450" anchor="ctr">
                    <a:lnL>
                      <a:noFill/>
                    </a:lnL>
                    <a:lnR>
                      <a:noFill/>
                    </a:lnR>
                    <a:lnT>
                      <a:noFill/>
                    </a:lnT>
                    <a:lnB w="12700" cap="flat" cmpd="sng" algn="ctr">
                      <a:solidFill>
                        <a:srgbClr val="045F59"/>
                      </a:solidFill>
                      <a:prstDash val="solid"/>
                      <a:round/>
                      <a:headEnd type="none" w="med" len="med"/>
                      <a:tailEnd type="none" w="med" len="med"/>
                    </a:lnB>
                    <a:noFill/>
                  </a:tcPr>
                </a:tc>
                <a:extLst>
                  <a:ext uri="{0D108BD9-81ED-4DB2-BD59-A6C34878D82A}">
                    <a16:rowId xmlns:a16="http://schemas.microsoft.com/office/drawing/2014/main" val="994783848"/>
                  </a:ext>
                </a:extLst>
              </a:tr>
              <a:tr h="1460704">
                <a:tc>
                  <a:txBody>
                    <a:bodyPr/>
                    <a:lstStyle/>
                    <a:p>
                      <a:r>
                        <a:rPr lang="en-US" sz="1600" dirty="0">
                          <a:effectLst/>
                          <a:latin typeface="Roboto" panose="02000000000000000000" pitchFamily="2" charset="0"/>
                        </a:rPr>
                        <a:t>Community Development Department</a:t>
                      </a:r>
                    </a:p>
                    <a:p>
                      <a:r>
                        <a:rPr lang="en-US" sz="1600" dirty="0">
                          <a:effectLst/>
                          <a:latin typeface="Roboto" panose="02000000000000000000" pitchFamily="2" charset="0"/>
                        </a:rPr>
                        <a:t>200 W Oak St, Suite 3100</a:t>
                      </a:r>
                    </a:p>
                    <a:p>
                      <a:r>
                        <a:rPr lang="en-US" sz="1600" dirty="0">
                          <a:effectLst/>
                          <a:latin typeface="Roboto" panose="02000000000000000000" pitchFamily="2" charset="0"/>
                        </a:rPr>
                        <a:t>Fort Collins, CO 80521 </a:t>
                      </a:r>
                    </a:p>
                    <a:p>
                      <a:r>
                        <a:rPr lang="en-US" sz="1600" dirty="0">
                          <a:effectLst/>
                          <a:latin typeface="Roboto" panose="02000000000000000000" pitchFamily="2" charset="0"/>
                        </a:rPr>
                        <a:t>W: 970.498.7690 </a:t>
                      </a:r>
                    </a:p>
                    <a:p>
                      <a:r>
                        <a:rPr lang="en-US" sz="1600" dirty="0">
                          <a:solidFill>
                            <a:srgbClr val="1155CC"/>
                          </a:solidFill>
                          <a:effectLst/>
                          <a:latin typeface="Roboto" panose="02000000000000000000" pitchFamily="2" charset="0"/>
                          <a:hlinkClick r:id="rId3"/>
                        </a:rPr>
                        <a:t>ellislk@</a:t>
                      </a:r>
                      <a:r>
                        <a:rPr lang="en-US" sz="1600" u="sng" dirty="0">
                          <a:solidFill>
                            <a:srgbClr val="1155CC"/>
                          </a:solidFill>
                          <a:effectLst/>
                          <a:latin typeface="Roboto" panose="02000000000000000000" pitchFamily="2" charset="0"/>
                          <a:hlinkClick r:id="rId4"/>
                        </a:rPr>
                        <a:t>co.larimer.co.</a:t>
                      </a:r>
                      <a:r>
                        <a:rPr lang="en-US" sz="1600" u="sng" dirty="0">
                          <a:effectLst/>
                          <a:latin typeface="Roboto" panose="02000000000000000000" pitchFamily="2" charset="0"/>
                        </a:rPr>
                        <a:t>us</a:t>
                      </a:r>
                      <a:r>
                        <a:rPr lang="en-US" sz="1600" dirty="0">
                          <a:effectLst/>
                          <a:latin typeface="Roboto" panose="02000000000000000000" pitchFamily="2" charset="0"/>
                        </a:rPr>
                        <a:t> | </a:t>
                      </a:r>
                      <a:r>
                        <a:rPr lang="en-US" sz="1600" dirty="0">
                          <a:solidFill>
                            <a:srgbClr val="1155CC"/>
                          </a:solidFill>
                          <a:effectLst/>
                          <a:latin typeface="Roboto" panose="02000000000000000000" pitchFamily="2" charset="0"/>
                          <a:hlinkClick r:id="rId5"/>
                        </a:rPr>
                        <a:t>www.larimer.</a:t>
                      </a:r>
                      <a:r>
                        <a:rPr lang="en-US" sz="1600" u="sng" dirty="0">
                          <a:effectLst/>
                          <a:latin typeface="Roboto" panose="02000000000000000000" pitchFamily="2" charset="0"/>
                        </a:rPr>
                        <a:t>gov</a:t>
                      </a:r>
                      <a:endParaRPr lang="en-US" sz="1600" dirty="0">
                        <a:effectLst/>
                        <a:latin typeface="Roboto" panose="02000000000000000000" pitchFamily="2" charset="0"/>
                      </a:endParaRPr>
                    </a:p>
                  </a:txBody>
                  <a:tcPr marT="31750" anchor="ctr">
                    <a:lnL>
                      <a:noFill/>
                    </a:lnL>
                    <a:lnR>
                      <a:noFill/>
                    </a:lnR>
                    <a:lnT w="12700" cap="flat" cmpd="sng" algn="ctr">
                      <a:solidFill>
                        <a:srgbClr val="045F59"/>
                      </a:solidFill>
                      <a:prstDash val="solid"/>
                      <a:round/>
                      <a:headEnd type="none" w="med" len="med"/>
                      <a:tailEnd type="none" w="med" len="med"/>
                    </a:lnT>
                    <a:lnB>
                      <a:noFill/>
                    </a:lnB>
                    <a:noFill/>
                  </a:tcPr>
                </a:tc>
                <a:extLst>
                  <a:ext uri="{0D108BD9-81ED-4DB2-BD59-A6C34878D82A}">
                    <a16:rowId xmlns:a16="http://schemas.microsoft.com/office/drawing/2014/main" val="1153770213"/>
                  </a:ext>
                </a:extLst>
              </a:tr>
            </a:tbl>
          </a:graphicData>
        </a:graphic>
      </p:graphicFrame>
      <p:graphicFrame>
        <p:nvGraphicFramePr>
          <p:cNvPr id="15" name="Table 14">
            <a:extLst>
              <a:ext uri="{FF2B5EF4-FFF2-40B4-BE49-F238E27FC236}">
                <a16:creationId xmlns:a16="http://schemas.microsoft.com/office/drawing/2014/main" id="{E902AB7C-1C6E-C119-EE06-ABF45B0CB135}"/>
              </a:ext>
            </a:extLst>
          </p:cNvPr>
          <p:cNvGraphicFramePr>
            <a:graphicFrameLocks noGrp="1"/>
          </p:cNvGraphicFramePr>
          <p:nvPr>
            <p:extLst>
              <p:ext uri="{D42A27DB-BD31-4B8C-83A1-F6EECF244321}">
                <p14:modId xmlns:p14="http://schemas.microsoft.com/office/powerpoint/2010/main" val="832571170"/>
              </p:ext>
            </p:extLst>
          </p:nvPr>
        </p:nvGraphicFramePr>
        <p:xfrm>
          <a:off x="3554926" y="4649820"/>
          <a:ext cx="4152594" cy="1874520"/>
        </p:xfrm>
        <a:graphic>
          <a:graphicData uri="http://schemas.openxmlformats.org/drawingml/2006/table">
            <a:tbl>
              <a:tblPr/>
              <a:tblGrid>
                <a:gridCol w="4152594">
                  <a:extLst>
                    <a:ext uri="{9D8B030D-6E8A-4147-A177-3AD203B41FA5}">
                      <a16:colId xmlns:a16="http://schemas.microsoft.com/office/drawing/2014/main" val="3900364342"/>
                    </a:ext>
                  </a:extLst>
                </a:gridCol>
              </a:tblGrid>
              <a:tr h="0">
                <a:tc>
                  <a:txBody>
                    <a:bodyPr/>
                    <a:lstStyle/>
                    <a:p>
                      <a:r>
                        <a:rPr lang="en-US" sz="1600" b="1" dirty="0">
                          <a:solidFill>
                            <a:srgbClr val="045F59"/>
                          </a:solidFill>
                          <a:effectLst/>
                          <a:latin typeface="Roboto" panose="02000000000000000000" pitchFamily="2" charset="0"/>
                        </a:rPr>
                        <a:t>Tawn Hillenbrand</a:t>
                      </a:r>
                    </a:p>
                    <a:p>
                      <a:r>
                        <a:rPr lang="en-US" sz="1600" dirty="0">
                          <a:solidFill>
                            <a:srgbClr val="045F59"/>
                          </a:solidFill>
                          <a:effectLst/>
                          <a:latin typeface="Roboto" panose="02000000000000000000" pitchFamily="2" charset="0"/>
                        </a:rPr>
                        <a:t>Senior Planner</a:t>
                      </a:r>
                    </a:p>
                  </a:txBody>
                  <a:tcPr marB="44450" anchor="ctr">
                    <a:lnL>
                      <a:noFill/>
                    </a:lnL>
                    <a:lnR>
                      <a:noFill/>
                    </a:lnR>
                    <a:lnT>
                      <a:noFill/>
                    </a:lnT>
                    <a:lnB w="12700" cap="flat" cmpd="sng" algn="ctr">
                      <a:solidFill>
                        <a:srgbClr val="045F59"/>
                      </a:solidFill>
                      <a:prstDash val="solid"/>
                      <a:round/>
                      <a:headEnd type="none" w="med" len="med"/>
                      <a:tailEnd type="none" w="med" len="med"/>
                    </a:lnB>
                  </a:tcPr>
                </a:tc>
                <a:extLst>
                  <a:ext uri="{0D108BD9-81ED-4DB2-BD59-A6C34878D82A}">
                    <a16:rowId xmlns:a16="http://schemas.microsoft.com/office/drawing/2014/main" val="1228296439"/>
                  </a:ext>
                </a:extLst>
              </a:tr>
              <a:tr h="0">
                <a:tc>
                  <a:txBody>
                    <a:bodyPr/>
                    <a:lstStyle/>
                    <a:p>
                      <a:r>
                        <a:rPr lang="en-US" sz="1600" dirty="0">
                          <a:effectLst/>
                          <a:latin typeface="Roboto" panose="02000000000000000000" pitchFamily="2" charset="0"/>
                        </a:rPr>
                        <a:t>Community Development Department</a:t>
                      </a:r>
                    </a:p>
                    <a:p>
                      <a:r>
                        <a:rPr lang="en-US" sz="1600" dirty="0">
                          <a:effectLst/>
                          <a:latin typeface="Roboto" panose="02000000000000000000" pitchFamily="2" charset="0"/>
                        </a:rPr>
                        <a:t>200 W Oak Street, Suite 3100</a:t>
                      </a:r>
                    </a:p>
                    <a:p>
                      <a:r>
                        <a:rPr lang="en-US" sz="1600" dirty="0">
                          <a:effectLst/>
                          <a:latin typeface="Roboto" panose="02000000000000000000" pitchFamily="2" charset="0"/>
                        </a:rPr>
                        <a:t>Fort Collins, CO 80521</a:t>
                      </a:r>
                    </a:p>
                    <a:p>
                      <a:r>
                        <a:rPr lang="en-US" sz="1600" dirty="0">
                          <a:effectLst/>
                          <a:latin typeface="Roboto" panose="02000000000000000000" pitchFamily="2" charset="0"/>
                        </a:rPr>
                        <a:t>W: 970.498.7691</a:t>
                      </a:r>
                    </a:p>
                    <a:p>
                      <a:r>
                        <a:rPr lang="en-US" sz="1600" dirty="0">
                          <a:solidFill>
                            <a:srgbClr val="1155CC"/>
                          </a:solidFill>
                          <a:effectLst/>
                          <a:latin typeface="Roboto" panose="02000000000000000000" pitchFamily="2" charset="0"/>
                          <a:hlinkClick r:id="rId6"/>
                        </a:rPr>
                        <a:t>thillenbrand@larimer.org </a:t>
                      </a:r>
                      <a:r>
                        <a:rPr lang="en-US" sz="1600" dirty="0">
                          <a:solidFill>
                            <a:srgbClr val="045F59"/>
                          </a:solidFill>
                          <a:effectLst/>
                          <a:latin typeface="Roboto" panose="02000000000000000000" pitchFamily="2" charset="0"/>
                        </a:rPr>
                        <a:t>| </a:t>
                      </a:r>
                      <a:r>
                        <a:rPr lang="en-US" sz="1600" dirty="0">
                          <a:solidFill>
                            <a:srgbClr val="1155CC"/>
                          </a:solidFill>
                          <a:effectLst/>
                          <a:latin typeface="Roboto" panose="02000000000000000000" pitchFamily="2" charset="0"/>
                        </a:rPr>
                        <a:t>www.larimer.gov</a:t>
                      </a:r>
                      <a:endParaRPr lang="en-US" sz="1600" dirty="0">
                        <a:solidFill>
                          <a:srgbClr val="045F59"/>
                        </a:solidFill>
                        <a:effectLst/>
                        <a:latin typeface="Roboto" panose="02000000000000000000" pitchFamily="2" charset="0"/>
                      </a:endParaRPr>
                    </a:p>
                  </a:txBody>
                  <a:tcPr marT="31750" anchor="ctr">
                    <a:lnL>
                      <a:noFill/>
                    </a:lnL>
                    <a:lnR>
                      <a:noFill/>
                    </a:lnR>
                    <a:lnT w="12700" cap="flat" cmpd="sng" algn="ctr">
                      <a:solidFill>
                        <a:srgbClr val="045F59"/>
                      </a:solidFill>
                      <a:prstDash val="solid"/>
                      <a:round/>
                      <a:headEnd type="none" w="med" len="med"/>
                      <a:tailEnd type="none" w="med" len="med"/>
                    </a:lnT>
                    <a:lnB>
                      <a:noFill/>
                    </a:lnB>
                  </a:tcPr>
                </a:tc>
                <a:extLst>
                  <a:ext uri="{0D108BD9-81ED-4DB2-BD59-A6C34878D82A}">
                    <a16:rowId xmlns:a16="http://schemas.microsoft.com/office/drawing/2014/main" val="1247320216"/>
                  </a:ext>
                </a:extLst>
              </a:tr>
            </a:tbl>
          </a:graphicData>
        </a:graphic>
      </p:graphicFrame>
      <p:sp>
        <p:nvSpPr>
          <p:cNvPr id="17" name="Rectangle 3">
            <a:extLst>
              <a:ext uri="{FF2B5EF4-FFF2-40B4-BE49-F238E27FC236}">
                <a16:creationId xmlns:a16="http://schemas.microsoft.com/office/drawing/2014/main" id="{C7208BF9-3330-C6F5-CA17-D8BAE8769B55}"/>
              </a:ext>
            </a:extLst>
          </p:cNvPr>
          <p:cNvSpPr>
            <a:spLocks noChangeArrowheads="1"/>
          </p:cNvSpPr>
          <p:nvPr/>
        </p:nvSpPr>
        <p:spPr bwMode="auto">
          <a:xfrm>
            <a:off x="4677746" y="3910983"/>
            <a:ext cx="609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34ED2136-4335-7DF9-54ED-2B406346468A}"/>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FC7FB9ED-F378-DAB9-99A0-0CBF61CFDC14}"/>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1" name="Picture 20" descr="LC logo white Large.png">
            <a:extLst>
              <a:ext uri="{FF2B5EF4-FFF2-40B4-BE49-F238E27FC236}">
                <a16:creationId xmlns:a16="http://schemas.microsoft.com/office/drawing/2014/main" id="{0FF9FED9-7A75-61A2-C989-D11FB76B69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2" name="Picture 21" descr="A house with a deck and trees in the back&#10;&#10;Description automatically generated with low confidence">
            <a:extLst>
              <a:ext uri="{FF2B5EF4-FFF2-40B4-BE49-F238E27FC236}">
                <a16:creationId xmlns:a16="http://schemas.microsoft.com/office/drawing/2014/main" id="{1D2FA816-013C-50A8-7169-5B09767C5F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85461C3-CD46-BC50-7FC8-D39E4FCAED96}"/>
              </a:ext>
            </a:extLst>
          </p:cNvPr>
          <p:cNvSpPr txBox="1"/>
          <p:nvPr/>
        </p:nvSpPr>
        <p:spPr>
          <a:xfrm>
            <a:off x="3787054" y="774875"/>
            <a:ext cx="7949750" cy="1200329"/>
          </a:xfrm>
          <a:prstGeom prst="rect">
            <a:avLst/>
          </a:prstGeom>
          <a:noFill/>
        </p:spPr>
        <p:txBody>
          <a:bodyPr wrap="square" rtlCol="0">
            <a:spAutoFit/>
          </a:bodyPr>
          <a:lstStyle/>
          <a:p>
            <a:r>
              <a:rPr lang="en-US" sz="2400" dirty="0"/>
              <a:t>Any questions, or if you would like to provide additional feedback, please email Senior Planner Tawn Hillenbrand at</a:t>
            </a:r>
          </a:p>
          <a:p>
            <a:r>
              <a:rPr lang="en-US" sz="2400" dirty="0">
                <a:solidFill>
                  <a:srgbClr val="C00000"/>
                </a:solidFill>
              </a:rPr>
              <a:t>LUC2020@larimer.org</a:t>
            </a:r>
          </a:p>
        </p:txBody>
      </p:sp>
    </p:spTree>
    <p:extLst>
      <p:ext uri="{BB962C8B-B14F-4D97-AF65-F5344CB8AC3E}">
        <p14:creationId xmlns:p14="http://schemas.microsoft.com/office/powerpoint/2010/main" val="393640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BF54-541B-1D41-7AD9-3829377169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24D277-EAD2-AE54-CA3E-E56D1A1936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7682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1"/>
            <a:ext cx="12187031" cy="6873500"/>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flipV="1">
            <a:off x="6456" y="6742047"/>
            <a:ext cx="12171339" cy="11595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9" name="Picture 8" descr="A house with a deck and trees in the back&#10;&#10;Description automatically generated with low confidence">
            <a:extLst>
              <a:ext uri="{FF2B5EF4-FFF2-40B4-BE49-F238E27FC236}">
                <a16:creationId xmlns:a16="http://schemas.microsoft.com/office/drawing/2014/main" id="{9516E310-2731-41A7-8187-DA54C1F5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15" name="TextBox 14">
            <a:extLst>
              <a:ext uri="{FF2B5EF4-FFF2-40B4-BE49-F238E27FC236}">
                <a16:creationId xmlns:a16="http://schemas.microsoft.com/office/drawing/2014/main" id="{8E915E36-60C0-DD07-DB68-C5D5E19E99C8}"/>
              </a:ext>
            </a:extLst>
          </p:cNvPr>
          <p:cNvSpPr txBox="1"/>
          <p:nvPr/>
        </p:nvSpPr>
        <p:spPr>
          <a:xfrm>
            <a:off x="4594479" y="0"/>
            <a:ext cx="6262817" cy="646331"/>
          </a:xfrm>
          <a:prstGeom prst="rect">
            <a:avLst/>
          </a:prstGeom>
          <a:noFill/>
        </p:spPr>
        <p:txBody>
          <a:bodyPr wrap="square" rtlCol="0">
            <a:spAutoFit/>
          </a:bodyPr>
          <a:lstStyle/>
          <a:p>
            <a:r>
              <a:rPr lang="en-US" sz="3600" b="1" dirty="0"/>
              <a:t>Webinar Agenda &amp; Instructions</a:t>
            </a:r>
          </a:p>
        </p:txBody>
      </p:sp>
      <p:sp>
        <p:nvSpPr>
          <p:cNvPr id="17" name="TextBox 16">
            <a:extLst>
              <a:ext uri="{FF2B5EF4-FFF2-40B4-BE49-F238E27FC236}">
                <a16:creationId xmlns:a16="http://schemas.microsoft.com/office/drawing/2014/main" id="{EEA12B0B-87CA-BA7D-4346-273D39FE274A}"/>
              </a:ext>
            </a:extLst>
          </p:cNvPr>
          <p:cNvSpPr txBox="1"/>
          <p:nvPr/>
        </p:nvSpPr>
        <p:spPr>
          <a:xfrm>
            <a:off x="3203444" y="632375"/>
            <a:ext cx="8590069" cy="6561733"/>
          </a:xfrm>
          <a:prstGeom prst="rect">
            <a:avLst/>
          </a:prstGeom>
          <a:noFill/>
        </p:spPr>
        <p:txBody>
          <a:bodyPr wrap="square" rtlCol="0">
            <a:spAutoFit/>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Agenda: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5:55pm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Participants can begin joining the webinar</a:t>
            </a:r>
          </a:p>
          <a:p>
            <a:pPr marL="0" marR="0">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6:00pm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Team introductions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6:05pm – 6:20pm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Brief presentation providing background information on Short-term 					 Rentals and on the process and timeline to update the existing 						 regulations.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6:20pm – 7:25pm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Participant questions and feedback.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7:25pm – 7:30pm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Summary and closing statement.</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Instructions:</a:t>
            </a:r>
          </a:p>
          <a:p>
            <a:pPr marL="285750" marR="0" indent="-285750">
              <a:lnSpc>
                <a:spcPct val="107000"/>
              </a:lnSpc>
              <a:spcBef>
                <a:spcPts val="0"/>
              </a:spcBef>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Attendees are muted upon entry into the webinar and video is disabled.</a:t>
            </a:r>
          </a:p>
          <a:p>
            <a:pPr marL="285750" marR="0" indent="-285750">
              <a:lnSpc>
                <a:spcPct val="107000"/>
              </a:lnSpc>
              <a:spcBef>
                <a:spcPts val="0"/>
              </a:spcBef>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Our team will ask you to use the “raise hand” control at the bottom of your screen if you wish to provide comment</a:t>
            </a:r>
          </a:p>
          <a:p>
            <a:pPr marL="285750" marR="0" indent="-285750">
              <a:lnSpc>
                <a:spcPct val="107000"/>
              </a:lnSpc>
              <a:spcBef>
                <a:spcPts val="0"/>
              </a:spcBef>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If you wish to ask a question, you may use the Q&amp;A control at the bottom of your screen</a:t>
            </a:r>
          </a:p>
          <a:p>
            <a:pPr marL="285750" marR="0" indent="-285750">
              <a:lnSpc>
                <a:spcPct val="107000"/>
              </a:lnSpc>
              <a:spcBef>
                <a:spcPts val="0"/>
              </a:spcBef>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Please maintain civility when speaking</a:t>
            </a:r>
          </a:p>
          <a:p>
            <a:pPr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10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19385" y="-17534"/>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963437C-EFDD-7671-2E50-48E2D65880BC}"/>
              </a:ext>
            </a:extLst>
          </p:cNvPr>
          <p:cNvSpPr txBox="1"/>
          <p:nvPr/>
        </p:nvSpPr>
        <p:spPr>
          <a:xfrm>
            <a:off x="3132258" y="732736"/>
            <a:ext cx="5044590" cy="400110"/>
          </a:xfrm>
          <a:prstGeom prst="rect">
            <a:avLst/>
          </a:prstGeom>
          <a:noFill/>
        </p:spPr>
        <p:txBody>
          <a:bodyPr wrap="square" rtlCol="0">
            <a:spAutoFit/>
          </a:bodyPr>
          <a:lstStyle/>
          <a:p>
            <a:r>
              <a:rPr lang="en-US" sz="2000" b="1" dirty="0"/>
              <a:t>Short-term Rentals have benefits:</a:t>
            </a:r>
          </a:p>
        </p:txBody>
      </p:sp>
      <p:sp>
        <p:nvSpPr>
          <p:cNvPr id="21" name="Rectangle 20">
            <a:extLst>
              <a:ext uri="{FF2B5EF4-FFF2-40B4-BE49-F238E27FC236}">
                <a16:creationId xmlns:a16="http://schemas.microsoft.com/office/drawing/2014/main" id="{D200F237-8143-FA96-36AC-673EF27049A7}"/>
              </a:ext>
            </a:extLst>
          </p:cNvPr>
          <p:cNvSpPr/>
          <p:nvPr/>
        </p:nvSpPr>
        <p:spPr>
          <a:xfrm rot="5400000">
            <a:off x="-1958509" y="1974009"/>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E65EC27-90F8-9CEC-2BD9-7E098595BF5F}"/>
              </a:ext>
            </a:extLst>
          </p:cNvPr>
          <p:cNvSpPr txBox="1">
            <a:spLocks/>
          </p:cNvSpPr>
          <p:nvPr/>
        </p:nvSpPr>
        <p:spPr>
          <a:xfrm>
            <a:off x="236281" y="9761"/>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3" name="Picture 22" descr="LC logo white Large.png">
            <a:extLst>
              <a:ext uri="{FF2B5EF4-FFF2-40B4-BE49-F238E27FC236}">
                <a16:creationId xmlns:a16="http://schemas.microsoft.com/office/drawing/2014/main" id="{F9EA3F2F-A7F4-A6F7-53AA-6A219AD8E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08" y="104688"/>
            <a:ext cx="1135447" cy="579183"/>
          </a:xfrm>
          <a:prstGeom prst="rect">
            <a:avLst/>
          </a:prstGeom>
        </p:spPr>
      </p:pic>
      <p:pic>
        <p:nvPicPr>
          <p:cNvPr id="24" name="Picture 23" descr="A house with a deck and trees in the back&#10;&#10;Description automatically generated with low confidence">
            <a:extLst>
              <a:ext uri="{FF2B5EF4-FFF2-40B4-BE49-F238E27FC236}">
                <a16:creationId xmlns:a16="http://schemas.microsoft.com/office/drawing/2014/main" id="{1A2302CF-2D38-5815-8941-01AC30ECA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7" y="3467706"/>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317BDB-6512-5825-FE0D-A37C66D5889E}"/>
              </a:ext>
            </a:extLst>
          </p:cNvPr>
          <p:cNvSpPr txBox="1"/>
          <p:nvPr/>
        </p:nvSpPr>
        <p:spPr>
          <a:xfrm>
            <a:off x="3317780" y="1122716"/>
            <a:ext cx="4480268" cy="1887696"/>
          </a:xfrm>
          <a:prstGeom prst="rect">
            <a:avLst/>
          </a:prstGeom>
          <a:noFill/>
        </p:spPr>
        <p:txBody>
          <a:bodyPr wrap="square" rtlCol="0">
            <a:spAutoFit/>
          </a:bodyPr>
          <a:lstStyle/>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supplemental income to property owners</a:t>
            </a:r>
          </a:p>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local economy through tourism</a:t>
            </a:r>
          </a:p>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second homes not just vacant</a:t>
            </a:r>
          </a:p>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community between hosts and renters</a:t>
            </a:r>
          </a:p>
          <a:p>
            <a:endParaRPr lang="en-US" dirty="0">
              <a:solidFill>
                <a:srgbClr val="5E5F5F"/>
              </a:solidFill>
            </a:endParaRPr>
          </a:p>
        </p:txBody>
      </p:sp>
      <p:sp>
        <p:nvSpPr>
          <p:cNvPr id="37" name="TextBox 36">
            <a:extLst>
              <a:ext uri="{FF2B5EF4-FFF2-40B4-BE49-F238E27FC236}">
                <a16:creationId xmlns:a16="http://schemas.microsoft.com/office/drawing/2014/main" id="{F1E6F8EA-04D0-B5C9-3305-C95D8C63E563}"/>
              </a:ext>
            </a:extLst>
          </p:cNvPr>
          <p:cNvSpPr txBox="1"/>
          <p:nvPr/>
        </p:nvSpPr>
        <p:spPr>
          <a:xfrm>
            <a:off x="3132258" y="2701678"/>
            <a:ext cx="5044590" cy="400110"/>
          </a:xfrm>
          <a:prstGeom prst="rect">
            <a:avLst/>
          </a:prstGeom>
          <a:noFill/>
        </p:spPr>
        <p:txBody>
          <a:bodyPr wrap="square" rtlCol="0">
            <a:spAutoFit/>
          </a:bodyPr>
          <a:lstStyle/>
          <a:p>
            <a:r>
              <a:rPr lang="en-US" sz="2000" b="1" dirty="0"/>
              <a:t>And challenges: </a:t>
            </a:r>
          </a:p>
        </p:txBody>
      </p:sp>
      <p:sp>
        <p:nvSpPr>
          <p:cNvPr id="38" name="TextBox 37">
            <a:extLst>
              <a:ext uri="{FF2B5EF4-FFF2-40B4-BE49-F238E27FC236}">
                <a16:creationId xmlns:a16="http://schemas.microsoft.com/office/drawing/2014/main" id="{BBE05B60-449B-6A1A-349A-FE0B7A3FFD5C}"/>
              </a:ext>
            </a:extLst>
          </p:cNvPr>
          <p:cNvSpPr txBox="1"/>
          <p:nvPr/>
        </p:nvSpPr>
        <p:spPr>
          <a:xfrm>
            <a:off x="3317780" y="3126749"/>
            <a:ext cx="4480268" cy="2718693"/>
          </a:xfrm>
          <a:prstGeom prst="rect">
            <a:avLst/>
          </a:prstGeom>
          <a:noFill/>
        </p:spPr>
        <p:txBody>
          <a:bodyPr wrap="square" rtlCol="0">
            <a:spAutoFit/>
          </a:bodyPr>
          <a:lstStyle/>
          <a:p>
            <a:pPr marL="285750" marR="0" indent="-285750">
              <a:spcBef>
                <a:spcPts val="0"/>
              </a:spcBef>
              <a:spcAft>
                <a:spcPts val="800"/>
              </a:spcAft>
              <a:buFont typeface="Arial" panose="020B0604020202020204" pitchFamily="34" charset="0"/>
              <a:buChar char="•"/>
            </a:pPr>
            <a:r>
              <a:rPr lang="en-US" dirty="0">
                <a:solidFill>
                  <a:schemeClr val="bg2">
                    <a:lumMod val="50000"/>
                  </a:schemeClr>
                </a:solidFill>
                <a:effectLst/>
                <a:ea typeface="Calibri" panose="020F0502020204030204" pitchFamily="34" charset="0"/>
                <a:cs typeface="Arial" panose="020B0604020202020204" pitchFamily="34" charset="0"/>
              </a:rPr>
              <a:t>adverse impacts to health, safety and welfare of communities</a:t>
            </a:r>
          </a:p>
          <a:p>
            <a:pPr marL="285750" marR="0" indent="-285750">
              <a:spcBef>
                <a:spcPts val="0"/>
              </a:spcBef>
              <a:spcAft>
                <a:spcPts val="800"/>
              </a:spcAft>
              <a:buFont typeface="Arial" panose="020B0604020202020204" pitchFamily="34" charset="0"/>
              <a:buChar char="•"/>
            </a:pPr>
            <a:r>
              <a:rPr lang="en-US" dirty="0">
                <a:solidFill>
                  <a:schemeClr val="bg2">
                    <a:lumMod val="50000"/>
                  </a:schemeClr>
                </a:solidFill>
                <a:effectLst/>
                <a:ea typeface="Calibri" panose="020F0502020204030204" pitchFamily="34" charset="0"/>
                <a:cs typeface="Arial" panose="020B0604020202020204" pitchFamily="34" charset="0"/>
              </a:rPr>
              <a:t>complaints about noise, traffic, loss of sense of place in neighborhoods</a:t>
            </a:r>
          </a:p>
          <a:p>
            <a:pPr marL="285750" marR="0" indent="-285750">
              <a:spcBef>
                <a:spcPts val="0"/>
              </a:spcBef>
              <a:spcAft>
                <a:spcPts val="800"/>
              </a:spcAft>
              <a:buFont typeface="Arial" panose="020B0604020202020204" pitchFamily="34" charset="0"/>
              <a:buChar char="•"/>
            </a:pPr>
            <a:r>
              <a:rPr lang="en-US" dirty="0">
                <a:solidFill>
                  <a:schemeClr val="bg2">
                    <a:lumMod val="50000"/>
                  </a:schemeClr>
                </a:solidFill>
                <a:ea typeface="Calibri" panose="020F0502020204030204" pitchFamily="34" charset="0"/>
                <a:cs typeface="Arial" panose="020B0604020202020204" pitchFamily="34" charset="0"/>
              </a:rPr>
              <a:t>c</a:t>
            </a:r>
            <a:r>
              <a:rPr lang="en-US" dirty="0">
                <a:solidFill>
                  <a:schemeClr val="bg2">
                    <a:lumMod val="50000"/>
                  </a:schemeClr>
                </a:solidFill>
                <a:effectLst/>
                <a:ea typeface="Calibri" panose="020F0502020204030204" pitchFamily="34" charset="0"/>
                <a:cs typeface="Arial" panose="020B0604020202020204" pitchFamily="34" charset="0"/>
              </a:rPr>
              <a:t>oncerns about fire safety</a:t>
            </a:r>
          </a:p>
          <a:p>
            <a:pPr marL="285750" indent="-285750">
              <a:spcAft>
                <a:spcPts val="800"/>
              </a:spcAft>
              <a:buFont typeface="Arial" panose="020B0604020202020204" pitchFamily="34" charset="0"/>
              <a:buChar char="•"/>
            </a:pPr>
            <a:r>
              <a:rPr lang="en-US" dirty="0">
                <a:solidFill>
                  <a:schemeClr val="bg2">
                    <a:lumMod val="50000"/>
                  </a:schemeClr>
                </a:solidFill>
                <a:effectLst/>
                <a:ea typeface="Calibri" panose="020F0502020204030204" pitchFamily="34" charset="0"/>
                <a:cs typeface="Arial" panose="020B0604020202020204" pitchFamily="34" charset="0"/>
              </a:rPr>
              <a:t>increase in housing costs and depletion of supply of housing for local workers</a:t>
            </a:r>
          </a:p>
          <a:p>
            <a:pPr marL="285750" marR="0" indent="-285750">
              <a:spcBef>
                <a:spcPts val="0"/>
              </a:spcBef>
              <a:spcAft>
                <a:spcPts val="800"/>
              </a:spcAft>
              <a:buFont typeface="Arial" panose="020B0604020202020204" pitchFamily="34" charset="0"/>
              <a:buChar char="•"/>
            </a:pPr>
            <a:endParaRPr lang="en-US" dirty="0">
              <a:solidFill>
                <a:schemeClr val="bg2">
                  <a:lumMod val="50000"/>
                </a:schemeClr>
              </a:solidFill>
              <a:effectLst/>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807E57D-2D8B-BCE6-F3A5-976E6410688F}"/>
              </a:ext>
            </a:extLst>
          </p:cNvPr>
          <p:cNvSpPr txBox="1"/>
          <p:nvPr/>
        </p:nvSpPr>
        <p:spPr>
          <a:xfrm>
            <a:off x="4743991" y="51105"/>
            <a:ext cx="5044590" cy="646331"/>
          </a:xfrm>
          <a:prstGeom prst="rect">
            <a:avLst/>
          </a:prstGeom>
          <a:noFill/>
        </p:spPr>
        <p:txBody>
          <a:bodyPr wrap="square" rtlCol="0">
            <a:spAutoFit/>
          </a:bodyPr>
          <a:lstStyle/>
          <a:p>
            <a:r>
              <a:rPr lang="en-US" sz="3600" b="1" dirty="0"/>
              <a:t>Short-term Rental Trends</a:t>
            </a:r>
          </a:p>
        </p:txBody>
      </p:sp>
      <p:pic>
        <p:nvPicPr>
          <p:cNvPr id="13" name="Picture 12" descr="Twin Owls House on 1.3 acres">
            <a:extLst>
              <a:ext uri="{FF2B5EF4-FFF2-40B4-BE49-F238E27FC236}">
                <a16:creationId xmlns:a16="http://schemas.microsoft.com/office/drawing/2014/main" id="{1586A1C9-5574-D7DC-84F2-700B02C16B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357"/>
          <a:stretch/>
        </p:blipFill>
        <p:spPr bwMode="auto">
          <a:xfrm>
            <a:off x="8020456" y="1517164"/>
            <a:ext cx="3686870" cy="3250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359CECB5-C730-B0F4-8EF9-EBDBFD36FA0B}"/>
              </a:ext>
            </a:extLst>
          </p:cNvPr>
          <p:cNvSpPr txBox="1"/>
          <p:nvPr/>
        </p:nvSpPr>
        <p:spPr>
          <a:xfrm>
            <a:off x="2925482" y="5587847"/>
            <a:ext cx="9154836" cy="1754326"/>
          </a:xfrm>
          <a:prstGeom prst="rect">
            <a:avLst/>
          </a:prstGeom>
          <a:noFill/>
        </p:spPr>
        <p:txBody>
          <a:bodyPr wrap="square" rtlCol="0">
            <a:spAutoFit/>
          </a:bodyPr>
          <a:lstStyle>
            <a:defPPr>
              <a:defRPr lang="en-US"/>
            </a:defPPr>
            <a:lvl1pPr>
              <a:defRPr>
                <a:solidFill>
                  <a:srgbClr val="7D8183"/>
                </a:solidFill>
                <a:latin typeface="Calibri" panose="020F0502020204030204" pitchFamily="34" charset="0"/>
                <a:cs typeface="Calibri" panose="020F0502020204030204" pitchFamily="34" charset="0"/>
              </a:defRPr>
            </a:lvl1pPr>
          </a:lstStyle>
          <a:p>
            <a:r>
              <a:rPr lang="en-US" dirty="0"/>
              <a:t>Having administered the current Short-term Rental (STR) regulations for several years, the County recognizes the need to evaluate the effectiveness of these regulations. The intent of this effort is to ensure that community concerns regarding neighborhood impacts are addressed, while maintaining alignment with the ever-changing home sharing and rental industry.</a:t>
            </a:r>
          </a:p>
          <a:p>
            <a:endParaRPr lang="en-US" dirty="0"/>
          </a:p>
          <a:p>
            <a:endParaRPr lang="en-US" dirty="0"/>
          </a:p>
        </p:txBody>
      </p:sp>
    </p:spTree>
    <p:extLst>
      <p:ext uri="{BB962C8B-B14F-4D97-AF65-F5344CB8AC3E}">
        <p14:creationId xmlns:p14="http://schemas.microsoft.com/office/powerpoint/2010/main" val="241894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19385" y="-17534"/>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200F237-8143-FA96-36AC-673EF27049A7}"/>
              </a:ext>
            </a:extLst>
          </p:cNvPr>
          <p:cNvSpPr/>
          <p:nvPr/>
        </p:nvSpPr>
        <p:spPr>
          <a:xfrm rot="5400000">
            <a:off x="-1958509" y="1974009"/>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E65EC27-90F8-9CEC-2BD9-7E098595BF5F}"/>
              </a:ext>
            </a:extLst>
          </p:cNvPr>
          <p:cNvSpPr txBox="1">
            <a:spLocks/>
          </p:cNvSpPr>
          <p:nvPr/>
        </p:nvSpPr>
        <p:spPr>
          <a:xfrm>
            <a:off x="236281" y="9761"/>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3" name="Picture 22" descr="LC logo white Large.png">
            <a:extLst>
              <a:ext uri="{FF2B5EF4-FFF2-40B4-BE49-F238E27FC236}">
                <a16:creationId xmlns:a16="http://schemas.microsoft.com/office/drawing/2014/main" id="{F9EA3F2F-A7F4-A6F7-53AA-6A219AD8E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08" y="104688"/>
            <a:ext cx="1135447" cy="579183"/>
          </a:xfrm>
          <a:prstGeom prst="rect">
            <a:avLst/>
          </a:prstGeom>
        </p:spPr>
      </p:pic>
      <p:pic>
        <p:nvPicPr>
          <p:cNvPr id="24" name="Picture 23" descr="A house with a deck and trees in the back&#10;&#10;Description automatically generated with low confidence">
            <a:extLst>
              <a:ext uri="{FF2B5EF4-FFF2-40B4-BE49-F238E27FC236}">
                <a16:creationId xmlns:a16="http://schemas.microsoft.com/office/drawing/2014/main" id="{1A2302CF-2D38-5815-8941-01AC30ECA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7" y="3467706"/>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807E57D-2D8B-BCE6-F3A5-976E6410688F}"/>
              </a:ext>
            </a:extLst>
          </p:cNvPr>
          <p:cNvSpPr txBox="1"/>
          <p:nvPr/>
        </p:nvSpPr>
        <p:spPr>
          <a:xfrm>
            <a:off x="4897732" y="10423"/>
            <a:ext cx="5044590" cy="646331"/>
          </a:xfrm>
          <a:prstGeom prst="rect">
            <a:avLst/>
          </a:prstGeom>
          <a:noFill/>
        </p:spPr>
        <p:txBody>
          <a:bodyPr wrap="square" rtlCol="0">
            <a:spAutoFit/>
          </a:bodyPr>
          <a:lstStyle/>
          <a:p>
            <a:r>
              <a:rPr lang="en-US" sz="3600" b="1" dirty="0"/>
              <a:t>Updating the Regulations</a:t>
            </a:r>
          </a:p>
        </p:txBody>
      </p:sp>
      <p:sp>
        <p:nvSpPr>
          <p:cNvPr id="3" name="TextBox 2">
            <a:extLst>
              <a:ext uri="{FF2B5EF4-FFF2-40B4-BE49-F238E27FC236}">
                <a16:creationId xmlns:a16="http://schemas.microsoft.com/office/drawing/2014/main" id="{5E17A8A0-2808-B6CC-4A14-FAC1990A20BD}"/>
              </a:ext>
            </a:extLst>
          </p:cNvPr>
          <p:cNvSpPr txBox="1"/>
          <p:nvPr/>
        </p:nvSpPr>
        <p:spPr>
          <a:xfrm>
            <a:off x="2971390" y="1114883"/>
            <a:ext cx="9136874" cy="3539430"/>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a:solidFill>
                  <a:schemeClr val="accent3">
                    <a:lumMod val="50000"/>
                  </a:schemeClr>
                </a:solidFill>
                <a:latin typeface="Calibri" panose="020F0502020204030204" pitchFamily="34" charset="0"/>
                <a:cs typeface="Calibri" panose="020F0502020204030204" pitchFamily="34" charset="0"/>
              </a:rPr>
              <a:t>Approximately 8-9</a:t>
            </a:r>
            <a:r>
              <a:rPr lang="en-US" sz="1600" b="0" i="0" dirty="0">
                <a:solidFill>
                  <a:schemeClr val="accent3">
                    <a:lumMod val="50000"/>
                  </a:schemeClr>
                </a:solidFill>
                <a:effectLst/>
                <a:latin typeface="Calibri" panose="020F0502020204030204" pitchFamily="34" charset="0"/>
                <a:cs typeface="Calibri" panose="020F0502020204030204" pitchFamily="34" charset="0"/>
              </a:rPr>
              <a:t> months</a:t>
            </a:r>
          </a:p>
          <a:p>
            <a:pPr marL="1200150" lvl="2" indent="-285750">
              <a:buFont typeface="Courier New" panose="02070309020205020404" pitchFamily="49" charset="0"/>
              <a:buChar char="o"/>
            </a:pPr>
            <a:r>
              <a:rPr lang="en-US" sz="1600" b="0" i="0" dirty="0">
                <a:solidFill>
                  <a:schemeClr val="accent3">
                    <a:lumMod val="50000"/>
                  </a:schemeClr>
                </a:solidFill>
                <a:effectLst/>
                <a:latin typeface="Calibri" panose="020F0502020204030204" pitchFamily="34" charset="0"/>
                <a:cs typeface="Calibri" panose="020F0502020204030204" pitchFamily="34" charset="0"/>
              </a:rPr>
              <a:t>Currently in the early stages of the process</a:t>
            </a:r>
          </a:p>
          <a:p>
            <a:pPr marL="1657350" lvl="3" indent="-285750">
              <a:buFont typeface="Arial" panose="020B0604020202020204" pitchFamily="34" charset="0"/>
              <a:buChar char="•"/>
            </a:pPr>
            <a:r>
              <a:rPr lang="en-US" sz="1600" b="0" i="0" dirty="0">
                <a:solidFill>
                  <a:schemeClr val="accent3">
                    <a:lumMod val="50000"/>
                  </a:schemeClr>
                </a:solidFill>
                <a:effectLst/>
                <a:latin typeface="Calibri" panose="020F0502020204030204" pitchFamily="34" charset="0"/>
                <a:cs typeface="Calibri" panose="020F0502020204030204" pitchFamily="34" charset="0"/>
              </a:rPr>
              <a:t>gathering community feedback – online questionnaire &amp; open houses</a:t>
            </a:r>
          </a:p>
          <a:p>
            <a:pPr lvl="4"/>
            <a:r>
              <a:rPr lang="en-US" sz="1600" dirty="0">
                <a:solidFill>
                  <a:srgbClr val="00B0F0"/>
                </a:solidFill>
                <a:latin typeface="Calibri" panose="020F0502020204030204" pitchFamily="34" charset="0"/>
                <a:cs typeface="Calibri" panose="020F0502020204030204" pitchFamily="34" charset="0"/>
              </a:rPr>
              <a:t>** </a:t>
            </a:r>
            <a:r>
              <a:rPr lang="en-US" sz="1600" dirty="0">
                <a:solidFill>
                  <a:schemeClr val="accent3">
                    <a:lumMod val="50000"/>
                  </a:schemeClr>
                </a:solidFill>
                <a:latin typeface="Calibri" panose="020F0502020204030204" pitchFamily="34" charset="0"/>
                <a:cs typeface="Calibri" panose="020F0502020204030204" pitchFamily="34" charset="0"/>
              </a:rPr>
              <a:t>Questionnaire open now until August 28</a:t>
            </a:r>
            <a:r>
              <a:rPr lang="en-US" sz="1600" baseline="30000" dirty="0">
                <a:solidFill>
                  <a:schemeClr val="accent3">
                    <a:lumMod val="50000"/>
                  </a:schemeClr>
                </a:solidFill>
                <a:latin typeface="Calibri" panose="020F0502020204030204" pitchFamily="34" charset="0"/>
                <a:cs typeface="Calibri" panose="020F0502020204030204" pitchFamily="34" charset="0"/>
              </a:rPr>
              <a:t>th</a:t>
            </a:r>
            <a:r>
              <a:rPr lang="en-US" sz="1600" dirty="0">
                <a:solidFill>
                  <a:schemeClr val="accent3">
                    <a:lumMod val="50000"/>
                  </a:schemeClr>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a:t>
            </a:r>
            <a:endParaRPr lang="en-US" sz="1600" b="0" i="0" dirty="0">
              <a:solidFill>
                <a:srgbClr val="00B0F0"/>
              </a:solidFill>
              <a:effectLst/>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600" b="0" i="0" dirty="0">
                <a:solidFill>
                  <a:schemeClr val="accent3">
                    <a:lumMod val="50000"/>
                  </a:schemeClr>
                </a:solidFill>
                <a:effectLst/>
                <a:latin typeface="Calibri" panose="020F0502020204030204" pitchFamily="34" charset="0"/>
                <a:cs typeface="Calibri" panose="020F0502020204030204" pitchFamily="34" charset="0"/>
              </a:rPr>
              <a:t>Next step – September - October</a:t>
            </a:r>
          </a:p>
          <a:p>
            <a:pPr marL="1657350" lvl="3" indent="-285750">
              <a:buFont typeface="Arial" panose="020B0604020202020204" pitchFamily="34" charset="0"/>
              <a:buChar char="•"/>
            </a:pPr>
            <a:r>
              <a:rPr lang="en-US" sz="1600" b="0" i="0" dirty="0">
                <a:solidFill>
                  <a:schemeClr val="accent3">
                    <a:lumMod val="50000"/>
                  </a:schemeClr>
                </a:solidFill>
                <a:effectLst/>
                <a:latin typeface="Calibri" panose="020F0502020204030204" pitchFamily="34" charset="0"/>
                <a:cs typeface="Calibri" panose="020F0502020204030204" pitchFamily="34" charset="0"/>
              </a:rPr>
              <a:t>1</a:t>
            </a:r>
            <a:r>
              <a:rPr lang="en-US" sz="1600" b="0" i="0" baseline="30000" dirty="0">
                <a:solidFill>
                  <a:schemeClr val="accent3">
                    <a:lumMod val="50000"/>
                  </a:schemeClr>
                </a:solidFill>
                <a:effectLst/>
                <a:latin typeface="Calibri" panose="020F0502020204030204" pitchFamily="34" charset="0"/>
                <a:cs typeface="Calibri" panose="020F0502020204030204" pitchFamily="34" charset="0"/>
              </a:rPr>
              <a:t>st</a:t>
            </a:r>
            <a:r>
              <a:rPr lang="en-US" sz="1600" b="0" i="0" dirty="0">
                <a:solidFill>
                  <a:schemeClr val="accent3">
                    <a:lumMod val="50000"/>
                  </a:schemeClr>
                </a:solidFill>
                <a:effectLst/>
                <a:latin typeface="Calibri" panose="020F0502020204030204" pitchFamily="34" charset="0"/>
                <a:cs typeface="Calibri" panose="020F0502020204030204" pitchFamily="34" charset="0"/>
              </a:rPr>
              <a:t> </a:t>
            </a:r>
            <a:r>
              <a:rPr lang="en-US" sz="1600" dirty="0">
                <a:solidFill>
                  <a:schemeClr val="accent3">
                    <a:lumMod val="50000"/>
                  </a:schemeClr>
                </a:solidFill>
                <a:latin typeface="Calibri" panose="020F0502020204030204" pitchFamily="34" charset="0"/>
                <a:cs typeface="Calibri" panose="020F0502020204030204" pitchFamily="34" charset="0"/>
              </a:rPr>
              <a:t>draft of revision </a:t>
            </a:r>
            <a:r>
              <a:rPr lang="en-US" sz="1600" u="sng" dirty="0">
                <a:solidFill>
                  <a:schemeClr val="accent3">
                    <a:lumMod val="50000"/>
                  </a:schemeClr>
                </a:solidFill>
                <a:latin typeface="Calibri" panose="020F0502020204030204" pitchFamily="34" charset="0"/>
                <a:cs typeface="Calibri" panose="020F0502020204030204" pitchFamily="34" charset="0"/>
              </a:rPr>
              <a:t>options</a:t>
            </a: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Options presented to Planning Commission and Board of County Commissioners for feedback </a:t>
            </a:r>
            <a:endParaRPr lang="en-US" sz="1600" b="0" i="0" dirty="0">
              <a:solidFill>
                <a:schemeClr val="accent3">
                  <a:lumMod val="50000"/>
                </a:schemeClr>
              </a:solidFill>
              <a:effectLst/>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600" dirty="0">
                <a:solidFill>
                  <a:schemeClr val="accent3">
                    <a:lumMod val="50000"/>
                  </a:schemeClr>
                </a:solidFill>
                <a:latin typeface="Calibri" panose="020F0502020204030204" pitchFamily="34" charset="0"/>
                <a:cs typeface="Calibri" panose="020F0502020204030204" pitchFamily="34" charset="0"/>
              </a:rPr>
              <a:t>Late Fall</a:t>
            </a: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Draft Regulations</a:t>
            </a:r>
            <a:endParaRPr lang="en-US" sz="1600" u="sng" dirty="0">
              <a:solidFill>
                <a:schemeClr val="accent3">
                  <a:lumMod val="50000"/>
                </a:schemeClr>
              </a:solidFill>
              <a:latin typeface="Calibri" panose="020F0502020204030204" pitchFamily="34" charset="0"/>
              <a:cs typeface="Calibri" panose="020F0502020204030204" pitchFamily="34" charset="0"/>
            </a:endParaRP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Gather community feedback through additional meetings and open houses</a:t>
            </a:r>
          </a:p>
          <a:p>
            <a:pPr lvl="4"/>
            <a:r>
              <a:rPr lang="en-US" sz="1600" dirty="0">
                <a:solidFill>
                  <a:srgbClr val="00B0F0"/>
                </a:solidFill>
                <a:latin typeface="Calibri" panose="020F0502020204030204" pitchFamily="34" charset="0"/>
                <a:cs typeface="Calibri" panose="020F0502020204030204" pitchFamily="34" charset="0"/>
              </a:rPr>
              <a:t>**</a:t>
            </a:r>
            <a:r>
              <a:rPr lang="en-US" sz="1600" dirty="0">
                <a:solidFill>
                  <a:schemeClr val="accent3">
                    <a:lumMod val="50000"/>
                  </a:schemeClr>
                </a:solidFill>
                <a:latin typeface="Calibri" panose="020F0502020204030204" pitchFamily="34" charset="0"/>
                <a:cs typeface="Calibri" panose="020F0502020204030204" pitchFamily="34" charset="0"/>
              </a:rPr>
              <a:t> details will be posted to project website as we progress </a:t>
            </a:r>
            <a:r>
              <a:rPr lang="en-US" sz="1600" dirty="0">
                <a:solidFill>
                  <a:srgbClr val="00B0F0"/>
                </a:solidFill>
                <a:latin typeface="Calibri" panose="020F0502020204030204" pitchFamily="34" charset="0"/>
                <a:cs typeface="Calibri" panose="020F0502020204030204" pitchFamily="34" charset="0"/>
              </a:rPr>
              <a:t>**</a:t>
            </a:r>
            <a:endParaRPr lang="en-US" sz="1600" dirty="0">
              <a:solidFill>
                <a:schemeClr val="accent3">
                  <a:lumMod val="50000"/>
                </a:schemeClr>
              </a:solidFill>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600" dirty="0">
                <a:solidFill>
                  <a:schemeClr val="accent3">
                    <a:lumMod val="50000"/>
                  </a:schemeClr>
                </a:solidFill>
                <a:latin typeface="Calibri" panose="020F0502020204030204" pitchFamily="34" charset="0"/>
                <a:cs typeface="Calibri" panose="020F0502020204030204" pitchFamily="34" charset="0"/>
              </a:rPr>
              <a:t>Final draft and adoption of proposed regulations – early 2023</a:t>
            </a:r>
          </a:p>
          <a:p>
            <a:pPr lvl="4"/>
            <a:endParaRPr lang="en-US" sz="1600" dirty="0">
              <a:solidFill>
                <a:srgbClr val="00B0F0"/>
              </a:solidFill>
            </a:endParaRPr>
          </a:p>
        </p:txBody>
      </p:sp>
      <p:sp>
        <p:nvSpPr>
          <p:cNvPr id="17" name="TextBox 16">
            <a:extLst>
              <a:ext uri="{FF2B5EF4-FFF2-40B4-BE49-F238E27FC236}">
                <a16:creationId xmlns:a16="http://schemas.microsoft.com/office/drawing/2014/main" id="{6179C88B-6676-1AB5-F72F-A0D43DFBDEA1}"/>
              </a:ext>
            </a:extLst>
          </p:cNvPr>
          <p:cNvSpPr txBox="1"/>
          <p:nvPr/>
        </p:nvSpPr>
        <p:spPr>
          <a:xfrm>
            <a:off x="3163479" y="4751257"/>
            <a:ext cx="868060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Continuing some level of regulations</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Modifying the approval process</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Creating a cap on the number of approved short-term rentals countywide (outside Estes Valley)</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Allowing more than one STR on commercially zoned properties or properties zoned Accommodations (in the Estes Valley)</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Considering some limitation to the transferability of a STR approval to a new property owner</a:t>
            </a:r>
          </a:p>
        </p:txBody>
      </p:sp>
      <p:sp>
        <p:nvSpPr>
          <p:cNvPr id="18" name="TextBox 17">
            <a:extLst>
              <a:ext uri="{FF2B5EF4-FFF2-40B4-BE49-F238E27FC236}">
                <a16:creationId xmlns:a16="http://schemas.microsoft.com/office/drawing/2014/main" id="{1874518B-26BB-672F-4C47-D326E85EA71C}"/>
              </a:ext>
            </a:extLst>
          </p:cNvPr>
          <p:cNvSpPr txBox="1"/>
          <p:nvPr/>
        </p:nvSpPr>
        <p:spPr>
          <a:xfrm>
            <a:off x="3043518" y="773376"/>
            <a:ext cx="2081141" cy="369332"/>
          </a:xfrm>
          <a:prstGeom prst="rect">
            <a:avLst/>
          </a:prstGeom>
          <a:noFill/>
        </p:spPr>
        <p:txBody>
          <a:bodyPr wrap="square" rtlCol="0">
            <a:spAutoFit/>
          </a:bodyPr>
          <a:lstStyle/>
          <a:p>
            <a:r>
              <a:rPr lang="en-US" b="1" dirty="0"/>
              <a:t>Process Timeline:</a:t>
            </a:r>
          </a:p>
        </p:txBody>
      </p:sp>
      <p:sp>
        <p:nvSpPr>
          <p:cNvPr id="19" name="TextBox 18">
            <a:extLst>
              <a:ext uri="{FF2B5EF4-FFF2-40B4-BE49-F238E27FC236}">
                <a16:creationId xmlns:a16="http://schemas.microsoft.com/office/drawing/2014/main" id="{3EBF4362-1981-918E-6218-70131B9C0B00}"/>
              </a:ext>
            </a:extLst>
          </p:cNvPr>
          <p:cNvSpPr txBox="1"/>
          <p:nvPr/>
        </p:nvSpPr>
        <p:spPr>
          <a:xfrm>
            <a:off x="3100070" y="4423187"/>
            <a:ext cx="9008194" cy="369332"/>
          </a:xfrm>
          <a:prstGeom prst="rect">
            <a:avLst/>
          </a:prstGeom>
          <a:noFill/>
        </p:spPr>
        <p:txBody>
          <a:bodyPr wrap="square" rtlCol="0">
            <a:spAutoFit/>
          </a:bodyPr>
          <a:lstStyle/>
          <a:p>
            <a:r>
              <a:rPr lang="en-US" b="1" dirty="0"/>
              <a:t>Preliminary feedback from questionnaire suggests that the community may support:</a:t>
            </a:r>
          </a:p>
        </p:txBody>
      </p:sp>
    </p:spTree>
    <p:extLst>
      <p:ext uri="{BB962C8B-B14F-4D97-AF65-F5344CB8AC3E}">
        <p14:creationId xmlns:p14="http://schemas.microsoft.com/office/powerpoint/2010/main" val="386464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570"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F3A4AA5-4DEE-1487-376A-F3165084747C}"/>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5A9DDDC-91BF-C8DE-F5CF-2148BD6DC474}"/>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5" name="Picture 14" descr="LC logo white Large.png">
            <a:extLst>
              <a:ext uri="{FF2B5EF4-FFF2-40B4-BE49-F238E27FC236}">
                <a16:creationId xmlns:a16="http://schemas.microsoft.com/office/drawing/2014/main" id="{80412419-34A1-B1C0-6543-D9D9D4A0D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17" name="Picture 16" descr="A house with a deck and trees in the back&#10;&#10;Description automatically generated with low confidence">
            <a:extLst>
              <a:ext uri="{FF2B5EF4-FFF2-40B4-BE49-F238E27FC236}">
                <a16:creationId xmlns:a16="http://schemas.microsoft.com/office/drawing/2014/main" id="{A831924B-7CF4-B5CA-C808-1EA230D2A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floor, indoor, wood&#10;&#10;Description automatically generated">
            <a:extLst>
              <a:ext uri="{FF2B5EF4-FFF2-40B4-BE49-F238E27FC236}">
                <a16:creationId xmlns:a16="http://schemas.microsoft.com/office/drawing/2014/main" id="{F23CEC2B-C665-2515-9330-91F328D7FF4B}"/>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10548"/>
          <a:stretch/>
        </p:blipFill>
        <p:spPr>
          <a:xfrm>
            <a:off x="3136077" y="1"/>
            <a:ext cx="9055923" cy="6771510"/>
          </a:xfrm>
          <a:prstGeom prst="rect">
            <a:avLst/>
          </a:prstGeom>
        </p:spPr>
      </p:pic>
      <p:sp>
        <p:nvSpPr>
          <p:cNvPr id="19" name="TextBox 18">
            <a:extLst>
              <a:ext uri="{FF2B5EF4-FFF2-40B4-BE49-F238E27FC236}">
                <a16:creationId xmlns:a16="http://schemas.microsoft.com/office/drawing/2014/main" id="{D998DDE6-88E2-9131-A69B-7904275C159D}"/>
              </a:ext>
            </a:extLst>
          </p:cNvPr>
          <p:cNvSpPr txBox="1"/>
          <p:nvPr/>
        </p:nvSpPr>
        <p:spPr>
          <a:xfrm>
            <a:off x="4173902" y="1380428"/>
            <a:ext cx="7186554" cy="1569660"/>
          </a:xfrm>
          <a:prstGeom prst="rect">
            <a:avLst/>
          </a:prstGeom>
          <a:noFill/>
        </p:spPr>
        <p:txBody>
          <a:bodyPr wrap="square" rtlCol="0">
            <a:spAutoFit/>
          </a:bodyPr>
          <a:lstStyle/>
          <a:p>
            <a:r>
              <a:rPr lang="en-US" sz="3200" dirty="0"/>
              <a:t>Do you think Larimer County is regulating and reviewing short-term rentals at the right level?</a:t>
            </a:r>
          </a:p>
        </p:txBody>
      </p:sp>
      <p:sp>
        <p:nvSpPr>
          <p:cNvPr id="20" name="TextBox 19">
            <a:extLst>
              <a:ext uri="{FF2B5EF4-FFF2-40B4-BE49-F238E27FC236}">
                <a16:creationId xmlns:a16="http://schemas.microsoft.com/office/drawing/2014/main" id="{D982A02B-1A91-1B7D-2467-3FB02DA8FE34}"/>
              </a:ext>
            </a:extLst>
          </p:cNvPr>
          <p:cNvSpPr txBox="1"/>
          <p:nvPr/>
        </p:nvSpPr>
        <p:spPr>
          <a:xfrm>
            <a:off x="3767937" y="3064699"/>
            <a:ext cx="3032254" cy="400110"/>
          </a:xfrm>
          <a:prstGeom prst="rect">
            <a:avLst/>
          </a:prstGeom>
          <a:noFill/>
        </p:spPr>
        <p:txBody>
          <a:bodyPr wrap="square" rtlCol="0">
            <a:spAutoFit/>
          </a:bodyPr>
          <a:lstStyle/>
          <a:p>
            <a:r>
              <a:rPr lang="en-US" sz="2000" b="1" dirty="0"/>
              <a:t>Ideas to consider:</a:t>
            </a:r>
          </a:p>
        </p:txBody>
      </p:sp>
      <p:sp>
        <p:nvSpPr>
          <p:cNvPr id="21" name="TextBox 20">
            <a:extLst>
              <a:ext uri="{FF2B5EF4-FFF2-40B4-BE49-F238E27FC236}">
                <a16:creationId xmlns:a16="http://schemas.microsoft.com/office/drawing/2014/main" id="{15E22165-4F33-9224-F755-AF987CCA1454}"/>
              </a:ext>
            </a:extLst>
          </p:cNvPr>
          <p:cNvSpPr txBox="1"/>
          <p:nvPr/>
        </p:nvSpPr>
        <p:spPr>
          <a:xfrm>
            <a:off x="3913754" y="3519169"/>
            <a:ext cx="7446701"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Should the regulations remain unchanged?</a:t>
            </a:r>
          </a:p>
          <a:p>
            <a:pPr marL="342900" indent="-342900">
              <a:buFont typeface="Wingdings" panose="05000000000000000000" pitchFamily="2" charset="2"/>
              <a:buChar char="Ø"/>
            </a:pPr>
            <a:r>
              <a:rPr lang="en-US" sz="2400" dirty="0"/>
              <a:t>If not, what could be modified, added, or improved?</a:t>
            </a:r>
          </a:p>
          <a:p>
            <a:pPr marL="342900" indent="-342900">
              <a:buFont typeface="Wingdings" panose="05000000000000000000" pitchFamily="2" charset="2"/>
              <a:buChar char="Ø"/>
            </a:pPr>
            <a:endParaRPr lang="en-US" sz="2400" dirty="0"/>
          </a:p>
          <a:p>
            <a:r>
              <a:rPr lang="en-US" sz="2400" dirty="0"/>
              <a:t>3 key topics to consider – </a:t>
            </a:r>
          </a:p>
          <a:p>
            <a:pPr marL="800100" lvl="1" indent="-342900">
              <a:buFont typeface="Arial" panose="020B0604020202020204" pitchFamily="34" charset="0"/>
              <a:buChar char="•"/>
            </a:pPr>
            <a:r>
              <a:rPr lang="en-US" dirty="0"/>
              <a:t>Review process changed or improved?</a:t>
            </a:r>
          </a:p>
          <a:p>
            <a:pPr marL="800100" lvl="1" indent="-342900">
              <a:buFont typeface="Arial" panose="020B0604020202020204" pitchFamily="34" charset="0"/>
              <a:buChar char="•"/>
            </a:pPr>
            <a:r>
              <a:rPr lang="en-US" dirty="0"/>
              <a:t>Density limitations-- creating caps on the number of approved STRs countywide?</a:t>
            </a:r>
          </a:p>
          <a:p>
            <a:pPr marL="800100" lvl="1" indent="-342900">
              <a:buFont typeface="Arial" panose="020B0604020202020204" pitchFamily="34" charset="0"/>
              <a:buChar char="•"/>
            </a:pPr>
            <a:r>
              <a:rPr lang="en-US" dirty="0"/>
              <a:t>Transferability of approval to new owners?</a:t>
            </a:r>
          </a:p>
        </p:txBody>
      </p:sp>
      <p:sp>
        <p:nvSpPr>
          <p:cNvPr id="9" name="TextBox 8">
            <a:extLst>
              <a:ext uri="{FF2B5EF4-FFF2-40B4-BE49-F238E27FC236}">
                <a16:creationId xmlns:a16="http://schemas.microsoft.com/office/drawing/2014/main" id="{91A717F8-5FC1-4F63-FCDC-B78249215E48}"/>
              </a:ext>
            </a:extLst>
          </p:cNvPr>
          <p:cNvSpPr txBox="1"/>
          <p:nvPr/>
        </p:nvSpPr>
        <p:spPr>
          <a:xfrm>
            <a:off x="3767937" y="1061004"/>
            <a:ext cx="2765725" cy="369332"/>
          </a:xfrm>
          <a:prstGeom prst="rect">
            <a:avLst/>
          </a:prstGeom>
          <a:noFill/>
        </p:spPr>
        <p:txBody>
          <a:bodyPr wrap="square" rtlCol="0">
            <a:spAutoFit/>
          </a:bodyPr>
          <a:lstStyle/>
          <a:p>
            <a:r>
              <a:rPr lang="en-US" b="1" dirty="0"/>
              <a:t>Community Feedback:</a:t>
            </a:r>
          </a:p>
        </p:txBody>
      </p:sp>
      <p:sp>
        <p:nvSpPr>
          <p:cNvPr id="14" name="TextBox 13">
            <a:extLst>
              <a:ext uri="{FF2B5EF4-FFF2-40B4-BE49-F238E27FC236}">
                <a16:creationId xmlns:a16="http://schemas.microsoft.com/office/drawing/2014/main" id="{A2228702-C2F1-CABD-586C-761DF367D318}"/>
              </a:ext>
            </a:extLst>
          </p:cNvPr>
          <p:cNvSpPr txBox="1"/>
          <p:nvPr/>
        </p:nvSpPr>
        <p:spPr>
          <a:xfrm>
            <a:off x="5246255" y="126391"/>
            <a:ext cx="4521554" cy="646331"/>
          </a:xfrm>
          <a:prstGeom prst="rect">
            <a:avLst/>
          </a:prstGeom>
          <a:noFill/>
        </p:spPr>
        <p:txBody>
          <a:bodyPr wrap="square" rtlCol="0">
            <a:spAutoFit/>
          </a:bodyPr>
          <a:lstStyle/>
          <a:p>
            <a:r>
              <a:rPr lang="en-US" sz="3600" b="1" dirty="0"/>
              <a:t>Questions to Consider</a:t>
            </a:r>
          </a:p>
        </p:txBody>
      </p:sp>
    </p:spTree>
    <p:extLst>
      <p:ext uri="{BB962C8B-B14F-4D97-AF65-F5344CB8AC3E}">
        <p14:creationId xmlns:p14="http://schemas.microsoft.com/office/powerpoint/2010/main" val="331547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19385" y="9762"/>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963437C-EFDD-7671-2E50-48E2D65880BC}"/>
              </a:ext>
            </a:extLst>
          </p:cNvPr>
          <p:cNvSpPr txBox="1"/>
          <p:nvPr/>
        </p:nvSpPr>
        <p:spPr>
          <a:xfrm>
            <a:off x="3161763" y="877042"/>
            <a:ext cx="5044590" cy="400110"/>
          </a:xfrm>
          <a:prstGeom prst="rect">
            <a:avLst/>
          </a:prstGeom>
          <a:noFill/>
        </p:spPr>
        <p:txBody>
          <a:bodyPr wrap="square" rtlCol="0">
            <a:spAutoFit/>
          </a:bodyPr>
          <a:lstStyle/>
          <a:p>
            <a:r>
              <a:rPr lang="en-US" sz="2000" b="1" dirty="0"/>
              <a:t>What is a Short-term Rental (STR)?</a:t>
            </a:r>
          </a:p>
        </p:txBody>
      </p:sp>
      <p:sp>
        <p:nvSpPr>
          <p:cNvPr id="21" name="Rectangle 20">
            <a:extLst>
              <a:ext uri="{FF2B5EF4-FFF2-40B4-BE49-F238E27FC236}">
                <a16:creationId xmlns:a16="http://schemas.microsoft.com/office/drawing/2014/main" id="{D200F237-8143-FA96-36AC-673EF27049A7}"/>
              </a:ext>
            </a:extLst>
          </p:cNvPr>
          <p:cNvSpPr/>
          <p:nvPr/>
        </p:nvSpPr>
        <p:spPr>
          <a:xfrm rot="5400000">
            <a:off x="-1958509" y="1974009"/>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E65EC27-90F8-9CEC-2BD9-7E098595BF5F}"/>
              </a:ext>
            </a:extLst>
          </p:cNvPr>
          <p:cNvSpPr txBox="1">
            <a:spLocks/>
          </p:cNvSpPr>
          <p:nvPr/>
        </p:nvSpPr>
        <p:spPr>
          <a:xfrm>
            <a:off x="236281" y="9761"/>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3" name="Picture 22" descr="LC logo white Large.png">
            <a:extLst>
              <a:ext uri="{FF2B5EF4-FFF2-40B4-BE49-F238E27FC236}">
                <a16:creationId xmlns:a16="http://schemas.microsoft.com/office/drawing/2014/main" id="{F9EA3F2F-A7F4-A6F7-53AA-6A219AD8E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08" y="104688"/>
            <a:ext cx="1135447" cy="579183"/>
          </a:xfrm>
          <a:prstGeom prst="rect">
            <a:avLst/>
          </a:prstGeom>
        </p:spPr>
      </p:pic>
      <p:pic>
        <p:nvPicPr>
          <p:cNvPr id="24" name="Picture 23" descr="A house with a deck and trees in the back&#10;&#10;Description automatically generated with low confidence">
            <a:extLst>
              <a:ext uri="{FF2B5EF4-FFF2-40B4-BE49-F238E27FC236}">
                <a16:creationId xmlns:a16="http://schemas.microsoft.com/office/drawing/2014/main" id="{1A2302CF-2D38-5815-8941-01AC30ECA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7" y="3467706"/>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317BDB-6512-5825-FE0D-A37C66D5889E}"/>
              </a:ext>
            </a:extLst>
          </p:cNvPr>
          <p:cNvSpPr txBox="1"/>
          <p:nvPr/>
        </p:nvSpPr>
        <p:spPr>
          <a:xfrm>
            <a:off x="3476056" y="1277152"/>
            <a:ext cx="4497020" cy="2031325"/>
          </a:xfrm>
          <a:prstGeom prst="rect">
            <a:avLst/>
          </a:prstGeom>
          <a:noFill/>
        </p:spPr>
        <p:txBody>
          <a:bodyPr wrap="square" rtlCol="0">
            <a:spAutoFit/>
          </a:bodyPr>
          <a:lstStyle/>
          <a:p>
            <a:r>
              <a:rPr lang="en-US" b="0" i="0" dirty="0">
                <a:solidFill>
                  <a:srgbClr val="585858"/>
                </a:solidFill>
                <a:effectLst/>
              </a:rPr>
              <a:t>A Short-term Rental (STR), as currently defined by the Larimer County Land Use Code (LUC), is defined as a dwelling rented to transient guests for 30 or fewer consecutive days, when not occupied by the owner/renter. May be referred to as a ‘Vacation Home’ in the Estes Valley.</a:t>
            </a:r>
            <a:endParaRPr lang="en-US" dirty="0"/>
          </a:p>
        </p:txBody>
      </p:sp>
      <p:sp>
        <p:nvSpPr>
          <p:cNvPr id="37" name="TextBox 36">
            <a:extLst>
              <a:ext uri="{FF2B5EF4-FFF2-40B4-BE49-F238E27FC236}">
                <a16:creationId xmlns:a16="http://schemas.microsoft.com/office/drawing/2014/main" id="{F1E6F8EA-04D0-B5C9-3305-C95D8C63E563}"/>
              </a:ext>
            </a:extLst>
          </p:cNvPr>
          <p:cNvSpPr txBox="1"/>
          <p:nvPr/>
        </p:nvSpPr>
        <p:spPr>
          <a:xfrm>
            <a:off x="3161763" y="3428450"/>
            <a:ext cx="2357330" cy="400110"/>
          </a:xfrm>
          <a:prstGeom prst="rect">
            <a:avLst/>
          </a:prstGeom>
          <a:noFill/>
        </p:spPr>
        <p:txBody>
          <a:bodyPr wrap="square" rtlCol="0">
            <a:spAutoFit/>
          </a:bodyPr>
          <a:lstStyle/>
          <a:p>
            <a:r>
              <a:rPr lang="en-US" sz="2000" b="1" dirty="0"/>
              <a:t>Other Definitions - </a:t>
            </a:r>
          </a:p>
        </p:txBody>
      </p:sp>
      <p:sp>
        <p:nvSpPr>
          <p:cNvPr id="38" name="TextBox 37">
            <a:extLst>
              <a:ext uri="{FF2B5EF4-FFF2-40B4-BE49-F238E27FC236}">
                <a16:creationId xmlns:a16="http://schemas.microsoft.com/office/drawing/2014/main" id="{BBE05B60-449B-6A1A-349A-FE0B7A3FFD5C}"/>
              </a:ext>
            </a:extLst>
          </p:cNvPr>
          <p:cNvSpPr txBox="1"/>
          <p:nvPr/>
        </p:nvSpPr>
        <p:spPr>
          <a:xfrm>
            <a:off x="3466261" y="3817719"/>
            <a:ext cx="7997785" cy="2308324"/>
          </a:xfrm>
          <a:prstGeom prst="rect">
            <a:avLst/>
          </a:prstGeom>
          <a:noFill/>
        </p:spPr>
        <p:txBody>
          <a:bodyPr wrap="square" rtlCol="0">
            <a:spAutoFit/>
          </a:bodyPr>
          <a:lstStyle/>
          <a:p>
            <a:r>
              <a:rPr lang="en-US" b="1" u="sng" dirty="0">
                <a:solidFill>
                  <a:srgbClr val="585858"/>
                </a:solidFill>
              </a:rPr>
              <a:t>Bed and Breakfast</a:t>
            </a:r>
            <a:r>
              <a:rPr lang="en-US" dirty="0">
                <a:solidFill>
                  <a:srgbClr val="585858"/>
                </a:solidFill>
              </a:rPr>
              <a:t>: is an owner or operator-occupied dwelling where lodging rooms are provided to transient guests for 30 or fewer consecutive days.</a:t>
            </a:r>
          </a:p>
          <a:p>
            <a:endParaRPr lang="en-US" dirty="0">
              <a:solidFill>
                <a:srgbClr val="585858"/>
              </a:solidFill>
            </a:endParaRPr>
          </a:p>
          <a:p>
            <a:r>
              <a:rPr lang="en-US" b="1" u="sng" dirty="0">
                <a:solidFill>
                  <a:srgbClr val="585858"/>
                </a:solidFill>
              </a:rPr>
              <a:t>Resort Lodge or Resort Cottage:</a:t>
            </a:r>
            <a:r>
              <a:rPr lang="en-US" b="1" dirty="0">
                <a:solidFill>
                  <a:srgbClr val="585858"/>
                </a:solidFill>
              </a:rPr>
              <a:t> </a:t>
            </a:r>
            <a:r>
              <a:rPr lang="en-US" dirty="0">
                <a:solidFill>
                  <a:srgbClr val="585858"/>
                </a:solidFill>
              </a:rPr>
              <a:t>is a building or group of buildings, under single management and ownership, containing rooms and/or units available for temporary rental to transient guests, which serves as a destination point for visitors, and where the primary attraction is major recreational features or activities for persons on vacation. Referred to as ‘Resort Lodge/Cabins’ in the Estes Valley.</a:t>
            </a:r>
          </a:p>
        </p:txBody>
      </p:sp>
      <p:sp>
        <p:nvSpPr>
          <p:cNvPr id="14" name="TextBox 13">
            <a:extLst>
              <a:ext uri="{FF2B5EF4-FFF2-40B4-BE49-F238E27FC236}">
                <a16:creationId xmlns:a16="http://schemas.microsoft.com/office/drawing/2014/main" id="{5807E57D-2D8B-BCE6-F3A5-976E6410688F}"/>
              </a:ext>
            </a:extLst>
          </p:cNvPr>
          <p:cNvSpPr txBox="1"/>
          <p:nvPr/>
        </p:nvSpPr>
        <p:spPr>
          <a:xfrm>
            <a:off x="4868120" y="170724"/>
            <a:ext cx="5368314" cy="646331"/>
          </a:xfrm>
          <a:prstGeom prst="rect">
            <a:avLst/>
          </a:prstGeom>
          <a:noFill/>
        </p:spPr>
        <p:txBody>
          <a:bodyPr wrap="square" rtlCol="0">
            <a:spAutoFit/>
          </a:bodyPr>
          <a:lstStyle/>
          <a:p>
            <a:r>
              <a:rPr lang="en-US" sz="3600" b="1" dirty="0"/>
              <a:t>Background Information</a:t>
            </a:r>
          </a:p>
        </p:txBody>
      </p:sp>
      <p:pic>
        <p:nvPicPr>
          <p:cNvPr id="3" name="Picture 2" descr="A house in the woods&#10;&#10;Description automatically generated with low confidence">
            <a:extLst>
              <a:ext uri="{FF2B5EF4-FFF2-40B4-BE49-F238E27FC236}">
                <a16:creationId xmlns:a16="http://schemas.microsoft.com/office/drawing/2014/main" id="{E2C4CD09-1C8D-A766-D798-0C6E56CEA7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62681">
            <a:off x="8090800" y="1041263"/>
            <a:ext cx="3752017" cy="25013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7430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570"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343D610-A079-F7FC-CCB7-1E5A1287CA5F}"/>
              </a:ext>
            </a:extLst>
          </p:cNvPr>
          <p:cNvSpPr/>
          <p:nvPr/>
        </p:nvSpPr>
        <p:spPr>
          <a:xfrm>
            <a:off x="6659382" y="2628900"/>
            <a:ext cx="5327812" cy="3259293"/>
          </a:xfrm>
          <a:prstGeom prst="rect">
            <a:avLst/>
          </a:prstGeom>
          <a:solidFill>
            <a:srgbClr val="285B2D"/>
          </a:solidFill>
          <a:ln>
            <a:solidFill>
              <a:srgbClr val="285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4CB4E7-9095-6982-9BA0-B20A8D236218}"/>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FB6B410-47D3-3110-8A29-7E869A993F68}"/>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5" name="Picture 14" descr="LC logo white Large.png">
            <a:extLst>
              <a:ext uri="{FF2B5EF4-FFF2-40B4-BE49-F238E27FC236}">
                <a16:creationId xmlns:a16="http://schemas.microsoft.com/office/drawing/2014/main" id="{895FDCA2-171B-C2BA-E1ED-10FC536DC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17" name="Picture 16" descr="A house with a deck and trees in the back&#10;&#10;Description automatically generated with low confidence">
            <a:extLst>
              <a:ext uri="{FF2B5EF4-FFF2-40B4-BE49-F238E27FC236}">
                <a16:creationId xmlns:a16="http://schemas.microsoft.com/office/drawing/2014/main" id="{D2E16371-A77C-4999-033F-AB7C3ABBF3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A9D801E-6205-3873-3187-DD5C867F872F}"/>
              </a:ext>
            </a:extLst>
          </p:cNvPr>
          <p:cNvSpPr txBox="1"/>
          <p:nvPr/>
        </p:nvSpPr>
        <p:spPr>
          <a:xfrm>
            <a:off x="3274427" y="2858218"/>
            <a:ext cx="3827974" cy="400110"/>
          </a:xfrm>
          <a:prstGeom prst="rect">
            <a:avLst/>
          </a:prstGeom>
          <a:noFill/>
        </p:spPr>
        <p:txBody>
          <a:bodyPr wrap="square" rtlCol="0">
            <a:spAutoFit/>
          </a:bodyPr>
          <a:lstStyle/>
          <a:p>
            <a:r>
              <a:rPr lang="en-US" sz="2000" b="1" dirty="0"/>
              <a:t>Where can STRs be located?</a:t>
            </a:r>
          </a:p>
        </p:txBody>
      </p:sp>
      <p:sp>
        <p:nvSpPr>
          <p:cNvPr id="20" name="TextBox 19">
            <a:extLst>
              <a:ext uri="{FF2B5EF4-FFF2-40B4-BE49-F238E27FC236}">
                <a16:creationId xmlns:a16="http://schemas.microsoft.com/office/drawing/2014/main" id="{20BEB290-1B0D-769F-0EE5-4802EC0CD3A0}"/>
              </a:ext>
            </a:extLst>
          </p:cNvPr>
          <p:cNvSpPr txBox="1"/>
          <p:nvPr/>
        </p:nvSpPr>
        <p:spPr>
          <a:xfrm>
            <a:off x="6659382" y="3024243"/>
            <a:ext cx="3130107" cy="3139321"/>
          </a:xfrm>
          <a:prstGeom prst="rect">
            <a:avLst/>
          </a:prstGeom>
          <a:noFill/>
        </p:spPr>
        <p:txBody>
          <a:bodyPr wrap="square" rtlCol="0">
            <a:spAutoFit/>
          </a:bodyPr>
          <a:lstStyle/>
          <a:p>
            <a:r>
              <a:rPr lang="en-US" sz="1400" b="0" i="0" dirty="0">
                <a:solidFill>
                  <a:schemeClr val="bg1"/>
                </a:solidFill>
                <a:effectLst/>
              </a:rPr>
              <a:t>FO – Forestry</a:t>
            </a:r>
          </a:p>
          <a:p>
            <a:r>
              <a:rPr lang="en-US" sz="1400" dirty="0">
                <a:solidFill>
                  <a:schemeClr val="bg1"/>
                </a:solidFill>
              </a:rPr>
              <a:t>A – Agriculture</a:t>
            </a:r>
          </a:p>
          <a:p>
            <a:r>
              <a:rPr lang="en-US" sz="1400" b="0" i="0" dirty="0">
                <a:solidFill>
                  <a:schemeClr val="bg1"/>
                </a:solidFill>
                <a:effectLst/>
              </a:rPr>
              <a:t>RR- 1 – Rural Residential</a:t>
            </a:r>
          </a:p>
          <a:p>
            <a:r>
              <a:rPr lang="en-US" sz="1400" dirty="0">
                <a:solidFill>
                  <a:schemeClr val="bg1"/>
                </a:solidFill>
              </a:rPr>
              <a:t>RR-2 – Rural Residential</a:t>
            </a:r>
          </a:p>
          <a:p>
            <a:r>
              <a:rPr lang="en-US" sz="1400" b="0" i="0" dirty="0">
                <a:solidFill>
                  <a:schemeClr val="bg1"/>
                </a:solidFill>
                <a:effectLst/>
              </a:rPr>
              <a:t>O – Open</a:t>
            </a:r>
          </a:p>
          <a:p>
            <a:r>
              <a:rPr lang="en-US" sz="1400" dirty="0">
                <a:solidFill>
                  <a:schemeClr val="bg1"/>
                </a:solidFill>
              </a:rPr>
              <a:t>IR – Interface Residential</a:t>
            </a:r>
          </a:p>
          <a:p>
            <a:r>
              <a:rPr lang="en-US" sz="1400" b="0" i="0" dirty="0">
                <a:solidFill>
                  <a:schemeClr val="bg1"/>
                </a:solidFill>
                <a:effectLst/>
              </a:rPr>
              <a:t>UR-1 – </a:t>
            </a:r>
            <a:r>
              <a:rPr lang="en-US" sz="1400" dirty="0">
                <a:solidFill>
                  <a:schemeClr val="bg1"/>
                </a:solidFill>
              </a:rPr>
              <a:t>Urban Residential</a:t>
            </a:r>
          </a:p>
          <a:p>
            <a:r>
              <a:rPr lang="en-US" sz="1400" b="0" i="0" dirty="0">
                <a:solidFill>
                  <a:schemeClr val="bg1"/>
                </a:solidFill>
                <a:effectLst/>
              </a:rPr>
              <a:t>UR-2 – Urban Residential</a:t>
            </a:r>
          </a:p>
          <a:p>
            <a:r>
              <a:rPr lang="en-US" sz="1400" dirty="0">
                <a:solidFill>
                  <a:schemeClr val="bg1"/>
                </a:solidFill>
              </a:rPr>
              <a:t>UR-3 – Urban Residential</a:t>
            </a:r>
          </a:p>
          <a:p>
            <a:r>
              <a:rPr lang="en-US" sz="1400" b="0" i="0" dirty="0">
                <a:solidFill>
                  <a:schemeClr val="bg1"/>
                </a:solidFill>
                <a:effectLst/>
              </a:rPr>
              <a:t>MU-N – Mixed Use Neighborhood</a:t>
            </a:r>
          </a:p>
          <a:p>
            <a:r>
              <a:rPr lang="en-US" sz="1400" dirty="0">
                <a:solidFill>
                  <a:schemeClr val="bg1"/>
                </a:solidFill>
              </a:rPr>
              <a:t>MU-C – Mixed Use Commercial</a:t>
            </a:r>
          </a:p>
          <a:p>
            <a:r>
              <a:rPr lang="en-US" sz="1400" b="0" i="0" dirty="0">
                <a:solidFill>
                  <a:schemeClr val="bg1"/>
                </a:solidFill>
                <a:effectLst/>
              </a:rPr>
              <a:t>CD – Commercial Destination</a:t>
            </a:r>
          </a:p>
          <a:p>
            <a:r>
              <a:rPr lang="en-US" sz="1400" dirty="0">
                <a:solidFill>
                  <a:schemeClr val="bg1"/>
                </a:solidFill>
              </a:rPr>
              <a:t>AP - Airport</a:t>
            </a:r>
            <a:endParaRPr lang="en-US" sz="1400" b="0" i="0" dirty="0">
              <a:solidFill>
                <a:schemeClr val="bg1"/>
              </a:solidFill>
              <a:effectLst/>
            </a:endParaRPr>
          </a:p>
          <a:p>
            <a:endParaRPr lang="en-US" sz="1600" b="0" i="0" dirty="0">
              <a:solidFill>
                <a:schemeClr val="bg1"/>
              </a:solidFill>
              <a:effectLst/>
            </a:endParaRPr>
          </a:p>
        </p:txBody>
      </p:sp>
      <p:sp>
        <p:nvSpPr>
          <p:cNvPr id="23" name="TextBox 22">
            <a:extLst>
              <a:ext uri="{FF2B5EF4-FFF2-40B4-BE49-F238E27FC236}">
                <a16:creationId xmlns:a16="http://schemas.microsoft.com/office/drawing/2014/main" id="{21BA6E5F-3F0A-8736-B489-5B99AC693769}"/>
              </a:ext>
            </a:extLst>
          </p:cNvPr>
          <p:cNvSpPr txBox="1"/>
          <p:nvPr/>
        </p:nvSpPr>
        <p:spPr>
          <a:xfrm>
            <a:off x="6659382" y="2634769"/>
            <a:ext cx="2209748" cy="307777"/>
          </a:xfrm>
          <a:prstGeom prst="rect">
            <a:avLst/>
          </a:prstGeom>
          <a:noFill/>
        </p:spPr>
        <p:txBody>
          <a:bodyPr wrap="square" rtlCol="0">
            <a:spAutoFit/>
          </a:bodyPr>
          <a:lstStyle/>
          <a:p>
            <a:r>
              <a:rPr lang="en-US" sz="1400" b="1" u="sng" dirty="0">
                <a:solidFill>
                  <a:srgbClr val="F2A900"/>
                </a:solidFill>
              </a:rPr>
              <a:t>Countywide</a:t>
            </a:r>
          </a:p>
        </p:txBody>
      </p:sp>
      <p:sp>
        <p:nvSpPr>
          <p:cNvPr id="24" name="TextBox 23">
            <a:extLst>
              <a:ext uri="{FF2B5EF4-FFF2-40B4-BE49-F238E27FC236}">
                <a16:creationId xmlns:a16="http://schemas.microsoft.com/office/drawing/2014/main" id="{D633AA25-CCE7-073F-BEAE-7DE7FD157E24}"/>
              </a:ext>
            </a:extLst>
          </p:cNvPr>
          <p:cNvSpPr txBox="1"/>
          <p:nvPr/>
        </p:nvSpPr>
        <p:spPr>
          <a:xfrm>
            <a:off x="9323288" y="2628899"/>
            <a:ext cx="2209748" cy="307777"/>
          </a:xfrm>
          <a:prstGeom prst="rect">
            <a:avLst/>
          </a:prstGeom>
          <a:noFill/>
        </p:spPr>
        <p:txBody>
          <a:bodyPr wrap="square" rtlCol="0">
            <a:spAutoFit/>
          </a:bodyPr>
          <a:lstStyle/>
          <a:p>
            <a:r>
              <a:rPr lang="en-US" sz="1400" b="1" u="sng" dirty="0">
                <a:solidFill>
                  <a:srgbClr val="F2A900"/>
                </a:solidFill>
              </a:rPr>
              <a:t>Estes Valley</a:t>
            </a:r>
          </a:p>
        </p:txBody>
      </p:sp>
      <p:sp>
        <p:nvSpPr>
          <p:cNvPr id="14" name="TextBox 13">
            <a:extLst>
              <a:ext uri="{FF2B5EF4-FFF2-40B4-BE49-F238E27FC236}">
                <a16:creationId xmlns:a16="http://schemas.microsoft.com/office/drawing/2014/main" id="{0CFD3BD1-DBCF-DD69-847C-A0FEE6E25584}"/>
              </a:ext>
            </a:extLst>
          </p:cNvPr>
          <p:cNvSpPr txBox="1"/>
          <p:nvPr/>
        </p:nvSpPr>
        <p:spPr>
          <a:xfrm>
            <a:off x="3223819" y="227794"/>
            <a:ext cx="8065038" cy="400110"/>
          </a:xfrm>
          <a:prstGeom prst="rect">
            <a:avLst/>
          </a:prstGeom>
          <a:noFill/>
        </p:spPr>
        <p:txBody>
          <a:bodyPr wrap="square" rtlCol="0">
            <a:spAutoFit/>
          </a:bodyPr>
          <a:lstStyle/>
          <a:p>
            <a:r>
              <a:rPr lang="en-US" sz="2000" b="1" dirty="0"/>
              <a:t>Does the County currently regulate Short-term Rentals?</a:t>
            </a:r>
          </a:p>
        </p:txBody>
      </p:sp>
      <p:sp>
        <p:nvSpPr>
          <p:cNvPr id="18" name="TextBox 17">
            <a:extLst>
              <a:ext uri="{FF2B5EF4-FFF2-40B4-BE49-F238E27FC236}">
                <a16:creationId xmlns:a16="http://schemas.microsoft.com/office/drawing/2014/main" id="{E368F2EE-262C-59D3-EEC1-1D53D2055371}"/>
              </a:ext>
            </a:extLst>
          </p:cNvPr>
          <p:cNvSpPr txBox="1"/>
          <p:nvPr/>
        </p:nvSpPr>
        <p:spPr>
          <a:xfrm>
            <a:off x="3436594" y="643431"/>
            <a:ext cx="8167608" cy="2031325"/>
          </a:xfrm>
          <a:prstGeom prst="rect">
            <a:avLst/>
          </a:prstGeom>
          <a:noFill/>
        </p:spPr>
        <p:txBody>
          <a:bodyPr wrap="square" rtlCol="0">
            <a:spAutoFit/>
          </a:bodyPr>
          <a:lstStyle/>
          <a:p>
            <a:r>
              <a:rPr lang="en-US" b="0" i="0" dirty="0">
                <a:solidFill>
                  <a:srgbClr val="585858"/>
                </a:solidFill>
                <a:effectLst/>
              </a:rPr>
              <a:t>Yes. Larimer County’s Short-term Rental regulations in the Larimer County Land Use Code (LUC) went into effect September 1, 2019. </a:t>
            </a:r>
          </a:p>
          <a:p>
            <a:endParaRPr lang="en-US" dirty="0">
              <a:solidFill>
                <a:srgbClr val="585858"/>
              </a:solidFill>
            </a:endParaRPr>
          </a:p>
          <a:p>
            <a:r>
              <a:rPr lang="en-US" dirty="0">
                <a:solidFill>
                  <a:srgbClr val="585858"/>
                </a:solidFill>
              </a:rPr>
              <a:t>Adopted in 2017, the Estes Valley area Short-term Rental regulations for vacation homes pre-date the countywide STR standards, and include a cap on total number of such uses allowed within the residential zoned areas of the Valley. A waitlist established in 2018 for applications beyond the cap still exists today.</a:t>
            </a:r>
            <a:endParaRPr lang="en-US" dirty="0"/>
          </a:p>
        </p:txBody>
      </p:sp>
      <p:sp>
        <p:nvSpPr>
          <p:cNvPr id="25" name="TextBox 24">
            <a:extLst>
              <a:ext uri="{FF2B5EF4-FFF2-40B4-BE49-F238E27FC236}">
                <a16:creationId xmlns:a16="http://schemas.microsoft.com/office/drawing/2014/main" id="{42944DC4-BAE1-8104-4FFF-C7F66A216E2A}"/>
              </a:ext>
            </a:extLst>
          </p:cNvPr>
          <p:cNvSpPr txBox="1"/>
          <p:nvPr/>
        </p:nvSpPr>
        <p:spPr>
          <a:xfrm>
            <a:off x="3431530" y="3282704"/>
            <a:ext cx="3014095" cy="2585323"/>
          </a:xfrm>
          <a:prstGeom prst="rect">
            <a:avLst/>
          </a:prstGeom>
          <a:noFill/>
        </p:spPr>
        <p:txBody>
          <a:bodyPr wrap="square" rtlCol="0">
            <a:spAutoFit/>
          </a:bodyPr>
          <a:lstStyle/>
          <a:p>
            <a:r>
              <a:rPr lang="en-US" b="0" i="0" dirty="0">
                <a:solidFill>
                  <a:srgbClr val="585858"/>
                </a:solidFill>
                <a:effectLst/>
              </a:rPr>
              <a:t>Short-term Rentals are allowed in certain zone districts in the County. If a property is located within one of the zone districts that allow for the use, the property owner can seek approval to convert their residence to a STR.</a:t>
            </a:r>
          </a:p>
        </p:txBody>
      </p:sp>
      <p:sp>
        <p:nvSpPr>
          <p:cNvPr id="26" name="TextBox 25">
            <a:extLst>
              <a:ext uri="{FF2B5EF4-FFF2-40B4-BE49-F238E27FC236}">
                <a16:creationId xmlns:a16="http://schemas.microsoft.com/office/drawing/2014/main" id="{E4096822-1698-84B8-3BA9-FAA75515C24A}"/>
              </a:ext>
            </a:extLst>
          </p:cNvPr>
          <p:cNvSpPr txBox="1"/>
          <p:nvPr/>
        </p:nvSpPr>
        <p:spPr>
          <a:xfrm>
            <a:off x="9287112" y="3018374"/>
            <a:ext cx="2922988" cy="3108543"/>
          </a:xfrm>
          <a:prstGeom prst="rect">
            <a:avLst/>
          </a:prstGeom>
          <a:noFill/>
        </p:spPr>
        <p:txBody>
          <a:bodyPr wrap="square" rtlCol="0">
            <a:spAutoFit/>
          </a:bodyPr>
          <a:lstStyle/>
          <a:p>
            <a:r>
              <a:rPr lang="en-US" sz="1400" b="0" i="0" dirty="0">
                <a:solidFill>
                  <a:schemeClr val="bg1"/>
                </a:solidFill>
                <a:effectLst/>
              </a:rPr>
              <a:t>EV RE-1 - Estes Valley Rural Estate</a:t>
            </a:r>
          </a:p>
          <a:p>
            <a:r>
              <a:rPr lang="en-US" sz="1400" dirty="0">
                <a:solidFill>
                  <a:schemeClr val="bg1"/>
                </a:solidFill>
              </a:rPr>
              <a:t>EV RE - Estes Valley Rural Estate</a:t>
            </a:r>
          </a:p>
          <a:p>
            <a:r>
              <a:rPr lang="en-US" sz="1400" b="0" i="0" dirty="0">
                <a:solidFill>
                  <a:schemeClr val="bg1"/>
                </a:solidFill>
                <a:effectLst/>
              </a:rPr>
              <a:t>EV E-1 - Estes Valley Estate</a:t>
            </a:r>
          </a:p>
          <a:p>
            <a:r>
              <a:rPr lang="en-US" sz="1400" dirty="0">
                <a:solidFill>
                  <a:schemeClr val="bg1"/>
                </a:solidFill>
              </a:rPr>
              <a:t>EV E - Estes Valley Estate</a:t>
            </a:r>
          </a:p>
          <a:p>
            <a:r>
              <a:rPr lang="en-US" sz="1400" dirty="0">
                <a:solidFill>
                  <a:schemeClr val="bg1"/>
                </a:solidFill>
              </a:rPr>
              <a:t>EV R - Estes Valley Residential</a:t>
            </a:r>
          </a:p>
          <a:p>
            <a:r>
              <a:rPr lang="en-US" sz="1400" b="0" i="0" dirty="0">
                <a:solidFill>
                  <a:schemeClr val="bg1"/>
                </a:solidFill>
                <a:effectLst/>
              </a:rPr>
              <a:t>EV RM - Estes Valley Multi-Family Residential</a:t>
            </a:r>
          </a:p>
          <a:p>
            <a:endParaRPr lang="en-US" sz="1400" dirty="0">
              <a:solidFill>
                <a:schemeClr val="bg1"/>
              </a:solidFill>
            </a:endParaRPr>
          </a:p>
          <a:p>
            <a:r>
              <a:rPr lang="en-US" sz="1400" b="0" i="0" dirty="0">
                <a:solidFill>
                  <a:schemeClr val="bg1"/>
                </a:solidFill>
                <a:effectLst/>
              </a:rPr>
              <a:t>EV A – Accommodations/Highway Corridor</a:t>
            </a:r>
          </a:p>
          <a:p>
            <a:r>
              <a:rPr lang="en-US" sz="1400" dirty="0">
                <a:solidFill>
                  <a:schemeClr val="bg1"/>
                </a:solidFill>
              </a:rPr>
              <a:t>EV A-1 – Accommodations/Low Intensity</a:t>
            </a:r>
            <a:endParaRPr lang="en-US" sz="1400" b="0" i="0" dirty="0">
              <a:solidFill>
                <a:schemeClr val="bg1"/>
              </a:solidFill>
              <a:effectLst/>
            </a:endParaRPr>
          </a:p>
          <a:p>
            <a:endParaRPr lang="en-US" sz="1400" b="0" i="0" dirty="0">
              <a:solidFill>
                <a:schemeClr val="bg1"/>
              </a:solidFill>
              <a:effectLst/>
            </a:endParaRPr>
          </a:p>
          <a:p>
            <a:endParaRPr lang="en-US" sz="1400" b="0" i="0" dirty="0">
              <a:solidFill>
                <a:schemeClr val="bg1"/>
              </a:solidFill>
              <a:effectLst/>
            </a:endParaRPr>
          </a:p>
        </p:txBody>
      </p:sp>
      <p:grpSp>
        <p:nvGrpSpPr>
          <p:cNvPr id="2" name="Group 1">
            <a:extLst>
              <a:ext uri="{FF2B5EF4-FFF2-40B4-BE49-F238E27FC236}">
                <a16:creationId xmlns:a16="http://schemas.microsoft.com/office/drawing/2014/main" id="{AD26172A-3136-5CD2-3975-FA554728C5DA}"/>
              </a:ext>
            </a:extLst>
          </p:cNvPr>
          <p:cNvGrpSpPr/>
          <p:nvPr/>
        </p:nvGrpSpPr>
        <p:grpSpPr>
          <a:xfrm>
            <a:off x="5032618" y="4293711"/>
            <a:ext cx="1606462" cy="1938916"/>
            <a:chOff x="5032618" y="4293711"/>
            <a:chExt cx="1606462" cy="1938916"/>
          </a:xfrm>
        </p:grpSpPr>
        <p:sp>
          <p:nvSpPr>
            <p:cNvPr id="21" name="Arc 20">
              <a:extLst>
                <a:ext uri="{FF2B5EF4-FFF2-40B4-BE49-F238E27FC236}">
                  <a16:creationId xmlns:a16="http://schemas.microsoft.com/office/drawing/2014/main" id="{F7DFAC9B-90BE-716D-87D4-799AF4DE49C0}"/>
                </a:ext>
              </a:extLst>
            </p:cNvPr>
            <p:cNvSpPr/>
            <p:nvPr/>
          </p:nvSpPr>
          <p:spPr>
            <a:xfrm rot="9299840">
              <a:off x="5032618" y="4293711"/>
              <a:ext cx="1606462" cy="1938916"/>
            </a:xfrm>
            <a:prstGeom prst="arc">
              <a:avLst/>
            </a:prstGeom>
            <a:ln w="381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CEC830DB-D67A-F455-F980-67673E4BD77F}"/>
                </a:ext>
              </a:extLst>
            </p:cNvPr>
            <p:cNvSpPr/>
            <p:nvPr/>
          </p:nvSpPr>
          <p:spPr>
            <a:xfrm rot="3499150">
              <a:off x="6268825" y="5876106"/>
              <a:ext cx="277092" cy="34301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253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5129"/>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9</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377D817-C2F9-B33F-15FD-43F2925F088A}"/>
              </a:ext>
            </a:extLst>
          </p:cNvPr>
          <p:cNvSpPr txBox="1"/>
          <p:nvPr/>
        </p:nvSpPr>
        <p:spPr>
          <a:xfrm>
            <a:off x="3170517" y="125088"/>
            <a:ext cx="2925482" cy="369332"/>
          </a:xfrm>
          <a:prstGeom prst="rect">
            <a:avLst/>
          </a:prstGeom>
          <a:noFill/>
        </p:spPr>
        <p:txBody>
          <a:bodyPr wrap="square" rtlCol="0">
            <a:spAutoFit/>
          </a:bodyPr>
          <a:lstStyle/>
          <a:p>
            <a:r>
              <a:rPr lang="en-US" dirty="0"/>
              <a:t>Countywide Zoning Districts</a:t>
            </a:r>
          </a:p>
        </p:txBody>
      </p:sp>
      <p:pic>
        <p:nvPicPr>
          <p:cNvPr id="6" name="Picture 5" descr="Map&#10;&#10;Description automatically generated">
            <a:extLst>
              <a:ext uri="{FF2B5EF4-FFF2-40B4-BE49-F238E27FC236}">
                <a16:creationId xmlns:a16="http://schemas.microsoft.com/office/drawing/2014/main" id="{1A7B96B7-5896-1376-D767-A3AD2FC162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125" y="613253"/>
            <a:ext cx="9021483" cy="6008379"/>
          </a:xfrm>
          <a:prstGeom prst="rect">
            <a:avLst/>
          </a:prstGeom>
        </p:spPr>
      </p:pic>
    </p:spTree>
    <p:extLst>
      <p:ext uri="{BB962C8B-B14F-4D97-AF65-F5344CB8AC3E}">
        <p14:creationId xmlns:p14="http://schemas.microsoft.com/office/powerpoint/2010/main" val="1441500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14856</TotalTime>
  <Words>1922</Words>
  <Application>Microsoft Office PowerPoint</Application>
  <PresentationFormat>Widescreen</PresentationFormat>
  <Paragraphs>286</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BIrd</dc:creator>
  <cp:lastModifiedBy>Tawn  Hillenbrand</cp:lastModifiedBy>
  <cp:revision>300</cp:revision>
  <cp:lastPrinted>2021-03-21T21:08:17Z</cp:lastPrinted>
  <dcterms:created xsi:type="dcterms:W3CDTF">2017-11-20T21:24:03Z</dcterms:created>
  <dcterms:modified xsi:type="dcterms:W3CDTF">2022-08-09T23:39:36Z</dcterms:modified>
</cp:coreProperties>
</file>