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3" r:id="rId10"/>
    <p:sldId id="264" r:id="rId11"/>
    <p:sldId id="262" r:id="rId12"/>
    <p:sldId id="265" r:id="rId13"/>
  </p:sldIdLst>
  <p:sldSz cx="12801600" cy="7315200"/>
  <p:notesSz cx="6950075" cy="9236075"/>
  <p:embeddedFontLst>
    <p:embeddedFont>
      <p:font typeface="League Gothic" panose="00000500000000000000" pitchFamily="2" charset="0"/>
      <p:regular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i+2qWqVSdOF9oXcQokQPbnl4Uo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50"/>
  </p:normalViewPr>
  <p:slideViewPr>
    <p:cSldViewPr snapToGrid="0">
      <p:cViewPr varScale="1">
        <p:scale>
          <a:sx n="30" d="100"/>
          <a:sy n="30" d="100"/>
        </p:scale>
        <p:origin x="1144" y="40"/>
      </p:cViewPr>
      <p:guideLst>
        <p:guide orient="horz" pos="230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0FDD16-2B3F-CC4B-BB64-881C45E5BD23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7EFEAF-919E-6B48-BB2E-B8F27A30D9C0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2400" dirty="0"/>
            <a:t>Culture of Equity Cohort (Intended for larger more established nonprofits):</a:t>
          </a:r>
        </a:p>
      </dgm:t>
    </dgm:pt>
    <dgm:pt modelId="{F4C525E0-BB78-5E46-8141-DEF29E29779C}" type="parTrans" cxnId="{C7B00024-AB91-FD47-8DF5-77F0F9BB2D1D}">
      <dgm:prSet/>
      <dgm:spPr/>
      <dgm:t>
        <a:bodyPr/>
        <a:lstStyle/>
        <a:p>
          <a:endParaRPr lang="en-US"/>
        </a:p>
      </dgm:t>
    </dgm:pt>
    <dgm:pt modelId="{C07D409D-A536-684E-AB95-ABEAB4182A9F}" type="sibTrans" cxnId="{C7B00024-AB91-FD47-8DF5-77F0F9BB2D1D}">
      <dgm:prSet/>
      <dgm:spPr/>
      <dgm:t>
        <a:bodyPr/>
        <a:lstStyle/>
        <a:p>
          <a:endParaRPr lang="en-US"/>
        </a:p>
      </dgm:t>
    </dgm:pt>
    <dgm:pt modelId="{43A2AF29-D639-B54C-9739-FDC6C70C34E9}">
      <dgm:prSet custT="1"/>
      <dgm:spPr/>
      <dgm:t>
        <a:bodyPr/>
        <a:lstStyle/>
        <a:p>
          <a:r>
            <a:rPr lang="en-US" sz="2000" dirty="0"/>
            <a:t>Monthly 2 Hour Equity Training provided by </a:t>
          </a:r>
          <a:r>
            <a:rPr lang="en-US" sz="2000" dirty="0" err="1"/>
            <a:t>Coronda</a:t>
          </a:r>
          <a:r>
            <a:rPr lang="en-US" sz="2000" dirty="0"/>
            <a:t> Ziegler (Equity Expert and founder of </a:t>
          </a:r>
          <a:r>
            <a:rPr lang="en-US" sz="2000" dirty="0" err="1"/>
            <a:t>Colou</a:t>
          </a:r>
          <a:r>
            <a:rPr lang="en-US" sz="2000" dirty="0"/>
            <a:t> Consulting)</a:t>
          </a:r>
        </a:p>
      </dgm:t>
    </dgm:pt>
    <dgm:pt modelId="{357351C0-465E-8C40-B575-CF3CDFA90C4C}" type="parTrans" cxnId="{9B6A158A-7EAA-EC4F-89DF-50CB26499966}">
      <dgm:prSet/>
      <dgm:spPr/>
      <dgm:t>
        <a:bodyPr/>
        <a:lstStyle/>
        <a:p>
          <a:endParaRPr lang="en-US"/>
        </a:p>
      </dgm:t>
    </dgm:pt>
    <dgm:pt modelId="{3C460880-0093-C545-AC60-E832FD2056A9}" type="sibTrans" cxnId="{9B6A158A-7EAA-EC4F-89DF-50CB26499966}">
      <dgm:prSet/>
      <dgm:spPr/>
      <dgm:t>
        <a:bodyPr/>
        <a:lstStyle/>
        <a:p>
          <a:endParaRPr lang="en-US"/>
        </a:p>
      </dgm:t>
    </dgm:pt>
    <dgm:pt modelId="{2A9DA283-863F-3843-8475-F56FE58E8AB9}">
      <dgm:prSet custT="1"/>
      <dgm:spPr/>
      <dgm:t>
        <a:bodyPr/>
        <a:lstStyle/>
        <a:p>
          <a:r>
            <a:rPr lang="en-US" sz="2000" dirty="0"/>
            <a:t>1:1 Hours for individualized/tailored support</a:t>
          </a:r>
        </a:p>
      </dgm:t>
    </dgm:pt>
    <dgm:pt modelId="{06E893C1-CF14-1D49-B7CD-628F8E6ADD19}" type="parTrans" cxnId="{C11606B1-2649-C742-9C88-FDEA0811BE7C}">
      <dgm:prSet/>
      <dgm:spPr/>
      <dgm:t>
        <a:bodyPr/>
        <a:lstStyle/>
        <a:p>
          <a:endParaRPr lang="en-US"/>
        </a:p>
      </dgm:t>
    </dgm:pt>
    <dgm:pt modelId="{D19930A8-E75A-7241-90E5-F151E9C09203}" type="sibTrans" cxnId="{C11606B1-2649-C742-9C88-FDEA0811BE7C}">
      <dgm:prSet/>
      <dgm:spPr/>
      <dgm:t>
        <a:bodyPr/>
        <a:lstStyle/>
        <a:p>
          <a:endParaRPr lang="en-US"/>
        </a:p>
      </dgm:t>
    </dgm:pt>
    <dgm:pt modelId="{A30777FA-F5B3-994A-9E8D-B5FD098217F9}">
      <dgm:prSet custT="1"/>
      <dgm:spPr/>
      <dgm:t>
        <a:bodyPr/>
        <a:lstStyle/>
        <a:p>
          <a:r>
            <a:rPr lang="en-US" sz="2000" dirty="0"/>
            <a:t>Online group available for sharing learnings and insights </a:t>
          </a:r>
        </a:p>
      </dgm:t>
    </dgm:pt>
    <dgm:pt modelId="{1CE79D43-59C2-334D-BEF8-33386DBF5328}" type="parTrans" cxnId="{A28B4F59-86DA-EC4E-92E6-A253572A5378}">
      <dgm:prSet/>
      <dgm:spPr/>
      <dgm:t>
        <a:bodyPr/>
        <a:lstStyle/>
        <a:p>
          <a:endParaRPr lang="en-US"/>
        </a:p>
      </dgm:t>
    </dgm:pt>
    <dgm:pt modelId="{96441413-091E-DF4C-9029-A8356DB0DCFB}" type="sibTrans" cxnId="{A28B4F59-86DA-EC4E-92E6-A253572A5378}">
      <dgm:prSet/>
      <dgm:spPr/>
      <dgm:t>
        <a:bodyPr/>
        <a:lstStyle/>
        <a:p>
          <a:endParaRPr lang="en-US"/>
        </a:p>
      </dgm:t>
    </dgm:pt>
    <dgm:pt modelId="{7DB4D1ED-D6BB-BA46-A541-70F502225FFC}" type="pres">
      <dgm:prSet presAssocID="{E40FDD16-2B3F-CC4B-BB64-881C45E5BD23}" presName="linear" presStyleCnt="0">
        <dgm:presLayoutVars>
          <dgm:animLvl val="lvl"/>
          <dgm:resizeHandles val="exact"/>
        </dgm:presLayoutVars>
      </dgm:prSet>
      <dgm:spPr/>
    </dgm:pt>
    <dgm:pt modelId="{7B69D1AE-FD50-D446-8EB6-B5C0691B79F7}" type="pres">
      <dgm:prSet presAssocID="{767EFEAF-919E-6B48-BB2E-B8F27A30D9C0}" presName="parentText" presStyleLbl="node1" presStyleIdx="0" presStyleCnt="1" custScaleY="98260" custLinFactNeighborY="-42453">
        <dgm:presLayoutVars>
          <dgm:chMax val="0"/>
          <dgm:bulletEnabled val="1"/>
        </dgm:presLayoutVars>
      </dgm:prSet>
      <dgm:spPr/>
    </dgm:pt>
    <dgm:pt modelId="{FB22582B-398D-114B-A206-96448F38D5C6}" type="pres">
      <dgm:prSet presAssocID="{767EFEAF-919E-6B48-BB2E-B8F27A30D9C0}" presName="childText" presStyleLbl="revTx" presStyleIdx="0" presStyleCnt="1" custScaleY="77028" custLinFactNeighborX="0" custLinFactNeighborY="-35270">
        <dgm:presLayoutVars>
          <dgm:bulletEnabled val="1"/>
        </dgm:presLayoutVars>
      </dgm:prSet>
      <dgm:spPr/>
    </dgm:pt>
  </dgm:ptLst>
  <dgm:cxnLst>
    <dgm:cxn modelId="{18B7C405-FC1C-0343-B303-811439901FD7}" type="presOf" srcId="{E40FDD16-2B3F-CC4B-BB64-881C45E5BD23}" destId="{7DB4D1ED-D6BB-BA46-A541-70F502225FFC}" srcOrd="0" destOrd="0" presId="urn:microsoft.com/office/officeart/2005/8/layout/vList2"/>
    <dgm:cxn modelId="{C7B00024-AB91-FD47-8DF5-77F0F9BB2D1D}" srcId="{E40FDD16-2B3F-CC4B-BB64-881C45E5BD23}" destId="{767EFEAF-919E-6B48-BB2E-B8F27A30D9C0}" srcOrd="0" destOrd="0" parTransId="{F4C525E0-BB78-5E46-8141-DEF29E29779C}" sibTransId="{C07D409D-A536-684E-AB95-ABEAB4182A9F}"/>
    <dgm:cxn modelId="{A907A261-DB47-5A41-BC58-AD6CD26BB78A}" type="presOf" srcId="{2A9DA283-863F-3843-8475-F56FE58E8AB9}" destId="{FB22582B-398D-114B-A206-96448F38D5C6}" srcOrd="0" destOrd="1" presId="urn:microsoft.com/office/officeart/2005/8/layout/vList2"/>
    <dgm:cxn modelId="{293C1A70-405E-B14B-85CA-BC156C49FD4F}" type="presOf" srcId="{43A2AF29-D639-B54C-9739-FDC6C70C34E9}" destId="{FB22582B-398D-114B-A206-96448F38D5C6}" srcOrd="0" destOrd="0" presId="urn:microsoft.com/office/officeart/2005/8/layout/vList2"/>
    <dgm:cxn modelId="{A28B4F59-86DA-EC4E-92E6-A253572A5378}" srcId="{767EFEAF-919E-6B48-BB2E-B8F27A30D9C0}" destId="{A30777FA-F5B3-994A-9E8D-B5FD098217F9}" srcOrd="2" destOrd="0" parTransId="{1CE79D43-59C2-334D-BEF8-33386DBF5328}" sibTransId="{96441413-091E-DF4C-9029-A8356DB0DCFB}"/>
    <dgm:cxn modelId="{9B6A158A-7EAA-EC4F-89DF-50CB26499966}" srcId="{767EFEAF-919E-6B48-BB2E-B8F27A30D9C0}" destId="{43A2AF29-D639-B54C-9739-FDC6C70C34E9}" srcOrd="0" destOrd="0" parTransId="{357351C0-465E-8C40-B575-CF3CDFA90C4C}" sibTransId="{3C460880-0093-C545-AC60-E832FD2056A9}"/>
    <dgm:cxn modelId="{C11606B1-2649-C742-9C88-FDEA0811BE7C}" srcId="{767EFEAF-919E-6B48-BB2E-B8F27A30D9C0}" destId="{2A9DA283-863F-3843-8475-F56FE58E8AB9}" srcOrd="1" destOrd="0" parTransId="{06E893C1-CF14-1D49-B7CD-628F8E6ADD19}" sibTransId="{D19930A8-E75A-7241-90E5-F151E9C09203}"/>
    <dgm:cxn modelId="{359ADDB7-6DF3-6246-B9AD-B346C2DB25F5}" type="presOf" srcId="{A30777FA-F5B3-994A-9E8D-B5FD098217F9}" destId="{FB22582B-398D-114B-A206-96448F38D5C6}" srcOrd="0" destOrd="2" presId="urn:microsoft.com/office/officeart/2005/8/layout/vList2"/>
    <dgm:cxn modelId="{F8DD8BCB-CD3D-0349-AA12-2A975F15D80A}" type="presOf" srcId="{767EFEAF-919E-6B48-BB2E-B8F27A30D9C0}" destId="{7B69D1AE-FD50-D446-8EB6-B5C0691B79F7}" srcOrd="0" destOrd="0" presId="urn:microsoft.com/office/officeart/2005/8/layout/vList2"/>
    <dgm:cxn modelId="{81E9915B-0B28-8540-A431-1C107F26DD52}" type="presParOf" srcId="{7DB4D1ED-D6BB-BA46-A541-70F502225FFC}" destId="{7B69D1AE-FD50-D446-8EB6-B5C0691B79F7}" srcOrd="0" destOrd="0" presId="urn:microsoft.com/office/officeart/2005/8/layout/vList2"/>
    <dgm:cxn modelId="{FBB27138-B944-8D4B-824A-7BED9C068DE9}" type="presParOf" srcId="{7DB4D1ED-D6BB-BA46-A541-70F502225FFC}" destId="{FB22582B-398D-114B-A206-96448F38D5C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FDD16-2B3F-CC4B-BB64-881C45E5BD23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7EFEAF-919E-6B48-BB2E-B8F27A30D9C0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2400" dirty="0"/>
            <a:t>Grant Readiness Cohort (Intended for small grassroots/community led organizations):</a:t>
          </a:r>
        </a:p>
      </dgm:t>
    </dgm:pt>
    <dgm:pt modelId="{F4C525E0-BB78-5E46-8141-DEF29E29779C}" type="parTrans" cxnId="{C7B00024-AB91-FD47-8DF5-77F0F9BB2D1D}">
      <dgm:prSet/>
      <dgm:spPr/>
      <dgm:t>
        <a:bodyPr/>
        <a:lstStyle/>
        <a:p>
          <a:endParaRPr lang="en-US"/>
        </a:p>
      </dgm:t>
    </dgm:pt>
    <dgm:pt modelId="{C07D409D-A536-684E-AB95-ABEAB4182A9F}" type="sibTrans" cxnId="{C7B00024-AB91-FD47-8DF5-77F0F9BB2D1D}">
      <dgm:prSet/>
      <dgm:spPr/>
      <dgm:t>
        <a:bodyPr/>
        <a:lstStyle/>
        <a:p>
          <a:endParaRPr lang="en-US"/>
        </a:p>
      </dgm:t>
    </dgm:pt>
    <dgm:pt modelId="{43A2AF29-D639-B54C-9739-FDC6C70C34E9}">
      <dgm:prSet custT="1"/>
      <dgm:spPr/>
      <dgm:t>
        <a:bodyPr/>
        <a:lstStyle/>
        <a:p>
          <a:r>
            <a:rPr lang="en-US" sz="2000" dirty="0"/>
            <a:t>Monthly 2 Hour Grant Readiness Training provided by </a:t>
          </a:r>
          <a:r>
            <a:rPr lang="en-US" sz="2000" dirty="0" err="1"/>
            <a:t>Dondra</a:t>
          </a:r>
          <a:r>
            <a:rPr lang="en-US" sz="2000" dirty="0"/>
            <a:t> Ward (Federal Grant Expert and founder of </a:t>
          </a:r>
          <a:r>
            <a:rPr lang="en-US" sz="2000" dirty="0" err="1"/>
            <a:t>Sidnae</a:t>
          </a:r>
          <a:r>
            <a:rPr lang="en-US" sz="2000" dirty="0"/>
            <a:t> Global Research)</a:t>
          </a:r>
        </a:p>
      </dgm:t>
    </dgm:pt>
    <dgm:pt modelId="{357351C0-465E-8C40-B575-CF3CDFA90C4C}" type="parTrans" cxnId="{9B6A158A-7EAA-EC4F-89DF-50CB26499966}">
      <dgm:prSet/>
      <dgm:spPr/>
      <dgm:t>
        <a:bodyPr/>
        <a:lstStyle/>
        <a:p>
          <a:endParaRPr lang="en-US"/>
        </a:p>
      </dgm:t>
    </dgm:pt>
    <dgm:pt modelId="{3C460880-0093-C545-AC60-E832FD2056A9}" type="sibTrans" cxnId="{9B6A158A-7EAA-EC4F-89DF-50CB26499966}">
      <dgm:prSet/>
      <dgm:spPr/>
      <dgm:t>
        <a:bodyPr/>
        <a:lstStyle/>
        <a:p>
          <a:endParaRPr lang="en-US"/>
        </a:p>
      </dgm:t>
    </dgm:pt>
    <dgm:pt modelId="{2A9DA283-863F-3843-8475-F56FE58E8AB9}">
      <dgm:prSet custT="1"/>
      <dgm:spPr/>
      <dgm:t>
        <a:bodyPr/>
        <a:lstStyle/>
        <a:p>
          <a:r>
            <a:rPr lang="en-US" sz="2000" dirty="0"/>
            <a:t>1:1 Hours for individualized/tailored support</a:t>
          </a:r>
        </a:p>
      </dgm:t>
    </dgm:pt>
    <dgm:pt modelId="{D19930A8-E75A-7241-90E5-F151E9C09203}" type="sibTrans" cxnId="{C11606B1-2649-C742-9C88-FDEA0811BE7C}">
      <dgm:prSet/>
      <dgm:spPr/>
      <dgm:t>
        <a:bodyPr/>
        <a:lstStyle/>
        <a:p>
          <a:endParaRPr lang="en-US"/>
        </a:p>
      </dgm:t>
    </dgm:pt>
    <dgm:pt modelId="{06E893C1-CF14-1D49-B7CD-628F8E6ADD19}" type="parTrans" cxnId="{C11606B1-2649-C742-9C88-FDEA0811BE7C}">
      <dgm:prSet/>
      <dgm:spPr/>
      <dgm:t>
        <a:bodyPr/>
        <a:lstStyle/>
        <a:p>
          <a:endParaRPr lang="en-US"/>
        </a:p>
      </dgm:t>
    </dgm:pt>
    <dgm:pt modelId="{5BB3D7BD-6450-6246-9526-1DAFD4EB3B21}">
      <dgm:prSet custT="1"/>
      <dgm:spPr/>
      <dgm:t>
        <a:bodyPr/>
        <a:lstStyle/>
        <a:p>
          <a:r>
            <a:rPr lang="en-US" sz="2000" dirty="0"/>
            <a:t>Compensation for participants time in the trainings and 1:1 hours</a:t>
          </a:r>
        </a:p>
      </dgm:t>
    </dgm:pt>
    <dgm:pt modelId="{C35C8F05-611A-3C46-8ECC-A0AC4F32BDD3}" type="sibTrans" cxnId="{E9B4A022-0408-5849-8A50-3C5A9010D559}">
      <dgm:prSet/>
      <dgm:spPr/>
      <dgm:t>
        <a:bodyPr/>
        <a:lstStyle/>
        <a:p>
          <a:endParaRPr lang="en-US"/>
        </a:p>
      </dgm:t>
    </dgm:pt>
    <dgm:pt modelId="{A87ACEB9-57F7-6347-94C4-100999C49A65}" type="parTrans" cxnId="{E9B4A022-0408-5849-8A50-3C5A9010D559}">
      <dgm:prSet/>
      <dgm:spPr/>
      <dgm:t>
        <a:bodyPr/>
        <a:lstStyle/>
        <a:p>
          <a:endParaRPr lang="en-US"/>
        </a:p>
      </dgm:t>
    </dgm:pt>
    <dgm:pt modelId="{0C4FCCBC-F04D-154D-83E4-522347D378B8}">
      <dgm:prSet custT="1"/>
      <dgm:spPr/>
      <dgm:t>
        <a:bodyPr/>
        <a:lstStyle/>
        <a:p>
          <a:r>
            <a:rPr lang="en-US" sz="2000" dirty="0"/>
            <a:t>General Operating Grant (via the UWLC Equity and Excellence Grant)</a:t>
          </a:r>
        </a:p>
      </dgm:t>
    </dgm:pt>
    <dgm:pt modelId="{9CB460A4-8763-0845-BEED-BE592D400995}" type="sibTrans" cxnId="{7E64A3A6-0F9D-6942-BAEB-365544428B6C}">
      <dgm:prSet/>
      <dgm:spPr/>
      <dgm:t>
        <a:bodyPr/>
        <a:lstStyle/>
        <a:p>
          <a:endParaRPr lang="en-US"/>
        </a:p>
      </dgm:t>
    </dgm:pt>
    <dgm:pt modelId="{2AE7801F-826F-304F-8A6B-DCEF67457E5C}" type="parTrans" cxnId="{7E64A3A6-0F9D-6942-BAEB-365544428B6C}">
      <dgm:prSet/>
      <dgm:spPr/>
      <dgm:t>
        <a:bodyPr/>
        <a:lstStyle/>
        <a:p>
          <a:endParaRPr lang="en-US"/>
        </a:p>
      </dgm:t>
    </dgm:pt>
    <dgm:pt modelId="{7DB4D1ED-D6BB-BA46-A541-70F502225FFC}" type="pres">
      <dgm:prSet presAssocID="{E40FDD16-2B3F-CC4B-BB64-881C45E5BD23}" presName="linear" presStyleCnt="0">
        <dgm:presLayoutVars>
          <dgm:animLvl val="lvl"/>
          <dgm:resizeHandles val="exact"/>
        </dgm:presLayoutVars>
      </dgm:prSet>
      <dgm:spPr/>
    </dgm:pt>
    <dgm:pt modelId="{7B69D1AE-FD50-D446-8EB6-B5C0691B79F7}" type="pres">
      <dgm:prSet presAssocID="{767EFEAF-919E-6B48-BB2E-B8F27A30D9C0}" presName="parentText" presStyleLbl="node1" presStyleIdx="0" presStyleCnt="1" custScaleY="97890" custLinFactNeighborY="-1984">
        <dgm:presLayoutVars>
          <dgm:chMax val="0"/>
          <dgm:bulletEnabled val="1"/>
        </dgm:presLayoutVars>
      </dgm:prSet>
      <dgm:spPr/>
    </dgm:pt>
    <dgm:pt modelId="{FB22582B-398D-114B-A206-96448F38D5C6}" type="pres">
      <dgm:prSet presAssocID="{767EFEAF-919E-6B48-BB2E-B8F27A30D9C0}" presName="childText" presStyleLbl="revTx" presStyleIdx="0" presStyleCnt="1" custLinFactNeighborY="13530">
        <dgm:presLayoutVars>
          <dgm:bulletEnabled val="1"/>
        </dgm:presLayoutVars>
      </dgm:prSet>
      <dgm:spPr/>
    </dgm:pt>
  </dgm:ptLst>
  <dgm:cxnLst>
    <dgm:cxn modelId="{18B7C405-FC1C-0343-B303-811439901FD7}" type="presOf" srcId="{E40FDD16-2B3F-CC4B-BB64-881C45E5BD23}" destId="{7DB4D1ED-D6BB-BA46-A541-70F502225FFC}" srcOrd="0" destOrd="0" presId="urn:microsoft.com/office/officeart/2005/8/layout/vList2"/>
    <dgm:cxn modelId="{E9B4A022-0408-5849-8A50-3C5A9010D559}" srcId="{767EFEAF-919E-6B48-BB2E-B8F27A30D9C0}" destId="{5BB3D7BD-6450-6246-9526-1DAFD4EB3B21}" srcOrd="2" destOrd="0" parTransId="{A87ACEB9-57F7-6347-94C4-100999C49A65}" sibTransId="{C35C8F05-611A-3C46-8ECC-A0AC4F32BDD3}"/>
    <dgm:cxn modelId="{C7B00024-AB91-FD47-8DF5-77F0F9BB2D1D}" srcId="{E40FDD16-2B3F-CC4B-BB64-881C45E5BD23}" destId="{767EFEAF-919E-6B48-BB2E-B8F27A30D9C0}" srcOrd="0" destOrd="0" parTransId="{F4C525E0-BB78-5E46-8141-DEF29E29779C}" sibTransId="{C07D409D-A536-684E-AB95-ABEAB4182A9F}"/>
    <dgm:cxn modelId="{A907A261-DB47-5A41-BC58-AD6CD26BB78A}" type="presOf" srcId="{2A9DA283-863F-3843-8475-F56FE58E8AB9}" destId="{FB22582B-398D-114B-A206-96448F38D5C6}" srcOrd="0" destOrd="1" presId="urn:microsoft.com/office/officeart/2005/8/layout/vList2"/>
    <dgm:cxn modelId="{A86D8B45-5B3B-CD43-BD00-03741273C0E3}" type="presOf" srcId="{5BB3D7BD-6450-6246-9526-1DAFD4EB3B21}" destId="{FB22582B-398D-114B-A206-96448F38D5C6}" srcOrd="0" destOrd="2" presId="urn:microsoft.com/office/officeart/2005/8/layout/vList2"/>
    <dgm:cxn modelId="{2AC8384E-051E-354F-A4CA-302BD489E388}" type="presOf" srcId="{0C4FCCBC-F04D-154D-83E4-522347D378B8}" destId="{FB22582B-398D-114B-A206-96448F38D5C6}" srcOrd="0" destOrd="3" presId="urn:microsoft.com/office/officeart/2005/8/layout/vList2"/>
    <dgm:cxn modelId="{293C1A70-405E-B14B-85CA-BC156C49FD4F}" type="presOf" srcId="{43A2AF29-D639-B54C-9739-FDC6C70C34E9}" destId="{FB22582B-398D-114B-A206-96448F38D5C6}" srcOrd="0" destOrd="0" presId="urn:microsoft.com/office/officeart/2005/8/layout/vList2"/>
    <dgm:cxn modelId="{9B6A158A-7EAA-EC4F-89DF-50CB26499966}" srcId="{767EFEAF-919E-6B48-BB2E-B8F27A30D9C0}" destId="{43A2AF29-D639-B54C-9739-FDC6C70C34E9}" srcOrd="0" destOrd="0" parTransId="{357351C0-465E-8C40-B575-CF3CDFA90C4C}" sibTransId="{3C460880-0093-C545-AC60-E832FD2056A9}"/>
    <dgm:cxn modelId="{7E64A3A6-0F9D-6942-BAEB-365544428B6C}" srcId="{767EFEAF-919E-6B48-BB2E-B8F27A30D9C0}" destId="{0C4FCCBC-F04D-154D-83E4-522347D378B8}" srcOrd="3" destOrd="0" parTransId="{2AE7801F-826F-304F-8A6B-DCEF67457E5C}" sibTransId="{9CB460A4-8763-0845-BEED-BE592D400995}"/>
    <dgm:cxn modelId="{C11606B1-2649-C742-9C88-FDEA0811BE7C}" srcId="{767EFEAF-919E-6B48-BB2E-B8F27A30D9C0}" destId="{2A9DA283-863F-3843-8475-F56FE58E8AB9}" srcOrd="1" destOrd="0" parTransId="{06E893C1-CF14-1D49-B7CD-628F8E6ADD19}" sibTransId="{D19930A8-E75A-7241-90E5-F151E9C09203}"/>
    <dgm:cxn modelId="{F8DD8BCB-CD3D-0349-AA12-2A975F15D80A}" type="presOf" srcId="{767EFEAF-919E-6B48-BB2E-B8F27A30D9C0}" destId="{7B69D1AE-FD50-D446-8EB6-B5C0691B79F7}" srcOrd="0" destOrd="0" presId="urn:microsoft.com/office/officeart/2005/8/layout/vList2"/>
    <dgm:cxn modelId="{81E9915B-0B28-8540-A431-1C107F26DD52}" type="presParOf" srcId="{7DB4D1ED-D6BB-BA46-A541-70F502225FFC}" destId="{7B69D1AE-FD50-D446-8EB6-B5C0691B79F7}" srcOrd="0" destOrd="0" presId="urn:microsoft.com/office/officeart/2005/8/layout/vList2"/>
    <dgm:cxn modelId="{FBB27138-B944-8D4B-824A-7BED9C068DE9}" type="presParOf" srcId="{7DB4D1ED-D6BB-BA46-A541-70F502225FFC}" destId="{FB22582B-398D-114B-A206-96448F38D5C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185749-FD97-C54A-8A24-3F0D8510BCD9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C4C8E9-6510-B142-9226-8108B11F8C11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3000" dirty="0"/>
            <a:t>Outlined Objectives:</a:t>
          </a:r>
        </a:p>
      </dgm:t>
    </dgm:pt>
    <dgm:pt modelId="{2B4A02A3-8F28-D04A-B8BC-C6CD696B218E}" type="parTrans" cxnId="{7F90070B-8BE6-6449-AA43-FADB2B3BF72B}">
      <dgm:prSet/>
      <dgm:spPr/>
      <dgm:t>
        <a:bodyPr/>
        <a:lstStyle/>
        <a:p>
          <a:endParaRPr lang="en-US"/>
        </a:p>
      </dgm:t>
    </dgm:pt>
    <dgm:pt modelId="{7EA0EE1B-F0EF-D844-AC54-34BDBD1F7BE4}" type="sibTrans" cxnId="{7F90070B-8BE6-6449-AA43-FADB2B3BF72B}">
      <dgm:prSet/>
      <dgm:spPr/>
      <dgm:t>
        <a:bodyPr/>
        <a:lstStyle/>
        <a:p>
          <a:endParaRPr lang="en-US"/>
        </a:p>
      </dgm:t>
    </dgm:pt>
    <dgm:pt modelId="{0DE8EBD2-D40A-3C4E-A016-F416E9496D6F}">
      <dgm:prSet custT="1"/>
      <dgm:spPr/>
      <dgm:t>
        <a:bodyPr/>
        <a:lstStyle/>
        <a:p>
          <a:r>
            <a:rPr lang="en-US" sz="2000" dirty="0"/>
            <a:t>Objective #1: By the end of the grant period, 85% of participants from grassroots and community-led organizations will report feeling more prepared to seek, secure, and manage grant funding. </a:t>
          </a:r>
        </a:p>
      </dgm:t>
    </dgm:pt>
    <dgm:pt modelId="{3860F6F2-6DF4-0447-B7B9-26E72F710139}" type="parTrans" cxnId="{8B143B91-A4F3-3544-962C-9619F9DD8B37}">
      <dgm:prSet/>
      <dgm:spPr/>
      <dgm:t>
        <a:bodyPr/>
        <a:lstStyle/>
        <a:p>
          <a:endParaRPr lang="en-US"/>
        </a:p>
      </dgm:t>
    </dgm:pt>
    <dgm:pt modelId="{DAFEB5E9-0EC6-B24A-BA62-4E67D9DC709A}" type="sibTrans" cxnId="{8B143B91-A4F3-3544-962C-9619F9DD8B37}">
      <dgm:prSet/>
      <dgm:spPr/>
      <dgm:t>
        <a:bodyPr/>
        <a:lstStyle/>
        <a:p>
          <a:endParaRPr lang="en-US"/>
        </a:p>
      </dgm:t>
    </dgm:pt>
    <dgm:pt modelId="{D97C2827-BEC0-0A47-A125-257B3AA4341A}">
      <dgm:prSet custT="1"/>
      <dgm:spPr/>
      <dgm:t>
        <a:bodyPr/>
        <a:lstStyle/>
        <a:p>
          <a:r>
            <a:rPr lang="en-US" sz="2000" dirty="0"/>
            <a:t>Objective #2: 65% of participants from grassroots and community-led organizations will apply for a new grant funding opportunity on or before December 31, 2022. </a:t>
          </a:r>
        </a:p>
      </dgm:t>
    </dgm:pt>
    <dgm:pt modelId="{0EF05CDA-2E8D-B94D-A781-B8F65B2F6FA8}" type="parTrans" cxnId="{BF1EECCA-7F43-5F42-96FC-7EE081C33EF3}">
      <dgm:prSet/>
      <dgm:spPr/>
      <dgm:t>
        <a:bodyPr/>
        <a:lstStyle/>
        <a:p>
          <a:endParaRPr lang="en-US"/>
        </a:p>
      </dgm:t>
    </dgm:pt>
    <dgm:pt modelId="{0F5E586D-0065-FE40-9B22-DBAF47AA2D08}" type="sibTrans" cxnId="{BF1EECCA-7F43-5F42-96FC-7EE081C33EF3}">
      <dgm:prSet/>
      <dgm:spPr/>
      <dgm:t>
        <a:bodyPr/>
        <a:lstStyle/>
        <a:p>
          <a:endParaRPr lang="en-US"/>
        </a:p>
      </dgm:t>
    </dgm:pt>
    <dgm:pt modelId="{9864D9A5-F963-F242-B794-B34BCC887ADC}">
      <dgm:prSet custT="1"/>
      <dgm:spPr/>
      <dgm:t>
        <a:bodyPr/>
        <a:lstStyle/>
        <a:p>
          <a:endParaRPr lang="en-US" sz="2000" dirty="0"/>
        </a:p>
      </dgm:t>
    </dgm:pt>
    <dgm:pt modelId="{E9C11DE5-DED1-AC43-8645-F25A04947FD9}" type="parTrans" cxnId="{801424AE-FC1F-4548-ADD6-E71C520E1303}">
      <dgm:prSet/>
      <dgm:spPr/>
      <dgm:t>
        <a:bodyPr/>
        <a:lstStyle/>
        <a:p>
          <a:endParaRPr lang="en-US"/>
        </a:p>
      </dgm:t>
    </dgm:pt>
    <dgm:pt modelId="{69916DE6-C7C0-5D4D-8D03-4A16338B4AF4}" type="sibTrans" cxnId="{801424AE-FC1F-4548-ADD6-E71C520E1303}">
      <dgm:prSet/>
      <dgm:spPr/>
      <dgm:t>
        <a:bodyPr/>
        <a:lstStyle/>
        <a:p>
          <a:endParaRPr lang="en-US"/>
        </a:p>
      </dgm:t>
    </dgm:pt>
    <dgm:pt modelId="{959C45EF-E32B-9B46-9D0A-E22624CEB6D3}">
      <dgm:prSet custT="1"/>
      <dgm:spPr/>
      <dgm:t>
        <a:bodyPr/>
        <a:lstStyle/>
        <a:p>
          <a:endParaRPr lang="en-US" sz="2000" dirty="0"/>
        </a:p>
      </dgm:t>
    </dgm:pt>
    <dgm:pt modelId="{24FA3727-A1EC-9C49-B4DB-BFA92F6671AA}" type="parTrans" cxnId="{51A1DCA6-E66C-E249-8DEA-14F41D765CD9}">
      <dgm:prSet/>
      <dgm:spPr/>
      <dgm:t>
        <a:bodyPr/>
        <a:lstStyle/>
        <a:p>
          <a:endParaRPr lang="en-US"/>
        </a:p>
      </dgm:t>
    </dgm:pt>
    <dgm:pt modelId="{8E6BF14C-749B-A64E-88D0-39A5C6C291FD}" type="sibTrans" cxnId="{51A1DCA6-E66C-E249-8DEA-14F41D765CD9}">
      <dgm:prSet/>
      <dgm:spPr/>
      <dgm:t>
        <a:bodyPr/>
        <a:lstStyle/>
        <a:p>
          <a:endParaRPr lang="en-US"/>
        </a:p>
      </dgm:t>
    </dgm:pt>
    <dgm:pt modelId="{44E42691-3E6C-0B4B-9F39-03B016B9D704}" type="pres">
      <dgm:prSet presAssocID="{6F185749-FD97-C54A-8A24-3F0D8510BCD9}" presName="linear" presStyleCnt="0">
        <dgm:presLayoutVars>
          <dgm:animLvl val="lvl"/>
          <dgm:resizeHandles val="exact"/>
        </dgm:presLayoutVars>
      </dgm:prSet>
      <dgm:spPr/>
    </dgm:pt>
    <dgm:pt modelId="{5BF595C4-D543-7E4F-AB71-5453EE25570B}" type="pres">
      <dgm:prSet presAssocID="{F7C4C8E9-6510-B142-9226-8108B11F8C1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E310BF23-5FD4-0444-894F-5D4F1868C83D}" type="pres">
      <dgm:prSet presAssocID="{F7C4C8E9-6510-B142-9226-8108B11F8C1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F90070B-8BE6-6449-AA43-FADB2B3BF72B}" srcId="{6F185749-FD97-C54A-8A24-3F0D8510BCD9}" destId="{F7C4C8E9-6510-B142-9226-8108B11F8C11}" srcOrd="0" destOrd="0" parTransId="{2B4A02A3-8F28-D04A-B8BC-C6CD696B218E}" sibTransId="{7EA0EE1B-F0EF-D844-AC54-34BDBD1F7BE4}"/>
    <dgm:cxn modelId="{0FFBA51F-6DF2-AE40-9722-E6C49695F453}" type="presOf" srcId="{D97C2827-BEC0-0A47-A125-257B3AA4341A}" destId="{E310BF23-5FD4-0444-894F-5D4F1868C83D}" srcOrd="0" destOrd="3" presId="urn:microsoft.com/office/officeart/2005/8/layout/vList2"/>
    <dgm:cxn modelId="{9343B232-627C-744E-8745-3319F926A958}" type="presOf" srcId="{9864D9A5-F963-F242-B794-B34BCC887ADC}" destId="{E310BF23-5FD4-0444-894F-5D4F1868C83D}" srcOrd="0" destOrd="1" presId="urn:microsoft.com/office/officeart/2005/8/layout/vList2"/>
    <dgm:cxn modelId="{8B143B91-A4F3-3544-962C-9619F9DD8B37}" srcId="{F7C4C8E9-6510-B142-9226-8108B11F8C11}" destId="{0DE8EBD2-D40A-3C4E-A016-F416E9496D6F}" srcOrd="0" destOrd="0" parTransId="{3860F6F2-6DF4-0447-B7B9-26E72F710139}" sibTransId="{DAFEB5E9-0EC6-B24A-BA62-4E67D9DC709A}"/>
    <dgm:cxn modelId="{D2A38897-E330-1B4C-83C7-03D1C5932E48}" type="presOf" srcId="{959C45EF-E32B-9B46-9D0A-E22624CEB6D3}" destId="{E310BF23-5FD4-0444-894F-5D4F1868C83D}" srcOrd="0" destOrd="2" presId="urn:microsoft.com/office/officeart/2005/8/layout/vList2"/>
    <dgm:cxn modelId="{51A1DCA6-E66C-E249-8DEA-14F41D765CD9}" srcId="{F7C4C8E9-6510-B142-9226-8108B11F8C11}" destId="{959C45EF-E32B-9B46-9D0A-E22624CEB6D3}" srcOrd="2" destOrd="0" parTransId="{24FA3727-A1EC-9C49-B4DB-BFA92F6671AA}" sibTransId="{8E6BF14C-749B-A64E-88D0-39A5C6C291FD}"/>
    <dgm:cxn modelId="{801424AE-FC1F-4548-ADD6-E71C520E1303}" srcId="{F7C4C8E9-6510-B142-9226-8108B11F8C11}" destId="{9864D9A5-F963-F242-B794-B34BCC887ADC}" srcOrd="1" destOrd="0" parTransId="{E9C11DE5-DED1-AC43-8645-F25A04947FD9}" sibTransId="{69916DE6-C7C0-5D4D-8D03-4A16338B4AF4}"/>
    <dgm:cxn modelId="{E0A4BBBB-60FF-3540-8148-737EFA782AAF}" type="presOf" srcId="{6F185749-FD97-C54A-8A24-3F0D8510BCD9}" destId="{44E42691-3E6C-0B4B-9F39-03B016B9D704}" srcOrd="0" destOrd="0" presId="urn:microsoft.com/office/officeart/2005/8/layout/vList2"/>
    <dgm:cxn modelId="{BF1EECCA-7F43-5F42-96FC-7EE081C33EF3}" srcId="{F7C4C8E9-6510-B142-9226-8108B11F8C11}" destId="{D97C2827-BEC0-0A47-A125-257B3AA4341A}" srcOrd="3" destOrd="0" parTransId="{0EF05CDA-2E8D-B94D-A781-B8F65B2F6FA8}" sibTransId="{0F5E586D-0065-FE40-9B22-DBAF47AA2D08}"/>
    <dgm:cxn modelId="{B08F1AD9-C7BA-A343-B5B4-3FA4A21EFB10}" type="presOf" srcId="{F7C4C8E9-6510-B142-9226-8108B11F8C11}" destId="{5BF595C4-D543-7E4F-AB71-5453EE25570B}" srcOrd="0" destOrd="0" presId="urn:microsoft.com/office/officeart/2005/8/layout/vList2"/>
    <dgm:cxn modelId="{10CF8CF9-F827-1D42-8433-1C4993EDF5B7}" type="presOf" srcId="{0DE8EBD2-D40A-3C4E-A016-F416E9496D6F}" destId="{E310BF23-5FD4-0444-894F-5D4F1868C83D}" srcOrd="0" destOrd="0" presId="urn:microsoft.com/office/officeart/2005/8/layout/vList2"/>
    <dgm:cxn modelId="{E8EED9C7-DBEC-6648-8D8E-02E0781C9B46}" type="presParOf" srcId="{44E42691-3E6C-0B4B-9F39-03B016B9D704}" destId="{5BF595C4-D543-7E4F-AB71-5453EE25570B}" srcOrd="0" destOrd="0" presId="urn:microsoft.com/office/officeart/2005/8/layout/vList2"/>
    <dgm:cxn modelId="{FFCBCA08-21AC-5540-BA23-63A705BED4A0}" type="presParOf" srcId="{44E42691-3E6C-0B4B-9F39-03B016B9D704}" destId="{E310BF23-5FD4-0444-894F-5D4F1868C83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5A3E65-7837-C643-8785-1B74AA8C058F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AC4CD3-E03E-9044-BFFC-EE8439CBF1A0}">
      <dgm:prSet phldrT="[Text]"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3000" dirty="0"/>
            <a:t>Objective Results:</a:t>
          </a:r>
        </a:p>
      </dgm:t>
    </dgm:pt>
    <dgm:pt modelId="{14915F17-F52A-FE4A-A280-2A4D26F287F7}" type="parTrans" cxnId="{16D06974-E477-3345-ACD7-21EB9433E4D7}">
      <dgm:prSet/>
      <dgm:spPr/>
      <dgm:t>
        <a:bodyPr/>
        <a:lstStyle/>
        <a:p>
          <a:endParaRPr lang="en-US"/>
        </a:p>
      </dgm:t>
    </dgm:pt>
    <dgm:pt modelId="{03E66168-984D-2A4A-BAF4-4BC7CB3DFBA2}" type="sibTrans" cxnId="{16D06974-E477-3345-ACD7-21EB9433E4D7}">
      <dgm:prSet/>
      <dgm:spPr/>
      <dgm:t>
        <a:bodyPr/>
        <a:lstStyle/>
        <a:p>
          <a:endParaRPr lang="en-US"/>
        </a:p>
      </dgm:t>
    </dgm:pt>
    <dgm:pt modelId="{83BA08DF-CA42-EC49-BCD1-6DABF18D8CFA}">
      <dgm:prSet custT="1"/>
      <dgm:spPr/>
      <dgm:t>
        <a:bodyPr/>
        <a:lstStyle/>
        <a:p>
          <a:r>
            <a:rPr lang="en-US" sz="2000" dirty="0"/>
            <a:t>Objective 1:</a:t>
          </a:r>
        </a:p>
      </dgm:t>
    </dgm:pt>
    <dgm:pt modelId="{CB6E2AE7-3FF0-B041-BF0B-1F85919F5602}" type="parTrans" cxnId="{5E0BF18A-FCB1-0749-B153-BE78A8E0D151}">
      <dgm:prSet/>
      <dgm:spPr/>
      <dgm:t>
        <a:bodyPr/>
        <a:lstStyle/>
        <a:p>
          <a:endParaRPr lang="en-US"/>
        </a:p>
      </dgm:t>
    </dgm:pt>
    <dgm:pt modelId="{9DA5CAD5-5CAB-AE44-BEA6-64E1BC3AFBED}" type="sibTrans" cxnId="{5E0BF18A-FCB1-0749-B153-BE78A8E0D151}">
      <dgm:prSet/>
      <dgm:spPr/>
      <dgm:t>
        <a:bodyPr/>
        <a:lstStyle/>
        <a:p>
          <a:endParaRPr lang="en-US"/>
        </a:p>
      </dgm:t>
    </dgm:pt>
    <dgm:pt modelId="{ECBD66A7-EE5F-BB47-840B-351FAD79FCAB}">
      <dgm:prSet custT="1"/>
      <dgm:spPr/>
      <dgm:t>
        <a:bodyPr/>
        <a:lstStyle/>
        <a:p>
          <a:r>
            <a:rPr lang="en-US" sz="2000" dirty="0"/>
            <a:t>89% of participants applied for a new grant funding opportunity on or before December 31, 2022</a:t>
          </a:r>
        </a:p>
      </dgm:t>
    </dgm:pt>
    <dgm:pt modelId="{AFC7F2AC-A1B2-004F-B859-F1E8E0238299}" type="parTrans" cxnId="{5CEF1FB4-BC96-6B40-A2FB-FD9C2E6D1338}">
      <dgm:prSet/>
      <dgm:spPr/>
      <dgm:t>
        <a:bodyPr/>
        <a:lstStyle/>
        <a:p>
          <a:endParaRPr lang="en-US"/>
        </a:p>
      </dgm:t>
    </dgm:pt>
    <dgm:pt modelId="{1C3E54C1-8381-4144-9ADC-9B83F88AEB65}" type="sibTrans" cxnId="{5CEF1FB4-BC96-6B40-A2FB-FD9C2E6D1338}">
      <dgm:prSet/>
      <dgm:spPr/>
      <dgm:t>
        <a:bodyPr/>
        <a:lstStyle/>
        <a:p>
          <a:endParaRPr lang="en-US"/>
        </a:p>
      </dgm:t>
    </dgm:pt>
    <dgm:pt modelId="{611F881B-F37D-E844-B709-94518EE44089}">
      <dgm:prSet custT="1"/>
      <dgm:spPr/>
      <dgm:t>
        <a:bodyPr/>
        <a:lstStyle/>
        <a:p>
          <a:r>
            <a:rPr lang="en-US" sz="2000" dirty="0"/>
            <a:t>78% of participants reported feeling more prepared to secure grant funding</a:t>
          </a:r>
        </a:p>
      </dgm:t>
    </dgm:pt>
    <dgm:pt modelId="{ED5E9FDE-F0DD-0342-ACD4-7BF3D1A2E90D}" type="parTrans" cxnId="{0A310606-8568-1445-AFCF-F0481599C144}">
      <dgm:prSet/>
      <dgm:spPr/>
      <dgm:t>
        <a:bodyPr/>
        <a:lstStyle/>
        <a:p>
          <a:endParaRPr lang="en-US"/>
        </a:p>
      </dgm:t>
    </dgm:pt>
    <dgm:pt modelId="{EE84F87A-9AFC-4D4D-98C0-D33EC48C4823}" type="sibTrans" cxnId="{0A310606-8568-1445-AFCF-F0481599C144}">
      <dgm:prSet/>
      <dgm:spPr/>
      <dgm:t>
        <a:bodyPr/>
        <a:lstStyle/>
        <a:p>
          <a:endParaRPr lang="en-US"/>
        </a:p>
      </dgm:t>
    </dgm:pt>
    <dgm:pt modelId="{4A936B89-AE25-4C4A-9432-2BE1F79396F3}">
      <dgm:prSet custT="1"/>
      <dgm:spPr/>
      <dgm:t>
        <a:bodyPr/>
        <a:lstStyle/>
        <a:p>
          <a:r>
            <a:rPr lang="en-US" sz="2000" dirty="0"/>
            <a:t>44% reported feeling more prepared to manage grant funding</a:t>
          </a:r>
        </a:p>
      </dgm:t>
    </dgm:pt>
    <dgm:pt modelId="{2AC2ED07-242E-8545-BE4F-FA5EA4A2FD04}" type="parTrans" cxnId="{FBFE3466-29F9-6C4C-96C1-FE04A298F4FA}">
      <dgm:prSet/>
      <dgm:spPr/>
      <dgm:t>
        <a:bodyPr/>
        <a:lstStyle/>
        <a:p>
          <a:endParaRPr lang="en-US"/>
        </a:p>
      </dgm:t>
    </dgm:pt>
    <dgm:pt modelId="{C8908FF1-F22E-ED41-97E8-6555C417F3BF}" type="sibTrans" cxnId="{FBFE3466-29F9-6C4C-96C1-FE04A298F4FA}">
      <dgm:prSet/>
      <dgm:spPr/>
      <dgm:t>
        <a:bodyPr/>
        <a:lstStyle/>
        <a:p>
          <a:endParaRPr lang="en-US"/>
        </a:p>
      </dgm:t>
    </dgm:pt>
    <dgm:pt modelId="{FB753C0B-8C0B-4042-A1DF-CAABEF9CFEFE}">
      <dgm:prSet custT="1"/>
      <dgm:spPr/>
      <dgm:t>
        <a:bodyPr/>
        <a:lstStyle/>
        <a:p>
          <a:r>
            <a:rPr lang="en-US" sz="2000" dirty="0"/>
            <a:t>89% of participants reported feeling more prepared to seek grant funding</a:t>
          </a:r>
        </a:p>
      </dgm:t>
    </dgm:pt>
    <dgm:pt modelId="{0327DB00-FDCF-544B-AF09-AB144B7F2D85}" type="parTrans" cxnId="{8EE6865D-7BD3-AF47-8AC3-67EA8C13810B}">
      <dgm:prSet/>
      <dgm:spPr/>
      <dgm:t>
        <a:bodyPr/>
        <a:lstStyle/>
        <a:p>
          <a:endParaRPr lang="en-US"/>
        </a:p>
      </dgm:t>
    </dgm:pt>
    <dgm:pt modelId="{4AA26336-7166-AD4B-AF19-B301B88E0DB4}" type="sibTrans" cxnId="{8EE6865D-7BD3-AF47-8AC3-67EA8C13810B}">
      <dgm:prSet/>
      <dgm:spPr/>
      <dgm:t>
        <a:bodyPr/>
        <a:lstStyle/>
        <a:p>
          <a:endParaRPr lang="en-US"/>
        </a:p>
      </dgm:t>
    </dgm:pt>
    <dgm:pt modelId="{F951E059-2258-CA4E-9904-36013624791A}">
      <dgm:prSet custT="1"/>
      <dgm:spPr/>
      <dgm:t>
        <a:bodyPr/>
        <a:lstStyle/>
        <a:p>
          <a:r>
            <a:rPr lang="en-US" sz="2000" dirty="0"/>
            <a:t>Objective 2:</a:t>
          </a:r>
        </a:p>
      </dgm:t>
    </dgm:pt>
    <dgm:pt modelId="{3B06F86D-1923-7842-B990-9C7F01D71BDF}" type="parTrans" cxnId="{CAD3FEE7-BF59-B249-B8FA-9DC3C4D8E355}">
      <dgm:prSet/>
      <dgm:spPr/>
      <dgm:t>
        <a:bodyPr/>
        <a:lstStyle/>
        <a:p>
          <a:endParaRPr lang="en-US"/>
        </a:p>
      </dgm:t>
    </dgm:pt>
    <dgm:pt modelId="{BD3FEDC0-EEF1-C944-81C2-0DEAA51C4BC0}" type="sibTrans" cxnId="{CAD3FEE7-BF59-B249-B8FA-9DC3C4D8E355}">
      <dgm:prSet/>
      <dgm:spPr/>
      <dgm:t>
        <a:bodyPr/>
        <a:lstStyle/>
        <a:p>
          <a:endParaRPr lang="en-US"/>
        </a:p>
      </dgm:t>
    </dgm:pt>
    <dgm:pt modelId="{2B5B66DA-17AE-1C4B-8C73-2A473E5809C8}" type="pres">
      <dgm:prSet presAssocID="{A75A3E65-7837-C643-8785-1B74AA8C058F}" presName="linear" presStyleCnt="0">
        <dgm:presLayoutVars>
          <dgm:animLvl val="lvl"/>
          <dgm:resizeHandles val="exact"/>
        </dgm:presLayoutVars>
      </dgm:prSet>
      <dgm:spPr/>
    </dgm:pt>
    <dgm:pt modelId="{07E9BFD8-D2EA-4F42-AF6D-2F736275C769}" type="pres">
      <dgm:prSet presAssocID="{ACAC4CD3-E03E-9044-BFFC-EE8439CBF1A0}" presName="parentText" presStyleLbl="node1" presStyleIdx="0" presStyleCnt="1" custScaleY="98027" custLinFactNeighborY="-3015">
        <dgm:presLayoutVars>
          <dgm:chMax val="0"/>
          <dgm:bulletEnabled val="1"/>
        </dgm:presLayoutVars>
      </dgm:prSet>
      <dgm:spPr/>
    </dgm:pt>
    <dgm:pt modelId="{8FE3391E-918C-544A-B2CB-6B385DB5BD70}" type="pres">
      <dgm:prSet presAssocID="{ACAC4CD3-E03E-9044-BFFC-EE8439CBF1A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1651702-CD60-C541-97E3-FBCA0C476635}" type="presOf" srcId="{A75A3E65-7837-C643-8785-1B74AA8C058F}" destId="{2B5B66DA-17AE-1C4B-8C73-2A473E5809C8}" srcOrd="0" destOrd="0" presId="urn:microsoft.com/office/officeart/2005/8/layout/vList2"/>
    <dgm:cxn modelId="{0A310606-8568-1445-AFCF-F0481599C144}" srcId="{83BA08DF-CA42-EC49-BCD1-6DABF18D8CFA}" destId="{611F881B-F37D-E844-B709-94518EE44089}" srcOrd="1" destOrd="0" parTransId="{ED5E9FDE-F0DD-0342-ACD4-7BF3D1A2E90D}" sibTransId="{EE84F87A-9AFC-4D4D-98C0-D33EC48C4823}"/>
    <dgm:cxn modelId="{1B5A9336-8629-7440-8FE6-14DA456DB781}" type="presOf" srcId="{ACAC4CD3-E03E-9044-BFFC-EE8439CBF1A0}" destId="{07E9BFD8-D2EA-4F42-AF6D-2F736275C769}" srcOrd="0" destOrd="0" presId="urn:microsoft.com/office/officeart/2005/8/layout/vList2"/>
    <dgm:cxn modelId="{CEA0BE3F-CCD2-C344-B9B5-108C35307A9F}" type="presOf" srcId="{611F881B-F37D-E844-B709-94518EE44089}" destId="{8FE3391E-918C-544A-B2CB-6B385DB5BD70}" srcOrd="0" destOrd="2" presId="urn:microsoft.com/office/officeart/2005/8/layout/vList2"/>
    <dgm:cxn modelId="{8EE6865D-7BD3-AF47-8AC3-67EA8C13810B}" srcId="{83BA08DF-CA42-EC49-BCD1-6DABF18D8CFA}" destId="{FB753C0B-8C0B-4042-A1DF-CAABEF9CFEFE}" srcOrd="0" destOrd="0" parTransId="{0327DB00-FDCF-544B-AF09-AB144B7F2D85}" sibTransId="{4AA26336-7166-AD4B-AF19-B301B88E0DB4}"/>
    <dgm:cxn modelId="{FBFE3466-29F9-6C4C-96C1-FE04A298F4FA}" srcId="{83BA08DF-CA42-EC49-BCD1-6DABF18D8CFA}" destId="{4A936B89-AE25-4C4A-9432-2BE1F79396F3}" srcOrd="2" destOrd="0" parTransId="{2AC2ED07-242E-8545-BE4F-FA5EA4A2FD04}" sibTransId="{C8908FF1-F22E-ED41-97E8-6555C417F3BF}"/>
    <dgm:cxn modelId="{16D06974-E477-3345-ACD7-21EB9433E4D7}" srcId="{A75A3E65-7837-C643-8785-1B74AA8C058F}" destId="{ACAC4CD3-E03E-9044-BFFC-EE8439CBF1A0}" srcOrd="0" destOrd="0" parTransId="{14915F17-F52A-FE4A-A280-2A4D26F287F7}" sibTransId="{03E66168-984D-2A4A-BAF4-4BC7CB3DFBA2}"/>
    <dgm:cxn modelId="{8CDA047E-9094-D848-956A-A61FC9D9946D}" type="presOf" srcId="{F951E059-2258-CA4E-9904-36013624791A}" destId="{8FE3391E-918C-544A-B2CB-6B385DB5BD70}" srcOrd="0" destOrd="4" presId="urn:microsoft.com/office/officeart/2005/8/layout/vList2"/>
    <dgm:cxn modelId="{B7B28B85-17D8-5940-B561-F2CAD3E19C5A}" type="presOf" srcId="{4A936B89-AE25-4C4A-9432-2BE1F79396F3}" destId="{8FE3391E-918C-544A-B2CB-6B385DB5BD70}" srcOrd="0" destOrd="3" presId="urn:microsoft.com/office/officeart/2005/8/layout/vList2"/>
    <dgm:cxn modelId="{5E0BF18A-FCB1-0749-B153-BE78A8E0D151}" srcId="{ACAC4CD3-E03E-9044-BFFC-EE8439CBF1A0}" destId="{83BA08DF-CA42-EC49-BCD1-6DABF18D8CFA}" srcOrd="0" destOrd="0" parTransId="{CB6E2AE7-3FF0-B041-BF0B-1F85919F5602}" sibTransId="{9DA5CAD5-5CAB-AE44-BEA6-64E1BC3AFBED}"/>
    <dgm:cxn modelId="{5CEF1FB4-BC96-6B40-A2FB-FD9C2E6D1338}" srcId="{F951E059-2258-CA4E-9904-36013624791A}" destId="{ECBD66A7-EE5F-BB47-840B-351FAD79FCAB}" srcOrd="0" destOrd="0" parTransId="{AFC7F2AC-A1B2-004F-B859-F1E8E0238299}" sibTransId="{1C3E54C1-8381-4144-9ADC-9B83F88AEB65}"/>
    <dgm:cxn modelId="{6196BDBD-6F5F-7E40-B84F-3827C51A2726}" type="presOf" srcId="{83BA08DF-CA42-EC49-BCD1-6DABF18D8CFA}" destId="{8FE3391E-918C-544A-B2CB-6B385DB5BD70}" srcOrd="0" destOrd="0" presId="urn:microsoft.com/office/officeart/2005/8/layout/vList2"/>
    <dgm:cxn modelId="{D9B3A8E0-06DF-7B4E-A795-254B8A07DB0D}" type="presOf" srcId="{ECBD66A7-EE5F-BB47-840B-351FAD79FCAB}" destId="{8FE3391E-918C-544A-B2CB-6B385DB5BD70}" srcOrd="0" destOrd="5" presId="urn:microsoft.com/office/officeart/2005/8/layout/vList2"/>
    <dgm:cxn modelId="{CAD3FEE7-BF59-B249-B8FA-9DC3C4D8E355}" srcId="{ACAC4CD3-E03E-9044-BFFC-EE8439CBF1A0}" destId="{F951E059-2258-CA4E-9904-36013624791A}" srcOrd="1" destOrd="0" parTransId="{3B06F86D-1923-7842-B990-9C7F01D71BDF}" sibTransId="{BD3FEDC0-EEF1-C944-81C2-0DEAA51C4BC0}"/>
    <dgm:cxn modelId="{9DD011F9-8D10-C64C-92CF-9137CAC89F33}" type="presOf" srcId="{FB753C0B-8C0B-4042-A1DF-CAABEF9CFEFE}" destId="{8FE3391E-918C-544A-B2CB-6B385DB5BD70}" srcOrd="0" destOrd="1" presId="urn:microsoft.com/office/officeart/2005/8/layout/vList2"/>
    <dgm:cxn modelId="{F2FE177E-B358-204B-876A-E170FB472A2B}" type="presParOf" srcId="{2B5B66DA-17AE-1C4B-8C73-2A473E5809C8}" destId="{07E9BFD8-D2EA-4F42-AF6D-2F736275C769}" srcOrd="0" destOrd="0" presId="urn:microsoft.com/office/officeart/2005/8/layout/vList2"/>
    <dgm:cxn modelId="{591BFF18-F98A-0647-A47C-59089CBBF7C5}" type="presParOf" srcId="{2B5B66DA-17AE-1C4B-8C73-2A473E5809C8}" destId="{8FE3391E-918C-544A-B2CB-6B385DB5BD7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5A3E65-7837-C643-8785-1B74AA8C058F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A0CEA4-2A64-C343-94B2-F93647CA7AA3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3000" dirty="0"/>
            <a:t>Objective Results:</a:t>
          </a:r>
        </a:p>
      </dgm:t>
    </dgm:pt>
    <dgm:pt modelId="{054AA932-E67F-874C-9038-1346D9B89FFE}" type="parTrans" cxnId="{49BC415A-F3E5-3945-94A4-68C480C73661}">
      <dgm:prSet/>
      <dgm:spPr/>
      <dgm:t>
        <a:bodyPr/>
        <a:lstStyle/>
        <a:p>
          <a:endParaRPr lang="en-US"/>
        </a:p>
      </dgm:t>
    </dgm:pt>
    <dgm:pt modelId="{16E96F52-CBE3-5949-89DB-3B30EFEB1BD6}" type="sibTrans" cxnId="{49BC415A-F3E5-3945-94A4-68C480C73661}">
      <dgm:prSet/>
      <dgm:spPr/>
      <dgm:t>
        <a:bodyPr/>
        <a:lstStyle/>
        <a:p>
          <a:endParaRPr lang="en-US"/>
        </a:p>
      </dgm:t>
    </dgm:pt>
    <dgm:pt modelId="{CA7FA7A8-4B30-D54E-91FD-292AE2BDC748}">
      <dgm:prSet custT="1"/>
      <dgm:spPr/>
      <dgm:t>
        <a:bodyPr/>
        <a:lstStyle/>
        <a:p>
          <a:r>
            <a:rPr lang="en-US" sz="2000" dirty="0"/>
            <a:t>Objective 1: 67% of the participants reported that they agreed the program was useful in allowing their organization to feel more invested in Equity initiatives, resources, and learning.</a:t>
          </a:r>
        </a:p>
      </dgm:t>
    </dgm:pt>
    <dgm:pt modelId="{8C5A2C5A-750E-FE49-A032-33BA3A573247}" type="parTrans" cxnId="{839F8D4E-D1F6-7A41-A08A-3A9460BCBF42}">
      <dgm:prSet/>
      <dgm:spPr/>
      <dgm:t>
        <a:bodyPr/>
        <a:lstStyle/>
        <a:p>
          <a:endParaRPr lang="en-US"/>
        </a:p>
      </dgm:t>
    </dgm:pt>
    <dgm:pt modelId="{01CB86FE-292F-AA4E-AAAA-4C63BCDDF745}" type="sibTrans" cxnId="{839F8D4E-D1F6-7A41-A08A-3A9460BCBF42}">
      <dgm:prSet/>
      <dgm:spPr/>
      <dgm:t>
        <a:bodyPr/>
        <a:lstStyle/>
        <a:p>
          <a:endParaRPr lang="en-US"/>
        </a:p>
      </dgm:t>
    </dgm:pt>
    <dgm:pt modelId="{4B326171-5724-5644-A19D-8C3059E98FB2}">
      <dgm:prSet custT="1"/>
      <dgm:spPr/>
      <dgm:t>
        <a:bodyPr/>
        <a:lstStyle/>
        <a:p>
          <a:r>
            <a:rPr lang="en-US" sz="2000" dirty="0"/>
            <a:t>Objective 2: 67% of the participants reported that they were able to achieve the Equity goals they set at the beginning of the Cohort.</a:t>
          </a:r>
        </a:p>
      </dgm:t>
    </dgm:pt>
    <dgm:pt modelId="{3238A1B8-8814-F348-B375-A22F0F015DEB}" type="parTrans" cxnId="{800CF2E7-F936-9648-91A4-86E4DF535F9A}">
      <dgm:prSet/>
      <dgm:spPr/>
      <dgm:t>
        <a:bodyPr/>
        <a:lstStyle/>
        <a:p>
          <a:endParaRPr lang="en-US"/>
        </a:p>
      </dgm:t>
    </dgm:pt>
    <dgm:pt modelId="{9DC1C1CD-2644-264B-809D-5D1CAF709BED}" type="sibTrans" cxnId="{800CF2E7-F936-9648-91A4-86E4DF535F9A}">
      <dgm:prSet/>
      <dgm:spPr/>
      <dgm:t>
        <a:bodyPr/>
        <a:lstStyle/>
        <a:p>
          <a:endParaRPr lang="en-US"/>
        </a:p>
      </dgm:t>
    </dgm:pt>
    <dgm:pt modelId="{206DD2CB-DC1B-7C41-A8CA-FBCBE828B640}">
      <dgm:prSet custT="1"/>
      <dgm:spPr/>
      <dgm:t>
        <a:bodyPr/>
        <a:lstStyle/>
        <a:p>
          <a:pPr>
            <a:buNone/>
          </a:pPr>
          <a:r>
            <a:rPr lang="en-US" sz="2000" dirty="0"/>
            <a:t> </a:t>
          </a:r>
        </a:p>
      </dgm:t>
    </dgm:pt>
    <dgm:pt modelId="{42C8ABF9-C9C2-2346-A071-53E8D790C0E6}" type="parTrans" cxnId="{57CEE210-A03E-A14E-8ED7-D378E164D4E7}">
      <dgm:prSet/>
      <dgm:spPr/>
      <dgm:t>
        <a:bodyPr/>
        <a:lstStyle/>
        <a:p>
          <a:endParaRPr lang="en-US"/>
        </a:p>
      </dgm:t>
    </dgm:pt>
    <dgm:pt modelId="{9988D8CE-4022-7E4D-8D66-54BD4EBDA2B3}" type="sibTrans" cxnId="{57CEE210-A03E-A14E-8ED7-D378E164D4E7}">
      <dgm:prSet/>
      <dgm:spPr/>
      <dgm:t>
        <a:bodyPr/>
        <a:lstStyle/>
        <a:p>
          <a:endParaRPr lang="en-US"/>
        </a:p>
      </dgm:t>
    </dgm:pt>
    <dgm:pt modelId="{2B5B66DA-17AE-1C4B-8C73-2A473E5809C8}" type="pres">
      <dgm:prSet presAssocID="{A75A3E65-7837-C643-8785-1B74AA8C058F}" presName="linear" presStyleCnt="0">
        <dgm:presLayoutVars>
          <dgm:animLvl val="lvl"/>
          <dgm:resizeHandles val="exact"/>
        </dgm:presLayoutVars>
      </dgm:prSet>
      <dgm:spPr/>
    </dgm:pt>
    <dgm:pt modelId="{04E69E56-4387-2C46-9880-E6E5C8B92C40}" type="pres">
      <dgm:prSet presAssocID="{7EA0CEA4-2A64-C343-94B2-F93647CA7AA3}" presName="parentText" presStyleLbl="node1" presStyleIdx="0" presStyleCnt="1" custScaleY="83282" custLinFactNeighborX="-2479" custLinFactNeighborY="869">
        <dgm:presLayoutVars>
          <dgm:chMax val="0"/>
          <dgm:bulletEnabled val="1"/>
        </dgm:presLayoutVars>
      </dgm:prSet>
      <dgm:spPr/>
    </dgm:pt>
    <dgm:pt modelId="{F940FD79-D500-2641-A37E-4C4474D3A01E}" type="pres">
      <dgm:prSet presAssocID="{7EA0CEA4-2A64-C343-94B2-F93647CA7AA3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41651702-CD60-C541-97E3-FBCA0C476635}" type="presOf" srcId="{A75A3E65-7837-C643-8785-1B74AA8C058F}" destId="{2B5B66DA-17AE-1C4B-8C73-2A473E5809C8}" srcOrd="0" destOrd="0" presId="urn:microsoft.com/office/officeart/2005/8/layout/vList2"/>
    <dgm:cxn modelId="{57CEE210-A03E-A14E-8ED7-D378E164D4E7}" srcId="{7EA0CEA4-2A64-C343-94B2-F93647CA7AA3}" destId="{206DD2CB-DC1B-7C41-A8CA-FBCBE828B640}" srcOrd="1" destOrd="0" parTransId="{42C8ABF9-C9C2-2346-A071-53E8D790C0E6}" sibTransId="{9988D8CE-4022-7E4D-8D66-54BD4EBDA2B3}"/>
    <dgm:cxn modelId="{839F8D4E-D1F6-7A41-A08A-3A9460BCBF42}" srcId="{7EA0CEA4-2A64-C343-94B2-F93647CA7AA3}" destId="{CA7FA7A8-4B30-D54E-91FD-292AE2BDC748}" srcOrd="0" destOrd="0" parTransId="{8C5A2C5A-750E-FE49-A032-33BA3A573247}" sibTransId="{01CB86FE-292F-AA4E-AAAA-4C63BCDDF745}"/>
    <dgm:cxn modelId="{49BC415A-F3E5-3945-94A4-68C480C73661}" srcId="{A75A3E65-7837-C643-8785-1B74AA8C058F}" destId="{7EA0CEA4-2A64-C343-94B2-F93647CA7AA3}" srcOrd="0" destOrd="0" parTransId="{054AA932-E67F-874C-9038-1346D9B89FFE}" sibTransId="{16E96F52-CBE3-5949-89DB-3B30EFEB1BD6}"/>
    <dgm:cxn modelId="{243FA19E-3DE4-AA4B-B648-BD42FE664925}" type="presOf" srcId="{CA7FA7A8-4B30-D54E-91FD-292AE2BDC748}" destId="{F940FD79-D500-2641-A37E-4C4474D3A01E}" srcOrd="0" destOrd="0" presId="urn:microsoft.com/office/officeart/2005/8/layout/vList2"/>
    <dgm:cxn modelId="{3CCB38BF-CCBE-614C-B38B-909991D78FF4}" type="presOf" srcId="{4B326171-5724-5644-A19D-8C3059E98FB2}" destId="{F940FD79-D500-2641-A37E-4C4474D3A01E}" srcOrd="0" destOrd="2" presId="urn:microsoft.com/office/officeart/2005/8/layout/vList2"/>
    <dgm:cxn modelId="{0006B0C9-B210-0745-97D4-E18FB6C88F17}" type="presOf" srcId="{7EA0CEA4-2A64-C343-94B2-F93647CA7AA3}" destId="{04E69E56-4387-2C46-9880-E6E5C8B92C40}" srcOrd="0" destOrd="0" presId="urn:microsoft.com/office/officeart/2005/8/layout/vList2"/>
    <dgm:cxn modelId="{800CF2E7-F936-9648-91A4-86E4DF535F9A}" srcId="{7EA0CEA4-2A64-C343-94B2-F93647CA7AA3}" destId="{4B326171-5724-5644-A19D-8C3059E98FB2}" srcOrd="2" destOrd="0" parTransId="{3238A1B8-8814-F348-B375-A22F0F015DEB}" sibTransId="{9DC1C1CD-2644-264B-809D-5D1CAF709BED}"/>
    <dgm:cxn modelId="{9750AEF3-5DE2-9649-ABD0-24025FA85C78}" type="presOf" srcId="{206DD2CB-DC1B-7C41-A8CA-FBCBE828B640}" destId="{F940FD79-D500-2641-A37E-4C4474D3A01E}" srcOrd="0" destOrd="1" presId="urn:microsoft.com/office/officeart/2005/8/layout/vList2"/>
    <dgm:cxn modelId="{7D7BDDE0-BB5A-3E4D-874A-8EF532C1EEB8}" type="presParOf" srcId="{2B5B66DA-17AE-1C4B-8C73-2A473E5809C8}" destId="{04E69E56-4387-2C46-9880-E6E5C8B92C40}" srcOrd="0" destOrd="0" presId="urn:microsoft.com/office/officeart/2005/8/layout/vList2"/>
    <dgm:cxn modelId="{D0AF9581-08DB-B146-A0DB-C0EF791876DE}" type="presParOf" srcId="{2B5B66DA-17AE-1C4B-8C73-2A473E5809C8}" destId="{F940FD79-D500-2641-A37E-4C4474D3A01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F185749-FD97-C54A-8A24-3F0D8510BCD9}" type="doc">
      <dgm:prSet loTypeId="urn:microsoft.com/office/officeart/2005/8/layout/v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487F76-02E2-A847-A5DF-AC485BA6CC35}">
      <dgm:prSet custT="1"/>
      <dgm:spPr>
        <a:solidFill>
          <a:schemeClr val="accent2"/>
        </a:solidFill>
      </dgm:spPr>
      <dgm:t>
        <a:bodyPr/>
        <a:lstStyle/>
        <a:p>
          <a:pPr algn="ctr"/>
          <a:r>
            <a:rPr lang="en-US" sz="3000" dirty="0"/>
            <a:t>Outlined Objectives:</a:t>
          </a:r>
        </a:p>
      </dgm:t>
    </dgm:pt>
    <dgm:pt modelId="{333FDD80-6F55-FC40-9C9E-58165114D463}" type="parTrans" cxnId="{3DC7B460-E3A8-E748-B3DB-FAAF278617D2}">
      <dgm:prSet/>
      <dgm:spPr/>
      <dgm:t>
        <a:bodyPr/>
        <a:lstStyle/>
        <a:p>
          <a:endParaRPr lang="en-US"/>
        </a:p>
      </dgm:t>
    </dgm:pt>
    <dgm:pt modelId="{FB24E8F2-CE2A-CA4B-B292-8A2D90C32872}" type="sibTrans" cxnId="{3DC7B460-E3A8-E748-B3DB-FAAF278617D2}">
      <dgm:prSet/>
      <dgm:spPr/>
      <dgm:t>
        <a:bodyPr/>
        <a:lstStyle/>
        <a:p>
          <a:endParaRPr lang="en-US"/>
        </a:p>
      </dgm:t>
    </dgm:pt>
    <dgm:pt modelId="{2498F758-09A9-1B45-A019-3C68193532B1}">
      <dgm:prSet custT="1"/>
      <dgm:spPr/>
      <dgm:t>
        <a:bodyPr/>
        <a:lstStyle/>
        <a:p>
          <a:r>
            <a:rPr lang="en-US" sz="2000" dirty="0"/>
            <a:t>Objective #1: By the end of the grant period, 85% of cohort participants will rate the quality and utility of the cohort program as good or excellent. </a:t>
          </a:r>
        </a:p>
      </dgm:t>
    </dgm:pt>
    <dgm:pt modelId="{945CCE15-6287-8F42-A72F-960932F67899}" type="parTrans" cxnId="{A752FA55-AB93-5444-91D6-4498DF5F8D13}">
      <dgm:prSet/>
      <dgm:spPr/>
      <dgm:t>
        <a:bodyPr/>
        <a:lstStyle/>
        <a:p>
          <a:endParaRPr lang="en-US"/>
        </a:p>
      </dgm:t>
    </dgm:pt>
    <dgm:pt modelId="{22B842CD-C53F-5341-9B28-CFD4FDCFBEE8}" type="sibTrans" cxnId="{A752FA55-AB93-5444-91D6-4498DF5F8D13}">
      <dgm:prSet/>
      <dgm:spPr/>
      <dgm:t>
        <a:bodyPr/>
        <a:lstStyle/>
        <a:p>
          <a:endParaRPr lang="en-US"/>
        </a:p>
      </dgm:t>
    </dgm:pt>
    <dgm:pt modelId="{0EA18206-866D-C647-BF51-65089BD8CC99}">
      <dgm:prSet custT="1"/>
      <dgm:spPr/>
      <dgm:t>
        <a:bodyPr/>
        <a:lstStyle/>
        <a:p>
          <a:r>
            <a:rPr lang="en-US" sz="2000" dirty="0"/>
            <a:t>Objective #2: By the end of the grant period, 85% of cohort participants will report that the resources they received through the program helped them advance equity within their organizations. Measurement Process: Participant survey</a:t>
          </a:r>
        </a:p>
      </dgm:t>
    </dgm:pt>
    <dgm:pt modelId="{E9B6055C-B517-9C44-B857-4C351DFBF4AD}" type="parTrans" cxnId="{A834BE92-EAAB-444E-85BD-AABD67D41726}">
      <dgm:prSet/>
      <dgm:spPr/>
      <dgm:t>
        <a:bodyPr/>
        <a:lstStyle/>
        <a:p>
          <a:endParaRPr lang="en-US"/>
        </a:p>
      </dgm:t>
    </dgm:pt>
    <dgm:pt modelId="{69339C69-8551-A14D-9495-A08560CD43FA}" type="sibTrans" cxnId="{A834BE92-EAAB-444E-85BD-AABD67D41726}">
      <dgm:prSet/>
      <dgm:spPr/>
      <dgm:t>
        <a:bodyPr/>
        <a:lstStyle/>
        <a:p>
          <a:endParaRPr lang="en-US"/>
        </a:p>
      </dgm:t>
    </dgm:pt>
    <dgm:pt modelId="{44E42691-3E6C-0B4B-9F39-03B016B9D704}" type="pres">
      <dgm:prSet presAssocID="{6F185749-FD97-C54A-8A24-3F0D8510BCD9}" presName="linear" presStyleCnt="0">
        <dgm:presLayoutVars>
          <dgm:animLvl val="lvl"/>
          <dgm:resizeHandles val="exact"/>
        </dgm:presLayoutVars>
      </dgm:prSet>
      <dgm:spPr/>
    </dgm:pt>
    <dgm:pt modelId="{412B9FFE-E81D-E346-9E47-84E4139617A3}" type="pres">
      <dgm:prSet presAssocID="{35487F76-02E2-A847-A5DF-AC485BA6CC35}" presName="parentText" presStyleLbl="node1" presStyleIdx="0" presStyleCnt="1" custScaleY="74278">
        <dgm:presLayoutVars>
          <dgm:chMax val="0"/>
          <dgm:bulletEnabled val="1"/>
        </dgm:presLayoutVars>
      </dgm:prSet>
      <dgm:spPr/>
    </dgm:pt>
    <dgm:pt modelId="{3F339C41-9A42-E649-ACB9-C3DF863BDCA8}" type="pres">
      <dgm:prSet presAssocID="{35487F76-02E2-A847-A5DF-AC485BA6CC3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DC7B460-E3A8-E748-B3DB-FAAF278617D2}" srcId="{6F185749-FD97-C54A-8A24-3F0D8510BCD9}" destId="{35487F76-02E2-A847-A5DF-AC485BA6CC35}" srcOrd="0" destOrd="0" parTransId="{333FDD80-6F55-FC40-9C9E-58165114D463}" sibTransId="{FB24E8F2-CE2A-CA4B-B292-8A2D90C32872}"/>
    <dgm:cxn modelId="{A752FA55-AB93-5444-91D6-4498DF5F8D13}" srcId="{35487F76-02E2-A847-A5DF-AC485BA6CC35}" destId="{2498F758-09A9-1B45-A019-3C68193532B1}" srcOrd="0" destOrd="0" parTransId="{945CCE15-6287-8F42-A72F-960932F67899}" sibTransId="{22B842CD-C53F-5341-9B28-CFD4FDCFBEE8}"/>
    <dgm:cxn modelId="{275AD688-8BFB-B84A-A12C-EA4C55986DEC}" type="presOf" srcId="{35487F76-02E2-A847-A5DF-AC485BA6CC35}" destId="{412B9FFE-E81D-E346-9E47-84E4139617A3}" srcOrd="0" destOrd="0" presId="urn:microsoft.com/office/officeart/2005/8/layout/vList2"/>
    <dgm:cxn modelId="{A834BE92-EAAB-444E-85BD-AABD67D41726}" srcId="{35487F76-02E2-A847-A5DF-AC485BA6CC35}" destId="{0EA18206-866D-C647-BF51-65089BD8CC99}" srcOrd="1" destOrd="0" parTransId="{E9B6055C-B517-9C44-B857-4C351DFBF4AD}" sibTransId="{69339C69-8551-A14D-9495-A08560CD43FA}"/>
    <dgm:cxn modelId="{24211CA8-FDC4-C34A-90A8-491B2FB906B6}" type="presOf" srcId="{0EA18206-866D-C647-BF51-65089BD8CC99}" destId="{3F339C41-9A42-E649-ACB9-C3DF863BDCA8}" srcOrd="0" destOrd="1" presId="urn:microsoft.com/office/officeart/2005/8/layout/vList2"/>
    <dgm:cxn modelId="{DB99DDAE-2A0B-C046-A46E-9D439E01B624}" type="presOf" srcId="{2498F758-09A9-1B45-A019-3C68193532B1}" destId="{3F339C41-9A42-E649-ACB9-C3DF863BDCA8}" srcOrd="0" destOrd="0" presId="urn:microsoft.com/office/officeart/2005/8/layout/vList2"/>
    <dgm:cxn modelId="{E0A4BBBB-60FF-3540-8148-737EFA782AAF}" type="presOf" srcId="{6F185749-FD97-C54A-8A24-3F0D8510BCD9}" destId="{44E42691-3E6C-0B4B-9F39-03B016B9D704}" srcOrd="0" destOrd="0" presId="urn:microsoft.com/office/officeart/2005/8/layout/vList2"/>
    <dgm:cxn modelId="{40798EA7-B5D0-6545-8643-DFD8E4D383BE}" type="presParOf" srcId="{44E42691-3E6C-0B4B-9F39-03B016B9D704}" destId="{412B9FFE-E81D-E346-9E47-84E4139617A3}" srcOrd="0" destOrd="0" presId="urn:microsoft.com/office/officeart/2005/8/layout/vList2"/>
    <dgm:cxn modelId="{80376859-C3CF-1843-87B0-36897CC38E5E}" type="presParOf" srcId="{44E42691-3E6C-0B4B-9F39-03B016B9D704}" destId="{3F339C41-9A42-E649-ACB9-C3DF863BDCA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9D1AE-FD50-D446-8EB6-B5C0691B79F7}">
      <dsp:nvSpPr>
        <dsp:cNvPr id="0" name=""/>
        <dsp:cNvSpPr/>
      </dsp:nvSpPr>
      <dsp:spPr>
        <a:xfrm>
          <a:off x="0" y="0"/>
          <a:ext cx="5699759" cy="1176083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Culture of Equity Cohort (Intended for larger more established nonprofits):</a:t>
          </a:r>
        </a:p>
      </dsp:txBody>
      <dsp:txXfrm>
        <a:off x="57412" y="57412"/>
        <a:ext cx="5584935" cy="1061259"/>
      </dsp:txXfrm>
    </dsp:sp>
    <dsp:sp modelId="{FB22582B-398D-114B-A206-96448F38D5C6}">
      <dsp:nvSpPr>
        <dsp:cNvPr id="0" name=""/>
        <dsp:cNvSpPr/>
      </dsp:nvSpPr>
      <dsp:spPr>
        <a:xfrm>
          <a:off x="0" y="1392114"/>
          <a:ext cx="5699759" cy="1350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967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Monthly 2 Hour Equity Training provided by </a:t>
          </a:r>
          <a:r>
            <a:rPr lang="en-US" sz="2000" kern="1200" dirty="0" err="1"/>
            <a:t>Coronda</a:t>
          </a:r>
          <a:r>
            <a:rPr lang="en-US" sz="2000" kern="1200" dirty="0"/>
            <a:t> Ziegler (Equity Expert and founder of </a:t>
          </a:r>
          <a:r>
            <a:rPr lang="en-US" sz="2000" kern="1200" dirty="0" err="1"/>
            <a:t>Colou</a:t>
          </a:r>
          <a:r>
            <a:rPr lang="en-US" sz="2000" kern="1200" dirty="0"/>
            <a:t> Consulting)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1:1 Hours for individualized/tailored support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Online group available for sharing learnings and insights </a:t>
          </a:r>
        </a:p>
      </dsp:txBody>
      <dsp:txXfrm>
        <a:off x="0" y="1392114"/>
        <a:ext cx="5699759" cy="1350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9D1AE-FD50-D446-8EB6-B5C0691B79F7}">
      <dsp:nvSpPr>
        <dsp:cNvPr id="0" name=""/>
        <dsp:cNvSpPr/>
      </dsp:nvSpPr>
      <dsp:spPr>
        <a:xfrm>
          <a:off x="0" y="76050"/>
          <a:ext cx="5494020" cy="124610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Grant Readiness Cohort (Intended for small grassroots/community led organizations):</a:t>
          </a:r>
        </a:p>
      </dsp:txBody>
      <dsp:txXfrm>
        <a:off x="60830" y="136880"/>
        <a:ext cx="5372360" cy="1124440"/>
      </dsp:txXfrm>
    </dsp:sp>
    <dsp:sp modelId="{FB22582B-398D-114B-A206-96448F38D5C6}">
      <dsp:nvSpPr>
        <dsp:cNvPr id="0" name=""/>
        <dsp:cNvSpPr/>
      </dsp:nvSpPr>
      <dsp:spPr>
        <a:xfrm>
          <a:off x="0" y="1503337"/>
          <a:ext cx="5494020" cy="264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43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Monthly 2 Hour Grant Readiness Training provided by </a:t>
          </a:r>
          <a:r>
            <a:rPr lang="en-US" sz="2000" kern="1200" dirty="0" err="1"/>
            <a:t>Dondra</a:t>
          </a:r>
          <a:r>
            <a:rPr lang="en-US" sz="2000" kern="1200" dirty="0"/>
            <a:t> Ward (Federal Grant Expert and founder of </a:t>
          </a:r>
          <a:r>
            <a:rPr lang="en-US" sz="2000" kern="1200" dirty="0" err="1"/>
            <a:t>Sidnae</a:t>
          </a:r>
          <a:r>
            <a:rPr lang="en-US" sz="2000" kern="1200" dirty="0"/>
            <a:t> Global Research)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1:1 Hours for individualized/tailored support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Compensation for participants time in the trainings and 1:1 hours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General Operating Grant (via the UWLC Equity and Excellence Grant)</a:t>
          </a:r>
        </a:p>
      </dsp:txBody>
      <dsp:txXfrm>
        <a:off x="0" y="1503337"/>
        <a:ext cx="5494020" cy="2649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595C4-D543-7E4F-AB71-5453EE25570B}">
      <dsp:nvSpPr>
        <dsp:cNvPr id="0" name=""/>
        <dsp:cNvSpPr/>
      </dsp:nvSpPr>
      <dsp:spPr>
        <a:xfrm>
          <a:off x="0" y="431807"/>
          <a:ext cx="5976730" cy="1216800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Outlined Objectives:</a:t>
          </a:r>
        </a:p>
      </dsp:txBody>
      <dsp:txXfrm>
        <a:off x="59399" y="491206"/>
        <a:ext cx="5857932" cy="1098002"/>
      </dsp:txXfrm>
    </dsp:sp>
    <dsp:sp modelId="{E310BF23-5FD4-0444-894F-5D4F1868C83D}">
      <dsp:nvSpPr>
        <dsp:cNvPr id="0" name=""/>
        <dsp:cNvSpPr/>
      </dsp:nvSpPr>
      <dsp:spPr>
        <a:xfrm>
          <a:off x="0" y="1648607"/>
          <a:ext cx="5976730" cy="3161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7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Objective #1: By the end of the grant period, 85% of participants from grassroots and community-led organizations will report feeling more prepared to seek, secure, and manage grant funding.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Objective #2: 65% of participants from grassroots and community-led organizations will apply for a new grant funding opportunity on or before December 31, 2022. </a:t>
          </a:r>
        </a:p>
      </dsp:txBody>
      <dsp:txXfrm>
        <a:off x="0" y="1648607"/>
        <a:ext cx="5976730" cy="31619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9BFD8-D2EA-4F42-AF6D-2F736275C769}">
      <dsp:nvSpPr>
        <dsp:cNvPr id="0" name=""/>
        <dsp:cNvSpPr/>
      </dsp:nvSpPr>
      <dsp:spPr>
        <a:xfrm>
          <a:off x="0" y="674729"/>
          <a:ext cx="5976730" cy="1192792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Objective Results:</a:t>
          </a:r>
        </a:p>
      </dsp:txBody>
      <dsp:txXfrm>
        <a:off x="58227" y="732956"/>
        <a:ext cx="5860276" cy="1076338"/>
      </dsp:txXfrm>
    </dsp:sp>
    <dsp:sp modelId="{8FE3391E-918C-544A-B2CB-6B385DB5BD70}">
      <dsp:nvSpPr>
        <dsp:cNvPr id="0" name=""/>
        <dsp:cNvSpPr/>
      </dsp:nvSpPr>
      <dsp:spPr>
        <a:xfrm>
          <a:off x="0" y="1966910"/>
          <a:ext cx="5976730" cy="329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7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Objective 1: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89% of participants reported feeling more prepared to seek grant funding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78% of participants reported feeling more prepared to secure grant funding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44% reported feeling more prepared to manage grant funding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Objective 2: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89% of participants applied for a new grant funding opportunity on or before December 31, 2022</a:t>
          </a:r>
        </a:p>
      </dsp:txBody>
      <dsp:txXfrm>
        <a:off x="0" y="1966910"/>
        <a:ext cx="5976730" cy="32964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E69E56-4387-2C46-9880-E6E5C8B92C40}">
      <dsp:nvSpPr>
        <dsp:cNvPr id="0" name=""/>
        <dsp:cNvSpPr/>
      </dsp:nvSpPr>
      <dsp:spPr>
        <a:xfrm>
          <a:off x="0" y="672109"/>
          <a:ext cx="5532119" cy="1013375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Objective Results:</a:t>
          </a:r>
        </a:p>
      </dsp:txBody>
      <dsp:txXfrm>
        <a:off x="49469" y="721578"/>
        <a:ext cx="5433181" cy="914437"/>
      </dsp:txXfrm>
    </dsp:sp>
    <dsp:sp modelId="{F940FD79-D500-2641-A37E-4C4474D3A01E}">
      <dsp:nvSpPr>
        <dsp:cNvPr id="0" name=""/>
        <dsp:cNvSpPr/>
      </dsp:nvSpPr>
      <dsp:spPr>
        <a:xfrm>
          <a:off x="0" y="1660930"/>
          <a:ext cx="5532119" cy="2825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64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Objective 1: 67% of the participants reported that they agreed the program was useful in allowing their organization to feel more invested in Equity initiatives, resources, and learning.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2000" kern="1200" dirty="0"/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Objective 2: 67% of the participants reported that they were able to achieve the Equity goals they set at the beginning of the Cohort.</a:t>
          </a:r>
        </a:p>
      </dsp:txBody>
      <dsp:txXfrm>
        <a:off x="0" y="1660930"/>
        <a:ext cx="5532119" cy="282555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2B9FFE-E81D-E346-9E47-84E4139617A3}">
      <dsp:nvSpPr>
        <dsp:cNvPr id="0" name=""/>
        <dsp:cNvSpPr/>
      </dsp:nvSpPr>
      <dsp:spPr>
        <a:xfrm>
          <a:off x="0" y="956880"/>
          <a:ext cx="5976731" cy="903814"/>
        </a:xfrm>
        <a:prstGeom prst="round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Outlined Objectives:</a:t>
          </a:r>
        </a:p>
      </dsp:txBody>
      <dsp:txXfrm>
        <a:off x="44121" y="1001001"/>
        <a:ext cx="5888489" cy="815572"/>
      </dsp:txXfrm>
    </dsp:sp>
    <dsp:sp modelId="{3F339C41-9A42-E649-ACB9-C3DF863BDCA8}">
      <dsp:nvSpPr>
        <dsp:cNvPr id="0" name=""/>
        <dsp:cNvSpPr/>
      </dsp:nvSpPr>
      <dsp:spPr>
        <a:xfrm>
          <a:off x="0" y="1860695"/>
          <a:ext cx="5976731" cy="275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7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Objective #1: By the end of the grant period, 85% of cohort participants will rate the quality and utility of the cohort program as good or excellent.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Objective #2: By the end of the grant period, 85% of cohort participants will report that the resources they received through the program helped them advance equity within their organizations. Measurement Process: Participant survey</a:t>
          </a:r>
        </a:p>
      </dsp:txBody>
      <dsp:txXfrm>
        <a:off x="0" y="1860695"/>
        <a:ext cx="5976731" cy="2758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692150"/>
            <a:ext cx="606107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92475" rIns="92475" bIns="9247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92475" rIns="92475" bIns="92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692150"/>
            <a:ext cx="606107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92475" rIns="92475" bIns="92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692150"/>
            <a:ext cx="606107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966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92475" rIns="92475" bIns="92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692150"/>
            <a:ext cx="606107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60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92475" rIns="92475" bIns="92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692150"/>
            <a:ext cx="606107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2612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92475" rIns="92475" bIns="92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692150"/>
            <a:ext cx="606107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901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92475" rIns="92475" bIns="924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692150"/>
            <a:ext cx="606107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313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>
            <a:spLocks noGrp="1"/>
          </p:cNvSpPr>
          <p:nvPr>
            <p:ph type="ctrTitle"/>
          </p:nvPr>
        </p:nvSpPr>
        <p:spPr>
          <a:xfrm>
            <a:off x="1600200" y="1197187"/>
            <a:ext cx="9601200" cy="2546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subTitle" idx="1"/>
          </p:nvPr>
        </p:nvSpPr>
        <p:spPr>
          <a:xfrm>
            <a:off x="1600200" y="3842174"/>
            <a:ext cx="9601200" cy="17661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dt" idx="10"/>
          </p:nvPr>
        </p:nvSpPr>
        <p:spPr>
          <a:xfrm>
            <a:off x="160020" y="5897640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ftr" idx="11"/>
          </p:nvPr>
        </p:nvSpPr>
        <p:spPr>
          <a:xfrm>
            <a:off x="4240530" y="5897640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sldNum" idx="12"/>
          </p:nvPr>
        </p:nvSpPr>
        <p:spPr>
          <a:xfrm>
            <a:off x="9761220" y="5897640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>
            <a:spLocks noGrp="1"/>
          </p:cNvSpPr>
          <p:nvPr>
            <p:ph type="title"/>
          </p:nvPr>
        </p:nvSpPr>
        <p:spPr>
          <a:xfrm>
            <a:off x="880110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1"/>
          </p:nvPr>
        </p:nvSpPr>
        <p:spPr>
          <a:xfrm>
            <a:off x="880110" y="1947337"/>
            <a:ext cx="5440680" cy="3784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body" idx="2"/>
          </p:nvPr>
        </p:nvSpPr>
        <p:spPr>
          <a:xfrm>
            <a:off x="6480810" y="1947337"/>
            <a:ext cx="5440680" cy="3784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dt" idx="10"/>
          </p:nvPr>
        </p:nvSpPr>
        <p:spPr>
          <a:xfrm>
            <a:off x="185165" y="5833492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ftr" idx="11"/>
          </p:nvPr>
        </p:nvSpPr>
        <p:spPr>
          <a:xfrm>
            <a:off x="4240530" y="5833492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8"/>
          <p:cNvSpPr txBox="1">
            <a:spLocks noGrp="1"/>
          </p:cNvSpPr>
          <p:nvPr>
            <p:ph type="sldNum" idx="12"/>
          </p:nvPr>
        </p:nvSpPr>
        <p:spPr>
          <a:xfrm>
            <a:off x="9772649" y="5833492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>
            <a:spLocks noGrp="1"/>
          </p:cNvSpPr>
          <p:nvPr>
            <p:ph type="title"/>
          </p:nvPr>
        </p:nvSpPr>
        <p:spPr>
          <a:xfrm>
            <a:off x="881777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1"/>
          </p:nvPr>
        </p:nvSpPr>
        <p:spPr>
          <a:xfrm>
            <a:off x="881779" y="1793241"/>
            <a:ext cx="5415676" cy="878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2"/>
          </p:nvPr>
        </p:nvSpPr>
        <p:spPr>
          <a:xfrm>
            <a:off x="881779" y="2672082"/>
            <a:ext cx="5415676" cy="2929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3"/>
          </p:nvPr>
        </p:nvSpPr>
        <p:spPr>
          <a:xfrm>
            <a:off x="6480813" y="1793241"/>
            <a:ext cx="5442347" cy="8788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body" idx="4"/>
          </p:nvPr>
        </p:nvSpPr>
        <p:spPr>
          <a:xfrm>
            <a:off x="6480813" y="2672082"/>
            <a:ext cx="5442347" cy="2929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dt" idx="10"/>
          </p:nvPr>
        </p:nvSpPr>
        <p:spPr>
          <a:xfrm>
            <a:off x="203453" y="5810554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ftr" idx="11"/>
          </p:nvPr>
        </p:nvSpPr>
        <p:spPr>
          <a:xfrm>
            <a:off x="4242197" y="5810554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9"/>
          <p:cNvSpPr txBox="1">
            <a:spLocks noGrp="1"/>
          </p:cNvSpPr>
          <p:nvPr>
            <p:ph type="sldNum" idx="12"/>
          </p:nvPr>
        </p:nvSpPr>
        <p:spPr>
          <a:xfrm>
            <a:off x="9790938" y="5810554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>
            <a:spLocks noGrp="1"/>
          </p:cNvSpPr>
          <p:nvPr>
            <p:ph type="title"/>
          </p:nvPr>
        </p:nvSpPr>
        <p:spPr>
          <a:xfrm>
            <a:off x="880110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>
            <a:spLocks noGrp="1"/>
          </p:cNvSpPr>
          <p:nvPr>
            <p:ph type="dt" idx="10"/>
          </p:nvPr>
        </p:nvSpPr>
        <p:spPr>
          <a:xfrm>
            <a:off x="139447" y="5813073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1"/>
          <p:cNvSpPr txBox="1">
            <a:spLocks noGrp="1"/>
          </p:cNvSpPr>
          <p:nvPr>
            <p:ph type="ftr" idx="11"/>
          </p:nvPr>
        </p:nvSpPr>
        <p:spPr>
          <a:xfrm>
            <a:off x="4213099" y="5814039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1"/>
          <p:cNvSpPr txBox="1">
            <a:spLocks noGrp="1"/>
          </p:cNvSpPr>
          <p:nvPr>
            <p:ph type="sldNum" idx="12"/>
          </p:nvPr>
        </p:nvSpPr>
        <p:spPr>
          <a:xfrm>
            <a:off x="9726930" y="5814039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>
            <a:spLocks noGrp="1"/>
          </p:cNvSpPr>
          <p:nvPr>
            <p:ph type="title"/>
          </p:nvPr>
        </p:nvSpPr>
        <p:spPr>
          <a:xfrm>
            <a:off x="881778" y="487680"/>
            <a:ext cx="4128849" cy="1706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body" idx="1"/>
          </p:nvPr>
        </p:nvSpPr>
        <p:spPr>
          <a:xfrm>
            <a:off x="5442347" y="1053256"/>
            <a:ext cx="6480810" cy="5198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2"/>
          </p:nvPr>
        </p:nvSpPr>
        <p:spPr>
          <a:xfrm>
            <a:off x="881778" y="2194562"/>
            <a:ext cx="4128849" cy="406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3"/>
          <p:cNvSpPr txBox="1">
            <a:spLocks noGrp="1"/>
          </p:cNvSpPr>
          <p:nvPr>
            <p:ph type="title"/>
          </p:nvPr>
        </p:nvSpPr>
        <p:spPr>
          <a:xfrm>
            <a:off x="881778" y="487680"/>
            <a:ext cx="4128849" cy="1706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3"/>
          <p:cNvSpPr>
            <a:spLocks noGrp="1"/>
          </p:cNvSpPr>
          <p:nvPr>
            <p:ph type="pic" idx="2"/>
          </p:nvPr>
        </p:nvSpPr>
        <p:spPr>
          <a:xfrm>
            <a:off x="5442347" y="1053256"/>
            <a:ext cx="6480810" cy="5198533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23"/>
          <p:cNvSpPr txBox="1">
            <a:spLocks noGrp="1"/>
          </p:cNvSpPr>
          <p:nvPr>
            <p:ph type="body" idx="1"/>
          </p:nvPr>
        </p:nvSpPr>
        <p:spPr>
          <a:xfrm>
            <a:off x="881778" y="2194562"/>
            <a:ext cx="4128849" cy="40656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>
            <a:spLocks noGrp="1"/>
          </p:cNvSpPr>
          <p:nvPr>
            <p:ph type="title"/>
          </p:nvPr>
        </p:nvSpPr>
        <p:spPr>
          <a:xfrm>
            <a:off x="880110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4"/>
          <p:cNvSpPr txBox="1">
            <a:spLocks noGrp="1"/>
          </p:cNvSpPr>
          <p:nvPr>
            <p:ph type="body" idx="1"/>
          </p:nvPr>
        </p:nvSpPr>
        <p:spPr>
          <a:xfrm>
            <a:off x="880110" y="1947334"/>
            <a:ext cx="11041380" cy="4641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4"/>
          <p:cNvSpPr txBox="1">
            <a:spLocks noGrp="1"/>
          </p:cNvSpPr>
          <p:nvPr>
            <p:ph type="dt" idx="10"/>
          </p:nvPr>
        </p:nvSpPr>
        <p:spPr>
          <a:xfrm>
            <a:off x="880110" y="6780110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4"/>
          <p:cNvSpPr txBox="1">
            <a:spLocks noGrp="1"/>
          </p:cNvSpPr>
          <p:nvPr>
            <p:ph type="ftr" idx="11"/>
          </p:nvPr>
        </p:nvSpPr>
        <p:spPr>
          <a:xfrm>
            <a:off x="4240530" y="6780110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3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4"/>
          <p:cNvSpPr txBox="1">
            <a:spLocks noGrp="1"/>
          </p:cNvSpPr>
          <p:nvPr>
            <p:ph type="sldNum" idx="12"/>
          </p:nvPr>
        </p:nvSpPr>
        <p:spPr>
          <a:xfrm>
            <a:off x="9041130" y="6780110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4"/>
          <p:cNvSpPr/>
          <p:nvPr/>
        </p:nvSpPr>
        <p:spPr>
          <a:xfrm>
            <a:off x="0" y="6847841"/>
            <a:ext cx="12801600" cy="467361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4"/>
          <p:cNvSpPr/>
          <p:nvPr/>
        </p:nvSpPr>
        <p:spPr>
          <a:xfrm>
            <a:off x="0" y="6604001"/>
            <a:ext cx="12801600" cy="467361"/>
          </a:xfrm>
          <a:prstGeom prst="rect">
            <a:avLst/>
          </a:prstGeom>
          <a:solidFill>
            <a:srgbClr val="539ED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4"/>
          <p:cNvSpPr/>
          <p:nvPr/>
        </p:nvSpPr>
        <p:spPr>
          <a:xfrm>
            <a:off x="0" y="6410962"/>
            <a:ext cx="12801600" cy="467361"/>
          </a:xfrm>
          <a:prstGeom prst="rect">
            <a:avLst/>
          </a:prstGeom>
          <a:solidFill>
            <a:srgbClr val="FFB35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4"/>
          <p:cNvSpPr/>
          <p:nvPr/>
        </p:nvSpPr>
        <p:spPr>
          <a:xfrm>
            <a:off x="0" y="6410961"/>
            <a:ext cx="12801600" cy="243840"/>
          </a:xfrm>
          <a:prstGeom prst="rect">
            <a:avLst/>
          </a:prstGeom>
          <a:solidFill>
            <a:srgbClr val="FF443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Google Shape;15;p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986601" y="6552811"/>
            <a:ext cx="2650407" cy="569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>
            <a:spLocks noGrp="1"/>
          </p:cNvSpPr>
          <p:nvPr>
            <p:ph type="ctrTitle"/>
          </p:nvPr>
        </p:nvSpPr>
        <p:spPr>
          <a:xfrm>
            <a:off x="1600200" y="1197187"/>
            <a:ext cx="9601200" cy="2738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dirty="0">
                <a:latin typeface="League Gothic"/>
                <a:cs typeface="Arial" panose="020B0604020202020204" pitchFamily="34" charset="0"/>
                <a:sym typeface="League Gothic"/>
              </a:rPr>
              <a:t>United Way of Larimer County</a:t>
            </a:r>
            <a:br>
              <a:rPr lang="en-US" dirty="0">
                <a:latin typeface="League Gothic"/>
                <a:cs typeface="Arial" panose="020B0604020202020204" pitchFamily="34" charset="0"/>
                <a:sym typeface="League Gothic"/>
              </a:rPr>
            </a:br>
            <a:br>
              <a:rPr lang="en-US" dirty="0">
                <a:latin typeface="League Gothic"/>
                <a:cs typeface="Arial" panose="020B0604020202020204" pitchFamily="34" charset="0"/>
                <a:sym typeface="League Gothic"/>
              </a:rPr>
            </a:br>
            <a:r>
              <a:rPr lang="en-US" sz="4400" dirty="0">
                <a:latin typeface="League Gothic"/>
                <a:cs typeface="Arial" panose="020B0604020202020204" pitchFamily="34" charset="0"/>
                <a:sym typeface="League Gothic"/>
              </a:rPr>
              <a:t>Immediate Needs Grant Presentation</a:t>
            </a:r>
            <a:br>
              <a:rPr lang="en-US" dirty="0">
                <a:latin typeface="League Gothic"/>
                <a:cs typeface="Arial" panose="020B0604020202020204" pitchFamily="34" charset="0"/>
                <a:sym typeface="League Gothic"/>
              </a:rPr>
            </a:br>
            <a:r>
              <a:rPr lang="en-US" sz="3000" dirty="0">
                <a:latin typeface="League Gothic"/>
                <a:cs typeface="Arial" panose="020B0604020202020204" pitchFamily="34" charset="0"/>
                <a:sym typeface="League Gothic"/>
              </a:rPr>
              <a:t>August 2023</a:t>
            </a:r>
            <a:endParaRPr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7EED84D-8566-9E88-AF2F-D65948FE6BF5}"/>
              </a:ext>
            </a:extLst>
          </p:cNvPr>
          <p:cNvCxnSpPr>
            <a:cxnSpLocks/>
          </p:cNvCxnSpPr>
          <p:nvPr/>
        </p:nvCxnSpPr>
        <p:spPr>
          <a:xfrm>
            <a:off x="0" y="2431485"/>
            <a:ext cx="129407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>
            <a:spLocks noGrp="1"/>
          </p:cNvSpPr>
          <p:nvPr>
            <p:ph type="ctrTitle"/>
          </p:nvPr>
        </p:nvSpPr>
        <p:spPr>
          <a:xfrm>
            <a:off x="1600200" y="461692"/>
            <a:ext cx="9601200" cy="750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dirty="0">
                <a:latin typeface="League Gothic"/>
                <a:ea typeface="League Gothic"/>
                <a:cs typeface="League Gothic"/>
                <a:sym typeface="League Gothic"/>
              </a:rPr>
              <a:t>Background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1C5BFC-77E7-1AE6-0F70-2C7DC5788B41}"/>
              </a:ext>
            </a:extLst>
          </p:cNvPr>
          <p:cNvSpPr txBox="1"/>
          <p:nvPr/>
        </p:nvSpPr>
        <p:spPr>
          <a:xfrm>
            <a:off x="1600200" y="1399754"/>
            <a:ext cx="1005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February of 2022: United Way of Larimer County was awarded $60,000 to implement a dual cohort model for local nonprofits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B147262-FDE7-2342-E327-7DD6FCCD37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3657860"/>
              </p:ext>
            </p:extLst>
          </p:nvPr>
        </p:nvGraphicFramePr>
        <p:xfrm>
          <a:off x="6720840" y="2265490"/>
          <a:ext cx="5699760" cy="3803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E4BF9D7-BB58-E37D-A37E-1A28F466D5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4086614"/>
              </p:ext>
            </p:extLst>
          </p:nvPr>
        </p:nvGraphicFramePr>
        <p:xfrm>
          <a:off x="381000" y="2193199"/>
          <a:ext cx="5494020" cy="4152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864667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>
            <a:spLocks noGrp="1"/>
          </p:cNvSpPr>
          <p:nvPr>
            <p:ph type="ctrTitle"/>
          </p:nvPr>
        </p:nvSpPr>
        <p:spPr>
          <a:xfrm>
            <a:off x="1600200" y="461692"/>
            <a:ext cx="9601200" cy="750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dirty="0">
                <a:latin typeface="League Gothic"/>
                <a:sym typeface="League Gothic"/>
              </a:rPr>
              <a:t>Grant Readiness Cohort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1C5BFC-77E7-1AE6-0F70-2C7DC5788B41}"/>
              </a:ext>
            </a:extLst>
          </p:cNvPr>
          <p:cNvSpPr txBox="1"/>
          <p:nvPr/>
        </p:nvSpPr>
        <p:spPr>
          <a:xfrm>
            <a:off x="822960" y="2213566"/>
            <a:ext cx="13738860" cy="203132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Overview of the Federal Grant Process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Grant Research and Visibility Strategies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Overview of the Components of a Grant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Seeking Grant Funding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Securing Grant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Managing Grant Funding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Demonstrating Program Outcomes </a:t>
            </a:r>
          </a:p>
          <a:p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F13849-07F2-19CE-2180-86D0A9A67555}"/>
              </a:ext>
            </a:extLst>
          </p:cNvPr>
          <p:cNvSpPr txBox="1"/>
          <p:nvPr/>
        </p:nvSpPr>
        <p:spPr>
          <a:xfrm>
            <a:off x="1588770" y="3796746"/>
            <a:ext cx="1005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Participating Organizations:</a:t>
            </a:r>
          </a:p>
          <a:p>
            <a:pPr algn="ctr"/>
            <a:r>
              <a:rPr lang="en-US" sz="2000" dirty="0"/>
              <a:t>BIPOC Alliance</a:t>
            </a:r>
          </a:p>
          <a:p>
            <a:pPr algn="ctr"/>
            <a:r>
              <a:rPr lang="en-US" sz="2000" dirty="0"/>
              <a:t>Dance Express </a:t>
            </a:r>
          </a:p>
          <a:p>
            <a:pPr algn="ctr"/>
            <a:r>
              <a:rPr lang="en-US" sz="2000" dirty="0"/>
              <a:t>Queen’s Legacy Foundation </a:t>
            </a:r>
          </a:p>
          <a:p>
            <a:pPr algn="ctr"/>
            <a:r>
              <a:rPr lang="en-US" sz="2000" dirty="0"/>
              <a:t>Servants Heart</a:t>
            </a:r>
          </a:p>
          <a:p>
            <a:pPr algn="ctr"/>
            <a:r>
              <a:rPr lang="en-US" sz="2000" dirty="0"/>
              <a:t>The Latino Dream</a:t>
            </a:r>
          </a:p>
          <a:p>
            <a:pPr algn="ctr"/>
            <a:r>
              <a:rPr lang="en-US" sz="2000" dirty="0"/>
              <a:t>Unified Workforce</a:t>
            </a:r>
          </a:p>
          <a:p>
            <a:pPr algn="ctr"/>
            <a:r>
              <a:rPr lang="en-US" sz="2000" dirty="0"/>
              <a:t>Yarrow Collective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133F89-B82A-A19B-8A46-14BC249E9380}"/>
              </a:ext>
            </a:extLst>
          </p:cNvPr>
          <p:cNvSpPr txBox="1"/>
          <p:nvPr/>
        </p:nvSpPr>
        <p:spPr>
          <a:xfrm>
            <a:off x="2996151" y="1362970"/>
            <a:ext cx="72436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u="sng" dirty="0"/>
              <a:t>Topics covered in Grant Readiness Training: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8D64893-22E2-A677-B486-E7592CBC421E}"/>
              </a:ext>
            </a:extLst>
          </p:cNvPr>
          <p:cNvCxnSpPr>
            <a:cxnSpLocks/>
          </p:cNvCxnSpPr>
          <p:nvPr/>
        </p:nvCxnSpPr>
        <p:spPr>
          <a:xfrm>
            <a:off x="0" y="3657600"/>
            <a:ext cx="1280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251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>
            <a:spLocks noGrp="1"/>
          </p:cNvSpPr>
          <p:nvPr>
            <p:ph type="ctrTitle"/>
          </p:nvPr>
        </p:nvSpPr>
        <p:spPr>
          <a:xfrm>
            <a:off x="1600200" y="461692"/>
            <a:ext cx="9601200" cy="750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dirty="0">
                <a:latin typeface="League Gothic"/>
                <a:sym typeface="League Gothic"/>
              </a:rPr>
              <a:t>Culture of Equity Cohort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1C5BFC-77E7-1AE6-0F70-2C7DC5788B41}"/>
              </a:ext>
            </a:extLst>
          </p:cNvPr>
          <p:cNvSpPr txBox="1"/>
          <p:nvPr/>
        </p:nvSpPr>
        <p:spPr>
          <a:xfrm>
            <a:off x="1331843" y="2107096"/>
            <a:ext cx="10058400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DEIJ Principles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Social Group Membership and Identity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Cycle of Socialization </a:t>
            </a:r>
          </a:p>
          <a:p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Characteristics of White Supremacy Culture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Stakeholder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How to establish a Culture of Equity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7856DD-132B-0051-36ED-05AA6B4FD722}"/>
              </a:ext>
            </a:extLst>
          </p:cNvPr>
          <p:cNvSpPr txBox="1"/>
          <p:nvPr/>
        </p:nvSpPr>
        <p:spPr>
          <a:xfrm>
            <a:off x="1371600" y="3823110"/>
            <a:ext cx="1005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Participating Organizations:</a:t>
            </a:r>
          </a:p>
          <a:p>
            <a:pPr algn="ctr"/>
            <a:r>
              <a:rPr lang="en-US" sz="2000" dirty="0"/>
              <a:t>Alternatives to Violence</a:t>
            </a:r>
          </a:p>
          <a:p>
            <a:pPr algn="ctr"/>
            <a:r>
              <a:rPr lang="en-US" sz="2000" dirty="0"/>
              <a:t>CASA</a:t>
            </a:r>
            <a:br>
              <a:rPr lang="en-US" sz="2000" dirty="0"/>
            </a:br>
            <a:r>
              <a:rPr lang="en-US" sz="2000" dirty="0"/>
              <a:t>Children’s Speech and Reading Center</a:t>
            </a:r>
          </a:p>
          <a:p>
            <a:pPr algn="ctr"/>
            <a:r>
              <a:rPr lang="en-US" sz="2000" dirty="0"/>
              <a:t>Homeward Alliance</a:t>
            </a:r>
          </a:p>
          <a:p>
            <a:pPr algn="ctr"/>
            <a:r>
              <a:rPr lang="en-US" sz="2000" dirty="0"/>
              <a:t>Meals on Wheels</a:t>
            </a:r>
          </a:p>
          <a:p>
            <a:pPr algn="ctr"/>
            <a:r>
              <a:rPr lang="en-US" sz="2000" dirty="0"/>
              <a:t>Project Self Sufficiency </a:t>
            </a:r>
          </a:p>
          <a:p>
            <a:pPr algn="ctr"/>
            <a:r>
              <a:rPr lang="en-US" sz="2000" dirty="0"/>
              <a:t>The Matthews House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1DDA3B-E0BE-6974-2364-3082501586DB}"/>
              </a:ext>
            </a:extLst>
          </p:cNvPr>
          <p:cNvSpPr txBox="1"/>
          <p:nvPr/>
        </p:nvSpPr>
        <p:spPr>
          <a:xfrm>
            <a:off x="2718352" y="1429003"/>
            <a:ext cx="73648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u="sng" dirty="0"/>
              <a:t>Topics covered in the Culture of Equity Training: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7A446C5-B1D8-B403-3C21-CDEF1162160B}"/>
              </a:ext>
            </a:extLst>
          </p:cNvPr>
          <p:cNvCxnSpPr>
            <a:cxnSpLocks/>
          </p:cNvCxnSpPr>
          <p:nvPr/>
        </p:nvCxnSpPr>
        <p:spPr>
          <a:xfrm>
            <a:off x="0" y="3584424"/>
            <a:ext cx="1280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7580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0BB811B-CD70-CC1B-2CC9-D23E289E01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7948778"/>
              </p:ext>
            </p:extLst>
          </p:nvPr>
        </p:nvGraphicFramePr>
        <p:xfrm>
          <a:off x="424070" y="1490872"/>
          <a:ext cx="5976730" cy="5242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A7310DA-E4F8-7CD5-F4F7-6C0AD07D83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0302314"/>
              </p:ext>
            </p:extLst>
          </p:nvPr>
        </p:nvGraphicFramePr>
        <p:xfrm>
          <a:off x="6552869" y="1233488"/>
          <a:ext cx="5976730" cy="6037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Google Shape;68;p1">
            <a:extLst>
              <a:ext uri="{FF2B5EF4-FFF2-40B4-BE49-F238E27FC236}">
                <a16:creationId xmlns:a16="http://schemas.microsoft.com/office/drawing/2014/main" id="{A26C8374-3F34-5802-AA89-17342736820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600200" y="-337926"/>
            <a:ext cx="9601200" cy="2401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r>
              <a:rPr lang="en-US" dirty="0">
                <a:latin typeface="League Gothic"/>
                <a:sym typeface="League Gothic"/>
              </a:rPr>
              <a:t>Grant Readiness Cohort</a:t>
            </a:r>
            <a:br>
              <a:rPr lang="en-US" dirty="0">
                <a:latin typeface="+mj-lt"/>
                <a:sym typeface="League Gothic"/>
              </a:rPr>
            </a:br>
            <a:r>
              <a:rPr lang="en-US" sz="2000" dirty="0">
                <a:latin typeface="+mn-lt"/>
                <a:sym typeface="League Gothic"/>
              </a:rPr>
              <a:t>Cohort Goal: </a:t>
            </a:r>
            <a:r>
              <a:rPr lang="en-US" sz="2000" dirty="0">
                <a:latin typeface="+mn-lt"/>
              </a:rPr>
              <a:t>To maximize the impact of future rounds of pandemic-related response and recovery funding and other federal, state, and local funding opportunities </a:t>
            </a:r>
            <a:br>
              <a:rPr lang="en-US" sz="2000" dirty="0">
                <a:latin typeface="+mn-lt"/>
              </a:rPr>
            </a:br>
            <a:endParaRPr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73411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0D59C975-CB39-170B-52E3-AC245816F8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237879"/>
              </p:ext>
            </p:extLst>
          </p:nvPr>
        </p:nvGraphicFramePr>
        <p:xfrm>
          <a:off x="6537961" y="732773"/>
          <a:ext cx="5532120" cy="5134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D9C9E6BD-551B-4D9A-6D15-A8720A292F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6393578"/>
              </p:ext>
            </p:extLst>
          </p:nvPr>
        </p:nvGraphicFramePr>
        <p:xfrm>
          <a:off x="286909" y="474353"/>
          <a:ext cx="5976731" cy="5575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3" name="Google Shape;68;p1">
            <a:extLst>
              <a:ext uri="{FF2B5EF4-FFF2-40B4-BE49-F238E27FC236}">
                <a16:creationId xmlns:a16="http://schemas.microsoft.com/office/drawing/2014/main" id="{2DA50042-A0A5-6478-9D51-63F525E9A666}"/>
              </a:ext>
            </a:extLst>
          </p:cNvPr>
          <p:cNvSpPr txBox="1">
            <a:spLocks/>
          </p:cNvSpPr>
          <p:nvPr/>
        </p:nvSpPr>
        <p:spPr>
          <a:xfrm>
            <a:off x="1690646" y="321003"/>
            <a:ext cx="9601200" cy="943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6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500"/>
            </a:pPr>
            <a:r>
              <a:rPr lang="en-US" sz="7200" dirty="0">
                <a:latin typeface="League Gothic"/>
                <a:sym typeface="League Gothic"/>
              </a:rPr>
              <a:t>Culture of Equity Cohort: </a:t>
            </a:r>
          </a:p>
          <a:p>
            <a:pPr algn="ctr">
              <a:buSzPts val="4500"/>
            </a:pPr>
            <a:r>
              <a:rPr lang="en-US" dirty="0"/>
              <a:t>Cohort Goal: To strengthen our community’s systems for advancing equity</a:t>
            </a:r>
          </a:p>
        </p:txBody>
      </p:sp>
      <p:sp>
        <p:nvSpPr>
          <p:cNvPr id="14" name="Google Shape;68;p1">
            <a:extLst>
              <a:ext uri="{FF2B5EF4-FFF2-40B4-BE49-F238E27FC236}">
                <a16:creationId xmlns:a16="http://schemas.microsoft.com/office/drawing/2014/main" id="{C75AA705-E1A5-D4E3-2CE5-327A5DF89738}"/>
              </a:ext>
            </a:extLst>
          </p:cNvPr>
          <p:cNvSpPr txBox="1">
            <a:spLocks/>
          </p:cNvSpPr>
          <p:nvPr/>
        </p:nvSpPr>
        <p:spPr>
          <a:xfrm>
            <a:off x="731519" y="5531118"/>
            <a:ext cx="11338561" cy="750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5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500"/>
            </a:pPr>
            <a:r>
              <a:rPr lang="en-US" dirty="0"/>
              <a:t>* Note: we received feedback that the Culture of Equity Cohort would be more effective if the training was provided in person or in a hybrid format so for the next round we moved to a hybrid format</a:t>
            </a:r>
          </a:p>
        </p:txBody>
      </p:sp>
    </p:spTree>
    <p:extLst>
      <p:ext uri="{BB962C8B-B14F-4D97-AF65-F5344CB8AC3E}">
        <p14:creationId xmlns:p14="http://schemas.microsoft.com/office/powerpoint/2010/main" val="217179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68;p1">
            <a:extLst>
              <a:ext uri="{FF2B5EF4-FFF2-40B4-BE49-F238E27FC236}">
                <a16:creationId xmlns:a16="http://schemas.microsoft.com/office/drawing/2014/main" id="{2DA50042-A0A5-6478-9D51-63F525E9A666}"/>
              </a:ext>
            </a:extLst>
          </p:cNvPr>
          <p:cNvSpPr txBox="1">
            <a:spLocks/>
          </p:cNvSpPr>
          <p:nvPr/>
        </p:nvSpPr>
        <p:spPr>
          <a:xfrm>
            <a:off x="1775129" y="246269"/>
            <a:ext cx="9601200" cy="9439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500"/>
            </a:pPr>
            <a:r>
              <a:rPr lang="en-US" sz="4500" dirty="0">
                <a:latin typeface="League Gothic"/>
                <a:sym typeface="League Gothic"/>
              </a:rPr>
              <a:t>Cohort Participant Quotes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0540D66-EE47-E34A-739E-43F9BFC5B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7629" y="1812760"/>
            <a:ext cx="6477906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“I am humbled and honored to receive the United Way Excellence Grant for 2022.  The grant allowed me to take a big leap for my organization in many facets. I also believed the Grant Readiness Cohort have opened my eyes to see the many non-profit leaders and their service to our community.  I also believe we, as a team, will build a stronger inclusive Fort Collins community in every aspect.  I also want to thank from the bottom of my heart to United Way – the leadership team have given me so support which I am willing to be a conduit in giving back to the community.  The course was very informative and educational as I continue to learn about the non-profit 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world. The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instructor was instrumental to my growth, both professionally and personally.  Once again, thank United Way for everything.”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800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800" dirty="0">
                <a:latin typeface="+mn-lt"/>
              </a:rPr>
              <a:t>2022 Grant Readiness Cohort Participant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CB582B13-A06A-E268-D3DF-0394AEE88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19" y="6282001"/>
            <a:ext cx="128016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E7BC06-6A90-F93E-8E98-4277D35C1895}"/>
              </a:ext>
            </a:extLst>
          </p:cNvPr>
          <p:cNvSpPr txBox="1"/>
          <p:nvPr/>
        </p:nvSpPr>
        <p:spPr>
          <a:xfrm>
            <a:off x="206063" y="2106869"/>
            <a:ext cx="5447761" cy="37297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“The United Way Culture of Equity Cohort was a wonderful opportunity to learn and explore DEIJ in a community setting. The content of the course instilled foundational knowledge, and the instruction and activities allowed participants to explore their own lives and situations through a DEIJ lens. It was helpful to have discussions about how to implement the knowledge we were learning across our agencies and how to embed the information in our own work.”</a:t>
            </a:r>
            <a:endParaRPr lang="en-U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2022 Culture of Equity Participant </a:t>
            </a:r>
            <a:endParaRPr lang="en-US" sz="1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B7E7A5-9834-8BF8-5270-4FCDC572CCAD}"/>
              </a:ext>
            </a:extLst>
          </p:cNvPr>
          <p:cNvCxnSpPr>
            <a:cxnSpLocks/>
          </p:cNvCxnSpPr>
          <p:nvPr/>
        </p:nvCxnSpPr>
        <p:spPr>
          <a:xfrm>
            <a:off x="0" y="1639877"/>
            <a:ext cx="1280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87C77C9-F9F5-2365-BD31-A87912F899CE}"/>
              </a:ext>
            </a:extLst>
          </p:cNvPr>
          <p:cNvCxnSpPr>
            <a:cxnSpLocks/>
          </p:cNvCxnSpPr>
          <p:nvPr/>
        </p:nvCxnSpPr>
        <p:spPr>
          <a:xfrm>
            <a:off x="5885644" y="1639877"/>
            <a:ext cx="0" cy="46971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134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>
            <a:spLocks noGrp="1"/>
          </p:cNvSpPr>
          <p:nvPr>
            <p:ph type="ctrTitle"/>
          </p:nvPr>
        </p:nvSpPr>
        <p:spPr>
          <a:xfrm>
            <a:off x="1600200" y="461692"/>
            <a:ext cx="9601200" cy="750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dirty="0">
                <a:latin typeface="League Gothic"/>
                <a:sym typeface="League Gothic"/>
              </a:rPr>
              <a:t>Informing Future Shifts at United Way of Larimer County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1C5BFC-77E7-1AE6-0F70-2C7DC5788B41}"/>
              </a:ext>
            </a:extLst>
          </p:cNvPr>
          <p:cNvSpPr txBox="1"/>
          <p:nvPr/>
        </p:nvSpPr>
        <p:spPr>
          <a:xfrm>
            <a:off x="1371600" y="1505213"/>
            <a:ext cx="10058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Place and Identity Based Initiatives</a:t>
            </a:r>
            <a:r>
              <a:rPr lang="en-US" sz="2000" dirty="0"/>
              <a:t>:</a:t>
            </a:r>
          </a:p>
          <a:p>
            <a:pPr algn="ctr"/>
            <a:r>
              <a:rPr lang="en-US" sz="2000" dirty="0"/>
              <a:t> In March 2023, the UWLC Board approved shifting towards Place and Identity Based Initiatives, with a similar philosophy that was used in the creation of the Cohort Groups funded via the Immediate Needs Grant from Larimer County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Entering into a strategic planning year, UWLC aims to continue to support nonprofits and the community with relevant trainings and resources that elevate impact, prioritize equity, and allow for collaboration and partnership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UWLC is participating in leadership of newly forming Nonprofit Sector Partnership and will lend lessons learned from this cohort model to future shared trainings</a:t>
            </a:r>
          </a:p>
          <a:p>
            <a:pPr algn="ctr"/>
            <a:br>
              <a:rPr lang="en-US" sz="2000" dirty="0"/>
            </a:br>
            <a:r>
              <a:rPr lang="en-US" sz="2000" dirty="0"/>
              <a:t>Several of the participants of the Grant Readiness Cohort will be moving into UWLC’s Community Impact Center on Oak St. in Ft. Collins this fall to continue strengthening our partnership</a:t>
            </a:r>
          </a:p>
          <a:p>
            <a:pPr algn="ctr"/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238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81D5C-CF68-817A-0A97-CE554126AD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Larimer County!</a:t>
            </a:r>
          </a:p>
        </p:txBody>
      </p:sp>
    </p:spTree>
    <p:extLst>
      <p:ext uri="{BB962C8B-B14F-4D97-AF65-F5344CB8AC3E}">
        <p14:creationId xmlns:p14="http://schemas.microsoft.com/office/powerpoint/2010/main" val="2660747446"/>
      </p:ext>
    </p:extLst>
  </p:cSld>
  <p:clrMapOvr>
    <a:masterClrMapping/>
  </p:clrMapOvr>
</p:sld>
</file>

<file path=ppt/theme/theme1.xml><?xml version="1.0" encoding="utf-8"?>
<a:theme xmlns:a="http://schemas.openxmlformats.org/drawingml/2006/main" name="MDD THeme">
  <a:themeElements>
    <a:clrScheme name="uwlc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79ED0"/>
      </a:accent1>
      <a:accent2>
        <a:srgbClr val="FFB351"/>
      </a:accent2>
      <a:accent3>
        <a:srgbClr val="005191"/>
      </a:accent3>
      <a:accent4>
        <a:srgbClr val="FF443B"/>
      </a:accent4>
      <a:accent5>
        <a:srgbClr val="969696"/>
      </a:accent5>
      <a:accent6>
        <a:srgbClr val="FFFFFF"/>
      </a:accent6>
      <a:hlink>
        <a:srgbClr val="005191"/>
      </a:hlink>
      <a:folHlink>
        <a:srgbClr val="379E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5c7648-0c4f-4ca5-9a03-a3433049a89e" xsi:nil="true"/>
    <lcf76f155ced4ddcb4097134ff3c332f xmlns="291d7d03-c8a6-44f8-9de2-676dec61c79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85C5D6432204BA17FE3721BF748CB" ma:contentTypeVersion="17" ma:contentTypeDescription="Create a new document." ma:contentTypeScope="" ma:versionID="4fe14815ba467973c8c4bb37b776ef47">
  <xsd:schema xmlns:xsd="http://www.w3.org/2001/XMLSchema" xmlns:xs="http://www.w3.org/2001/XMLSchema" xmlns:p="http://schemas.microsoft.com/office/2006/metadata/properties" xmlns:ns2="291d7d03-c8a6-44f8-9de2-676dec61c79b" xmlns:ns3="af5c7648-0c4f-4ca5-9a03-a3433049a89e" targetNamespace="http://schemas.microsoft.com/office/2006/metadata/properties" ma:root="true" ma:fieldsID="e499737d2e57667babfe359b7a055fa7" ns2:_="" ns3:_="">
    <xsd:import namespace="291d7d03-c8a6-44f8-9de2-676dec61c79b"/>
    <xsd:import namespace="af5c7648-0c4f-4ca5-9a03-a3433049a8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d7d03-c8a6-44f8-9de2-676dec61c7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8bc0376-82d1-4bcc-a6df-6219ed79c3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5c7648-0c4f-4ca5-9a03-a3433049a89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7946a24-7894-4a9e-993b-b3863886f6c0}" ma:internalName="TaxCatchAll" ma:showField="CatchAllData" ma:web="af5c7648-0c4f-4ca5-9a03-a3433049a8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897396-989B-4C3E-B91F-6DF533F629E8}">
  <ds:schemaRefs>
    <ds:schemaRef ds:uri="http://schemas.microsoft.com/office/2006/metadata/properties"/>
    <ds:schemaRef ds:uri="http://schemas.microsoft.com/office/infopath/2007/PartnerControls"/>
    <ds:schemaRef ds:uri="af5c7648-0c4f-4ca5-9a03-a3433049a89e"/>
    <ds:schemaRef ds:uri="291d7d03-c8a6-44f8-9de2-676dec61c79b"/>
  </ds:schemaRefs>
</ds:datastoreItem>
</file>

<file path=customXml/itemProps2.xml><?xml version="1.0" encoding="utf-8"?>
<ds:datastoreItem xmlns:ds="http://schemas.openxmlformats.org/officeDocument/2006/customXml" ds:itemID="{60D8C31C-9927-455D-A260-93DC7F2781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424D21-7DC2-4539-AAE0-5BA0EB6765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1d7d03-c8a6-44f8-9de2-676dec61c79b"/>
    <ds:schemaRef ds:uri="af5c7648-0c4f-4ca5-9a03-a3433049a8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5842</TotalTime>
  <Words>1019</Words>
  <Application>Microsoft Office PowerPoint</Application>
  <PresentationFormat>Custom</PresentationFormat>
  <Paragraphs>86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League Gothic</vt:lpstr>
      <vt:lpstr>MDD THeme</vt:lpstr>
      <vt:lpstr>United Way of Larimer County  Immediate Needs Grant Presentation August 2023</vt:lpstr>
      <vt:lpstr>Background</vt:lpstr>
      <vt:lpstr>Grant Readiness Cohort</vt:lpstr>
      <vt:lpstr>Culture of Equity Cohort</vt:lpstr>
      <vt:lpstr>Grant Readiness Cohort Cohort Goal: To maximize the impact of future rounds of pandemic-related response and recovery funding and other federal, state, and local funding opportunities  </vt:lpstr>
      <vt:lpstr>PowerPoint Presentation</vt:lpstr>
      <vt:lpstr>PowerPoint Presentation</vt:lpstr>
      <vt:lpstr>Informing Future Shifts at United Way of Larimer County</vt:lpstr>
      <vt:lpstr>Thank you Larimer County!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SUBVENCIONES PARA INFRAESTRUCTURA  SIN FINES DE LUCRO </dc:title>
  <dc:creator>Jackson Alder</dc:creator>
  <cp:lastModifiedBy>Deirdre Sullivan</cp:lastModifiedBy>
  <cp:revision>10</cp:revision>
  <dcterms:modified xsi:type="dcterms:W3CDTF">2023-07-31T18:58:24Z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0x01010023785C5D6432204BA17FE3721BF748CB</vt:lpwstr>
  </property>
  <property fmtid="{D5CDD505-2E9C-101B-9397-08002B2CF9AE}" pid="3" name="MediaServiceImageTags">
    <vt:lpwstr/>
  </property>
</Properties>
</file>