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278" r:id="rId5"/>
    <p:sldId id="1030" r:id="rId6"/>
    <p:sldId id="1057" r:id="rId7"/>
    <p:sldId id="1068" r:id="rId8"/>
    <p:sldId id="321" r:id="rId9"/>
    <p:sldId id="1036" r:id="rId10"/>
    <p:sldId id="1067" r:id="rId11"/>
    <p:sldId id="1058" r:id="rId12"/>
    <p:sldId id="1070" r:id="rId13"/>
    <p:sldId id="295" r:id="rId14"/>
    <p:sldId id="318" r:id="rId15"/>
    <p:sldId id="1037" r:id="rId16"/>
    <p:sldId id="1026" r:id="rId17"/>
    <p:sldId id="523" r:id="rId18"/>
    <p:sldId id="1066" r:id="rId19"/>
    <p:sldId id="1048" r:id="rId20"/>
    <p:sldId id="1050" r:id="rId21"/>
    <p:sldId id="1051" r:id="rId22"/>
    <p:sldId id="1061" r:id="rId23"/>
    <p:sldId id="1069" r:id="rId24"/>
    <p:sldId id="1064" r:id="rId25"/>
    <p:sldId id="1034" r:id="rId2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ACE3772-40C3-4D4F-B4A2-FED9E51A814A}">
          <p14:sldIdLst>
            <p14:sldId id="278"/>
            <p14:sldId id="1030"/>
            <p14:sldId id="1057"/>
            <p14:sldId id="1068"/>
            <p14:sldId id="321"/>
            <p14:sldId id="1036"/>
            <p14:sldId id="1067"/>
            <p14:sldId id="1058"/>
            <p14:sldId id="1070"/>
            <p14:sldId id="295"/>
            <p14:sldId id="318"/>
            <p14:sldId id="1037"/>
            <p14:sldId id="1026"/>
            <p14:sldId id="523"/>
            <p14:sldId id="1066"/>
            <p14:sldId id="1048"/>
            <p14:sldId id="1050"/>
            <p14:sldId id="1051"/>
            <p14:sldId id="1061"/>
            <p14:sldId id="1069"/>
            <p14:sldId id="1064"/>
            <p14:sldId id="1034"/>
          </p14:sldIdLst>
        </p14:section>
        <p14:section name="Back pocket slides" id="{BDF3E6FE-DE1E-4569-A59B-A50C514B434C}">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53C4338-1FC1-A735-3EF0-2B4E9D9D2ED3}" name="Shelby Sommer" initials="SS" userId="S::ssommer@brendlegroup.com::796975de-225e-4e40-9889-d7f55ba20ae6" providerId="AD"/>
  <p188:author id="{D2AD3E92-707B-5D42-2B64-E1B9327A2C76}" name="Danielle Reimanis" initials="DR" userId="S-1-5-21-4206636421-1450637300-2450098956-163928" providerId="AD"/>
  <p188:author id="{15AAAECE-8DE6-308C-2413-0A733C269F84}" name="Brittany Mcintosh" initials="BM" userId="S::brittany.mcintosh@swca.com::22fc7fe6-2635-43bb-84e9-d08097409f54" providerId="AD"/>
  <p188:author id="{ED0FF5DD-1B55-A0DC-7052-5B8952E92A3E}" name="Amy Volckens" initials="AV" userId="S::avolckens@brendlegroup.com::b2212819-f025-4e8b-8c19-a9ff8920bb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helby Sommer" initials="SS" lastIdx="8" clrIdx="0">
    <p:extLst>
      <p:ext uri="{19B8F6BF-5375-455C-9EA6-DF929625EA0E}">
        <p15:presenceInfo xmlns:p15="http://schemas.microsoft.com/office/powerpoint/2012/main" userId="S::ssommer@brendlegroup.com::796975de-225e-4e40-9889-d7f55ba20ae6" providerId="AD"/>
      </p:ext>
    </p:extLst>
  </p:cmAuthor>
  <p:cmAuthor id="2" name="Katie Kershman" initials="KK" lastIdx="1" clrIdx="1">
    <p:extLst>
      <p:ext uri="{19B8F6BF-5375-455C-9EA6-DF929625EA0E}">
        <p15:presenceInfo xmlns:p15="http://schemas.microsoft.com/office/powerpoint/2012/main" userId="S::kkershman@brendlegroup.com::149e040d-3180-443e-90af-245bde46cb7c" providerId="AD"/>
      </p:ext>
    </p:extLst>
  </p:cmAuthor>
  <p:cmAuthor id="3" name="Amy Volckens" initials="AV" lastIdx="5" clrIdx="2">
    <p:extLst>
      <p:ext uri="{19B8F6BF-5375-455C-9EA6-DF929625EA0E}">
        <p15:presenceInfo xmlns:p15="http://schemas.microsoft.com/office/powerpoint/2012/main" userId="S::avolckens@brendlegroup.com::b2212819-f025-4e8b-8c19-a9ff8920bb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9896"/>
    <a:srgbClr val="C55A11"/>
    <a:srgbClr val="8B3715"/>
    <a:srgbClr val="09483B"/>
    <a:srgbClr val="385723"/>
    <a:srgbClr val="DEDDDC"/>
    <a:srgbClr val="E7E9E8"/>
    <a:srgbClr val="A5B9B3"/>
    <a:srgbClr val="F1DBD0"/>
    <a:srgbClr val="E5D7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40B054-9030-960E-6B37-5DF72706CA65}" v="35" dt="2023-11-06T18:40:14.941"/>
    <p1510:client id="{854DC8EB-BC01-4742-D36A-01CA4564A26D}" v="177" dt="2023-11-06T19:23:20.773"/>
    <p1510:client id="{90ACF799-42A3-4F8F-8227-92F470221085}" v="166" dt="2023-11-06T18:50:32.423"/>
    <p1510:client id="{C4EE0E8C-936D-4C49-88BF-A1371901693A}" v="497" dt="2023-11-06T20:34:37.413"/>
    <p1510:client id="{DD454663-35F5-123F-5E93-BF23DF8F84C4}" v="28" dt="2023-11-06T20:48:53.3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FF7D0D-8A44-4590-8CC0-8E2266C8191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A1551777-93EE-4167-9C25-ABBA01C4D885}">
      <dgm:prSet phldrT="[Text]"/>
      <dgm:spPr/>
      <dgm:t>
        <a:bodyPr/>
        <a:lstStyle/>
        <a:p>
          <a:r>
            <a:rPr lang="en-US"/>
            <a:t>Information and Planning Gaps</a:t>
          </a:r>
        </a:p>
      </dgm:t>
    </dgm:pt>
    <dgm:pt modelId="{E437700C-CDAE-4FE2-8537-AB1FC1EB66B3}" type="parTrans" cxnId="{CA683276-79E4-49EC-A5B7-B00617C75D0F}">
      <dgm:prSet/>
      <dgm:spPr/>
      <dgm:t>
        <a:bodyPr/>
        <a:lstStyle/>
        <a:p>
          <a:endParaRPr lang="en-US"/>
        </a:p>
      </dgm:t>
    </dgm:pt>
    <dgm:pt modelId="{6F4D8B03-15B4-4C59-9C2B-E1C36062A8EF}" type="sibTrans" cxnId="{CA683276-79E4-49EC-A5B7-B00617C75D0F}">
      <dgm:prSet/>
      <dgm:spPr/>
      <dgm:t>
        <a:bodyPr/>
        <a:lstStyle/>
        <a:p>
          <a:endParaRPr lang="en-US"/>
        </a:p>
      </dgm:t>
    </dgm:pt>
    <dgm:pt modelId="{0B199819-D655-4A7A-AF00-D0FC1C7B7E38}">
      <dgm:prSet phldrT="[Text]"/>
      <dgm:spPr/>
      <dgm:t>
        <a:bodyPr/>
        <a:lstStyle/>
        <a:p>
          <a:pPr rtl="0"/>
          <a:r>
            <a:rPr lang="en-US"/>
            <a:t>Lack of education</a:t>
          </a:r>
          <a:r>
            <a:rPr lang="en-US">
              <a:latin typeface="Arial" panose="020B0604020202020204"/>
            </a:rPr>
            <a:t> </a:t>
          </a:r>
          <a:r>
            <a:rPr lang="en-US"/>
            <a:t>and awareness*</a:t>
          </a:r>
        </a:p>
      </dgm:t>
    </dgm:pt>
    <dgm:pt modelId="{B6E6F7A5-CBF0-48F8-8904-85DBA4D98428}" type="parTrans" cxnId="{6E576701-E551-4B86-B33E-A31218AE6CC9}">
      <dgm:prSet/>
      <dgm:spPr/>
      <dgm:t>
        <a:bodyPr/>
        <a:lstStyle/>
        <a:p>
          <a:endParaRPr lang="en-US"/>
        </a:p>
      </dgm:t>
    </dgm:pt>
    <dgm:pt modelId="{37369813-21CE-426C-A644-23194BF2C482}" type="sibTrans" cxnId="{6E576701-E551-4B86-B33E-A31218AE6CC9}">
      <dgm:prSet/>
      <dgm:spPr/>
      <dgm:t>
        <a:bodyPr/>
        <a:lstStyle/>
        <a:p>
          <a:endParaRPr lang="en-US"/>
        </a:p>
      </dgm:t>
    </dgm:pt>
    <dgm:pt modelId="{16FFC9C7-E300-446C-A81F-B37DED2B5420}">
      <dgm:prSet phldrT="[Text]"/>
      <dgm:spPr/>
      <dgm:t>
        <a:bodyPr/>
        <a:lstStyle/>
        <a:p>
          <a:r>
            <a:rPr lang="en-US"/>
            <a:t>Risks to economy due to lack of water*</a:t>
          </a:r>
        </a:p>
      </dgm:t>
    </dgm:pt>
    <dgm:pt modelId="{B21C4034-0459-4A11-9E1C-DF8EACEE78A7}" type="parTrans" cxnId="{F25699D6-8920-4DEF-A748-CC58741B932A}">
      <dgm:prSet/>
      <dgm:spPr/>
      <dgm:t>
        <a:bodyPr/>
        <a:lstStyle/>
        <a:p>
          <a:endParaRPr lang="en-US"/>
        </a:p>
      </dgm:t>
    </dgm:pt>
    <dgm:pt modelId="{EE922E71-A23B-42F8-B8BA-BF17D9DE1F7C}" type="sibTrans" cxnId="{F25699D6-8920-4DEF-A748-CC58741B932A}">
      <dgm:prSet/>
      <dgm:spPr/>
      <dgm:t>
        <a:bodyPr/>
        <a:lstStyle/>
        <a:p>
          <a:endParaRPr lang="en-US"/>
        </a:p>
      </dgm:t>
    </dgm:pt>
    <dgm:pt modelId="{DD59F1ED-4557-4D27-A9FC-9E351FEEF6E9}">
      <dgm:prSet phldrT="[Text]"/>
      <dgm:spPr/>
      <dgm:t>
        <a:bodyPr/>
        <a:lstStyle/>
        <a:p>
          <a:r>
            <a:rPr lang="en-US"/>
            <a:t>Limitations on agriculture water rental availability</a:t>
          </a:r>
        </a:p>
      </dgm:t>
    </dgm:pt>
    <dgm:pt modelId="{02F1CC70-BCAD-4D5C-9762-5F76092349AD}" type="parTrans" cxnId="{EBF47AF8-A1FF-4A05-B015-00A29A113C2F}">
      <dgm:prSet/>
      <dgm:spPr/>
      <dgm:t>
        <a:bodyPr/>
        <a:lstStyle/>
        <a:p>
          <a:endParaRPr lang="en-US"/>
        </a:p>
      </dgm:t>
    </dgm:pt>
    <dgm:pt modelId="{959723B9-E4BA-4781-B046-8E76AEF6F6EB}" type="sibTrans" cxnId="{EBF47AF8-A1FF-4A05-B015-00A29A113C2F}">
      <dgm:prSet/>
      <dgm:spPr/>
      <dgm:t>
        <a:bodyPr/>
        <a:lstStyle/>
        <a:p>
          <a:endParaRPr lang="en-US"/>
        </a:p>
      </dgm:t>
    </dgm:pt>
    <dgm:pt modelId="{5AC6D4EA-7EB9-4900-A444-B4B6A588E1DB}">
      <dgm:prSet phldrT="[Text]"/>
      <dgm:spPr/>
      <dgm:t>
        <a:bodyPr/>
        <a:lstStyle/>
        <a:p>
          <a:r>
            <a:rPr lang="en-US"/>
            <a:t>Infrastructure concerns</a:t>
          </a:r>
        </a:p>
      </dgm:t>
    </dgm:pt>
    <dgm:pt modelId="{22CBCE15-1CE9-4C6A-9350-E06A6C4106E3}" type="parTrans" cxnId="{4CF74C25-2369-4F42-9D4F-CCF0CFE57295}">
      <dgm:prSet/>
      <dgm:spPr/>
      <dgm:t>
        <a:bodyPr/>
        <a:lstStyle/>
        <a:p>
          <a:endParaRPr lang="en-US"/>
        </a:p>
      </dgm:t>
    </dgm:pt>
    <dgm:pt modelId="{13A04CB9-4091-4DB6-9164-CD9DF4083F8B}" type="sibTrans" cxnId="{4CF74C25-2369-4F42-9D4F-CCF0CFE57295}">
      <dgm:prSet/>
      <dgm:spPr/>
      <dgm:t>
        <a:bodyPr/>
        <a:lstStyle/>
        <a:p>
          <a:endParaRPr lang="en-US"/>
        </a:p>
      </dgm:t>
    </dgm:pt>
    <dgm:pt modelId="{42723641-E5F2-446B-BCB6-DBC0A7FF27A5}">
      <dgm:prSet phldrT="[Text]"/>
      <dgm:spPr/>
      <dgm:t>
        <a:bodyPr/>
        <a:lstStyle/>
        <a:p>
          <a:r>
            <a:rPr lang="en-US"/>
            <a:t>Natural hazards (drought, wildfire, flood)</a:t>
          </a:r>
        </a:p>
      </dgm:t>
    </dgm:pt>
    <dgm:pt modelId="{CCB48C93-234E-4A9C-A069-9771BA8D6211}" type="parTrans" cxnId="{73AFB6EA-E239-44CB-844E-4A9592222971}">
      <dgm:prSet/>
      <dgm:spPr/>
      <dgm:t>
        <a:bodyPr/>
        <a:lstStyle/>
        <a:p>
          <a:endParaRPr lang="en-US"/>
        </a:p>
      </dgm:t>
    </dgm:pt>
    <dgm:pt modelId="{EC7DCEEC-FAE0-4379-A3CB-85A68BAC2164}" type="sibTrans" cxnId="{73AFB6EA-E239-44CB-844E-4A9592222971}">
      <dgm:prSet/>
      <dgm:spPr/>
      <dgm:t>
        <a:bodyPr/>
        <a:lstStyle/>
        <a:p>
          <a:endParaRPr lang="en-US"/>
        </a:p>
      </dgm:t>
    </dgm:pt>
    <dgm:pt modelId="{C3A15C6C-D9D2-4C38-A57A-7775E93E1FA3}">
      <dgm:prSet phldrT="[Text]"/>
      <dgm:spPr/>
      <dgm:t>
        <a:bodyPr/>
        <a:lstStyle/>
        <a:p>
          <a:r>
            <a:rPr lang="en-US"/>
            <a:t>Water rights</a:t>
          </a:r>
        </a:p>
      </dgm:t>
    </dgm:pt>
    <dgm:pt modelId="{6104D8C5-A505-483E-9131-2C7B435177FD}" type="parTrans" cxnId="{1D479B4B-F96B-44D9-94B1-033E17D87FBF}">
      <dgm:prSet/>
      <dgm:spPr/>
      <dgm:t>
        <a:bodyPr/>
        <a:lstStyle/>
        <a:p>
          <a:endParaRPr lang="en-US"/>
        </a:p>
      </dgm:t>
    </dgm:pt>
    <dgm:pt modelId="{0D6578D3-3520-45BA-8F27-3C33A40361E4}" type="sibTrans" cxnId="{1D479B4B-F96B-44D9-94B1-033E17D87FBF}">
      <dgm:prSet/>
      <dgm:spPr/>
      <dgm:t>
        <a:bodyPr/>
        <a:lstStyle/>
        <a:p>
          <a:endParaRPr lang="en-US"/>
        </a:p>
      </dgm:t>
    </dgm:pt>
    <dgm:pt modelId="{B139D1C6-31D8-4B90-85BE-8702C7531C91}">
      <dgm:prSet phldrT="[Text]"/>
      <dgm:spPr/>
      <dgm:t>
        <a:bodyPr/>
        <a:lstStyle/>
        <a:p>
          <a:r>
            <a:rPr lang="en-US"/>
            <a:t>Demands on the water supply</a:t>
          </a:r>
        </a:p>
      </dgm:t>
    </dgm:pt>
    <dgm:pt modelId="{8993D5A1-D93D-400A-8CC7-1E516A3BC704}" type="parTrans" cxnId="{850B645F-AAC9-4C1D-BF96-358096BFC983}">
      <dgm:prSet/>
      <dgm:spPr/>
      <dgm:t>
        <a:bodyPr/>
        <a:lstStyle/>
        <a:p>
          <a:endParaRPr lang="en-US"/>
        </a:p>
      </dgm:t>
    </dgm:pt>
    <dgm:pt modelId="{26E2DC54-1136-45D0-A1D3-2360F9C06110}" type="sibTrans" cxnId="{850B645F-AAC9-4C1D-BF96-358096BFC983}">
      <dgm:prSet/>
      <dgm:spPr/>
      <dgm:t>
        <a:bodyPr/>
        <a:lstStyle/>
        <a:p>
          <a:endParaRPr lang="en-US"/>
        </a:p>
      </dgm:t>
    </dgm:pt>
    <dgm:pt modelId="{2954046E-CFCF-4C0D-B3DE-8FB5F8F02A0B}">
      <dgm:prSet phldrT="[Text]"/>
      <dgm:spPr/>
      <dgm:t>
        <a:bodyPr/>
        <a:lstStyle/>
        <a:p>
          <a:r>
            <a:rPr lang="en-US"/>
            <a:t>Lack of watershed protection</a:t>
          </a:r>
        </a:p>
      </dgm:t>
    </dgm:pt>
    <dgm:pt modelId="{35995D41-AEA0-4749-A7AE-49304D2B925E}" type="parTrans" cxnId="{144488D1-4764-4171-BD0A-92CBF3403EE1}">
      <dgm:prSet/>
      <dgm:spPr/>
      <dgm:t>
        <a:bodyPr/>
        <a:lstStyle/>
        <a:p>
          <a:endParaRPr lang="en-US"/>
        </a:p>
      </dgm:t>
    </dgm:pt>
    <dgm:pt modelId="{89C79FAB-CBFA-47CB-A360-6252CC8B8257}" type="sibTrans" cxnId="{144488D1-4764-4171-BD0A-92CBF3403EE1}">
      <dgm:prSet/>
      <dgm:spPr/>
      <dgm:t>
        <a:bodyPr/>
        <a:lstStyle/>
        <a:p>
          <a:endParaRPr lang="en-US"/>
        </a:p>
      </dgm:t>
    </dgm:pt>
    <dgm:pt modelId="{3556661F-0B1C-49D9-B1D4-F204BABCCA9A}">
      <dgm:prSet phldrT="[Text]"/>
      <dgm:spPr/>
      <dgm:t>
        <a:bodyPr/>
        <a:lstStyle/>
        <a:p>
          <a:r>
            <a:rPr lang="en-US"/>
            <a:t>Decline in water quality</a:t>
          </a:r>
        </a:p>
      </dgm:t>
    </dgm:pt>
    <dgm:pt modelId="{1065A4B6-BA7E-45CB-80C6-C7E7524CD077}" type="parTrans" cxnId="{F3B96FDA-504D-4993-B3BC-8AE9FBA92223}">
      <dgm:prSet/>
      <dgm:spPr/>
      <dgm:t>
        <a:bodyPr/>
        <a:lstStyle/>
        <a:p>
          <a:endParaRPr lang="en-US"/>
        </a:p>
      </dgm:t>
    </dgm:pt>
    <dgm:pt modelId="{5DD4CD6C-CBF0-4D79-A663-4849D123EBAD}" type="sibTrans" cxnId="{F3B96FDA-504D-4993-B3BC-8AE9FBA92223}">
      <dgm:prSet/>
      <dgm:spPr/>
      <dgm:t>
        <a:bodyPr/>
        <a:lstStyle/>
        <a:p>
          <a:endParaRPr lang="en-US"/>
        </a:p>
      </dgm:t>
    </dgm:pt>
    <dgm:pt modelId="{DD8C8B83-6522-4DE7-A852-C1C0748DFB83}">
      <dgm:prSet phldrT="[Text]"/>
      <dgm:spPr/>
      <dgm:t>
        <a:bodyPr/>
        <a:lstStyle/>
        <a:p>
          <a:r>
            <a:rPr lang="en-US"/>
            <a:t>Water rental market and dialogue limitations*</a:t>
          </a:r>
        </a:p>
      </dgm:t>
    </dgm:pt>
    <dgm:pt modelId="{84D1313A-7B13-461A-AD95-4790F09F9682}" type="parTrans" cxnId="{2D958F7D-6AA5-46EB-A048-D4DA35A2A9CD}">
      <dgm:prSet/>
      <dgm:spPr/>
      <dgm:t>
        <a:bodyPr/>
        <a:lstStyle/>
        <a:p>
          <a:endParaRPr lang="en-US"/>
        </a:p>
      </dgm:t>
    </dgm:pt>
    <dgm:pt modelId="{5A61CA29-EC1B-425A-AADF-B31DE8E06423}" type="sibTrans" cxnId="{2D958F7D-6AA5-46EB-A048-D4DA35A2A9CD}">
      <dgm:prSet/>
      <dgm:spPr/>
      <dgm:t>
        <a:bodyPr/>
        <a:lstStyle/>
        <a:p>
          <a:endParaRPr lang="en-US"/>
        </a:p>
      </dgm:t>
    </dgm:pt>
    <dgm:pt modelId="{663D4EB7-6041-4B0E-9706-03BD59B55F84}" type="pres">
      <dgm:prSet presAssocID="{F5FF7D0D-8A44-4590-8CC0-8E2266C8191F}" presName="diagram" presStyleCnt="0">
        <dgm:presLayoutVars>
          <dgm:dir/>
          <dgm:resizeHandles val="exact"/>
        </dgm:presLayoutVars>
      </dgm:prSet>
      <dgm:spPr/>
    </dgm:pt>
    <dgm:pt modelId="{C46CC9C6-80D5-41DA-B587-80634D7EEE7C}" type="pres">
      <dgm:prSet presAssocID="{A1551777-93EE-4167-9C25-ABBA01C4D885}" presName="node" presStyleLbl="node1" presStyleIdx="0" presStyleCnt="11">
        <dgm:presLayoutVars>
          <dgm:bulletEnabled val="1"/>
        </dgm:presLayoutVars>
      </dgm:prSet>
      <dgm:spPr/>
    </dgm:pt>
    <dgm:pt modelId="{6A79696A-AE2D-47E3-AA0E-4B29DB008C83}" type="pres">
      <dgm:prSet presAssocID="{6F4D8B03-15B4-4C59-9C2B-E1C36062A8EF}" presName="sibTrans" presStyleCnt="0"/>
      <dgm:spPr/>
    </dgm:pt>
    <dgm:pt modelId="{7D2B17AC-61BF-40A4-8D01-C4ECA6E86041}" type="pres">
      <dgm:prSet presAssocID="{0B199819-D655-4A7A-AF00-D0FC1C7B7E38}" presName="node" presStyleLbl="node1" presStyleIdx="1" presStyleCnt="11">
        <dgm:presLayoutVars>
          <dgm:bulletEnabled val="1"/>
        </dgm:presLayoutVars>
      </dgm:prSet>
      <dgm:spPr/>
    </dgm:pt>
    <dgm:pt modelId="{0EC01268-4CDD-4965-B6A0-546AE78F93A5}" type="pres">
      <dgm:prSet presAssocID="{37369813-21CE-426C-A644-23194BF2C482}" presName="sibTrans" presStyleCnt="0"/>
      <dgm:spPr/>
    </dgm:pt>
    <dgm:pt modelId="{634C1554-179C-4F25-989F-839C362019C6}" type="pres">
      <dgm:prSet presAssocID="{16FFC9C7-E300-446C-A81F-B37DED2B5420}" presName="node" presStyleLbl="node1" presStyleIdx="2" presStyleCnt="11">
        <dgm:presLayoutVars>
          <dgm:bulletEnabled val="1"/>
        </dgm:presLayoutVars>
      </dgm:prSet>
      <dgm:spPr/>
    </dgm:pt>
    <dgm:pt modelId="{30BFD5C2-4B9C-4CFC-BB56-8FC54C561AFE}" type="pres">
      <dgm:prSet presAssocID="{EE922E71-A23B-42F8-B8BA-BF17D9DE1F7C}" presName="sibTrans" presStyleCnt="0"/>
      <dgm:spPr/>
    </dgm:pt>
    <dgm:pt modelId="{8AEAEEA4-15EF-44E7-9F91-B73E550A3AF6}" type="pres">
      <dgm:prSet presAssocID="{DD59F1ED-4557-4D27-A9FC-9E351FEEF6E9}" presName="node" presStyleLbl="node1" presStyleIdx="3" presStyleCnt="11">
        <dgm:presLayoutVars>
          <dgm:bulletEnabled val="1"/>
        </dgm:presLayoutVars>
      </dgm:prSet>
      <dgm:spPr/>
    </dgm:pt>
    <dgm:pt modelId="{472AD62B-D1F6-4EBB-9A98-7B2C4BAAD787}" type="pres">
      <dgm:prSet presAssocID="{959723B9-E4BA-4781-B046-8E76AEF6F6EB}" presName="sibTrans" presStyleCnt="0"/>
      <dgm:spPr/>
    </dgm:pt>
    <dgm:pt modelId="{CAACC72A-FA0D-4EC7-B739-9AE152AD51CF}" type="pres">
      <dgm:prSet presAssocID="{5AC6D4EA-7EB9-4900-A444-B4B6A588E1DB}" presName="node" presStyleLbl="node1" presStyleIdx="4" presStyleCnt="11">
        <dgm:presLayoutVars>
          <dgm:bulletEnabled val="1"/>
        </dgm:presLayoutVars>
      </dgm:prSet>
      <dgm:spPr/>
    </dgm:pt>
    <dgm:pt modelId="{36AD9EB9-C469-4D9B-8C2B-338149FB6F96}" type="pres">
      <dgm:prSet presAssocID="{13A04CB9-4091-4DB6-9164-CD9DF4083F8B}" presName="sibTrans" presStyleCnt="0"/>
      <dgm:spPr/>
    </dgm:pt>
    <dgm:pt modelId="{98983DA4-1115-4AB4-87AB-974A33873731}" type="pres">
      <dgm:prSet presAssocID="{42723641-E5F2-446B-BCB6-DBC0A7FF27A5}" presName="node" presStyleLbl="node1" presStyleIdx="5" presStyleCnt="11">
        <dgm:presLayoutVars>
          <dgm:bulletEnabled val="1"/>
        </dgm:presLayoutVars>
      </dgm:prSet>
      <dgm:spPr/>
    </dgm:pt>
    <dgm:pt modelId="{FBF043C8-6003-4887-839B-E65F8418A53A}" type="pres">
      <dgm:prSet presAssocID="{EC7DCEEC-FAE0-4379-A3CB-85A68BAC2164}" presName="sibTrans" presStyleCnt="0"/>
      <dgm:spPr/>
    </dgm:pt>
    <dgm:pt modelId="{015F905F-B20B-4314-8F6A-B58DE8420D44}" type="pres">
      <dgm:prSet presAssocID="{C3A15C6C-D9D2-4C38-A57A-7775E93E1FA3}" presName="node" presStyleLbl="node1" presStyleIdx="6" presStyleCnt="11">
        <dgm:presLayoutVars>
          <dgm:bulletEnabled val="1"/>
        </dgm:presLayoutVars>
      </dgm:prSet>
      <dgm:spPr/>
    </dgm:pt>
    <dgm:pt modelId="{AF648BCA-AA4E-4240-811B-C4F3E32BEEC7}" type="pres">
      <dgm:prSet presAssocID="{0D6578D3-3520-45BA-8F27-3C33A40361E4}" presName="sibTrans" presStyleCnt="0"/>
      <dgm:spPr/>
    </dgm:pt>
    <dgm:pt modelId="{DE9ECE9D-3F8C-4A3E-BA46-D928943434B7}" type="pres">
      <dgm:prSet presAssocID="{B139D1C6-31D8-4B90-85BE-8702C7531C91}" presName="node" presStyleLbl="node1" presStyleIdx="7" presStyleCnt="11">
        <dgm:presLayoutVars>
          <dgm:bulletEnabled val="1"/>
        </dgm:presLayoutVars>
      </dgm:prSet>
      <dgm:spPr/>
    </dgm:pt>
    <dgm:pt modelId="{FDCFE4E1-B876-48F4-9E93-C44B83D745D3}" type="pres">
      <dgm:prSet presAssocID="{26E2DC54-1136-45D0-A1D3-2360F9C06110}" presName="sibTrans" presStyleCnt="0"/>
      <dgm:spPr/>
    </dgm:pt>
    <dgm:pt modelId="{2082F31B-8C14-44A2-9AF8-8F178EDDC8DA}" type="pres">
      <dgm:prSet presAssocID="{2954046E-CFCF-4C0D-B3DE-8FB5F8F02A0B}" presName="node" presStyleLbl="node1" presStyleIdx="8" presStyleCnt="11">
        <dgm:presLayoutVars>
          <dgm:bulletEnabled val="1"/>
        </dgm:presLayoutVars>
      </dgm:prSet>
      <dgm:spPr/>
    </dgm:pt>
    <dgm:pt modelId="{5BFC44B5-E7D2-460D-AFEA-8844F7050BE1}" type="pres">
      <dgm:prSet presAssocID="{89C79FAB-CBFA-47CB-A360-6252CC8B8257}" presName="sibTrans" presStyleCnt="0"/>
      <dgm:spPr/>
    </dgm:pt>
    <dgm:pt modelId="{F1C9AC5F-4768-481F-A529-123560517B2A}" type="pres">
      <dgm:prSet presAssocID="{3556661F-0B1C-49D9-B1D4-F204BABCCA9A}" presName="node" presStyleLbl="node1" presStyleIdx="9" presStyleCnt="11">
        <dgm:presLayoutVars>
          <dgm:bulletEnabled val="1"/>
        </dgm:presLayoutVars>
      </dgm:prSet>
      <dgm:spPr/>
    </dgm:pt>
    <dgm:pt modelId="{BDC70ECF-9D59-4F44-9AE1-BD9C2C58F5CE}" type="pres">
      <dgm:prSet presAssocID="{5DD4CD6C-CBF0-4D79-A663-4849D123EBAD}" presName="sibTrans" presStyleCnt="0"/>
      <dgm:spPr/>
    </dgm:pt>
    <dgm:pt modelId="{51BB901A-8FF2-4EE4-9BC6-B00933FA1DF9}" type="pres">
      <dgm:prSet presAssocID="{DD8C8B83-6522-4DE7-A852-C1C0748DFB83}" presName="node" presStyleLbl="node1" presStyleIdx="10" presStyleCnt="11">
        <dgm:presLayoutVars>
          <dgm:bulletEnabled val="1"/>
        </dgm:presLayoutVars>
      </dgm:prSet>
      <dgm:spPr/>
    </dgm:pt>
  </dgm:ptLst>
  <dgm:cxnLst>
    <dgm:cxn modelId="{6E576701-E551-4B86-B33E-A31218AE6CC9}" srcId="{F5FF7D0D-8A44-4590-8CC0-8E2266C8191F}" destId="{0B199819-D655-4A7A-AF00-D0FC1C7B7E38}" srcOrd="1" destOrd="0" parTransId="{B6E6F7A5-CBF0-48F8-8904-85DBA4D98428}" sibTransId="{37369813-21CE-426C-A644-23194BF2C482}"/>
    <dgm:cxn modelId="{8B912C0D-7663-4A7A-9642-1E2EF7AE089E}" type="presOf" srcId="{DD59F1ED-4557-4D27-A9FC-9E351FEEF6E9}" destId="{8AEAEEA4-15EF-44E7-9F91-B73E550A3AF6}" srcOrd="0" destOrd="0" presId="urn:microsoft.com/office/officeart/2005/8/layout/default"/>
    <dgm:cxn modelId="{4CF74C25-2369-4F42-9D4F-CCF0CFE57295}" srcId="{F5FF7D0D-8A44-4590-8CC0-8E2266C8191F}" destId="{5AC6D4EA-7EB9-4900-A444-B4B6A588E1DB}" srcOrd="4" destOrd="0" parTransId="{22CBCE15-1CE9-4C6A-9350-E06A6C4106E3}" sibTransId="{13A04CB9-4091-4DB6-9164-CD9DF4083F8B}"/>
    <dgm:cxn modelId="{850B645F-AAC9-4C1D-BF96-358096BFC983}" srcId="{F5FF7D0D-8A44-4590-8CC0-8E2266C8191F}" destId="{B139D1C6-31D8-4B90-85BE-8702C7531C91}" srcOrd="7" destOrd="0" parTransId="{8993D5A1-D93D-400A-8CC7-1E516A3BC704}" sibTransId="{26E2DC54-1136-45D0-A1D3-2360F9C06110}"/>
    <dgm:cxn modelId="{3EE47660-3D45-40AB-B267-9035AF501D6A}" type="presOf" srcId="{16FFC9C7-E300-446C-A81F-B37DED2B5420}" destId="{634C1554-179C-4F25-989F-839C362019C6}" srcOrd="0" destOrd="0" presId="urn:microsoft.com/office/officeart/2005/8/layout/default"/>
    <dgm:cxn modelId="{FD589E68-548A-4EF3-B04C-5AA20B567625}" type="presOf" srcId="{C3A15C6C-D9D2-4C38-A57A-7775E93E1FA3}" destId="{015F905F-B20B-4314-8F6A-B58DE8420D44}" srcOrd="0" destOrd="0" presId="urn:microsoft.com/office/officeart/2005/8/layout/default"/>
    <dgm:cxn modelId="{1D479B4B-F96B-44D9-94B1-033E17D87FBF}" srcId="{F5FF7D0D-8A44-4590-8CC0-8E2266C8191F}" destId="{C3A15C6C-D9D2-4C38-A57A-7775E93E1FA3}" srcOrd="6" destOrd="0" parTransId="{6104D8C5-A505-483E-9131-2C7B435177FD}" sibTransId="{0D6578D3-3520-45BA-8F27-3C33A40361E4}"/>
    <dgm:cxn modelId="{CA683276-79E4-49EC-A5B7-B00617C75D0F}" srcId="{F5FF7D0D-8A44-4590-8CC0-8E2266C8191F}" destId="{A1551777-93EE-4167-9C25-ABBA01C4D885}" srcOrd="0" destOrd="0" parTransId="{E437700C-CDAE-4FE2-8537-AB1FC1EB66B3}" sibTransId="{6F4D8B03-15B4-4C59-9C2B-E1C36062A8EF}"/>
    <dgm:cxn modelId="{281C407B-4B91-4E5B-9E55-B46444B751D5}" type="presOf" srcId="{42723641-E5F2-446B-BCB6-DBC0A7FF27A5}" destId="{98983DA4-1115-4AB4-87AB-974A33873731}" srcOrd="0" destOrd="0" presId="urn:microsoft.com/office/officeart/2005/8/layout/default"/>
    <dgm:cxn modelId="{2D958F7D-6AA5-46EB-A048-D4DA35A2A9CD}" srcId="{F5FF7D0D-8A44-4590-8CC0-8E2266C8191F}" destId="{DD8C8B83-6522-4DE7-A852-C1C0748DFB83}" srcOrd="10" destOrd="0" parTransId="{84D1313A-7B13-461A-AD95-4790F09F9682}" sibTransId="{5A61CA29-EC1B-425A-AADF-B31DE8E06423}"/>
    <dgm:cxn modelId="{A239929D-738C-4452-AA4A-7D90A1CBFED0}" type="presOf" srcId="{F5FF7D0D-8A44-4590-8CC0-8E2266C8191F}" destId="{663D4EB7-6041-4B0E-9706-03BD59B55F84}" srcOrd="0" destOrd="0" presId="urn:microsoft.com/office/officeart/2005/8/layout/default"/>
    <dgm:cxn modelId="{C1DB659E-FCF6-4C37-823A-2809C08527EB}" type="presOf" srcId="{B139D1C6-31D8-4B90-85BE-8702C7531C91}" destId="{DE9ECE9D-3F8C-4A3E-BA46-D928943434B7}" srcOrd="0" destOrd="0" presId="urn:microsoft.com/office/officeart/2005/8/layout/default"/>
    <dgm:cxn modelId="{1844D8BC-6A50-40E8-A510-AD08591F22D3}" type="presOf" srcId="{DD8C8B83-6522-4DE7-A852-C1C0748DFB83}" destId="{51BB901A-8FF2-4EE4-9BC6-B00933FA1DF9}" srcOrd="0" destOrd="0" presId="urn:microsoft.com/office/officeart/2005/8/layout/default"/>
    <dgm:cxn modelId="{47FF9DC6-24DB-4372-AA3D-7A0EDD6EF3B8}" type="presOf" srcId="{0B199819-D655-4A7A-AF00-D0FC1C7B7E38}" destId="{7D2B17AC-61BF-40A4-8D01-C4ECA6E86041}" srcOrd="0" destOrd="0" presId="urn:microsoft.com/office/officeart/2005/8/layout/default"/>
    <dgm:cxn modelId="{144488D1-4764-4171-BD0A-92CBF3403EE1}" srcId="{F5FF7D0D-8A44-4590-8CC0-8E2266C8191F}" destId="{2954046E-CFCF-4C0D-B3DE-8FB5F8F02A0B}" srcOrd="8" destOrd="0" parTransId="{35995D41-AEA0-4749-A7AE-49304D2B925E}" sibTransId="{89C79FAB-CBFA-47CB-A360-6252CC8B8257}"/>
    <dgm:cxn modelId="{F25699D6-8920-4DEF-A748-CC58741B932A}" srcId="{F5FF7D0D-8A44-4590-8CC0-8E2266C8191F}" destId="{16FFC9C7-E300-446C-A81F-B37DED2B5420}" srcOrd="2" destOrd="0" parTransId="{B21C4034-0459-4A11-9E1C-DF8EACEE78A7}" sibTransId="{EE922E71-A23B-42F8-B8BA-BF17D9DE1F7C}"/>
    <dgm:cxn modelId="{F3B96FDA-504D-4993-B3BC-8AE9FBA92223}" srcId="{F5FF7D0D-8A44-4590-8CC0-8E2266C8191F}" destId="{3556661F-0B1C-49D9-B1D4-F204BABCCA9A}" srcOrd="9" destOrd="0" parTransId="{1065A4B6-BA7E-45CB-80C6-C7E7524CD077}" sibTransId="{5DD4CD6C-CBF0-4D79-A663-4849D123EBAD}"/>
    <dgm:cxn modelId="{0CDDBADF-7B61-411E-8020-6EE637453788}" type="presOf" srcId="{3556661F-0B1C-49D9-B1D4-F204BABCCA9A}" destId="{F1C9AC5F-4768-481F-A529-123560517B2A}" srcOrd="0" destOrd="0" presId="urn:microsoft.com/office/officeart/2005/8/layout/default"/>
    <dgm:cxn modelId="{156E29E5-62D8-4E92-A72F-98A4DE959460}" type="presOf" srcId="{5AC6D4EA-7EB9-4900-A444-B4B6A588E1DB}" destId="{CAACC72A-FA0D-4EC7-B739-9AE152AD51CF}" srcOrd="0" destOrd="0" presId="urn:microsoft.com/office/officeart/2005/8/layout/default"/>
    <dgm:cxn modelId="{73AFB6EA-E239-44CB-844E-4A9592222971}" srcId="{F5FF7D0D-8A44-4590-8CC0-8E2266C8191F}" destId="{42723641-E5F2-446B-BCB6-DBC0A7FF27A5}" srcOrd="5" destOrd="0" parTransId="{CCB48C93-234E-4A9C-A069-9771BA8D6211}" sibTransId="{EC7DCEEC-FAE0-4379-A3CB-85A68BAC2164}"/>
    <dgm:cxn modelId="{9451E2ED-AF74-48F0-BCD7-996109F2624A}" type="presOf" srcId="{2954046E-CFCF-4C0D-B3DE-8FB5F8F02A0B}" destId="{2082F31B-8C14-44A2-9AF8-8F178EDDC8DA}" srcOrd="0" destOrd="0" presId="urn:microsoft.com/office/officeart/2005/8/layout/default"/>
    <dgm:cxn modelId="{424E4CF2-76BC-4020-BD83-1D1FBC2FAE28}" type="presOf" srcId="{A1551777-93EE-4167-9C25-ABBA01C4D885}" destId="{C46CC9C6-80D5-41DA-B587-80634D7EEE7C}" srcOrd="0" destOrd="0" presId="urn:microsoft.com/office/officeart/2005/8/layout/default"/>
    <dgm:cxn modelId="{EBF47AF8-A1FF-4A05-B015-00A29A113C2F}" srcId="{F5FF7D0D-8A44-4590-8CC0-8E2266C8191F}" destId="{DD59F1ED-4557-4D27-A9FC-9E351FEEF6E9}" srcOrd="3" destOrd="0" parTransId="{02F1CC70-BCAD-4D5C-9762-5F76092349AD}" sibTransId="{959723B9-E4BA-4781-B046-8E76AEF6F6EB}"/>
    <dgm:cxn modelId="{1190A476-DC0C-42C9-9257-6C755FC687E8}" type="presParOf" srcId="{663D4EB7-6041-4B0E-9706-03BD59B55F84}" destId="{C46CC9C6-80D5-41DA-B587-80634D7EEE7C}" srcOrd="0" destOrd="0" presId="urn:microsoft.com/office/officeart/2005/8/layout/default"/>
    <dgm:cxn modelId="{65A8A0D2-DB5E-45C7-9443-5AF9BF46A8DC}" type="presParOf" srcId="{663D4EB7-6041-4B0E-9706-03BD59B55F84}" destId="{6A79696A-AE2D-47E3-AA0E-4B29DB008C83}" srcOrd="1" destOrd="0" presId="urn:microsoft.com/office/officeart/2005/8/layout/default"/>
    <dgm:cxn modelId="{7F995FF5-AB0B-4807-9CAE-106478561476}" type="presParOf" srcId="{663D4EB7-6041-4B0E-9706-03BD59B55F84}" destId="{7D2B17AC-61BF-40A4-8D01-C4ECA6E86041}" srcOrd="2" destOrd="0" presId="urn:microsoft.com/office/officeart/2005/8/layout/default"/>
    <dgm:cxn modelId="{15C3C97A-3441-4CD5-9B52-1BC2E203810F}" type="presParOf" srcId="{663D4EB7-6041-4B0E-9706-03BD59B55F84}" destId="{0EC01268-4CDD-4965-B6A0-546AE78F93A5}" srcOrd="3" destOrd="0" presId="urn:microsoft.com/office/officeart/2005/8/layout/default"/>
    <dgm:cxn modelId="{04E0969C-C3A2-419B-8FA6-F8F188DDE0CB}" type="presParOf" srcId="{663D4EB7-6041-4B0E-9706-03BD59B55F84}" destId="{634C1554-179C-4F25-989F-839C362019C6}" srcOrd="4" destOrd="0" presId="urn:microsoft.com/office/officeart/2005/8/layout/default"/>
    <dgm:cxn modelId="{E90C6E7C-4D9B-4532-9BDA-35785D0511BC}" type="presParOf" srcId="{663D4EB7-6041-4B0E-9706-03BD59B55F84}" destId="{30BFD5C2-4B9C-4CFC-BB56-8FC54C561AFE}" srcOrd="5" destOrd="0" presId="urn:microsoft.com/office/officeart/2005/8/layout/default"/>
    <dgm:cxn modelId="{63FF1D4E-D32B-487D-83A3-AAECDE51BAFF}" type="presParOf" srcId="{663D4EB7-6041-4B0E-9706-03BD59B55F84}" destId="{8AEAEEA4-15EF-44E7-9F91-B73E550A3AF6}" srcOrd="6" destOrd="0" presId="urn:microsoft.com/office/officeart/2005/8/layout/default"/>
    <dgm:cxn modelId="{7AD91447-EF72-425B-9212-43EA3C434877}" type="presParOf" srcId="{663D4EB7-6041-4B0E-9706-03BD59B55F84}" destId="{472AD62B-D1F6-4EBB-9A98-7B2C4BAAD787}" srcOrd="7" destOrd="0" presId="urn:microsoft.com/office/officeart/2005/8/layout/default"/>
    <dgm:cxn modelId="{33B822B3-413E-469C-9F64-49226054BC56}" type="presParOf" srcId="{663D4EB7-6041-4B0E-9706-03BD59B55F84}" destId="{CAACC72A-FA0D-4EC7-B739-9AE152AD51CF}" srcOrd="8" destOrd="0" presId="urn:microsoft.com/office/officeart/2005/8/layout/default"/>
    <dgm:cxn modelId="{58D75341-B709-437A-81FC-8A80D9650A13}" type="presParOf" srcId="{663D4EB7-6041-4B0E-9706-03BD59B55F84}" destId="{36AD9EB9-C469-4D9B-8C2B-338149FB6F96}" srcOrd="9" destOrd="0" presId="urn:microsoft.com/office/officeart/2005/8/layout/default"/>
    <dgm:cxn modelId="{EF9F58AC-B5D8-4761-BB7D-8E054364565D}" type="presParOf" srcId="{663D4EB7-6041-4B0E-9706-03BD59B55F84}" destId="{98983DA4-1115-4AB4-87AB-974A33873731}" srcOrd="10" destOrd="0" presId="urn:microsoft.com/office/officeart/2005/8/layout/default"/>
    <dgm:cxn modelId="{0E7F56DB-CAFB-4FC1-B6CC-2C068C166F10}" type="presParOf" srcId="{663D4EB7-6041-4B0E-9706-03BD59B55F84}" destId="{FBF043C8-6003-4887-839B-E65F8418A53A}" srcOrd="11" destOrd="0" presId="urn:microsoft.com/office/officeart/2005/8/layout/default"/>
    <dgm:cxn modelId="{9CB13181-2304-4DD3-BFCB-D000A4465DB3}" type="presParOf" srcId="{663D4EB7-6041-4B0E-9706-03BD59B55F84}" destId="{015F905F-B20B-4314-8F6A-B58DE8420D44}" srcOrd="12" destOrd="0" presId="urn:microsoft.com/office/officeart/2005/8/layout/default"/>
    <dgm:cxn modelId="{4B1BBD04-478C-4BFB-9924-56F62F8740CE}" type="presParOf" srcId="{663D4EB7-6041-4B0E-9706-03BD59B55F84}" destId="{AF648BCA-AA4E-4240-811B-C4F3E32BEEC7}" srcOrd="13" destOrd="0" presId="urn:microsoft.com/office/officeart/2005/8/layout/default"/>
    <dgm:cxn modelId="{D965C446-FED3-4E5E-8F3D-EB217C37550A}" type="presParOf" srcId="{663D4EB7-6041-4B0E-9706-03BD59B55F84}" destId="{DE9ECE9D-3F8C-4A3E-BA46-D928943434B7}" srcOrd="14" destOrd="0" presId="urn:microsoft.com/office/officeart/2005/8/layout/default"/>
    <dgm:cxn modelId="{3C6ED41D-6DCA-4D6B-A730-5D53CBA8E3DB}" type="presParOf" srcId="{663D4EB7-6041-4B0E-9706-03BD59B55F84}" destId="{FDCFE4E1-B876-48F4-9E93-C44B83D745D3}" srcOrd="15" destOrd="0" presId="urn:microsoft.com/office/officeart/2005/8/layout/default"/>
    <dgm:cxn modelId="{8F8F0D54-E9A1-46D5-BDE0-4CFD0ED5BE39}" type="presParOf" srcId="{663D4EB7-6041-4B0E-9706-03BD59B55F84}" destId="{2082F31B-8C14-44A2-9AF8-8F178EDDC8DA}" srcOrd="16" destOrd="0" presId="urn:microsoft.com/office/officeart/2005/8/layout/default"/>
    <dgm:cxn modelId="{3B0FE8CB-ECBF-469C-AFAB-EB2BA2DAB801}" type="presParOf" srcId="{663D4EB7-6041-4B0E-9706-03BD59B55F84}" destId="{5BFC44B5-E7D2-460D-AFEA-8844F7050BE1}" srcOrd="17" destOrd="0" presId="urn:microsoft.com/office/officeart/2005/8/layout/default"/>
    <dgm:cxn modelId="{DA17432D-EA1E-4DF0-9CAB-242C7C4A8B0C}" type="presParOf" srcId="{663D4EB7-6041-4B0E-9706-03BD59B55F84}" destId="{F1C9AC5F-4768-481F-A529-123560517B2A}" srcOrd="18" destOrd="0" presId="urn:microsoft.com/office/officeart/2005/8/layout/default"/>
    <dgm:cxn modelId="{E42D0C3E-184A-42F4-AD9E-764DC8A7D335}" type="presParOf" srcId="{663D4EB7-6041-4B0E-9706-03BD59B55F84}" destId="{BDC70ECF-9D59-4F44-9AE1-BD9C2C58F5CE}" srcOrd="19" destOrd="0" presId="urn:microsoft.com/office/officeart/2005/8/layout/default"/>
    <dgm:cxn modelId="{1D1204E2-4985-4AB0-9CA6-089DCC515CCE}" type="presParOf" srcId="{663D4EB7-6041-4B0E-9706-03BD59B55F84}" destId="{51BB901A-8FF2-4EE4-9BC6-B00933FA1DF9}"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CC9C6-80D5-41DA-B587-80634D7EEE7C}">
      <dsp:nvSpPr>
        <dsp:cNvPr id="0" name=""/>
        <dsp:cNvSpPr/>
      </dsp:nvSpPr>
      <dsp:spPr>
        <a:xfrm>
          <a:off x="897079" y="1483"/>
          <a:ext cx="1784631" cy="10707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Information and Planning Gaps</a:t>
          </a:r>
        </a:p>
      </dsp:txBody>
      <dsp:txXfrm>
        <a:off x="897079" y="1483"/>
        <a:ext cx="1784631" cy="1070779"/>
      </dsp:txXfrm>
    </dsp:sp>
    <dsp:sp modelId="{7D2B17AC-61BF-40A4-8D01-C4ECA6E86041}">
      <dsp:nvSpPr>
        <dsp:cNvPr id="0" name=""/>
        <dsp:cNvSpPr/>
      </dsp:nvSpPr>
      <dsp:spPr>
        <a:xfrm>
          <a:off x="2860174" y="1483"/>
          <a:ext cx="1784631" cy="10707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t>Lack of education</a:t>
          </a:r>
          <a:r>
            <a:rPr lang="en-US" sz="1800" kern="1200">
              <a:latin typeface="Arial" panose="020B0604020202020204"/>
            </a:rPr>
            <a:t> </a:t>
          </a:r>
          <a:r>
            <a:rPr lang="en-US" sz="1800" kern="1200"/>
            <a:t>and awareness*</a:t>
          </a:r>
        </a:p>
      </dsp:txBody>
      <dsp:txXfrm>
        <a:off x="2860174" y="1483"/>
        <a:ext cx="1784631" cy="1070779"/>
      </dsp:txXfrm>
    </dsp:sp>
    <dsp:sp modelId="{634C1554-179C-4F25-989F-839C362019C6}">
      <dsp:nvSpPr>
        <dsp:cNvPr id="0" name=""/>
        <dsp:cNvSpPr/>
      </dsp:nvSpPr>
      <dsp:spPr>
        <a:xfrm>
          <a:off x="4823269" y="1483"/>
          <a:ext cx="1784631" cy="10707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Risks to economy due to lack of water*</a:t>
          </a:r>
        </a:p>
      </dsp:txBody>
      <dsp:txXfrm>
        <a:off x="4823269" y="1483"/>
        <a:ext cx="1784631" cy="1070779"/>
      </dsp:txXfrm>
    </dsp:sp>
    <dsp:sp modelId="{8AEAEEA4-15EF-44E7-9F91-B73E550A3AF6}">
      <dsp:nvSpPr>
        <dsp:cNvPr id="0" name=""/>
        <dsp:cNvSpPr/>
      </dsp:nvSpPr>
      <dsp:spPr>
        <a:xfrm>
          <a:off x="897079" y="1250725"/>
          <a:ext cx="1784631" cy="10707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Limitations on agriculture water rental availability</a:t>
          </a:r>
        </a:p>
      </dsp:txBody>
      <dsp:txXfrm>
        <a:off x="897079" y="1250725"/>
        <a:ext cx="1784631" cy="1070779"/>
      </dsp:txXfrm>
    </dsp:sp>
    <dsp:sp modelId="{CAACC72A-FA0D-4EC7-B739-9AE152AD51CF}">
      <dsp:nvSpPr>
        <dsp:cNvPr id="0" name=""/>
        <dsp:cNvSpPr/>
      </dsp:nvSpPr>
      <dsp:spPr>
        <a:xfrm>
          <a:off x="2860174" y="1250725"/>
          <a:ext cx="1784631" cy="10707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Infrastructure concerns</a:t>
          </a:r>
        </a:p>
      </dsp:txBody>
      <dsp:txXfrm>
        <a:off x="2860174" y="1250725"/>
        <a:ext cx="1784631" cy="1070779"/>
      </dsp:txXfrm>
    </dsp:sp>
    <dsp:sp modelId="{98983DA4-1115-4AB4-87AB-974A33873731}">
      <dsp:nvSpPr>
        <dsp:cNvPr id="0" name=""/>
        <dsp:cNvSpPr/>
      </dsp:nvSpPr>
      <dsp:spPr>
        <a:xfrm>
          <a:off x="4823269" y="1250725"/>
          <a:ext cx="1784631" cy="10707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Natural hazards (drought, wildfire, flood)</a:t>
          </a:r>
        </a:p>
      </dsp:txBody>
      <dsp:txXfrm>
        <a:off x="4823269" y="1250725"/>
        <a:ext cx="1784631" cy="1070779"/>
      </dsp:txXfrm>
    </dsp:sp>
    <dsp:sp modelId="{015F905F-B20B-4314-8F6A-B58DE8420D44}">
      <dsp:nvSpPr>
        <dsp:cNvPr id="0" name=""/>
        <dsp:cNvSpPr/>
      </dsp:nvSpPr>
      <dsp:spPr>
        <a:xfrm>
          <a:off x="897079" y="2499968"/>
          <a:ext cx="1784631" cy="1070779"/>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Water rights</a:t>
          </a:r>
        </a:p>
      </dsp:txBody>
      <dsp:txXfrm>
        <a:off x="897079" y="2499968"/>
        <a:ext cx="1784631" cy="1070779"/>
      </dsp:txXfrm>
    </dsp:sp>
    <dsp:sp modelId="{DE9ECE9D-3F8C-4A3E-BA46-D928943434B7}">
      <dsp:nvSpPr>
        <dsp:cNvPr id="0" name=""/>
        <dsp:cNvSpPr/>
      </dsp:nvSpPr>
      <dsp:spPr>
        <a:xfrm>
          <a:off x="2860174" y="2499968"/>
          <a:ext cx="1784631" cy="1070779"/>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Demands on the water supply</a:t>
          </a:r>
        </a:p>
      </dsp:txBody>
      <dsp:txXfrm>
        <a:off x="2860174" y="2499968"/>
        <a:ext cx="1784631" cy="1070779"/>
      </dsp:txXfrm>
    </dsp:sp>
    <dsp:sp modelId="{2082F31B-8C14-44A2-9AF8-8F178EDDC8DA}">
      <dsp:nvSpPr>
        <dsp:cNvPr id="0" name=""/>
        <dsp:cNvSpPr/>
      </dsp:nvSpPr>
      <dsp:spPr>
        <a:xfrm>
          <a:off x="4823269" y="2499968"/>
          <a:ext cx="1784631" cy="107077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Lack of watershed protection</a:t>
          </a:r>
        </a:p>
      </dsp:txBody>
      <dsp:txXfrm>
        <a:off x="4823269" y="2499968"/>
        <a:ext cx="1784631" cy="1070779"/>
      </dsp:txXfrm>
    </dsp:sp>
    <dsp:sp modelId="{F1C9AC5F-4768-481F-A529-123560517B2A}">
      <dsp:nvSpPr>
        <dsp:cNvPr id="0" name=""/>
        <dsp:cNvSpPr/>
      </dsp:nvSpPr>
      <dsp:spPr>
        <a:xfrm>
          <a:off x="1878627" y="3749210"/>
          <a:ext cx="1784631" cy="1070779"/>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Decline in water quality</a:t>
          </a:r>
        </a:p>
      </dsp:txBody>
      <dsp:txXfrm>
        <a:off x="1878627" y="3749210"/>
        <a:ext cx="1784631" cy="1070779"/>
      </dsp:txXfrm>
    </dsp:sp>
    <dsp:sp modelId="{51BB901A-8FF2-4EE4-9BC6-B00933FA1DF9}">
      <dsp:nvSpPr>
        <dsp:cNvPr id="0" name=""/>
        <dsp:cNvSpPr/>
      </dsp:nvSpPr>
      <dsp:spPr>
        <a:xfrm>
          <a:off x="3841722" y="3749210"/>
          <a:ext cx="1784631" cy="107077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Water rental market and dialogue limitations*</a:t>
          </a:r>
        </a:p>
      </dsp:txBody>
      <dsp:txXfrm>
        <a:off x="3841722" y="3749210"/>
        <a:ext cx="1784631" cy="107077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08CF7521-2A87-482C-BC0E-2AB7D983F2C3}" type="datetimeFigureOut">
              <a:rPr lang="en-US" smtClean="0"/>
              <a:t>11/7/2023</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6FE63D9-E4B2-4B64-8C48-619A19B171A6}" type="slidenum">
              <a:rPr lang="en-US" smtClean="0"/>
              <a:t>‹#›</a:t>
            </a:fld>
            <a:endParaRPr lang="en-US"/>
          </a:p>
        </p:txBody>
      </p:sp>
    </p:spTree>
    <p:extLst>
      <p:ext uri="{BB962C8B-B14F-4D97-AF65-F5344CB8AC3E}">
        <p14:creationId xmlns:p14="http://schemas.microsoft.com/office/powerpoint/2010/main" val="896790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Sarah</a:t>
            </a:r>
          </a:p>
          <a:p>
            <a:pPr marL="0" marR="0">
              <a:spcBef>
                <a:spcPts val="0"/>
              </a:spcBef>
              <a:spcAft>
                <a:spcPts val="0"/>
              </a:spcAft>
            </a:pPr>
            <a:endParaRPr lang="en-US" sz="1800">
              <a:solidFill>
                <a:srgbClr val="000000"/>
              </a:solidFill>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1</a:t>
            </a:fld>
            <a:endParaRPr lang="en-US"/>
          </a:p>
        </p:txBody>
      </p:sp>
    </p:spTree>
    <p:extLst>
      <p:ext uri="{BB962C8B-B14F-4D97-AF65-F5344CB8AC3E}">
        <p14:creationId xmlns:p14="http://schemas.microsoft.com/office/powerpoint/2010/main" val="32048350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Danielle</a:t>
            </a:r>
          </a:p>
          <a:p>
            <a:pPr lvl="0"/>
            <a:endParaRPr lang="en-US"/>
          </a:p>
        </p:txBody>
      </p:sp>
      <p:sp>
        <p:nvSpPr>
          <p:cNvPr id="4" name="Slide Number Placeholder 3"/>
          <p:cNvSpPr>
            <a:spLocks noGrp="1"/>
          </p:cNvSpPr>
          <p:nvPr>
            <p:ph type="sldNum" sz="quarter" idx="5"/>
          </p:nvPr>
        </p:nvSpPr>
        <p:spPr/>
        <p:txBody>
          <a:bodyPr/>
          <a:lstStyle/>
          <a:p>
            <a:fld id="{16FE63D9-E4B2-4B64-8C48-619A19B171A6}" type="slidenum">
              <a:rPr lang="en-US" smtClean="0"/>
              <a:t>10</a:t>
            </a:fld>
            <a:endParaRPr lang="en-US"/>
          </a:p>
        </p:txBody>
      </p:sp>
    </p:spTree>
    <p:extLst>
      <p:ext uri="{BB962C8B-B14F-4D97-AF65-F5344CB8AC3E}">
        <p14:creationId xmlns:p14="http://schemas.microsoft.com/office/powerpoint/2010/main" val="27361808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r>
              <a:rPr lang="en-US" sz="1900">
                <a:latin typeface="Calibri" panose="020F0502020204030204" pitchFamily="34" charset="0"/>
                <a:ea typeface="Arial" panose="020B0604020202020204" pitchFamily="34" charset="0"/>
                <a:cs typeface="Times New Roman" panose="02020603050405020304" pitchFamily="18" charset="0"/>
              </a:rPr>
              <a:t>Danielle</a:t>
            </a:r>
          </a:p>
        </p:txBody>
      </p:sp>
      <p:sp>
        <p:nvSpPr>
          <p:cNvPr id="4" name="Slide Number Placeholder 3"/>
          <p:cNvSpPr>
            <a:spLocks noGrp="1"/>
          </p:cNvSpPr>
          <p:nvPr>
            <p:ph type="sldNum" sz="quarter" idx="5"/>
          </p:nvPr>
        </p:nvSpPr>
        <p:spPr/>
        <p:txBody>
          <a:bodyPr/>
          <a:lstStyle/>
          <a:p>
            <a:fld id="{16FE63D9-E4B2-4B64-8C48-619A19B171A6}" type="slidenum">
              <a:rPr lang="en-US" smtClean="0"/>
              <a:t>11</a:t>
            </a:fld>
            <a:endParaRPr lang="en-US"/>
          </a:p>
        </p:txBody>
      </p:sp>
    </p:spTree>
    <p:extLst>
      <p:ext uri="{BB962C8B-B14F-4D97-AF65-F5344CB8AC3E}">
        <p14:creationId xmlns:p14="http://schemas.microsoft.com/office/powerpoint/2010/main" val="2604071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30"/>
              </a:spcAft>
            </a:pPr>
            <a:r>
              <a:rPr lang="en-US" sz="1900">
                <a:latin typeface="Calibri"/>
                <a:ea typeface="Arial" panose="020B0604020202020204" pitchFamily="34" charset="0"/>
                <a:cs typeface="Calibri"/>
              </a:rPr>
              <a:t>Danielle</a:t>
            </a:r>
          </a:p>
          <a:p>
            <a:pPr>
              <a:lnSpc>
                <a:spcPct val="107000"/>
              </a:lnSpc>
              <a:spcAft>
                <a:spcPts val="830"/>
              </a:spcAft>
            </a:pPr>
            <a:endParaRPr lang="en-US" sz="1900">
              <a:latin typeface="Calibri"/>
              <a:ea typeface="Arial" panose="020B0604020202020204" pitchFamily="34" charset="0"/>
              <a:cs typeface="Calibri"/>
            </a:endParaRPr>
          </a:p>
          <a:p>
            <a:pPr>
              <a:lnSpc>
                <a:spcPct val="107000"/>
              </a:lnSpc>
              <a:spcAft>
                <a:spcPts val="830"/>
              </a:spcAft>
            </a:pPr>
            <a:r>
              <a:rPr lang="en-US" sz="1900">
                <a:latin typeface="Calibri"/>
                <a:ea typeface="Arial" panose="020B0604020202020204" pitchFamily="34" charset="0"/>
                <a:cs typeface="Calibri"/>
              </a:rPr>
              <a:t>Building off from the foundational risks. Mix of both. </a:t>
            </a:r>
          </a:p>
          <a:p>
            <a:pPr>
              <a:lnSpc>
                <a:spcPct val="107000"/>
              </a:lnSpc>
              <a:spcAft>
                <a:spcPts val="830"/>
              </a:spcAft>
            </a:pPr>
            <a:r>
              <a:rPr lang="en-US" sz="1900">
                <a:latin typeface="Calibri"/>
                <a:ea typeface="Arial" panose="020B0604020202020204" pitchFamily="34" charset="0"/>
                <a:cs typeface="Calibri"/>
              </a:rPr>
              <a:t>* is for risks that have come about recenetly (WAG/TAG/County)</a:t>
            </a:r>
          </a:p>
        </p:txBody>
      </p:sp>
      <p:sp>
        <p:nvSpPr>
          <p:cNvPr id="4" name="Slide Number Placeholder 3"/>
          <p:cNvSpPr>
            <a:spLocks noGrp="1"/>
          </p:cNvSpPr>
          <p:nvPr>
            <p:ph type="sldNum" sz="quarter" idx="5"/>
          </p:nvPr>
        </p:nvSpPr>
        <p:spPr/>
        <p:txBody>
          <a:bodyPr/>
          <a:lstStyle/>
          <a:p>
            <a:fld id="{16FE63D9-E4B2-4B64-8C48-619A19B171A6}" type="slidenum">
              <a:rPr lang="en-US" smtClean="0"/>
              <a:t>12</a:t>
            </a:fld>
            <a:endParaRPr lang="en-US"/>
          </a:p>
        </p:txBody>
      </p:sp>
    </p:spTree>
    <p:extLst>
      <p:ext uri="{BB962C8B-B14F-4D97-AF65-F5344CB8AC3E}">
        <p14:creationId xmlns:p14="http://schemas.microsoft.com/office/powerpoint/2010/main" val="848838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800">
                <a:solidFill>
                  <a:srgbClr val="000000"/>
                </a:solidFill>
                <a:effectLst/>
                <a:latin typeface="Arial" panose="020B0604020202020204" pitchFamily="34" charset="0"/>
                <a:ea typeface="Arial" panose="020B0604020202020204" pitchFamily="34" charset="0"/>
              </a:rPr>
              <a:t>Danielle: </a:t>
            </a:r>
          </a:p>
        </p:txBody>
      </p:sp>
      <p:sp>
        <p:nvSpPr>
          <p:cNvPr id="4" name="Slide Number Placeholder 3"/>
          <p:cNvSpPr>
            <a:spLocks noGrp="1"/>
          </p:cNvSpPr>
          <p:nvPr>
            <p:ph type="sldNum" sz="quarter" idx="5"/>
          </p:nvPr>
        </p:nvSpPr>
        <p:spPr/>
        <p:txBody>
          <a:bodyPr/>
          <a:lstStyle/>
          <a:p>
            <a:fld id="{16FE63D9-E4B2-4B64-8C48-619A19B171A6}" type="slidenum">
              <a:rPr lang="en-US" smtClean="0"/>
              <a:t>13</a:t>
            </a:fld>
            <a:endParaRPr lang="en-US"/>
          </a:p>
        </p:txBody>
      </p:sp>
    </p:spTree>
    <p:extLst>
      <p:ext uri="{BB962C8B-B14F-4D97-AF65-F5344CB8AC3E}">
        <p14:creationId xmlns:p14="http://schemas.microsoft.com/office/powerpoint/2010/main" val="2985594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800">
                <a:solidFill>
                  <a:srgbClr val="000000"/>
                </a:solidFill>
                <a:effectLst/>
                <a:latin typeface="Arial" panose="020B0604020202020204" pitchFamily="34" charset="0"/>
                <a:ea typeface="Arial" panose="020B0604020202020204" pitchFamily="34" charset="0"/>
              </a:rPr>
              <a:t>Danielle</a:t>
            </a:r>
          </a:p>
          <a:p>
            <a:pPr marL="0" marR="0">
              <a:lnSpc>
                <a:spcPts val="1300"/>
              </a:lnSpc>
              <a:spcBef>
                <a:spcPts val="600"/>
              </a:spcBef>
              <a:spcAft>
                <a:spcPts val="0"/>
              </a:spcAft>
            </a:pPr>
            <a:r>
              <a:rPr lang="en-US" sz="1800">
                <a:solidFill>
                  <a:srgbClr val="000000"/>
                </a:solidFill>
                <a:effectLst/>
                <a:latin typeface="Arial" panose="020B0604020202020204" pitchFamily="34" charset="0"/>
                <a:ea typeface="Arial" panose="020B0604020202020204" pitchFamily="34" charset="0"/>
              </a:rPr>
              <a:t>If folks want provide feedback on vision and goals until November 20</a:t>
            </a:r>
            <a:r>
              <a:rPr lang="en-US" sz="1800" baseline="30000">
                <a:solidFill>
                  <a:srgbClr val="000000"/>
                </a:solidFill>
                <a:effectLst/>
                <a:latin typeface="Arial" panose="020B0604020202020204" pitchFamily="34" charset="0"/>
                <a:ea typeface="Arial" panose="020B0604020202020204" pitchFamily="34" charset="0"/>
              </a:rPr>
              <a:t>th</a:t>
            </a:r>
            <a:r>
              <a:rPr lang="en-US" sz="1800">
                <a:solidFill>
                  <a:srgbClr val="000000"/>
                </a:solidFill>
                <a:effectLst/>
                <a:latin typeface="Arial" panose="020B0604020202020204" pitchFamily="34" charset="0"/>
                <a:ea typeface="Arial" panose="020B0604020202020204" pitchFamily="34" charset="0"/>
              </a:rPr>
              <a:t>. Utilize the worksheet, email. Phone call. </a:t>
            </a:r>
          </a:p>
          <a:p>
            <a:pPr marL="0" marR="0">
              <a:lnSpc>
                <a:spcPts val="1300"/>
              </a:lnSpc>
              <a:spcBef>
                <a:spcPts val="600"/>
              </a:spcBef>
              <a:spcAft>
                <a:spcPts val="0"/>
              </a:spcAft>
            </a:pPr>
            <a:endParaRPr lang="en-US" sz="18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14</a:t>
            </a:fld>
            <a:endParaRPr lang="en-US"/>
          </a:p>
        </p:txBody>
      </p:sp>
    </p:spTree>
    <p:extLst>
      <p:ext uri="{BB962C8B-B14F-4D97-AF65-F5344CB8AC3E}">
        <p14:creationId xmlns:p14="http://schemas.microsoft.com/office/powerpoint/2010/main" val="156827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900">
                <a:latin typeface="Calibri" panose="020F0502020204030204" pitchFamily="34" charset="0"/>
                <a:ea typeface="Arial" panose="020B0604020202020204" pitchFamily="34" charset="0"/>
                <a:cs typeface="Times New Roman" panose="02020603050405020304" pitchFamily="18" charset="0"/>
              </a:rPr>
              <a:t>Danielle</a:t>
            </a:r>
          </a:p>
          <a:p>
            <a:pPr marL="0" marR="0">
              <a:lnSpc>
                <a:spcPts val="1300"/>
              </a:lnSpc>
              <a:spcBef>
                <a:spcPts val="600"/>
              </a:spcBef>
              <a:spcAft>
                <a:spcPts val="0"/>
              </a:spcAft>
            </a:pPr>
            <a:r>
              <a:rPr lang="en-US" sz="1900">
                <a:latin typeface="Calibri" panose="020F0502020204030204" pitchFamily="34" charset="0"/>
                <a:ea typeface="Arial" panose="020B0604020202020204" pitchFamily="34" charset="0"/>
                <a:cs typeface="Times New Roman" panose="02020603050405020304" pitchFamily="18" charset="0"/>
              </a:rPr>
              <a:t>1) Learn and </a:t>
            </a:r>
            <a:r>
              <a:rPr lang="en-US" sz="1900" b="1">
                <a:latin typeface="Calibri" panose="020F0502020204030204" pitchFamily="34" charset="0"/>
                <a:ea typeface="Arial" panose="020B0604020202020204" pitchFamily="34" charset="0"/>
                <a:cs typeface="Times New Roman" panose="02020603050405020304" pitchFamily="18" charset="0"/>
              </a:rPr>
              <a:t>prioritize</a:t>
            </a:r>
            <a:r>
              <a:rPr lang="en-US" sz="1900">
                <a:latin typeface="Calibri" panose="020F0502020204030204" pitchFamily="34" charset="0"/>
                <a:ea typeface="Arial" panose="020B0604020202020204" pitchFamily="34" charset="0"/>
                <a:cs typeface="Times New Roman" panose="02020603050405020304" pitchFamily="18" charset="0"/>
              </a:rPr>
              <a:t> what is important to the public and </a:t>
            </a:r>
            <a:r>
              <a:rPr lang="en-US" sz="1900" b="1">
                <a:latin typeface="Calibri" panose="020F0502020204030204" pitchFamily="34" charset="0"/>
                <a:ea typeface="Arial" panose="020B0604020202020204" pitchFamily="34" charset="0"/>
                <a:cs typeface="Times New Roman" panose="02020603050405020304" pitchFamily="18" charset="0"/>
              </a:rPr>
              <a:t>incorporate</a:t>
            </a:r>
            <a:r>
              <a:rPr lang="en-US" sz="1900">
                <a:latin typeface="Calibri" panose="020F0502020204030204" pitchFamily="34" charset="0"/>
                <a:ea typeface="Arial" panose="020B0604020202020204" pitchFamily="34" charset="0"/>
                <a:cs typeface="Times New Roman" panose="02020603050405020304" pitchFamily="18" charset="0"/>
              </a:rPr>
              <a:t> into the development of the plan. </a:t>
            </a:r>
          </a:p>
        </p:txBody>
      </p:sp>
      <p:sp>
        <p:nvSpPr>
          <p:cNvPr id="4" name="Slide Number Placeholder 3"/>
          <p:cNvSpPr>
            <a:spLocks noGrp="1"/>
          </p:cNvSpPr>
          <p:nvPr>
            <p:ph type="sldNum" sz="quarter" idx="5"/>
          </p:nvPr>
        </p:nvSpPr>
        <p:spPr/>
        <p:txBody>
          <a:bodyPr/>
          <a:lstStyle/>
          <a:p>
            <a:fld id="{16FE63D9-E4B2-4B64-8C48-619A19B171A6}" type="slidenum">
              <a:rPr lang="en-US" smtClean="0"/>
              <a:t>15</a:t>
            </a:fld>
            <a:endParaRPr lang="en-US"/>
          </a:p>
        </p:txBody>
      </p:sp>
    </p:spTree>
    <p:extLst>
      <p:ext uri="{BB962C8B-B14F-4D97-AF65-F5344CB8AC3E}">
        <p14:creationId xmlns:p14="http://schemas.microsoft.com/office/powerpoint/2010/main" val="3309710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800">
                <a:solidFill>
                  <a:srgbClr val="000000"/>
                </a:solidFill>
                <a:latin typeface="Arial Narrow"/>
                <a:ea typeface="Arial" panose="020B0604020202020204" pitchFamily="34" charset="0"/>
                <a:cs typeface="Segoe UI" panose="020B0502040204020203" pitchFamily="34" charset="0"/>
              </a:rPr>
              <a:t>Sarah</a:t>
            </a:r>
            <a:endParaRPr lang="en-US" sz="1800">
              <a:solidFill>
                <a:srgbClr val="000000"/>
              </a:solidFill>
              <a:effectLst/>
              <a:latin typeface="Arial Narrow" panose="020B0606020202030204" pitchFamily="34" charset="0"/>
              <a:ea typeface="Arial" panose="020B0604020202020204" pitchFamily="34" charset="0"/>
              <a:cs typeface="Segoe UI" panose="020B0502040204020203"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16</a:t>
            </a:fld>
            <a:endParaRPr lang="en-US"/>
          </a:p>
        </p:txBody>
      </p:sp>
    </p:spTree>
    <p:extLst>
      <p:ext uri="{BB962C8B-B14F-4D97-AF65-F5344CB8AC3E}">
        <p14:creationId xmlns:p14="http://schemas.microsoft.com/office/powerpoint/2010/main" val="4048191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900">
                <a:latin typeface="Calibri"/>
                <a:ea typeface="Arial" panose="020B0604020202020204" pitchFamily="34" charset="0"/>
                <a:cs typeface="Calibri"/>
              </a:rPr>
              <a:t>Sarah</a:t>
            </a:r>
            <a:endParaRPr lang="en-US" sz="1900">
              <a:latin typeface="Calibri" panose="020F050202020403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17</a:t>
            </a:fld>
            <a:endParaRPr lang="en-US"/>
          </a:p>
        </p:txBody>
      </p:sp>
    </p:spTree>
    <p:extLst>
      <p:ext uri="{BB962C8B-B14F-4D97-AF65-F5344CB8AC3E}">
        <p14:creationId xmlns:p14="http://schemas.microsoft.com/office/powerpoint/2010/main" val="1743002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900">
                <a:latin typeface="Calibri"/>
                <a:ea typeface="Arial" panose="020B0604020202020204" pitchFamily="34" charset="0"/>
                <a:cs typeface="Calibri"/>
              </a:rPr>
              <a:t>Sarah</a:t>
            </a:r>
            <a:endParaRPr lang="en-US" sz="1900">
              <a:latin typeface="Calibri" panose="020F050202020403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18</a:t>
            </a:fld>
            <a:endParaRPr lang="en-US"/>
          </a:p>
        </p:txBody>
      </p:sp>
    </p:spTree>
    <p:extLst>
      <p:ext uri="{BB962C8B-B14F-4D97-AF65-F5344CB8AC3E}">
        <p14:creationId xmlns:p14="http://schemas.microsoft.com/office/powerpoint/2010/main" val="3144509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 </a:t>
            </a:r>
          </a:p>
          <a:p>
            <a:endParaRPr lang="en-US"/>
          </a:p>
          <a:p>
            <a:r>
              <a:rPr lang="en-US"/>
              <a:t>Groups, then individuals</a:t>
            </a:r>
          </a:p>
        </p:txBody>
      </p:sp>
      <p:sp>
        <p:nvSpPr>
          <p:cNvPr id="4" name="Slide Number Placeholder 3"/>
          <p:cNvSpPr>
            <a:spLocks noGrp="1"/>
          </p:cNvSpPr>
          <p:nvPr>
            <p:ph type="sldNum" sz="quarter" idx="5"/>
          </p:nvPr>
        </p:nvSpPr>
        <p:spPr/>
        <p:txBody>
          <a:bodyPr/>
          <a:lstStyle/>
          <a:p>
            <a:fld id="{16FE63D9-E4B2-4B64-8C48-619A19B171A6}" type="slidenum">
              <a:rPr lang="en-US" smtClean="0"/>
              <a:t>19</a:t>
            </a:fld>
            <a:endParaRPr lang="en-US"/>
          </a:p>
        </p:txBody>
      </p:sp>
    </p:spTree>
    <p:extLst>
      <p:ext uri="{BB962C8B-B14F-4D97-AF65-F5344CB8AC3E}">
        <p14:creationId xmlns:p14="http://schemas.microsoft.com/office/powerpoint/2010/main" val="656405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solidFill>
                  <a:srgbClr val="000000"/>
                </a:solidFill>
                <a:effectLst/>
                <a:latin typeface="Arial Narrow" panose="020B0606020202030204" pitchFamily="34" charset="0"/>
                <a:ea typeface="Arial Narrow" panose="020B0606020202030204" pitchFamily="34" charset="0"/>
                <a:cs typeface="Arial Narrow" panose="020B0606020202030204" pitchFamily="34" charset="0"/>
              </a:rPr>
              <a:t>Sarah</a:t>
            </a:r>
            <a:endParaRPr lang="en-US" sz="12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2</a:t>
            </a:fld>
            <a:endParaRPr lang="en-US"/>
          </a:p>
        </p:txBody>
      </p:sp>
    </p:spTree>
    <p:extLst>
      <p:ext uri="{BB962C8B-B14F-4D97-AF65-F5344CB8AC3E}">
        <p14:creationId xmlns:p14="http://schemas.microsoft.com/office/powerpoint/2010/main" val="842941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solidFill>
                  <a:srgbClr val="000000"/>
                </a:solidFill>
                <a:effectLst/>
                <a:latin typeface="Arial Narrow" panose="020B0606020202030204" pitchFamily="34" charset="0"/>
                <a:ea typeface="Arial" panose="020B0604020202020204" pitchFamily="34" charset="0"/>
              </a:rPr>
              <a:t>Sarah</a:t>
            </a:r>
            <a:endParaRPr lang="en-US" sz="12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20</a:t>
            </a:fld>
            <a:endParaRPr lang="en-US"/>
          </a:p>
        </p:txBody>
      </p:sp>
    </p:spTree>
    <p:extLst>
      <p:ext uri="{BB962C8B-B14F-4D97-AF65-F5344CB8AC3E}">
        <p14:creationId xmlns:p14="http://schemas.microsoft.com/office/powerpoint/2010/main" val="421848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 </a:t>
            </a:r>
          </a:p>
          <a:p>
            <a:r>
              <a:rPr lang="en-US"/>
              <a:t>Review Mentimeter steps</a:t>
            </a:r>
          </a:p>
          <a:p>
            <a:pPr marL="228600" indent="-228600">
              <a:buAutoNum type="arabicPeriod"/>
            </a:pPr>
            <a:r>
              <a:rPr lang="en-US"/>
              <a:t>Go to Menti.com</a:t>
            </a:r>
          </a:p>
          <a:p>
            <a:pPr marL="228600" indent="-228600">
              <a:buAutoNum type="arabicPeriod"/>
            </a:pPr>
            <a:r>
              <a:rPr lang="en-US"/>
              <a:t>Enter 8-digit code from screen</a:t>
            </a:r>
          </a:p>
          <a:p>
            <a:pPr marL="228600" indent="-228600">
              <a:buAutoNum type="arabicPeriod"/>
            </a:pPr>
            <a:r>
              <a:rPr lang="en-US"/>
              <a:t>Click JOIN</a:t>
            </a:r>
          </a:p>
          <a:p>
            <a:pPr marL="228600" indent="-228600">
              <a:buAutoNum type="arabicPeriod"/>
            </a:pPr>
            <a:r>
              <a:rPr lang="en-US"/>
              <a:t>Type in your short answer or one-word response</a:t>
            </a:r>
          </a:p>
          <a:p>
            <a:pPr marL="228600" indent="-228600">
              <a:buAutoNum type="arabicPeriod"/>
            </a:pPr>
            <a:r>
              <a:rPr lang="en-US"/>
              <a:t>Multiple responses per person is okay!</a:t>
            </a:r>
          </a:p>
          <a:p>
            <a:pPr marL="228600" indent="-228600">
              <a:buAutoNum type="arabicPeriod"/>
            </a:pPr>
            <a:r>
              <a:rPr lang="en-US"/>
              <a:t>Help your neighbors</a:t>
            </a:r>
          </a:p>
        </p:txBody>
      </p:sp>
      <p:sp>
        <p:nvSpPr>
          <p:cNvPr id="4" name="Slide Number Placeholder 3"/>
          <p:cNvSpPr>
            <a:spLocks noGrp="1"/>
          </p:cNvSpPr>
          <p:nvPr>
            <p:ph type="sldNum" sz="quarter" idx="5"/>
          </p:nvPr>
        </p:nvSpPr>
        <p:spPr/>
        <p:txBody>
          <a:bodyPr/>
          <a:lstStyle/>
          <a:p>
            <a:fld id="{16FE63D9-E4B2-4B64-8C48-619A19B171A6}" type="slidenum">
              <a:rPr lang="en-US" smtClean="0"/>
              <a:t>21</a:t>
            </a:fld>
            <a:endParaRPr lang="en-US"/>
          </a:p>
        </p:txBody>
      </p:sp>
    </p:spTree>
    <p:extLst>
      <p:ext uri="{BB962C8B-B14F-4D97-AF65-F5344CB8AC3E}">
        <p14:creationId xmlns:p14="http://schemas.microsoft.com/office/powerpoint/2010/main" val="1180262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Sarah: </a:t>
            </a:r>
            <a:r>
              <a:rPr lang="en-US"/>
              <a:t>Thank table hosts, thank project team, thank participants</a:t>
            </a:r>
            <a:endParaRPr lang="en-US" b="1">
              <a:cs typeface="Calibri" panose="020F0502020204030204"/>
            </a:endParaRPr>
          </a:p>
          <a:p>
            <a:r>
              <a:rPr lang="en-US"/>
              <a:t>Website for next steps</a:t>
            </a:r>
          </a:p>
          <a:p>
            <a:r>
              <a:rPr lang="en-US"/>
              <a:t>Please visit posters and team</a:t>
            </a:r>
          </a:p>
          <a:p>
            <a:r>
              <a:rPr lang="en-US"/>
              <a:t>Safe &amp; pleasant evening</a:t>
            </a:r>
          </a:p>
          <a:p>
            <a:endParaRPr lang="en-US"/>
          </a:p>
          <a:p>
            <a:r>
              <a:rPr lang="en-US" b="1"/>
              <a:t>Danielle </a:t>
            </a:r>
            <a:r>
              <a:rPr lang="en-US"/>
              <a:t>to do friendly 30 second appreciation. </a:t>
            </a:r>
            <a:endParaRPr lang="en-US">
              <a:cs typeface="Calibri"/>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22</a:t>
            </a:fld>
            <a:endParaRPr lang="en-US"/>
          </a:p>
        </p:txBody>
      </p:sp>
    </p:spTree>
    <p:extLst>
      <p:ext uri="{BB962C8B-B14F-4D97-AF65-F5344CB8AC3E}">
        <p14:creationId xmlns:p14="http://schemas.microsoft.com/office/powerpoint/2010/main" val="251673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solidFill>
                  <a:srgbClr val="000000"/>
                </a:solidFill>
                <a:effectLst/>
                <a:latin typeface="Arial Narrow" panose="020B0606020202030204" pitchFamily="34" charset="0"/>
                <a:ea typeface="Arial" panose="020B0604020202020204" pitchFamily="34" charset="0"/>
              </a:rPr>
              <a:t>Sarah</a:t>
            </a:r>
            <a:endParaRPr lang="en-US" sz="12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3</a:t>
            </a:fld>
            <a:endParaRPr lang="en-US"/>
          </a:p>
        </p:txBody>
      </p:sp>
    </p:spTree>
    <p:extLst>
      <p:ext uri="{BB962C8B-B14F-4D97-AF65-F5344CB8AC3E}">
        <p14:creationId xmlns:p14="http://schemas.microsoft.com/office/powerpoint/2010/main" val="3708185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solidFill>
                  <a:srgbClr val="000000"/>
                </a:solidFill>
                <a:effectLst/>
                <a:latin typeface="Arial Narrow" panose="020B0606020202030204" pitchFamily="34" charset="0"/>
                <a:ea typeface="Arial" panose="020B0604020202020204" pitchFamily="34" charset="0"/>
              </a:rPr>
              <a:t>Sarah</a:t>
            </a:r>
            <a:endParaRPr lang="en-US" sz="1200">
              <a:solidFill>
                <a:srgbClr val="000000"/>
              </a:solidFill>
              <a:effectLst/>
              <a:latin typeface="Arial" panose="020B0604020202020204" pitchFamily="34" charset="0"/>
              <a:ea typeface="Arial" panose="020B0604020202020204" pitchFamily="34" charset="0"/>
            </a:endParaRPr>
          </a:p>
        </p:txBody>
      </p:sp>
      <p:sp>
        <p:nvSpPr>
          <p:cNvPr id="4" name="Slide Number Placeholder 3"/>
          <p:cNvSpPr>
            <a:spLocks noGrp="1"/>
          </p:cNvSpPr>
          <p:nvPr>
            <p:ph type="sldNum" sz="quarter" idx="5"/>
          </p:nvPr>
        </p:nvSpPr>
        <p:spPr/>
        <p:txBody>
          <a:bodyPr/>
          <a:lstStyle/>
          <a:p>
            <a:fld id="{16FE63D9-E4B2-4B64-8C48-619A19B171A6}" type="slidenum">
              <a:rPr lang="en-US" smtClean="0"/>
              <a:t>4</a:t>
            </a:fld>
            <a:endParaRPr lang="en-US"/>
          </a:p>
        </p:txBody>
      </p:sp>
    </p:spTree>
    <p:extLst>
      <p:ext uri="{BB962C8B-B14F-4D97-AF65-F5344CB8AC3E}">
        <p14:creationId xmlns:p14="http://schemas.microsoft.com/office/powerpoint/2010/main" val="364739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600"/>
              </a:spcBef>
              <a:spcAft>
                <a:spcPts val="0"/>
              </a:spcAft>
            </a:pPr>
            <a:r>
              <a:rPr lang="en-US" sz="1800" b="1" dirty="0">
                <a:solidFill>
                  <a:srgbClr val="000000"/>
                </a:solidFill>
                <a:effectLst/>
                <a:latin typeface="Arial"/>
                <a:ea typeface="Arial" panose="020B0604020202020204" pitchFamily="34" charset="0"/>
                <a:cs typeface="Arial"/>
              </a:rPr>
              <a:t>Sarah</a:t>
            </a:r>
            <a:endParaRPr lang="en-US" sz="1800" dirty="0">
              <a:solidFill>
                <a:srgbClr val="000000"/>
              </a:solidFill>
              <a:effectLst/>
              <a:latin typeface="Arial"/>
              <a:ea typeface="Calibri" panose="020F0502020204030204" pitchFamily="34" charset="0"/>
              <a:cs typeface="Arial"/>
            </a:endParaRPr>
          </a:p>
          <a:p>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US" dirty="0">
                <a:solidFill>
                  <a:srgbClr val="000000"/>
                </a:solidFill>
              </a:rPr>
              <a:t>If you can't stay for the full meeting, these materials are online and we will be collecting feedback on the vision and goals up until Nov. 20th</a:t>
            </a:r>
            <a:endParaRPr lang="en-US" dirty="0"/>
          </a:p>
        </p:txBody>
      </p:sp>
      <p:sp>
        <p:nvSpPr>
          <p:cNvPr id="4" name="Slide Number Placeholder 3"/>
          <p:cNvSpPr>
            <a:spLocks noGrp="1"/>
          </p:cNvSpPr>
          <p:nvPr>
            <p:ph type="sldNum" sz="quarter" idx="5"/>
          </p:nvPr>
        </p:nvSpPr>
        <p:spPr/>
        <p:txBody>
          <a:bodyPr/>
          <a:lstStyle/>
          <a:p>
            <a:fld id="{16FE63D9-E4B2-4B64-8C48-619A19B171A6}" type="slidenum">
              <a:rPr lang="en-US" smtClean="0"/>
              <a:t>5</a:t>
            </a:fld>
            <a:endParaRPr lang="en-US"/>
          </a:p>
        </p:txBody>
      </p:sp>
    </p:spTree>
    <p:extLst>
      <p:ext uri="{BB962C8B-B14F-4D97-AF65-F5344CB8AC3E}">
        <p14:creationId xmlns:p14="http://schemas.microsoft.com/office/powerpoint/2010/main" val="3768559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Calibri" panose="020F0502020204030204" pitchFamily="34" charset="0"/>
                <a:ea typeface="Calibri" panose="020F0502020204030204" pitchFamily="34" charset="0"/>
                <a:cs typeface="Times New Roman" panose="02020603050405020304" pitchFamily="18" charset="0"/>
              </a:rPr>
              <a:t>Sarah</a:t>
            </a:r>
          </a:p>
          <a:p>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16FE63D9-E4B2-4B64-8C48-619A19B171A6}" type="slidenum">
              <a:rPr lang="en-US" smtClean="0"/>
              <a:t>6</a:t>
            </a:fld>
            <a:endParaRPr lang="en-US"/>
          </a:p>
        </p:txBody>
      </p:sp>
    </p:spTree>
    <p:extLst>
      <p:ext uri="{BB962C8B-B14F-4D97-AF65-F5344CB8AC3E}">
        <p14:creationId xmlns:p14="http://schemas.microsoft.com/office/powerpoint/2010/main" val="322491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SWCA Team - Sarah</a:t>
            </a:r>
          </a:p>
          <a:p>
            <a:endParaRPr lang="en-US">
              <a:cs typeface="Calibri"/>
            </a:endParaRPr>
          </a:p>
          <a:p>
            <a:r>
              <a:rPr lang="en-US">
                <a:cs typeface="Calibri"/>
              </a:rPr>
              <a:t>County Team - Danielle</a:t>
            </a:r>
          </a:p>
        </p:txBody>
      </p:sp>
      <p:sp>
        <p:nvSpPr>
          <p:cNvPr id="4" name="Slide Number Placeholder 3"/>
          <p:cNvSpPr>
            <a:spLocks noGrp="1"/>
          </p:cNvSpPr>
          <p:nvPr>
            <p:ph type="sldNum" sz="quarter" idx="5"/>
          </p:nvPr>
        </p:nvSpPr>
        <p:spPr/>
        <p:txBody>
          <a:bodyPr/>
          <a:lstStyle/>
          <a:p>
            <a:fld id="{16FE63D9-E4B2-4B64-8C48-619A19B171A6}" type="slidenum">
              <a:rPr lang="en-US" smtClean="0"/>
              <a:t>7</a:t>
            </a:fld>
            <a:endParaRPr lang="en-US"/>
          </a:p>
        </p:txBody>
      </p:sp>
    </p:spTree>
    <p:extLst>
      <p:ext uri="{BB962C8B-B14F-4D97-AF65-F5344CB8AC3E}">
        <p14:creationId xmlns:p14="http://schemas.microsoft.com/office/powerpoint/2010/main" val="1880652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Sarah</a:t>
            </a:r>
          </a:p>
          <a:p>
            <a:r>
              <a:rPr lang="en-US"/>
              <a:t>PLACEHOLDER – switch to Mentimeter:</a:t>
            </a:r>
          </a:p>
          <a:p>
            <a:endParaRPr lang="en-US"/>
          </a:p>
          <a:p>
            <a:pPr algn="l" rtl="0" fontAlgn="base"/>
            <a:r>
              <a:rPr lang="en-US" sz="1800" b="0" i="0">
                <a:solidFill>
                  <a:srgbClr val="000000"/>
                </a:solidFill>
                <a:effectLst/>
                <a:latin typeface="Arial" panose="020B0604020202020204" pitchFamily="34" charset="0"/>
              </a:rPr>
              <a:t>Launches Mentimeter Poll #1 (short answer scroll): </a:t>
            </a:r>
            <a:r>
              <a:rPr lang="en-US" sz="1800" b="1" i="0">
                <a:solidFill>
                  <a:srgbClr val="000000"/>
                </a:solidFill>
                <a:effectLst/>
                <a:latin typeface="Arial" panose="020B0604020202020204" pitchFamily="34" charset="0"/>
              </a:rPr>
              <a:t>Why are you here? </a:t>
            </a:r>
          </a:p>
          <a:p>
            <a:pPr algn="l" rtl="0" fontAlgn="base"/>
            <a:endParaRPr lang="en-US" sz="1800" b="1" i="0">
              <a:solidFill>
                <a:srgbClr val="000000"/>
              </a:solidFill>
              <a:effectLst/>
              <a:latin typeface="Arial" panose="020B0604020202020204" pitchFamily="34" charset="0"/>
            </a:endParaRPr>
          </a:p>
          <a:p>
            <a:pPr algn="l" rtl="0" fontAlgn="base"/>
            <a:r>
              <a:rPr lang="en-US" sz="1800" b="0" i="0">
                <a:solidFill>
                  <a:srgbClr val="000000"/>
                </a:solidFill>
                <a:effectLst/>
                <a:latin typeface="Arial" panose="020B0604020202020204" pitchFamily="34" charset="0"/>
              </a:rPr>
              <a:t>Launches Mentimeter Poll #2 (word cloud): </a:t>
            </a:r>
            <a:r>
              <a:rPr lang="en-US" sz="1800" b="1" i="0">
                <a:solidFill>
                  <a:srgbClr val="000000"/>
                </a:solidFill>
                <a:effectLst/>
                <a:latin typeface="Arial" panose="020B0604020202020204" pitchFamily="34" charset="0"/>
              </a:rPr>
              <a:t>In 1 word what is your connection to water in Larimer County?</a:t>
            </a:r>
            <a:endParaRPr lang="en-US" b="1" i="0">
              <a:solidFill>
                <a:srgbClr val="000000"/>
              </a:solidFill>
              <a:effectLst/>
              <a:latin typeface="Segoe UI" panose="020B0502040204020203" pitchFamily="34" charset="0"/>
            </a:endParaRPr>
          </a:p>
          <a:p>
            <a:endParaRPr lang="en-US"/>
          </a:p>
          <a:p>
            <a:endParaRPr lang="en-US"/>
          </a:p>
        </p:txBody>
      </p:sp>
      <p:sp>
        <p:nvSpPr>
          <p:cNvPr id="4" name="Slide Number Placeholder 3"/>
          <p:cNvSpPr>
            <a:spLocks noGrp="1"/>
          </p:cNvSpPr>
          <p:nvPr>
            <p:ph type="sldNum" sz="quarter" idx="5"/>
          </p:nvPr>
        </p:nvSpPr>
        <p:spPr/>
        <p:txBody>
          <a:bodyPr/>
          <a:lstStyle/>
          <a:p>
            <a:fld id="{16FE63D9-E4B2-4B64-8C48-619A19B171A6}" type="slidenum">
              <a:rPr lang="en-US" smtClean="0"/>
              <a:t>8</a:t>
            </a:fld>
            <a:endParaRPr lang="en-US"/>
          </a:p>
        </p:txBody>
      </p:sp>
    </p:spTree>
    <p:extLst>
      <p:ext uri="{BB962C8B-B14F-4D97-AF65-F5344CB8AC3E}">
        <p14:creationId xmlns:p14="http://schemas.microsoft.com/office/powerpoint/2010/main" val="3176683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Sarah </a:t>
            </a:r>
          </a:p>
          <a:p>
            <a:r>
              <a:rPr lang="en-US"/>
              <a:t>Review Mentimeter steps</a:t>
            </a:r>
          </a:p>
          <a:p>
            <a:pPr marL="228600" indent="-228600">
              <a:buAutoNum type="arabicPeriod"/>
            </a:pPr>
            <a:r>
              <a:rPr lang="en-US"/>
              <a:t>Go to Menti.com</a:t>
            </a:r>
          </a:p>
          <a:p>
            <a:pPr marL="228600" indent="-228600">
              <a:buAutoNum type="arabicPeriod"/>
            </a:pPr>
            <a:r>
              <a:rPr lang="en-US"/>
              <a:t>Enter 8-digit code from screen</a:t>
            </a:r>
          </a:p>
          <a:p>
            <a:pPr marL="228600" indent="-228600">
              <a:buAutoNum type="arabicPeriod"/>
            </a:pPr>
            <a:r>
              <a:rPr lang="en-US"/>
              <a:t>Click JOIN</a:t>
            </a:r>
          </a:p>
          <a:p>
            <a:pPr marL="228600" indent="-228600">
              <a:buAutoNum type="arabicPeriod"/>
            </a:pPr>
            <a:r>
              <a:rPr lang="en-US"/>
              <a:t>Type in your short answer or one-word response</a:t>
            </a:r>
          </a:p>
          <a:p>
            <a:pPr marL="228600" indent="-228600">
              <a:buAutoNum type="arabicPeriod"/>
            </a:pPr>
            <a:r>
              <a:rPr lang="en-US"/>
              <a:t>Multiple responses per person is okay!</a:t>
            </a:r>
          </a:p>
          <a:p>
            <a:pPr marL="228600" indent="-228600">
              <a:buAutoNum type="arabicPeriod"/>
            </a:pPr>
            <a:r>
              <a:rPr lang="en-US"/>
              <a:t>Help your neighbors</a:t>
            </a:r>
          </a:p>
        </p:txBody>
      </p:sp>
      <p:sp>
        <p:nvSpPr>
          <p:cNvPr id="4" name="Slide Number Placeholder 3"/>
          <p:cNvSpPr>
            <a:spLocks noGrp="1"/>
          </p:cNvSpPr>
          <p:nvPr>
            <p:ph type="sldNum" sz="quarter" idx="5"/>
          </p:nvPr>
        </p:nvSpPr>
        <p:spPr/>
        <p:txBody>
          <a:bodyPr/>
          <a:lstStyle/>
          <a:p>
            <a:fld id="{16FE63D9-E4B2-4B64-8C48-619A19B171A6}" type="slidenum">
              <a:rPr lang="en-US" smtClean="0"/>
              <a:t>9</a:t>
            </a:fld>
            <a:endParaRPr lang="en-US"/>
          </a:p>
        </p:txBody>
      </p:sp>
    </p:spTree>
    <p:extLst>
      <p:ext uri="{BB962C8B-B14F-4D97-AF65-F5344CB8AC3E}">
        <p14:creationId xmlns:p14="http://schemas.microsoft.com/office/powerpoint/2010/main" val="31575008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8605D5E-E396-4504-8B22-01F68037226B}"/>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3379A0E-1EB8-4784-8661-2014EECA1849}"/>
              </a:ext>
            </a:extLst>
          </p:cNvPr>
          <p:cNvSpPr/>
          <p:nvPr userDrawn="1"/>
        </p:nvSpPr>
        <p:spPr>
          <a:xfrm>
            <a:off x="0" y="0"/>
            <a:ext cx="9144000" cy="6858000"/>
          </a:xfrm>
          <a:prstGeom prst="rect">
            <a:avLst/>
          </a:prstGeom>
          <a:solidFill>
            <a:srgbClr val="A5B9B3">
              <a:alpha val="50196"/>
            </a:srgbClr>
          </a:solidFill>
          <a:ln>
            <a:solidFill>
              <a:srgbClr val="A5B9B3">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7B62BEB6-AF7D-4FC6-B3C6-E0DBFB4AE5A2}"/>
              </a:ext>
            </a:extLst>
          </p:cNvPr>
          <p:cNvSpPr txBox="1">
            <a:spLocks/>
          </p:cNvSpPr>
          <p:nvPr userDrawn="1"/>
        </p:nvSpPr>
        <p:spPr>
          <a:xfrm>
            <a:off x="0" y="4123368"/>
            <a:ext cx="6166070" cy="599641"/>
          </a:xfrm>
          <a:prstGeom prst="rect">
            <a:avLst/>
          </a:prstGeom>
          <a:solidFill>
            <a:srgbClr val="A5B9B3"/>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a:solidFill>
                <a:srgbClr val="09483B"/>
              </a:solidFill>
              <a:latin typeface="Arial" panose="020B0604020202020204" pitchFamily="34" charset="0"/>
              <a:cs typeface="Arial" panose="020B0604020202020204" pitchFamily="34" charset="0"/>
            </a:endParaRPr>
          </a:p>
        </p:txBody>
      </p:sp>
      <p:sp>
        <p:nvSpPr>
          <p:cNvPr id="17" name="Title 1">
            <a:extLst>
              <a:ext uri="{FF2B5EF4-FFF2-40B4-BE49-F238E27FC236}">
                <a16:creationId xmlns:a16="http://schemas.microsoft.com/office/drawing/2014/main" id="{FAFE9B0A-0CE4-40C4-9394-8A77642DBC5B}"/>
              </a:ext>
            </a:extLst>
          </p:cNvPr>
          <p:cNvSpPr txBox="1">
            <a:spLocks/>
          </p:cNvSpPr>
          <p:nvPr userDrawn="1"/>
        </p:nvSpPr>
        <p:spPr>
          <a:xfrm>
            <a:off x="218967" y="2972854"/>
            <a:ext cx="8925035" cy="1168073"/>
          </a:xfrm>
          <a:prstGeom prst="rect">
            <a:avLst/>
          </a:prstGeom>
          <a:solidFill>
            <a:srgbClr val="09483B"/>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5AF5D3B-DD4A-4487-B721-6F79ADEFAE1E}"/>
              </a:ext>
            </a:extLst>
          </p:cNvPr>
          <p:cNvSpPr>
            <a:spLocks noGrp="1"/>
          </p:cNvSpPr>
          <p:nvPr>
            <p:ph type="ctrTitle"/>
          </p:nvPr>
        </p:nvSpPr>
        <p:spPr>
          <a:xfrm>
            <a:off x="515815" y="3040843"/>
            <a:ext cx="8409218" cy="1100083"/>
          </a:xfrm>
        </p:spPr>
        <p:txBody>
          <a:bodyPr anchor="ctr">
            <a:normAutofit/>
          </a:bodyPr>
          <a:lstStyle>
            <a:lvl1pPr algn="l">
              <a:defRPr lang="en-US" sz="3000" kern="1200" cap="all" normalizeH="0" dirty="0">
                <a:solidFill>
                  <a:srgbClr val="A5B9B3"/>
                </a:solidFill>
                <a:latin typeface="Arial" panose="020B0604020202020204" pitchFamily="34" charset="0"/>
                <a:ea typeface="+mj-ea"/>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4389E9C9-6EC6-4B17-92E9-012AA97A87D3}"/>
              </a:ext>
            </a:extLst>
          </p:cNvPr>
          <p:cNvSpPr>
            <a:spLocks noGrp="1"/>
          </p:cNvSpPr>
          <p:nvPr>
            <p:ph type="subTitle" idx="1"/>
          </p:nvPr>
        </p:nvSpPr>
        <p:spPr>
          <a:xfrm>
            <a:off x="515815" y="4146027"/>
            <a:ext cx="5298831" cy="576982"/>
          </a:xfrm>
          <a:prstGeom prst="rect">
            <a:avLst/>
          </a:prstGeom>
        </p:spPr>
        <p:txBody>
          <a:bodyPr anchor="ctr">
            <a:normAutofit/>
          </a:bodyPr>
          <a:lstStyle>
            <a:lvl1pPr marL="0" indent="0" algn="l">
              <a:buNone/>
              <a:defRPr lang="en-US" sz="1800" kern="1200" cap="all" baseline="0" dirty="0">
                <a:solidFill>
                  <a:srgbClr val="09483B"/>
                </a:solidFill>
                <a:latin typeface="Arial" panose="020B0604020202020204" pitchFamily="34" charset="0"/>
                <a:ea typeface="+mn-ea"/>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6B3FAB4-5DBF-4347-B59A-8D012691211A}"/>
              </a:ext>
            </a:extLst>
          </p:cNvPr>
          <p:cNvSpPr>
            <a:spLocks noGrp="1"/>
          </p:cNvSpPr>
          <p:nvPr>
            <p:ph type="dt" sz="half" idx="10"/>
          </p:nvPr>
        </p:nvSpPr>
        <p:spPr/>
        <p:txBody>
          <a:bodyPr/>
          <a:lstStyle/>
          <a:p>
            <a:fld id="{BD6F3125-AA35-45B7-91CE-AA11CB5AAA84}" type="datetime1">
              <a:rPr lang="en-US" smtClean="0"/>
              <a:t>11/7/2023</a:t>
            </a:fld>
            <a:endParaRPr lang="en-US"/>
          </a:p>
        </p:txBody>
      </p:sp>
      <p:sp>
        <p:nvSpPr>
          <p:cNvPr id="5" name="Footer Placeholder 4">
            <a:extLst>
              <a:ext uri="{FF2B5EF4-FFF2-40B4-BE49-F238E27FC236}">
                <a16:creationId xmlns:a16="http://schemas.microsoft.com/office/drawing/2014/main" id="{778A2AE4-BA5D-463F-9E36-49F62DC532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C00233-B73D-4C46-A390-85AB21A94BDC}"/>
              </a:ext>
            </a:extLst>
          </p:cNvPr>
          <p:cNvSpPr>
            <a:spLocks noGrp="1"/>
          </p:cNvSpPr>
          <p:nvPr>
            <p:ph type="sldNum" sz="quarter" idx="12"/>
          </p:nvPr>
        </p:nvSpPr>
        <p:spPr/>
        <p:txBody>
          <a:bodyPr/>
          <a:lstStyle/>
          <a:p>
            <a:fld id="{5A259278-288B-48B9-964D-283567D47105}" type="slidenum">
              <a:rPr lang="en-US" smtClean="0"/>
              <a:t>‹#›</a:t>
            </a:fld>
            <a:endParaRPr lang="en-US"/>
          </a:p>
        </p:txBody>
      </p:sp>
      <p:grpSp>
        <p:nvGrpSpPr>
          <p:cNvPr id="22" name="Group 21">
            <a:extLst>
              <a:ext uri="{FF2B5EF4-FFF2-40B4-BE49-F238E27FC236}">
                <a16:creationId xmlns:a16="http://schemas.microsoft.com/office/drawing/2014/main" id="{2D5D6E8E-8027-4D33-A8BD-0EBD8E2084DC}"/>
              </a:ext>
            </a:extLst>
          </p:cNvPr>
          <p:cNvGrpSpPr/>
          <p:nvPr userDrawn="1"/>
        </p:nvGrpSpPr>
        <p:grpSpPr>
          <a:xfrm>
            <a:off x="0" y="2216474"/>
            <a:ext cx="9144000" cy="824367"/>
            <a:chOff x="0" y="2216474"/>
            <a:chExt cx="9144000" cy="824367"/>
          </a:xfrm>
        </p:grpSpPr>
        <p:sp>
          <p:nvSpPr>
            <p:cNvPr id="14" name="Rectangle 13">
              <a:extLst>
                <a:ext uri="{FF2B5EF4-FFF2-40B4-BE49-F238E27FC236}">
                  <a16:creationId xmlns:a16="http://schemas.microsoft.com/office/drawing/2014/main" id="{C37415FD-7131-4A12-B07D-5401AD833146}"/>
                </a:ext>
              </a:extLst>
            </p:cNvPr>
            <p:cNvSpPr/>
            <p:nvPr userDrawn="1"/>
          </p:nvSpPr>
          <p:spPr>
            <a:xfrm>
              <a:off x="0" y="2216475"/>
              <a:ext cx="9144000" cy="814552"/>
            </a:xfrm>
            <a:prstGeom prst="rect">
              <a:avLst/>
            </a:prstGeom>
            <a:solidFill>
              <a:srgbClr val="D3BC87"/>
            </a:solidFill>
            <a:ln>
              <a:solidFill>
                <a:srgbClr val="D3BC8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E1556A6-D80B-44E2-9008-519B48631492}"/>
                </a:ext>
              </a:extLst>
            </p:cNvPr>
            <p:cNvSpPr/>
            <p:nvPr userDrawn="1"/>
          </p:nvSpPr>
          <p:spPr>
            <a:xfrm>
              <a:off x="7444827" y="2216474"/>
              <a:ext cx="1699173" cy="824367"/>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19" name="Picture 18" descr="LC logo white Large.png">
              <a:extLst>
                <a:ext uri="{FF2B5EF4-FFF2-40B4-BE49-F238E27FC236}">
                  <a16:creationId xmlns:a16="http://schemas.microsoft.com/office/drawing/2014/main" id="{4E3AE9ED-38E5-4005-9BAB-6A3CE0AE984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26629" y="2296362"/>
              <a:ext cx="1184780" cy="604346"/>
            </a:xfrm>
            <a:prstGeom prst="rect">
              <a:avLst/>
            </a:prstGeom>
          </p:spPr>
        </p:pic>
      </p:grpSp>
      <p:pic>
        <p:nvPicPr>
          <p:cNvPr id="20" name="Picture 19" descr="LD0045.jpg">
            <a:extLst>
              <a:ext uri="{FF2B5EF4-FFF2-40B4-BE49-F238E27FC236}">
                <a16:creationId xmlns:a16="http://schemas.microsoft.com/office/drawing/2014/main" id="{81326F5E-CD49-478E-82AC-34C66A1E162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13802" r="20027" b="58981"/>
          <a:stretch/>
        </p:blipFill>
        <p:spPr>
          <a:xfrm>
            <a:off x="5907415" y="4140927"/>
            <a:ext cx="3236588" cy="582083"/>
          </a:xfrm>
          <a:prstGeom prst="rect">
            <a:avLst/>
          </a:prstGeom>
        </p:spPr>
      </p:pic>
      <p:sp>
        <p:nvSpPr>
          <p:cNvPr id="16" name="Rectangle 15">
            <a:extLst>
              <a:ext uri="{FF2B5EF4-FFF2-40B4-BE49-F238E27FC236}">
                <a16:creationId xmlns:a16="http://schemas.microsoft.com/office/drawing/2014/main" id="{6CA7C9F5-E1E1-44A1-B5BD-6DF08F0A4D6C}"/>
              </a:ext>
            </a:extLst>
          </p:cNvPr>
          <p:cNvSpPr/>
          <p:nvPr userDrawn="1"/>
        </p:nvSpPr>
        <p:spPr>
          <a:xfrm>
            <a:off x="0" y="0"/>
            <a:ext cx="222422" cy="6858000"/>
          </a:xfrm>
          <a:prstGeom prst="rect">
            <a:avLst/>
          </a:prstGeom>
          <a:solidFill>
            <a:srgbClr val="9E5330"/>
          </a:solidFill>
          <a:ln>
            <a:solidFill>
              <a:srgbClr val="9E533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0656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C513-1EF5-49FF-8035-2286A94CC2C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9428C1-8968-4264-B9CE-653A1D2AF4A6}"/>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704B0A-6C9A-4445-AE2A-16728F3D12B0}"/>
              </a:ext>
            </a:extLst>
          </p:cNvPr>
          <p:cNvSpPr>
            <a:spLocks noGrp="1"/>
          </p:cNvSpPr>
          <p:nvPr>
            <p:ph type="dt" sz="half" idx="10"/>
          </p:nvPr>
        </p:nvSpPr>
        <p:spPr/>
        <p:txBody>
          <a:bodyPr/>
          <a:lstStyle/>
          <a:p>
            <a:fld id="{27EC9D78-0CBC-47D1-BAEC-3A0C42C89226}" type="datetime1">
              <a:rPr lang="en-US" smtClean="0"/>
              <a:t>11/7/2023</a:t>
            </a:fld>
            <a:endParaRPr lang="en-US"/>
          </a:p>
        </p:txBody>
      </p:sp>
      <p:sp>
        <p:nvSpPr>
          <p:cNvPr id="5" name="Footer Placeholder 4">
            <a:extLst>
              <a:ext uri="{FF2B5EF4-FFF2-40B4-BE49-F238E27FC236}">
                <a16:creationId xmlns:a16="http://schemas.microsoft.com/office/drawing/2014/main" id="{2890A08B-5988-47D7-8C46-526D023A2C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5660D0-275A-445F-BDCE-5F21181606D5}"/>
              </a:ext>
            </a:extLst>
          </p:cNvPr>
          <p:cNvSpPr>
            <a:spLocks noGrp="1"/>
          </p:cNvSpPr>
          <p:nvPr>
            <p:ph type="sldNum" sz="quarter" idx="12"/>
          </p:nvPr>
        </p:nvSpPr>
        <p:spPr/>
        <p:txBody>
          <a:bodyPr/>
          <a:lstStyle/>
          <a:p>
            <a:fld id="{5A259278-288B-48B9-964D-283567D47105}" type="slidenum">
              <a:rPr lang="en-US" smtClean="0"/>
              <a:t>‹#›</a:t>
            </a:fld>
            <a:endParaRPr lang="en-US"/>
          </a:p>
        </p:txBody>
      </p:sp>
    </p:spTree>
    <p:extLst>
      <p:ext uri="{BB962C8B-B14F-4D97-AF65-F5344CB8AC3E}">
        <p14:creationId xmlns:p14="http://schemas.microsoft.com/office/powerpoint/2010/main" val="1312896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EA92DCA-8722-A1A4-3254-E8F765A54518}"/>
              </a:ext>
            </a:extLst>
          </p:cNvPr>
          <p:cNvSpPr/>
          <p:nvPr userDrawn="1"/>
        </p:nvSpPr>
        <p:spPr>
          <a:xfrm>
            <a:off x="7116792" y="700688"/>
            <a:ext cx="2027208" cy="1059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BAD05EC-F385-AB92-9F52-41B400BDD0DA}"/>
              </a:ext>
            </a:extLst>
          </p:cNvPr>
          <p:cNvSpPr/>
          <p:nvPr userDrawn="1"/>
        </p:nvSpPr>
        <p:spPr>
          <a:xfrm>
            <a:off x="0" y="0"/>
            <a:ext cx="7921204" cy="17604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38E068-DD4B-44E5-B1D5-D5E423C1B1AA}"/>
              </a:ext>
            </a:extLst>
          </p:cNvPr>
          <p:cNvSpPr>
            <a:spLocks noGrp="1"/>
          </p:cNvSpPr>
          <p:nvPr>
            <p:ph type="title"/>
          </p:nvPr>
        </p:nvSpPr>
        <p:spPr>
          <a:xfrm>
            <a:off x="33894" y="700688"/>
            <a:ext cx="7082898" cy="105979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FA9C608D-4F90-420D-A2D4-222CE2E3876E}"/>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AAB536-D354-4578-9D18-56431655B6B4}"/>
              </a:ext>
            </a:extLst>
          </p:cNvPr>
          <p:cNvSpPr>
            <a:spLocks noGrp="1"/>
          </p:cNvSpPr>
          <p:nvPr>
            <p:ph type="dt" sz="half" idx="10"/>
          </p:nvPr>
        </p:nvSpPr>
        <p:spPr/>
        <p:txBody>
          <a:bodyPr/>
          <a:lstStyle/>
          <a:p>
            <a:fld id="{E48098B4-00C2-4682-847F-D52D17B91833}" type="datetime1">
              <a:rPr lang="en-US" smtClean="0"/>
              <a:t>11/7/2023</a:t>
            </a:fld>
            <a:endParaRPr lang="en-US"/>
          </a:p>
        </p:txBody>
      </p:sp>
      <p:sp>
        <p:nvSpPr>
          <p:cNvPr id="5" name="Footer Placeholder 4">
            <a:extLst>
              <a:ext uri="{FF2B5EF4-FFF2-40B4-BE49-F238E27FC236}">
                <a16:creationId xmlns:a16="http://schemas.microsoft.com/office/drawing/2014/main" id="{CCE5D730-2FC2-460A-8F36-A276D9787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EA42E8-4A6A-4682-8582-62508AE975A7}"/>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10" name="Rectangle 9">
            <a:extLst>
              <a:ext uri="{FF2B5EF4-FFF2-40B4-BE49-F238E27FC236}">
                <a16:creationId xmlns:a16="http://schemas.microsoft.com/office/drawing/2014/main" id="{40373633-8CFB-6C06-CD15-FEE1AD09CABF}"/>
              </a:ext>
            </a:extLst>
          </p:cNvPr>
          <p:cNvSpPr/>
          <p:nvPr userDrawn="1"/>
        </p:nvSpPr>
        <p:spPr>
          <a:xfrm>
            <a:off x="0"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924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0A5181D-FD4D-789E-01F3-74B4C7AE7BA9}"/>
              </a:ext>
            </a:extLst>
          </p:cNvPr>
          <p:cNvSpPr/>
          <p:nvPr userDrawn="1"/>
        </p:nvSpPr>
        <p:spPr>
          <a:xfrm>
            <a:off x="0" y="0"/>
            <a:ext cx="7921204" cy="17604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DB3FDC6-8798-321E-89B9-BA4F4C45D08C}"/>
              </a:ext>
            </a:extLst>
          </p:cNvPr>
          <p:cNvSpPr/>
          <p:nvPr userDrawn="1"/>
        </p:nvSpPr>
        <p:spPr>
          <a:xfrm>
            <a:off x="7116792" y="700688"/>
            <a:ext cx="2027208" cy="1059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3419286-19D9-41D8-AC81-932D89303644}"/>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8C35FA-0A9B-4A94-9531-5EC0442ABE24}"/>
              </a:ext>
            </a:extLst>
          </p:cNvPr>
          <p:cNvSpPr>
            <a:spLocks noGrp="1"/>
          </p:cNvSpPr>
          <p:nvPr>
            <p:ph type="body" idx="1"/>
          </p:nvPr>
        </p:nvSpPr>
        <p:spPr>
          <a:xfrm>
            <a:off x="623888" y="4589466"/>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DED95F5-05FE-4617-93FD-D031298CEA72}"/>
              </a:ext>
            </a:extLst>
          </p:cNvPr>
          <p:cNvSpPr>
            <a:spLocks noGrp="1"/>
          </p:cNvSpPr>
          <p:nvPr>
            <p:ph type="dt" sz="half" idx="10"/>
          </p:nvPr>
        </p:nvSpPr>
        <p:spPr/>
        <p:txBody>
          <a:bodyPr/>
          <a:lstStyle/>
          <a:p>
            <a:fld id="{BD61CDCA-1657-477D-8CF8-BCC8017713D7}" type="datetime1">
              <a:rPr lang="en-US" smtClean="0"/>
              <a:t>11/7/2023</a:t>
            </a:fld>
            <a:endParaRPr lang="en-US"/>
          </a:p>
        </p:txBody>
      </p:sp>
      <p:sp>
        <p:nvSpPr>
          <p:cNvPr id="5" name="Footer Placeholder 4">
            <a:extLst>
              <a:ext uri="{FF2B5EF4-FFF2-40B4-BE49-F238E27FC236}">
                <a16:creationId xmlns:a16="http://schemas.microsoft.com/office/drawing/2014/main" id="{3BE89105-3AB8-41A2-9F07-67AAB30175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687E77-9755-4B62-8864-4575A2AF0E9B}"/>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9" name="Rectangle 8">
            <a:extLst>
              <a:ext uri="{FF2B5EF4-FFF2-40B4-BE49-F238E27FC236}">
                <a16:creationId xmlns:a16="http://schemas.microsoft.com/office/drawing/2014/main" id="{C10A6817-6892-79F0-B948-0F422F470C90}"/>
              </a:ext>
            </a:extLst>
          </p:cNvPr>
          <p:cNvSpPr/>
          <p:nvPr userDrawn="1"/>
        </p:nvSpPr>
        <p:spPr>
          <a:xfrm>
            <a:off x="0"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1217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FEFBE9-7233-97A6-E71D-A82A4305E58E}"/>
              </a:ext>
            </a:extLst>
          </p:cNvPr>
          <p:cNvSpPr/>
          <p:nvPr userDrawn="1"/>
        </p:nvSpPr>
        <p:spPr>
          <a:xfrm>
            <a:off x="0" y="0"/>
            <a:ext cx="7921204" cy="1760481"/>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A1E6745-7AC3-7BC2-CD46-A64C6442AAC5}"/>
              </a:ext>
            </a:extLst>
          </p:cNvPr>
          <p:cNvSpPr/>
          <p:nvPr userDrawn="1"/>
        </p:nvSpPr>
        <p:spPr>
          <a:xfrm>
            <a:off x="7116792" y="700688"/>
            <a:ext cx="2027208" cy="105979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82624F6-E8FD-4336-A81F-BF18DB96BE79}"/>
              </a:ext>
            </a:extLst>
          </p:cNvPr>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EFDEA2-8A05-4CDF-B0A9-BC76AA09BA23}"/>
              </a:ext>
            </a:extLst>
          </p:cNvPr>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767AD3-ABAD-4E79-8ECD-0C260B5ED5AE}"/>
              </a:ext>
            </a:extLst>
          </p:cNvPr>
          <p:cNvSpPr>
            <a:spLocks noGrp="1"/>
          </p:cNvSpPr>
          <p:nvPr>
            <p:ph type="dt" sz="half" idx="10"/>
          </p:nvPr>
        </p:nvSpPr>
        <p:spPr/>
        <p:txBody>
          <a:bodyPr/>
          <a:lstStyle/>
          <a:p>
            <a:fld id="{6D54F316-082E-49BB-8E91-832D0C8EADB6}" type="datetime1">
              <a:rPr lang="en-US" smtClean="0"/>
              <a:t>11/7/2023</a:t>
            </a:fld>
            <a:endParaRPr lang="en-US"/>
          </a:p>
        </p:txBody>
      </p:sp>
      <p:sp>
        <p:nvSpPr>
          <p:cNvPr id="6" name="Footer Placeholder 5">
            <a:extLst>
              <a:ext uri="{FF2B5EF4-FFF2-40B4-BE49-F238E27FC236}">
                <a16:creationId xmlns:a16="http://schemas.microsoft.com/office/drawing/2014/main" id="{C09C6ECF-107E-47EC-ADD9-609F1A382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C7E07F-F5FF-488A-BEC1-9A8B328159E7}"/>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8" name="Title 1">
            <a:extLst>
              <a:ext uri="{FF2B5EF4-FFF2-40B4-BE49-F238E27FC236}">
                <a16:creationId xmlns:a16="http://schemas.microsoft.com/office/drawing/2014/main" id="{B86B7C3F-2911-43DA-AA05-EBD7A42EDE28}"/>
              </a:ext>
            </a:extLst>
          </p:cNvPr>
          <p:cNvSpPr>
            <a:spLocks noGrp="1"/>
          </p:cNvSpPr>
          <p:nvPr>
            <p:ph type="title"/>
          </p:nvPr>
        </p:nvSpPr>
        <p:spPr>
          <a:xfrm>
            <a:off x="33894" y="700688"/>
            <a:ext cx="7253278" cy="1059793"/>
          </a:xfrm>
        </p:spPr>
        <p:txBody>
          <a:bodyPr/>
          <a:lstStyle/>
          <a:p>
            <a:r>
              <a:rPr lang="en-US"/>
              <a:t>Click to edit Master title style</a:t>
            </a:r>
          </a:p>
        </p:txBody>
      </p:sp>
      <p:sp>
        <p:nvSpPr>
          <p:cNvPr id="10" name="Rectangle 9">
            <a:extLst>
              <a:ext uri="{FF2B5EF4-FFF2-40B4-BE49-F238E27FC236}">
                <a16:creationId xmlns:a16="http://schemas.microsoft.com/office/drawing/2014/main" id="{A7C124F5-4237-BEB7-5470-24045DD3C747}"/>
              </a:ext>
            </a:extLst>
          </p:cNvPr>
          <p:cNvSpPr/>
          <p:nvPr userDrawn="1"/>
        </p:nvSpPr>
        <p:spPr>
          <a:xfrm>
            <a:off x="0"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24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5FD319A-8396-4803-869C-BD6874120E21}"/>
              </a:ext>
            </a:extLst>
          </p:cNvPr>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377640C8-527E-4FFD-B542-6947D94A4666}"/>
              </a:ext>
            </a:extLst>
          </p:cNvPr>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7C5A43-67D0-4AAF-A55F-1DEF1FDE3264}"/>
              </a:ext>
            </a:extLst>
          </p:cNvPr>
          <p:cNvSpPr>
            <a:spLocks noGrp="1"/>
          </p:cNvSpPr>
          <p:nvPr>
            <p:ph type="body" sz="quarter" idx="3"/>
          </p:nvPr>
        </p:nvSpPr>
        <p:spPr>
          <a:xfrm>
            <a:off x="4629151"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16B76A7-9386-40B3-A248-AD919AECEC0B}"/>
              </a:ext>
            </a:extLst>
          </p:cNvPr>
          <p:cNvSpPr>
            <a:spLocks noGrp="1"/>
          </p:cNvSpPr>
          <p:nvPr>
            <p:ph sz="quarter" idx="4"/>
          </p:nvPr>
        </p:nvSpPr>
        <p:spPr>
          <a:xfrm>
            <a:off x="4629151"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EA5F6B-261F-493C-BF74-DACBDC145ADF}"/>
              </a:ext>
            </a:extLst>
          </p:cNvPr>
          <p:cNvSpPr>
            <a:spLocks noGrp="1"/>
          </p:cNvSpPr>
          <p:nvPr>
            <p:ph type="dt" sz="half" idx="10"/>
          </p:nvPr>
        </p:nvSpPr>
        <p:spPr/>
        <p:txBody>
          <a:bodyPr/>
          <a:lstStyle/>
          <a:p>
            <a:fld id="{B5770EC1-2144-4562-9209-E4158B15218D}" type="datetime1">
              <a:rPr lang="en-US" smtClean="0"/>
              <a:t>11/7/2023</a:t>
            </a:fld>
            <a:endParaRPr lang="en-US"/>
          </a:p>
        </p:txBody>
      </p:sp>
      <p:sp>
        <p:nvSpPr>
          <p:cNvPr id="8" name="Footer Placeholder 7">
            <a:extLst>
              <a:ext uri="{FF2B5EF4-FFF2-40B4-BE49-F238E27FC236}">
                <a16:creationId xmlns:a16="http://schemas.microsoft.com/office/drawing/2014/main" id="{62E989A0-0E47-4175-AE42-B8ADEA093E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B7FBEA-6633-4E82-8BC5-65F969A724A6}"/>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10" name="Title 1">
            <a:extLst>
              <a:ext uri="{FF2B5EF4-FFF2-40B4-BE49-F238E27FC236}">
                <a16:creationId xmlns:a16="http://schemas.microsoft.com/office/drawing/2014/main" id="{0F72012A-4AFB-4267-92E8-C024E0F4B1A7}"/>
              </a:ext>
            </a:extLst>
          </p:cNvPr>
          <p:cNvSpPr>
            <a:spLocks noGrp="1"/>
          </p:cNvSpPr>
          <p:nvPr>
            <p:ph type="title"/>
          </p:nvPr>
        </p:nvSpPr>
        <p:spPr>
          <a:xfrm>
            <a:off x="33894" y="700688"/>
            <a:ext cx="7253278" cy="1059793"/>
          </a:xfrm>
        </p:spPr>
        <p:txBody>
          <a:bodyPr/>
          <a:lstStyle/>
          <a:p>
            <a:r>
              <a:rPr lang="en-US"/>
              <a:t>Click to edit Master title style</a:t>
            </a:r>
          </a:p>
        </p:txBody>
      </p:sp>
      <p:sp>
        <p:nvSpPr>
          <p:cNvPr id="2" name="Rectangle 1">
            <a:extLst>
              <a:ext uri="{FF2B5EF4-FFF2-40B4-BE49-F238E27FC236}">
                <a16:creationId xmlns:a16="http://schemas.microsoft.com/office/drawing/2014/main" id="{9F791EB1-FB5B-07D2-57FE-38A5E837E95C}"/>
              </a:ext>
            </a:extLst>
          </p:cNvPr>
          <p:cNvSpPr/>
          <p:nvPr userDrawn="1"/>
        </p:nvSpPr>
        <p:spPr>
          <a:xfrm>
            <a:off x="0"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5847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62410-247D-4A73-8FB5-87A7429952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2204F9-6A17-421E-A72B-06499075DDF0}"/>
              </a:ext>
            </a:extLst>
          </p:cNvPr>
          <p:cNvSpPr>
            <a:spLocks noGrp="1"/>
          </p:cNvSpPr>
          <p:nvPr>
            <p:ph type="dt" sz="half" idx="10"/>
          </p:nvPr>
        </p:nvSpPr>
        <p:spPr/>
        <p:txBody>
          <a:bodyPr/>
          <a:lstStyle/>
          <a:p>
            <a:fld id="{2AEB32B3-E6D9-4B9C-B145-5543D5AC9909}" type="datetime1">
              <a:rPr lang="en-US" smtClean="0"/>
              <a:t>11/7/2023</a:t>
            </a:fld>
            <a:endParaRPr lang="en-US"/>
          </a:p>
        </p:txBody>
      </p:sp>
      <p:sp>
        <p:nvSpPr>
          <p:cNvPr id="4" name="Footer Placeholder 3">
            <a:extLst>
              <a:ext uri="{FF2B5EF4-FFF2-40B4-BE49-F238E27FC236}">
                <a16:creationId xmlns:a16="http://schemas.microsoft.com/office/drawing/2014/main" id="{5EFBB8BF-DA34-4656-B79E-3F475FEC28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4C2690-5B6F-420F-9B1E-8CAAB6066A27}"/>
              </a:ext>
            </a:extLst>
          </p:cNvPr>
          <p:cNvSpPr>
            <a:spLocks noGrp="1"/>
          </p:cNvSpPr>
          <p:nvPr>
            <p:ph type="sldNum" sz="quarter" idx="12"/>
          </p:nvPr>
        </p:nvSpPr>
        <p:spPr/>
        <p:txBody>
          <a:bodyPr/>
          <a:lstStyle/>
          <a:p>
            <a:fld id="{5A259278-288B-48B9-964D-283567D47105}" type="slidenum">
              <a:rPr lang="en-US" smtClean="0"/>
              <a:t>‹#›</a:t>
            </a:fld>
            <a:endParaRPr lang="en-US"/>
          </a:p>
        </p:txBody>
      </p:sp>
    </p:spTree>
    <p:extLst>
      <p:ext uri="{BB962C8B-B14F-4D97-AF65-F5344CB8AC3E}">
        <p14:creationId xmlns:p14="http://schemas.microsoft.com/office/powerpoint/2010/main" val="3582894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090350-D7EB-4CFA-9A44-A32667F26AAE}"/>
              </a:ext>
            </a:extLst>
          </p:cNvPr>
          <p:cNvSpPr>
            <a:spLocks noGrp="1"/>
          </p:cNvSpPr>
          <p:nvPr>
            <p:ph type="dt" sz="half" idx="10"/>
          </p:nvPr>
        </p:nvSpPr>
        <p:spPr/>
        <p:txBody>
          <a:bodyPr/>
          <a:lstStyle/>
          <a:p>
            <a:fld id="{3347CC63-8717-4197-8FB4-5C91C8AAA5C0}" type="datetime1">
              <a:rPr lang="en-US" smtClean="0"/>
              <a:t>11/7/2023</a:t>
            </a:fld>
            <a:endParaRPr lang="en-US"/>
          </a:p>
        </p:txBody>
      </p:sp>
      <p:sp>
        <p:nvSpPr>
          <p:cNvPr id="3" name="Footer Placeholder 2">
            <a:extLst>
              <a:ext uri="{FF2B5EF4-FFF2-40B4-BE49-F238E27FC236}">
                <a16:creationId xmlns:a16="http://schemas.microsoft.com/office/drawing/2014/main" id="{F5F1DFA7-CA90-4C50-A4E4-5BA9C8378C6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0EE004-E50E-4F4C-BD09-300FC6180418}"/>
              </a:ext>
            </a:extLst>
          </p:cNvPr>
          <p:cNvSpPr>
            <a:spLocks noGrp="1"/>
          </p:cNvSpPr>
          <p:nvPr>
            <p:ph type="sldNum" sz="quarter" idx="12"/>
          </p:nvPr>
        </p:nvSpPr>
        <p:spPr/>
        <p:txBody>
          <a:bodyPr/>
          <a:lstStyle/>
          <a:p>
            <a:fld id="{5A259278-288B-48B9-964D-283567D47105}" type="slidenum">
              <a:rPr lang="en-US" smtClean="0"/>
              <a:t>‹#›</a:t>
            </a:fld>
            <a:endParaRPr lang="en-US"/>
          </a:p>
        </p:txBody>
      </p:sp>
    </p:spTree>
    <p:extLst>
      <p:ext uri="{BB962C8B-B14F-4D97-AF65-F5344CB8AC3E}">
        <p14:creationId xmlns:p14="http://schemas.microsoft.com/office/powerpoint/2010/main" val="419604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48B589-482B-4B93-A716-02679C028D47}"/>
              </a:ext>
            </a:extLst>
          </p:cNvPr>
          <p:cNvSpPr>
            <a:spLocks noGrp="1"/>
          </p:cNvSpPr>
          <p:nvPr>
            <p:ph idx="1"/>
          </p:nvPr>
        </p:nvSpPr>
        <p:spPr>
          <a:xfrm>
            <a:off x="3887391" y="987428"/>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9B8AB3-EAC4-4C18-8415-969D389C6EA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027B9CA-6BB5-4E90-AC91-0AD34C706316}"/>
              </a:ext>
            </a:extLst>
          </p:cNvPr>
          <p:cNvSpPr>
            <a:spLocks noGrp="1"/>
          </p:cNvSpPr>
          <p:nvPr>
            <p:ph type="dt" sz="half" idx="10"/>
          </p:nvPr>
        </p:nvSpPr>
        <p:spPr/>
        <p:txBody>
          <a:bodyPr/>
          <a:lstStyle/>
          <a:p>
            <a:fld id="{9B2B1758-A322-48E9-B2B9-D1721994DEDF}" type="datetime1">
              <a:rPr lang="en-US" smtClean="0"/>
              <a:t>11/7/2023</a:t>
            </a:fld>
            <a:endParaRPr lang="en-US"/>
          </a:p>
        </p:txBody>
      </p:sp>
      <p:sp>
        <p:nvSpPr>
          <p:cNvPr id="6" name="Footer Placeholder 5">
            <a:extLst>
              <a:ext uri="{FF2B5EF4-FFF2-40B4-BE49-F238E27FC236}">
                <a16:creationId xmlns:a16="http://schemas.microsoft.com/office/drawing/2014/main" id="{69B33905-1058-4060-A1A7-4D3251C79C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8DB50-741C-4C4B-B945-EEC0EA5EB86D}"/>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8" name="Title 1">
            <a:extLst>
              <a:ext uri="{FF2B5EF4-FFF2-40B4-BE49-F238E27FC236}">
                <a16:creationId xmlns:a16="http://schemas.microsoft.com/office/drawing/2014/main" id="{96647273-AFBE-4C2E-AF25-88CE9BC75F11}"/>
              </a:ext>
            </a:extLst>
          </p:cNvPr>
          <p:cNvSpPr>
            <a:spLocks noGrp="1"/>
          </p:cNvSpPr>
          <p:nvPr>
            <p:ph type="title"/>
          </p:nvPr>
        </p:nvSpPr>
        <p:spPr>
          <a:xfrm>
            <a:off x="33894" y="700688"/>
            <a:ext cx="3751893" cy="1059793"/>
          </a:xfrm>
        </p:spPr>
        <p:txBody>
          <a:bodyPr>
            <a:noAutofit/>
          </a:bodyPr>
          <a:lstStyle>
            <a:lvl1pPr>
              <a:defRPr sz="2400"/>
            </a:lvl1pPr>
          </a:lstStyle>
          <a:p>
            <a:r>
              <a:rPr lang="en-US"/>
              <a:t>Click to edit Master title style</a:t>
            </a:r>
          </a:p>
        </p:txBody>
      </p:sp>
    </p:spTree>
    <p:extLst>
      <p:ext uri="{BB962C8B-B14F-4D97-AF65-F5344CB8AC3E}">
        <p14:creationId xmlns:p14="http://schemas.microsoft.com/office/powerpoint/2010/main" val="1902224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2DE4DA0-3A68-4AD5-8A8C-19BD52C64717}"/>
              </a:ext>
            </a:extLst>
          </p:cNvPr>
          <p:cNvSpPr>
            <a:spLocks noGrp="1"/>
          </p:cNvSpPr>
          <p:nvPr>
            <p:ph type="pic" idx="1"/>
          </p:nvPr>
        </p:nvSpPr>
        <p:spPr>
          <a:xfrm>
            <a:off x="3887391" y="987428"/>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72AF30F-CB59-4AE7-A32F-75F74A324935}"/>
              </a:ext>
            </a:extLst>
          </p:cNvPr>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788DD0D-0DF3-4878-B739-AC9992CA7372}"/>
              </a:ext>
            </a:extLst>
          </p:cNvPr>
          <p:cNvSpPr>
            <a:spLocks noGrp="1"/>
          </p:cNvSpPr>
          <p:nvPr>
            <p:ph type="dt" sz="half" idx="10"/>
          </p:nvPr>
        </p:nvSpPr>
        <p:spPr/>
        <p:txBody>
          <a:bodyPr/>
          <a:lstStyle/>
          <a:p>
            <a:fld id="{05B7CFDA-D903-41C1-86AB-87927AF95F08}" type="datetime1">
              <a:rPr lang="en-US" smtClean="0"/>
              <a:t>11/7/2023</a:t>
            </a:fld>
            <a:endParaRPr lang="en-US"/>
          </a:p>
        </p:txBody>
      </p:sp>
      <p:sp>
        <p:nvSpPr>
          <p:cNvPr id="6" name="Footer Placeholder 5">
            <a:extLst>
              <a:ext uri="{FF2B5EF4-FFF2-40B4-BE49-F238E27FC236}">
                <a16:creationId xmlns:a16="http://schemas.microsoft.com/office/drawing/2014/main" id="{2610794E-A568-4C43-B71C-D618CFE631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6D511D-DA25-48BD-ACAB-17B1E7571141}"/>
              </a:ext>
            </a:extLst>
          </p:cNvPr>
          <p:cNvSpPr>
            <a:spLocks noGrp="1"/>
          </p:cNvSpPr>
          <p:nvPr>
            <p:ph type="sldNum" sz="quarter" idx="12"/>
          </p:nvPr>
        </p:nvSpPr>
        <p:spPr/>
        <p:txBody>
          <a:bodyPr/>
          <a:lstStyle/>
          <a:p>
            <a:fld id="{5A259278-288B-48B9-964D-283567D47105}" type="slidenum">
              <a:rPr lang="en-US" smtClean="0"/>
              <a:t>‹#›</a:t>
            </a:fld>
            <a:endParaRPr lang="en-US"/>
          </a:p>
        </p:txBody>
      </p:sp>
      <p:sp>
        <p:nvSpPr>
          <p:cNvPr id="8" name="Title 1">
            <a:extLst>
              <a:ext uri="{FF2B5EF4-FFF2-40B4-BE49-F238E27FC236}">
                <a16:creationId xmlns:a16="http://schemas.microsoft.com/office/drawing/2014/main" id="{D5767A34-0685-4689-8FCD-CAE827AAE931}"/>
              </a:ext>
            </a:extLst>
          </p:cNvPr>
          <p:cNvSpPr>
            <a:spLocks noGrp="1"/>
          </p:cNvSpPr>
          <p:nvPr>
            <p:ph type="title"/>
          </p:nvPr>
        </p:nvSpPr>
        <p:spPr>
          <a:xfrm>
            <a:off x="33894" y="700688"/>
            <a:ext cx="3751893" cy="1059793"/>
          </a:xfrm>
        </p:spPr>
        <p:txBody>
          <a:bodyPr>
            <a:noAutofit/>
          </a:bodyPr>
          <a:lstStyle>
            <a:lvl1pPr>
              <a:defRPr sz="2400"/>
            </a:lvl1pPr>
          </a:lstStyle>
          <a:p>
            <a:r>
              <a:rPr lang="en-US"/>
              <a:t>Click to edit Master title style</a:t>
            </a:r>
          </a:p>
        </p:txBody>
      </p:sp>
    </p:spTree>
    <p:extLst>
      <p:ext uri="{BB962C8B-B14F-4D97-AF65-F5344CB8AC3E}">
        <p14:creationId xmlns:p14="http://schemas.microsoft.com/office/powerpoint/2010/main" val="62072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50F771E-55AE-4BDC-AF1D-6DAC89675FC0}"/>
              </a:ext>
            </a:extLst>
          </p:cNvPr>
          <p:cNvSpPr txBox="1">
            <a:spLocks/>
          </p:cNvSpPr>
          <p:nvPr userDrawn="1"/>
        </p:nvSpPr>
        <p:spPr>
          <a:xfrm>
            <a:off x="0" y="660398"/>
            <a:ext cx="7287172" cy="1100083"/>
          </a:xfrm>
          <a:prstGeom prst="rect">
            <a:avLst/>
          </a:prstGeom>
          <a:solidFill>
            <a:srgbClr val="09483B"/>
          </a:solidFill>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pPr algn="l"/>
            <a:endParaRPr lang="en-US" sz="300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3D80EB99-C974-4CB1-A38B-5BE30103F82E}"/>
              </a:ext>
            </a:extLst>
          </p:cNvPr>
          <p:cNvSpPr>
            <a:spLocks noGrp="1"/>
          </p:cNvSpPr>
          <p:nvPr>
            <p:ph type="body" idx="1"/>
          </p:nvPr>
        </p:nvSpPr>
        <p:spPr>
          <a:xfrm>
            <a:off x="628650" y="2045544"/>
            <a:ext cx="7886700" cy="40234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63B715-85E2-4C96-9005-A29C7F582499}"/>
              </a:ext>
            </a:extLst>
          </p:cNvPr>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5167C1A-4650-43A3-923D-D9F80B59C143}" type="datetime1">
              <a:rPr lang="en-US" smtClean="0"/>
              <a:t>11/7/2023</a:t>
            </a:fld>
            <a:endParaRPr lang="en-US"/>
          </a:p>
        </p:txBody>
      </p:sp>
      <p:sp>
        <p:nvSpPr>
          <p:cNvPr id="5" name="Footer Placeholder 4">
            <a:extLst>
              <a:ext uri="{FF2B5EF4-FFF2-40B4-BE49-F238E27FC236}">
                <a16:creationId xmlns:a16="http://schemas.microsoft.com/office/drawing/2014/main" id="{1AA09A40-AFAC-40D7-A760-A7C259F89228}"/>
              </a:ext>
            </a:extLst>
          </p:cNvPr>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B7374B8-297E-452F-92AB-05738A96288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259278-288B-48B9-964D-283567D47105}" type="slidenum">
              <a:rPr lang="en-US" smtClean="0"/>
              <a:t>‹#›</a:t>
            </a:fld>
            <a:endParaRPr lang="en-US"/>
          </a:p>
        </p:txBody>
      </p:sp>
      <p:sp>
        <p:nvSpPr>
          <p:cNvPr id="7" name="Rectangle 6">
            <a:extLst>
              <a:ext uri="{FF2B5EF4-FFF2-40B4-BE49-F238E27FC236}">
                <a16:creationId xmlns:a16="http://schemas.microsoft.com/office/drawing/2014/main" id="{8F8BD9A5-12D6-4C7A-AB7F-5967D6D15986}"/>
              </a:ext>
            </a:extLst>
          </p:cNvPr>
          <p:cNvSpPr/>
          <p:nvPr userDrawn="1"/>
        </p:nvSpPr>
        <p:spPr>
          <a:xfrm>
            <a:off x="7917793" y="0"/>
            <a:ext cx="1226207" cy="700690"/>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pic>
        <p:nvPicPr>
          <p:cNvPr id="8" name="Picture 7" descr="LC logo white Large.png">
            <a:extLst>
              <a:ext uri="{FF2B5EF4-FFF2-40B4-BE49-F238E27FC236}">
                <a16:creationId xmlns:a16="http://schemas.microsoft.com/office/drawing/2014/main" id="{7D0D4056-DD41-4492-B9FC-EB112A764360}"/>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100129" y="131380"/>
            <a:ext cx="875705" cy="446690"/>
          </a:xfrm>
          <a:prstGeom prst="rect">
            <a:avLst/>
          </a:prstGeom>
        </p:spPr>
      </p:pic>
      <p:sp>
        <p:nvSpPr>
          <p:cNvPr id="9" name="Rectangle 8">
            <a:extLst>
              <a:ext uri="{FF2B5EF4-FFF2-40B4-BE49-F238E27FC236}">
                <a16:creationId xmlns:a16="http://schemas.microsoft.com/office/drawing/2014/main" id="{42C2951B-9C9E-496D-B8D2-81D595884110}"/>
              </a:ext>
            </a:extLst>
          </p:cNvPr>
          <p:cNvSpPr/>
          <p:nvPr userDrawn="1"/>
        </p:nvSpPr>
        <p:spPr>
          <a:xfrm>
            <a:off x="7287172" y="700688"/>
            <a:ext cx="1856828" cy="1059793"/>
          </a:xfrm>
          <a:prstGeom prst="rect">
            <a:avLst/>
          </a:prstGeom>
          <a:solidFill>
            <a:srgbClr val="E5D7B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BE476E2-1564-44BB-B48D-28582B4AEF21}"/>
              </a:ext>
            </a:extLst>
          </p:cNvPr>
          <p:cNvSpPr/>
          <p:nvPr userDrawn="1"/>
        </p:nvSpPr>
        <p:spPr>
          <a:xfrm>
            <a:off x="0" y="0"/>
            <a:ext cx="7917793" cy="700690"/>
          </a:xfrm>
          <a:prstGeom prst="rect">
            <a:avLst/>
          </a:prstGeom>
          <a:solidFill>
            <a:srgbClr val="A5B9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F85FFA20-4878-4FBB-80F2-A425474BA747}"/>
              </a:ext>
            </a:extLst>
          </p:cNvPr>
          <p:cNvSpPr/>
          <p:nvPr userDrawn="1"/>
        </p:nvSpPr>
        <p:spPr>
          <a:xfrm>
            <a:off x="0" y="1760483"/>
            <a:ext cx="173606" cy="5097517"/>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EB4F9272-EDFE-46A5-B70B-6C3D09ADD508}"/>
              </a:ext>
            </a:extLst>
          </p:cNvPr>
          <p:cNvSpPr>
            <a:spLocks noGrp="1"/>
          </p:cNvSpPr>
          <p:nvPr>
            <p:ph type="title"/>
          </p:nvPr>
        </p:nvSpPr>
        <p:spPr>
          <a:xfrm>
            <a:off x="33894" y="700688"/>
            <a:ext cx="7253278" cy="1059793"/>
          </a:xfrm>
          <a:prstGeom prst="rect">
            <a:avLst/>
          </a:prstGeom>
        </p:spPr>
        <p:txBody>
          <a:bodyPr vert="horz" lIns="91440" tIns="45720" rIns="91440" bIns="45720" rtlCol="0" anchor="ctr">
            <a:normAutofit/>
          </a:bodyPr>
          <a:lstStyle/>
          <a:p>
            <a:r>
              <a:rPr lang="en-US"/>
              <a:t>Click to edit Master title style</a:t>
            </a:r>
          </a:p>
        </p:txBody>
      </p:sp>
      <p:sp>
        <p:nvSpPr>
          <p:cNvPr id="13" name="TextBox 12">
            <a:extLst>
              <a:ext uri="{FF2B5EF4-FFF2-40B4-BE49-F238E27FC236}">
                <a16:creationId xmlns:a16="http://schemas.microsoft.com/office/drawing/2014/main" id="{8B4F10C6-E0B8-4C2D-8619-3CFF42E71A57}"/>
              </a:ext>
            </a:extLst>
          </p:cNvPr>
          <p:cNvSpPr txBox="1"/>
          <p:nvPr userDrawn="1"/>
        </p:nvSpPr>
        <p:spPr>
          <a:xfrm>
            <a:off x="175171" y="34203"/>
            <a:ext cx="7742622" cy="646331"/>
          </a:xfrm>
          <a:prstGeom prst="rect">
            <a:avLst/>
          </a:prstGeom>
          <a:noFill/>
        </p:spPr>
        <p:txBody>
          <a:bodyPr wrap="square" rtlCol="0">
            <a:spAutoFit/>
          </a:bodyPr>
          <a:lstStyle/>
          <a:p>
            <a:r>
              <a:rPr lang="en-US" cap="all">
                <a:solidFill>
                  <a:srgbClr val="09483B"/>
                </a:solidFill>
                <a:latin typeface="Arial" panose="020B0604020202020204" pitchFamily="34" charset="0"/>
                <a:cs typeface="Arial" panose="020B0604020202020204" pitchFamily="34" charset="0"/>
              </a:rPr>
              <a:t>Water Planning and Existing Conditions</a:t>
            </a:r>
            <a:br>
              <a:rPr lang="en-US" cap="all">
                <a:solidFill>
                  <a:srgbClr val="09483B"/>
                </a:solidFill>
                <a:latin typeface="Arial" panose="020B0604020202020204" pitchFamily="34" charset="0"/>
                <a:cs typeface="Arial" panose="020B0604020202020204" pitchFamily="34" charset="0"/>
              </a:rPr>
            </a:br>
            <a:r>
              <a:rPr lang="en-US" cap="all">
                <a:solidFill>
                  <a:srgbClr val="09483B"/>
                </a:solidFill>
                <a:latin typeface="Arial" panose="020B0604020202020204" pitchFamily="34" charset="0"/>
                <a:cs typeface="Arial" panose="020B0604020202020204" pitchFamily="34" charset="0"/>
              </a:rPr>
              <a:t>Discussion</a:t>
            </a:r>
          </a:p>
        </p:txBody>
      </p:sp>
    </p:spTree>
    <p:extLst>
      <p:ext uri="{BB962C8B-B14F-4D97-AF65-F5344CB8AC3E}">
        <p14:creationId xmlns:p14="http://schemas.microsoft.com/office/powerpoint/2010/main" val="14645590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lvl1pPr algn="l" defTabSz="685800" rtl="0" eaLnBrk="1" latinLnBrk="0" hangingPunct="1">
        <a:lnSpc>
          <a:spcPct val="90000"/>
        </a:lnSpc>
        <a:spcBef>
          <a:spcPct val="0"/>
        </a:spcBef>
        <a:buNone/>
        <a:defRPr lang="en-US" sz="3000" kern="1200" cap="all" normalizeH="0" dirty="0">
          <a:solidFill>
            <a:srgbClr val="A5B9B3"/>
          </a:solidFill>
          <a:latin typeface="Arial" panose="020B0604020202020204" pitchFamily="34" charset="0"/>
          <a:ea typeface="+mj-ea"/>
          <a:cs typeface="Arial" panose="020B0604020202020204" pitchFamily="34" charset="0"/>
        </a:defRPr>
      </a:lvl1pPr>
    </p:titleStyle>
    <p:bodyStyle>
      <a:lvl1pPr marL="0" indent="0" algn="l" defTabSz="685800" rtl="0" eaLnBrk="1" latinLnBrk="0" hangingPunct="1">
        <a:lnSpc>
          <a:spcPct val="90000"/>
        </a:lnSpc>
        <a:spcBef>
          <a:spcPts val="750"/>
        </a:spcBef>
        <a:buFont typeface="Arial" panose="020B0604020202020204" pitchFamily="34" charset="0"/>
        <a:buNone/>
        <a:defRPr sz="3000" kern="1200">
          <a:solidFill>
            <a:schemeClr val="accent3"/>
          </a:solidFill>
          <a:latin typeface="+mn-lt"/>
          <a:ea typeface="+mn-ea"/>
          <a:cs typeface="+mn-cs"/>
        </a:defRPr>
      </a:lvl1pPr>
      <a:lvl2pPr marL="514350" indent="-171450" algn="l" defTabSz="685800" rtl="0" eaLnBrk="1" latinLnBrk="0" hangingPunct="1">
        <a:lnSpc>
          <a:spcPct val="900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buClr>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24.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http://www.menti.com/" TargetMode="External"/><Relationship Id="rId9" Type="http://schemas.openxmlformats.org/officeDocument/2006/relationships/image" Target="../media/image11.sv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6.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hyperlink" Target="http://www.menti.com/" TargetMode="External"/><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44827" y="2216475"/>
            <a:ext cx="1699173" cy="814552"/>
          </a:xfrm>
          <a:prstGeom prst="rect">
            <a:avLst/>
          </a:prstGeom>
          <a:solidFill>
            <a:srgbClr val="8B37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a:ea typeface="Calibri"/>
              <a:cs typeface="Calibri"/>
            </a:endParaRPr>
          </a:p>
        </p:txBody>
      </p:sp>
      <p:pic>
        <p:nvPicPr>
          <p:cNvPr id="11" name="Picture 10" descr="LC logo white Larg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26629" y="2296362"/>
            <a:ext cx="1184780" cy="604346"/>
          </a:xfrm>
          <a:prstGeom prst="rect">
            <a:avLst/>
          </a:prstGeom>
        </p:spPr>
      </p:pic>
      <p:sp>
        <p:nvSpPr>
          <p:cNvPr id="16" name="Title 15">
            <a:extLst>
              <a:ext uri="{FF2B5EF4-FFF2-40B4-BE49-F238E27FC236}">
                <a16:creationId xmlns:a16="http://schemas.microsoft.com/office/drawing/2014/main" id="{3C9D935E-3465-4D91-82D7-B6135AB5DDE1}"/>
              </a:ext>
            </a:extLst>
          </p:cNvPr>
          <p:cNvSpPr>
            <a:spLocks noGrp="1"/>
          </p:cNvSpPr>
          <p:nvPr>
            <p:ph type="ctrTitle"/>
          </p:nvPr>
        </p:nvSpPr>
        <p:spPr/>
        <p:txBody>
          <a:bodyPr>
            <a:normAutofit/>
          </a:bodyPr>
          <a:lstStyle/>
          <a:p>
            <a:r>
              <a:rPr lang="en-US" sz="3600">
                <a:latin typeface="Calibri"/>
                <a:ea typeface="Calibri"/>
                <a:cs typeface="Arial"/>
              </a:rPr>
              <a:t>Larimer County water Master Plan</a:t>
            </a:r>
          </a:p>
        </p:txBody>
      </p:sp>
      <p:sp>
        <p:nvSpPr>
          <p:cNvPr id="17" name="Subtitle 16">
            <a:extLst>
              <a:ext uri="{FF2B5EF4-FFF2-40B4-BE49-F238E27FC236}">
                <a16:creationId xmlns:a16="http://schemas.microsoft.com/office/drawing/2014/main" id="{CD8AD982-A0DA-4F04-9260-93425BF27EF1}"/>
              </a:ext>
            </a:extLst>
          </p:cNvPr>
          <p:cNvSpPr>
            <a:spLocks noGrp="1"/>
          </p:cNvSpPr>
          <p:nvPr>
            <p:ph type="subTitle" idx="1"/>
          </p:nvPr>
        </p:nvSpPr>
        <p:spPr>
          <a:xfrm>
            <a:off x="515815" y="4094511"/>
            <a:ext cx="8395594" cy="1391888"/>
          </a:xfrm>
        </p:spPr>
        <p:txBody>
          <a:bodyPr>
            <a:normAutofit/>
          </a:bodyPr>
          <a:lstStyle/>
          <a:p>
            <a:r>
              <a:rPr lang="en-US" sz="2400">
                <a:latin typeface="Calibri"/>
                <a:ea typeface="Calibri"/>
                <a:cs typeface="Calibri"/>
              </a:rPr>
              <a:t>Vision and Goals Workshop</a:t>
            </a:r>
            <a:endParaRPr lang="en-US" sz="2400" cap="all">
              <a:solidFill>
                <a:srgbClr val="09483B"/>
              </a:solidFill>
              <a:latin typeface="Calibri"/>
              <a:ea typeface="Calibri"/>
              <a:cs typeface="Calibri"/>
            </a:endParaRPr>
          </a:p>
          <a:p>
            <a:br>
              <a:rPr lang="en-US" sz="2400">
                <a:latin typeface="Calibri"/>
                <a:ea typeface="Calibri"/>
                <a:cs typeface="Calibri"/>
              </a:rPr>
            </a:br>
            <a:r>
              <a:rPr lang="en-US" sz="2400">
                <a:latin typeface="Calibri"/>
                <a:ea typeface="Calibri"/>
                <a:cs typeface="Calibri"/>
              </a:rPr>
              <a:t>November 6, 2023</a:t>
            </a:r>
            <a:endParaRPr lang="en-US" sz="2400" cap="all">
              <a:solidFill>
                <a:srgbClr val="09483B"/>
              </a:solidFill>
              <a:latin typeface="Calibri"/>
              <a:ea typeface="Calibri"/>
              <a:cs typeface="Calibri"/>
            </a:endParaRPr>
          </a:p>
        </p:txBody>
      </p:sp>
    </p:spTree>
    <p:extLst>
      <p:ext uri="{BB962C8B-B14F-4D97-AF65-F5344CB8AC3E}">
        <p14:creationId xmlns:p14="http://schemas.microsoft.com/office/powerpoint/2010/main" val="334118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5766F-54A4-4487-BFAA-968CFA7D810B}"/>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Plan, Part 1 – 2022 Foundational Work</a:t>
            </a:r>
          </a:p>
        </p:txBody>
      </p:sp>
      <p:grpSp>
        <p:nvGrpSpPr>
          <p:cNvPr id="9" name="Group 8">
            <a:extLst>
              <a:ext uri="{FF2B5EF4-FFF2-40B4-BE49-F238E27FC236}">
                <a16:creationId xmlns:a16="http://schemas.microsoft.com/office/drawing/2014/main" id="{98BEDE54-1939-45FE-9D17-2BFA85C5E616}"/>
              </a:ext>
            </a:extLst>
          </p:cNvPr>
          <p:cNvGrpSpPr/>
          <p:nvPr/>
        </p:nvGrpSpPr>
        <p:grpSpPr>
          <a:xfrm>
            <a:off x="819796" y="2476766"/>
            <a:ext cx="8031780" cy="952234"/>
            <a:chOff x="1167918" y="2343319"/>
            <a:chExt cx="8031780" cy="952234"/>
          </a:xfrm>
        </p:grpSpPr>
        <p:sp>
          <p:nvSpPr>
            <p:cNvPr id="10" name="Freeform: Shape 9">
              <a:extLst>
                <a:ext uri="{FF2B5EF4-FFF2-40B4-BE49-F238E27FC236}">
                  <a16:creationId xmlns:a16="http://schemas.microsoft.com/office/drawing/2014/main" id="{E120B31A-5B3F-4C55-84FB-BAC4940674DA}"/>
                </a:ext>
              </a:extLst>
            </p:cNvPr>
            <p:cNvSpPr/>
            <p:nvPr/>
          </p:nvSpPr>
          <p:spPr>
            <a:xfrm>
              <a:off x="1167918" y="2343319"/>
              <a:ext cx="4237018" cy="952233"/>
            </a:xfrm>
            <a:custGeom>
              <a:avLst/>
              <a:gdLst>
                <a:gd name="connsiteX0" fmla="*/ 0 w 4237018"/>
                <a:gd name="connsiteY0" fmla="*/ 0 h 952233"/>
                <a:gd name="connsiteX1" fmla="*/ 3760902 w 4237018"/>
                <a:gd name="connsiteY1" fmla="*/ 0 h 952233"/>
                <a:gd name="connsiteX2" fmla="*/ 4237018 w 4237018"/>
                <a:gd name="connsiteY2" fmla="*/ 476117 h 952233"/>
                <a:gd name="connsiteX3" fmla="*/ 3760902 w 4237018"/>
                <a:gd name="connsiteY3" fmla="*/ 952233 h 952233"/>
                <a:gd name="connsiteX4" fmla="*/ 0 w 4237018"/>
                <a:gd name="connsiteY4" fmla="*/ 952233 h 952233"/>
                <a:gd name="connsiteX5" fmla="*/ 0 w 4237018"/>
                <a:gd name="connsiteY5" fmla="*/ 0 h 9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7018" h="952233">
                  <a:moveTo>
                    <a:pt x="0" y="0"/>
                  </a:moveTo>
                  <a:lnTo>
                    <a:pt x="3760902" y="0"/>
                  </a:lnTo>
                  <a:lnTo>
                    <a:pt x="4237018" y="476117"/>
                  </a:lnTo>
                  <a:lnTo>
                    <a:pt x="3760902" y="952233"/>
                  </a:lnTo>
                  <a:lnTo>
                    <a:pt x="0" y="952233"/>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8016" tIns="64008" rIns="270062" bIns="64008" numCol="1" spcCol="1270" anchor="ctr" anchorCtr="0">
              <a:noAutofit/>
            </a:bodyPr>
            <a:lstStyle/>
            <a:p>
              <a:pPr algn="ctr" defTabSz="1066800">
                <a:lnSpc>
                  <a:spcPct val="90000"/>
                </a:lnSpc>
                <a:spcBef>
                  <a:spcPct val="0"/>
                </a:spcBef>
                <a:spcAft>
                  <a:spcPct val="35000"/>
                </a:spcAft>
              </a:pPr>
              <a:r>
                <a:rPr lang="en-US" sz="2400" b="1" kern="1200">
                  <a:latin typeface="Calibri"/>
                  <a:ea typeface="Calibri"/>
                  <a:cs typeface="Calibri"/>
                </a:rPr>
                <a:t>Existing Conditions Assessment</a:t>
              </a:r>
              <a:r>
                <a:rPr lang="en-US" sz="2400" b="1">
                  <a:latin typeface="Calibri"/>
                  <a:ea typeface="Calibri"/>
                  <a:cs typeface="Calibri"/>
                </a:rPr>
                <a:t> </a:t>
              </a:r>
              <a:endParaRPr lang="en-US" sz="2400" kern="1200"/>
            </a:p>
          </p:txBody>
        </p:sp>
        <p:sp>
          <p:nvSpPr>
            <p:cNvPr id="11" name="Freeform: Shape 10">
              <a:extLst>
                <a:ext uri="{FF2B5EF4-FFF2-40B4-BE49-F238E27FC236}">
                  <a16:creationId xmlns:a16="http://schemas.microsoft.com/office/drawing/2014/main" id="{EAECADD9-A931-44C2-B17B-C4E1FC961D5F}"/>
                </a:ext>
              </a:extLst>
            </p:cNvPr>
            <p:cNvSpPr/>
            <p:nvPr/>
          </p:nvSpPr>
          <p:spPr>
            <a:xfrm>
              <a:off x="4962680" y="2343320"/>
              <a:ext cx="4237018" cy="952233"/>
            </a:xfrm>
            <a:custGeom>
              <a:avLst/>
              <a:gdLst>
                <a:gd name="connsiteX0" fmla="*/ 0 w 4237018"/>
                <a:gd name="connsiteY0" fmla="*/ 0 h 952233"/>
                <a:gd name="connsiteX1" fmla="*/ 3760902 w 4237018"/>
                <a:gd name="connsiteY1" fmla="*/ 0 h 952233"/>
                <a:gd name="connsiteX2" fmla="*/ 4237018 w 4237018"/>
                <a:gd name="connsiteY2" fmla="*/ 476117 h 952233"/>
                <a:gd name="connsiteX3" fmla="*/ 3760902 w 4237018"/>
                <a:gd name="connsiteY3" fmla="*/ 952233 h 952233"/>
                <a:gd name="connsiteX4" fmla="*/ 0 w 4237018"/>
                <a:gd name="connsiteY4" fmla="*/ 952233 h 952233"/>
                <a:gd name="connsiteX5" fmla="*/ 476117 w 4237018"/>
                <a:gd name="connsiteY5" fmla="*/ 476117 h 952233"/>
                <a:gd name="connsiteX6" fmla="*/ 0 w 4237018"/>
                <a:gd name="connsiteY6" fmla="*/ 0 h 952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018" h="952233">
                  <a:moveTo>
                    <a:pt x="0" y="0"/>
                  </a:moveTo>
                  <a:lnTo>
                    <a:pt x="3760902" y="0"/>
                  </a:lnTo>
                  <a:lnTo>
                    <a:pt x="4237018" y="476117"/>
                  </a:lnTo>
                  <a:lnTo>
                    <a:pt x="3760902" y="952233"/>
                  </a:lnTo>
                  <a:lnTo>
                    <a:pt x="0" y="952233"/>
                  </a:lnTo>
                  <a:lnTo>
                    <a:pt x="476117" y="47611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2129" tIns="64008" rIns="508120" bIns="64008" numCol="1" spcCol="1270" anchor="ctr" anchorCtr="0">
              <a:noAutofit/>
            </a:bodyPr>
            <a:lstStyle/>
            <a:p>
              <a:pPr algn="ctr" defTabSz="1066800">
                <a:lnSpc>
                  <a:spcPct val="90000"/>
                </a:lnSpc>
                <a:spcBef>
                  <a:spcPct val="0"/>
                </a:spcBef>
                <a:spcAft>
                  <a:spcPct val="35000"/>
                </a:spcAft>
              </a:pPr>
              <a:r>
                <a:rPr lang="en-US" sz="2400" b="1" kern="1200">
                  <a:latin typeface="Calibri"/>
                  <a:ea typeface="Calibri"/>
                  <a:cs typeface="Calibri"/>
                </a:rPr>
                <a:t>Initial Vision and Goal Setting</a:t>
              </a:r>
              <a:r>
                <a:rPr lang="en-US" sz="2400" b="1">
                  <a:latin typeface="Calibri"/>
                  <a:ea typeface="Calibri"/>
                  <a:cs typeface="Calibri"/>
                </a:rPr>
                <a:t> </a:t>
              </a:r>
              <a:endParaRPr lang="en-US" sz="2400" kern="1200"/>
            </a:p>
          </p:txBody>
        </p:sp>
      </p:grpSp>
      <p:sp>
        <p:nvSpPr>
          <p:cNvPr id="6" name="TextBox 5">
            <a:extLst>
              <a:ext uri="{FF2B5EF4-FFF2-40B4-BE49-F238E27FC236}">
                <a16:creationId xmlns:a16="http://schemas.microsoft.com/office/drawing/2014/main" id="{C9C03E10-AC01-4FC8-97FD-7C0E6BEEF02E}"/>
              </a:ext>
            </a:extLst>
          </p:cNvPr>
          <p:cNvSpPr txBox="1"/>
          <p:nvPr/>
        </p:nvSpPr>
        <p:spPr>
          <a:xfrm>
            <a:off x="279901" y="3545119"/>
            <a:ext cx="4292100" cy="2031325"/>
          </a:xfrm>
          <a:prstGeom prst="rect">
            <a:avLst/>
          </a:prstGeom>
          <a:noFill/>
        </p:spPr>
        <p:txBody>
          <a:bodyPr wrap="square" lIns="91440" tIns="45720" rIns="91440" bIns="45720" rtlCol="0" anchor="t">
            <a:spAutoFit/>
          </a:bodyPr>
          <a:lstStyle/>
          <a:p>
            <a:pPr marL="742950" lvl="1" indent="-285750">
              <a:buClr>
                <a:schemeClr val="accent3"/>
              </a:buClr>
              <a:buFont typeface="Arial" panose="020B0604020202020204" pitchFamily="34" charset="0"/>
              <a:buChar char="•"/>
            </a:pPr>
            <a:r>
              <a:rPr lang="en-US" b="1">
                <a:latin typeface="Calibri"/>
                <a:ea typeface="Calibri"/>
                <a:cs typeface="Calibri"/>
              </a:rPr>
              <a:t>Scope: </a:t>
            </a:r>
            <a:r>
              <a:rPr lang="en-US">
                <a:latin typeface="Calibri"/>
                <a:ea typeface="Calibri"/>
                <a:cs typeface="Calibri"/>
              </a:rPr>
              <a:t>Assessed existing conditions related to water supplies and agricultural land and identified risks and vulnerabilities.</a:t>
            </a:r>
            <a:br>
              <a:rPr lang="en-US">
                <a:latin typeface="Calibri"/>
              </a:rPr>
            </a:br>
            <a:endParaRPr lang="en-US">
              <a:latin typeface="Calibri"/>
              <a:ea typeface="Calibri"/>
              <a:cs typeface="Calibri"/>
            </a:endParaRPr>
          </a:p>
          <a:p>
            <a:pPr marL="742950" lvl="1" indent="-285750">
              <a:buClr>
                <a:schemeClr val="accent3"/>
              </a:buClr>
              <a:buFont typeface="Arial" panose="020B0604020202020204" pitchFamily="34" charset="0"/>
              <a:buChar char="•"/>
            </a:pPr>
            <a:r>
              <a:rPr lang="en-US" b="1">
                <a:latin typeface="Calibri"/>
                <a:ea typeface="Calibri"/>
                <a:cs typeface="Calibri"/>
              </a:rPr>
              <a:t>Deliverable: </a:t>
            </a:r>
            <a:r>
              <a:rPr lang="en-US">
                <a:latin typeface="Calibri"/>
                <a:ea typeface="Calibri"/>
                <a:cs typeface="Calibri"/>
              </a:rPr>
              <a:t>Regional Existing Conditions Report.</a:t>
            </a:r>
          </a:p>
        </p:txBody>
      </p:sp>
      <p:sp>
        <p:nvSpPr>
          <p:cNvPr id="8" name="TextBox 7">
            <a:extLst>
              <a:ext uri="{FF2B5EF4-FFF2-40B4-BE49-F238E27FC236}">
                <a16:creationId xmlns:a16="http://schemas.microsoft.com/office/drawing/2014/main" id="{4A2180C0-DB67-45D5-A7F5-88CB55C64B68}"/>
              </a:ext>
            </a:extLst>
          </p:cNvPr>
          <p:cNvSpPr txBox="1"/>
          <p:nvPr/>
        </p:nvSpPr>
        <p:spPr>
          <a:xfrm>
            <a:off x="4284220" y="3545119"/>
            <a:ext cx="4237018" cy="2277547"/>
          </a:xfrm>
          <a:prstGeom prst="rect">
            <a:avLst/>
          </a:prstGeom>
          <a:noFill/>
        </p:spPr>
        <p:txBody>
          <a:bodyPr wrap="square" lIns="91440" tIns="45720" rIns="91440" bIns="45720" anchor="t">
            <a:spAutoFit/>
          </a:bodyPr>
          <a:lstStyle/>
          <a:p>
            <a:pPr marL="742950" lvl="1" indent="-285750">
              <a:buClr>
                <a:schemeClr val="accent3"/>
              </a:buClr>
              <a:buFont typeface="Arial" panose="020B0604020202020204" pitchFamily="34" charset="0"/>
              <a:buChar char="•"/>
            </a:pPr>
            <a:r>
              <a:rPr lang="en-US" b="1">
                <a:latin typeface="Calibri"/>
                <a:ea typeface="Calibri"/>
                <a:cs typeface="Calibri"/>
              </a:rPr>
              <a:t>Scope: </a:t>
            </a:r>
            <a:r>
              <a:rPr lang="en-US">
                <a:latin typeface="Calibri"/>
                <a:ea typeface="Calibri"/>
                <a:cs typeface="Calibri"/>
              </a:rPr>
              <a:t>County staff work session and stakeholder open house.</a:t>
            </a:r>
            <a:br>
              <a:rPr lang="en-US">
                <a:latin typeface="Calibri"/>
              </a:rPr>
            </a:br>
            <a:endParaRPr lang="en-US">
              <a:latin typeface="Calibri"/>
              <a:ea typeface="Calibri"/>
              <a:cs typeface="Calibri"/>
            </a:endParaRPr>
          </a:p>
          <a:p>
            <a:pPr marL="742950" lvl="1" indent="-285750">
              <a:buClr>
                <a:schemeClr val="accent3"/>
              </a:buClr>
              <a:buFont typeface="Arial" panose="020B0604020202020204" pitchFamily="34" charset="0"/>
              <a:buChar char="•"/>
            </a:pPr>
            <a:r>
              <a:rPr lang="en-US" b="1">
                <a:latin typeface="Calibri"/>
                <a:ea typeface="Calibri"/>
                <a:cs typeface="Calibri"/>
              </a:rPr>
              <a:t>Deliverable:</a:t>
            </a:r>
            <a:r>
              <a:rPr lang="en-US">
                <a:latin typeface="Calibri"/>
                <a:ea typeface="Calibri"/>
                <a:cs typeface="Calibri"/>
              </a:rPr>
              <a:t> Final memo with key findings, action items, and recommendations for developing the water plan.</a:t>
            </a:r>
          </a:p>
          <a:p>
            <a:pPr lvl="1"/>
            <a:endParaRPr lang="en-US" sz="1600"/>
          </a:p>
        </p:txBody>
      </p:sp>
      <p:sp>
        <p:nvSpPr>
          <p:cNvPr id="3" name="TextBox 2">
            <a:extLst>
              <a:ext uri="{FF2B5EF4-FFF2-40B4-BE49-F238E27FC236}">
                <a16:creationId xmlns:a16="http://schemas.microsoft.com/office/drawing/2014/main" id="{03FA50C8-5200-1E37-05E7-ED9E6E29436D}"/>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4" name="Title 3">
            <a:extLst>
              <a:ext uri="{FF2B5EF4-FFF2-40B4-BE49-F238E27FC236}">
                <a16:creationId xmlns:a16="http://schemas.microsoft.com/office/drawing/2014/main" id="{7C984C67-4803-CD1C-0A70-0179822258EB}"/>
              </a:ext>
            </a:extLst>
          </p:cNvPr>
          <p:cNvSpPr txBox="1">
            <a:spLocks/>
          </p:cNvSpPr>
          <p:nvPr/>
        </p:nvSpPr>
        <p:spPr>
          <a:xfrm>
            <a:off x="482227" y="5906530"/>
            <a:ext cx="8179546" cy="799267"/>
          </a:xfrm>
          <a:prstGeom prst="rect">
            <a:avLst/>
          </a:prstGeom>
          <a:noFill/>
        </p:spPr>
        <p:txBody>
          <a:bodyPr vert="horz" lIns="91440" tIns="45720" rIns="91440" bIns="45720" rtlCol="0" anchor="ctr">
            <a:normAutofit fontScale="37500" lnSpcReduction="20000"/>
          </a:bodyPr>
          <a:lstStyle>
            <a:lvl1pPr algn="l" defTabSz="685800" rtl="0" eaLnBrk="1" latinLnBrk="0" hangingPunct="1">
              <a:lnSpc>
                <a:spcPct val="90000"/>
              </a:lnSpc>
              <a:spcBef>
                <a:spcPct val="0"/>
              </a:spcBef>
              <a:buNone/>
              <a:defRPr lang="en-US" sz="3000" kern="1200" cap="all" normalizeH="0" dirty="0">
                <a:solidFill>
                  <a:srgbClr val="A5B9B3"/>
                </a:solidFill>
                <a:latin typeface="Arial" panose="020B0604020202020204" pitchFamily="34" charset="0"/>
                <a:ea typeface="+mj-ea"/>
                <a:cs typeface="Arial" panose="020B0604020202020204" pitchFamily="34" charset="0"/>
              </a:defRPr>
            </a:lvl1pPr>
          </a:lstStyle>
          <a:p>
            <a:pPr algn="ctr" defTabSz="914400"/>
            <a:r>
              <a:rPr lang="en-US" sz="6000" b="1" cap="none">
                <a:solidFill>
                  <a:srgbClr val="9C9896"/>
                </a:solidFill>
              </a:rPr>
              <a:t>Posted at: </a:t>
            </a:r>
            <a:br>
              <a:rPr lang="en-US" sz="6000" b="1" cap="none">
                <a:solidFill>
                  <a:srgbClr val="9C9896"/>
                </a:solidFill>
              </a:rPr>
            </a:br>
            <a:r>
              <a:rPr lang="en-US" sz="6000" b="1" cap="none">
                <a:solidFill>
                  <a:srgbClr val="385723"/>
                </a:solidFill>
              </a:rPr>
              <a:t>larimer.gov/planning/water</a:t>
            </a:r>
            <a:br>
              <a:rPr lang="en-US" sz="4000" b="1">
                <a:solidFill>
                  <a:srgbClr val="385723"/>
                </a:solidFill>
              </a:rPr>
            </a:br>
            <a:endParaRPr lang="en-US" sz="3900">
              <a:solidFill>
                <a:srgbClr val="385723"/>
              </a:solidFill>
              <a:latin typeface="+mj-lt"/>
              <a:cs typeface="+mj-cs"/>
            </a:endParaRPr>
          </a:p>
        </p:txBody>
      </p:sp>
    </p:spTree>
    <p:extLst>
      <p:ext uri="{BB962C8B-B14F-4D97-AF65-F5344CB8AC3E}">
        <p14:creationId xmlns:p14="http://schemas.microsoft.com/office/powerpoint/2010/main" val="5127207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AA3018-F8DE-4329-AE52-C1D645879866}"/>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Top Water Issues in the region</a:t>
            </a:r>
          </a:p>
        </p:txBody>
      </p:sp>
      <p:sp>
        <p:nvSpPr>
          <p:cNvPr id="9" name="Rectangle 9">
            <a:extLst>
              <a:ext uri="{FF2B5EF4-FFF2-40B4-BE49-F238E27FC236}">
                <a16:creationId xmlns:a16="http://schemas.microsoft.com/office/drawing/2014/main" id="{D4CDAFD7-897E-F21D-079D-69290D4DD7FF}"/>
              </a:ext>
            </a:extLst>
          </p:cNvPr>
          <p:cNvSpPr>
            <a:spLocks noChangeArrowheads="1"/>
          </p:cNvSpPr>
          <p:nvPr/>
        </p:nvSpPr>
        <p:spPr bwMode="auto">
          <a:xfrm>
            <a:off x="258005" y="1885651"/>
            <a:ext cx="8948570" cy="47089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Water is a </a:t>
            </a: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finite resource</a:t>
            </a:r>
            <a:r>
              <a:rPr kumimoji="0" lang="en-US" altLang="en-US" sz="2000" i="0" u="none" strike="noStrike" cap="none" normalizeH="0" baseline="0">
                <a:ln>
                  <a:noFill/>
                </a:ln>
                <a:effectLst/>
                <a:latin typeface="Arial" panose="020B0604020202020204" pitchFamily="34" charset="0"/>
                <a:ea typeface="Arial" panose="020B0604020202020204" pitchFamily="34" charset="0"/>
                <a:cs typeface="Arial" panose="020B0604020202020204" pitchFamily="34" charset="0"/>
              </a:rPr>
              <a:t>, with supply susceptible to water calls. </a:t>
            </a: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Long-range water sustainability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for the region needs to be defined.</a:t>
            </a:r>
            <a:endParaRPr kumimoji="0" lang="en-US" altLang="en-US" sz="2000" b="0" i="0" u="none" strike="noStrike" cap="none" normalizeH="0" baseline="0">
              <a:ln>
                <a:noFill/>
              </a:ln>
              <a:solidFill>
                <a:schemeClr val="tx1"/>
              </a:solidFill>
              <a:effectLst/>
            </a:endParaRPr>
          </a:p>
          <a:p>
            <a:pPr marL="461963" indent="-461963">
              <a:buFont typeface="+mj-lt"/>
              <a:buAutoNum type="arabicPeriod"/>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Adequate water supplies and storage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are a key consideration that should be considered when evaluating development and planned growth.</a:t>
            </a:r>
            <a:endParaRPr kumimoji="0" lang="en-US" altLang="en-US" sz="2000" b="0" i="0" u="none" strike="noStrike" cap="none" normalizeH="0" baseline="0">
              <a:ln>
                <a:noFill/>
              </a:ln>
              <a:solidFill>
                <a:schemeClr val="tx1"/>
              </a:solidFill>
              <a:effectLst/>
            </a:endParaRP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Healthy watersheds and rivers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are of interest and important. </a:t>
            </a:r>
            <a:endParaRPr kumimoji="0" lang="en-US" altLang="en-US" sz="2000" b="0" i="0" u="none" strike="noStrike" cap="none" normalizeH="0" baseline="0">
              <a:ln>
                <a:noFill/>
              </a:ln>
              <a:solidFill>
                <a:schemeClr val="tx1"/>
              </a:solidFill>
              <a:effectLst/>
            </a:endParaRPr>
          </a:p>
          <a:p>
            <a:pPr marL="461963" indent="-461963">
              <a:buFont typeface="+mj-lt"/>
              <a:buAutoNum type="arabicPeriod"/>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Productive agriculture lands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require water supplies.</a:t>
            </a:r>
            <a:endParaRPr kumimoji="0" lang="en-US" altLang="en-US" sz="2000" b="0" i="0" u="none" strike="noStrike" cap="none" normalizeH="0" baseline="0">
              <a:ln>
                <a:noFill/>
              </a:ln>
              <a:solidFill>
                <a:schemeClr val="tx1"/>
              </a:solidFill>
              <a:effectLst/>
            </a:endParaRP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Water supply requirements (</a:t>
            </a: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volumes and costs</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vary by water service provider for new developments.</a:t>
            </a:r>
            <a:endParaRPr kumimoji="0" lang="en-US" altLang="en-US" sz="2000" b="0" i="0" u="none" strike="noStrike" cap="none" normalizeH="0" baseline="0">
              <a:ln>
                <a:noFill/>
              </a:ln>
              <a:solidFill>
                <a:schemeClr val="tx1"/>
              </a:solidFill>
              <a:effectLst/>
            </a:endParaRPr>
          </a:p>
          <a:p>
            <a:pPr marL="461963" indent="-461963">
              <a:buFont typeface="+mj-lt"/>
              <a:buAutoNum type="arabicPeriod"/>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Housing affordability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has a nexus with water supply requirements and tap fee costs.</a:t>
            </a:r>
            <a:endParaRPr kumimoji="0" lang="en-US" altLang="en-US" sz="2000" b="0" i="0" u="none" strike="noStrike" cap="none" normalizeH="0" baseline="0">
              <a:ln>
                <a:noFill/>
              </a:ln>
              <a:solidFill>
                <a:schemeClr val="tx1"/>
              </a:solidFill>
              <a:effectLst/>
            </a:endParaRP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Recreation and tourism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rely on water and healthy watersheds and rivers.</a:t>
            </a:r>
            <a:endParaRPr kumimoji="0" lang="en-US" altLang="en-US" sz="2000" b="0" i="0" u="none" strike="noStrike" cap="none" normalizeH="0" baseline="0">
              <a:ln>
                <a:noFill/>
              </a:ln>
              <a:solidFill>
                <a:schemeClr val="tx1"/>
              </a:solidFill>
              <a:effectLst/>
            </a:endParaRP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Water exports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affect the Northern Colorado region.</a:t>
            </a:r>
            <a:endParaRPr kumimoji="0" lang="en-US" altLang="en-US" sz="2000" b="0" i="0" u="none" strike="noStrike" cap="none" normalizeH="0" baseline="0">
              <a:ln>
                <a:noFill/>
              </a:ln>
              <a:solidFill>
                <a:schemeClr val="tx1"/>
              </a:solidFill>
              <a:effectLst/>
            </a:endParaRPr>
          </a:p>
          <a:p>
            <a:pPr marL="461963" marR="0" lvl="0" indent="-461963" algn="l" defTabSz="914400" rtl="0" eaLnBrk="0" fontAlgn="base" latinLnBrk="0" hangingPunct="0">
              <a:lnSpc>
                <a:spcPct val="100000"/>
              </a:lnSpc>
              <a:spcBef>
                <a:spcPct val="0"/>
              </a:spcBef>
              <a:spcAft>
                <a:spcPct val="0"/>
              </a:spcAft>
              <a:buClrTx/>
              <a:buSzTx/>
              <a:buFont typeface="+mj-lt"/>
              <a:buAutoNum type="arabicPeriod"/>
              <a:tabLst/>
            </a:pP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Understanding the needs of, and impacts to, under-served and </a:t>
            </a:r>
            <a:r>
              <a:rPr kumimoji="0" lang="en-US" altLang="en-US" sz="2000" b="1" i="0" u="none" strike="noStrike" cap="none" normalizeH="0" baseline="0">
                <a:ln>
                  <a:noFill/>
                </a:ln>
                <a:solidFill>
                  <a:srgbClr val="8B3715"/>
                </a:solidFill>
                <a:effectLst/>
                <a:latin typeface="Arial" panose="020B0604020202020204" pitchFamily="34" charset="0"/>
                <a:ea typeface="Arial" panose="020B0604020202020204" pitchFamily="34" charset="0"/>
                <a:cs typeface="Arial" panose="020B0604020202020204" pitchFamily="34" charset="0"/>
              </a:rPr>
              <a:t>disproportionately impacted communities </a:t>
            </a:r>
            <a:r>
              <a:rPr kumimoji="0" lang="en-US" altLang="en-US" sz="2000" b="0" i="0" u="none" strike="noStrike" cap="none" normalizeH="0" baseline="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is a regional water issue.</a:t>
            </a:r>
            <a:endParaRPr kumimoji="0" lang="en-US" altLang="en-US" sz="20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a16="http://schemas.microsoft.com/office/drawing/2014/main" id="{478CFF09-152A-2D8E-BAE7-795882625C44}"/>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Tree>
    <p:extLst>
      <p:ext uri="{BB962C8B-B14F-4D97-AF65-F5344CB8AC3E}">
        <p14:creationId xmlns:p14="http://schemas.microsoft.com/office/powerpoint/2010/main" val="4167678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AA3018-F8DE-4329-AE52-C1D645879866}"/>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Calibri"/>
              </a:rPr>
              <a:t>Top Identified Water Risks</a:t>
            </a:r>
          </a:p>
        </p:txBody>
      </p:sp>
      <p:sp>
        <p:nvSpPr>
          <p:cNvPr id="2" name="TextBox 1">
            <a:extLst>
              <a:ext uri="{FF2B5EF4-FFF2-40B4-BE49-F238E27FC236}">
                <a16:creationId xmlns:a16="http://schemas.microsoft.com/office/drawing/2014/main" id="{478CFF09-152A-2D8E-BAE7-795882625C44}"/>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graphicFrame>
        <p:nvGraphicFramePr>
          <p:cNvPr id="6" name="Diagram 5">
            <a:extLst>
              <a:ext uri="{FF2B5EF4-FFF2-40B4-BE49-F238E27FC236}">
                <a16:creationId xmlns:a16="http://schemas.microsoft.com/office/drawing/2014/main" id="{7A080E59-7402-D780-7A8A-9848CF00E033}"/>
              </a:ext>
            </a:extLst>
          </p:cNvPr>
          <p:cNvGraphicFramePr/>
          <p:nvPr>
            <p:extLst>
              <p:ext uri="{D42A27DB-BD31-4B8C-83A1-F6EECF244321}">
                <p14:modId xmlns:p14="http://schemas.microsoft.com/office/powerpoint/2010/main" val="398000426"/>
              </p:ext>
            </p:extLst>
          </p:nvPr>
        </p:nvGraphicFramePr>
        <p:xfrm>
          <a:off x="819509" y="1876390"/>
          <a:ext cx="7504981" cy="4821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9399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1C29DD58-5CD9-93A5-A141-7AA5A0079B9D}"/>
              </a:ext>
            </a:extLst>
          </p:cNvPr>
          <p:cNvSpPr txBox="1">
            <a:spLocks/>
          </p:cNvSpPr>
          <p:nvPr/>
        </p:nvSpPr>
        <p:spPr>
          <a:xfrm>
            <a:off x="5715690" y="1760481"/>
            <a:ext cx="3428310" cy="2994399"/>
          </a:xfrm>
          <a:prstGeom prst="rect">
            <a:avLst/>
          </a:prstGeom>
          <a:solidFill>
            <a:srgbClr val="005A70"/>
          </a:solidFill>
          <a:ln>
            <a:solidFill>
              <a:srgbClr val="005A70"/>
            </a:solidFill>
          </a:ln>
        </p:spPr>
        <p:txBody>
          <a:bodyPr anchor="ctr"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endParaRPr lang="en-US" sz="2000" cap="none">
              <a:solidFill>
                <a:schemeClr val="bg1"/>
              </a:solidFill>
              <a:latin typeface="Arial" panose="020B0604020202020204" pitchFamily="34" charset="0"/>
              <a:cs typeface="Arial" panose="020B0604020202020204" pitchFamily="34" charset="0"/>
            </a:endParaRPr>
          </a:p>
        </p:txBody>
      </p:sp>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Water Master Plan </a:t>
            </a:r>
            <a:endParaRPr lang="en-US" sz="3600"/>
          </a:p>
        </p:txBody>
      </p:sp>
      <p:sp>
        <p:nvSpPr>
          <p:cNvPr id="8" name="TextBox 7">
            <a:extLst>
              <a:ext uri="{FF2B5EF4-FFF2-40B4-BE49-F238E27FC236}">
                <a16:creationId xmlns:a16="http://schemas.microsoft.com/office/drawing/2014/main" id="{446ED4AF-EAF4-9F05-3115-0185671D7FF2}"/>
              </a:ext>
            </a:extLst>
          </p:cNvPr>
          <p:cNvSpPr txBox="1"/>
          <p:nvPr/>
        </p:nvSpPr>
        <p:spPr>
          <a:xfrm>
            <a:off x="5715690" y="1919766"/>
            <a:ext cx="3428309" cy="3046027"/>
          </a:xfrm>
          <a:prstGeom prst="rect">
            <a:avLst/>
          </a:prstGeom>
          <a:noFill/>
        </p:spPr>
        <p:txBody>
          <a:bodyPr wrap="square" lIns="91440" tIns="45720" rIns="91440" bIns="45720" anchor="t">
            <a:spAutoFit/>
          </a:bodyPr>
          <a:lstStyle/>
          <a:p>
            <a:pPr>
              <a:lnSpc>
                <a:spcPct val="107000"/>
              </a:lnSpc>
              <a:spcAft>
                <a:spcPts val="800"/>
              </a:spcAft>
            </a:pPr>
            <a:r>
              <a:rPr lang="en-US" sz="2400" b="1" kern="100">
                <a:solidFill>
                  <a:schemeClr val="bg1"/>
                </a:solidFill>
                <a:effectLst/>
                <a:latin typeface="Calibri"/>
                <a:ea typeface="Calibri"/>
                <a:cs typeface="Arial"/>
              </a:rPr>
              <a:t>Firms:</a:t>
            </a:r>
            <a:r>
              <a:rPr lang="en-US" sz="2400" kern="100">
                <a:solidFill>
                  <a:schemeClr val="bg1"/>
                </a:solidFill>
                <a:latin typeface="Calibri"/>
                <a:ea typeface="Calibri"/>
                <a:cs typeface="Arial"/>
              </a:rPr>
              <a:t>  </a:t>
            </a:r>
            <a:br>
              <a:rPr lang="en-US" sz="2400" kern="100">
                <a:latin typeface="Calibri"/>
                <a:ea typeface="Calibri"/>
                <a:cs typeface="Arial"/>
              </a:rPr>
            </a:br>
            <a:r>
              <a:rPr lang="en-US" sz="2400" kern="100">
                <a:solidFill>
                  <a:schemeClr val="bg1"/>
                </a:solidFill>
                <a:latin typeface="Calibri"/>
                <a:ea typeface="Calibri"/>
                <a:cs typeface="Arial"/>
              </a:rPr>
              <a:t>  </a:t>
            </a:r>
            <a:r>
              <a:rPr lang="en-US" sz="2400" kern="100">
                <a:solidFill>
                  <a:schemeClr val="bg1"/>
                </a:solidFill>
                <a:effectLst/>
                <a:latin typeface="Calibri"/>
                <a:ea typeface="Calibri"/>
                <a:cs typeface="Arial"/>
              </a:rPr>
              <a:t> SWCA and AE2S</a:t>
            </a:r>
          </a:p>
          <a:p>
            <a:pPr>
              <a:lnSpc>
                <a:spcPct val="107000"/>
              </a:lnSpc>
              <a:spcAft>
                <a:spcPts val="800"/>
              </a:spcAft>
            </a:pPr>
            <a:r>
              <a:rPr lang="en-US" sz="2400" b="1" kern="100">
                <a:solidFill>
                  <a:schemeClr val="bg1"/>
                </a:solidFill>
                <a:effectLst/>
                <a:latin typeface="Calibri"/>
                <a:ea typeface="Calibri"/>
                <a:cs typeface="Arial"/>
              </a:rPr>
              <a:t>Timeline: </a:t>
            </a:r>
            <a:br>
              <a:rPr lang="en-US" sz="2400" b="1" kern="100">
                <a:effectLst/>
                <a:latin typeface="Calibri"/>
                <a:ea typeface="Calibri" panose="020F0502020204030204" pitchFamily="34" charset="0"/>
                <a:cs typeface="Arial" panose="020B0604020202020204" pitchFamily="34" charset="0"/>
              </a:rPr>
            </a:br>
            <a:r>
              <a:rPr lang="en-US" sz="2400" b="1" kern="100">
                <a:solidFill>
                  <a:schemeClr val="bg1"/>
                </a:solidFill>
                <a:latin typeface="Calibri"/>
                <a:ea typeface="Calibri"/>
                <a:cs typeface="Arial"/>
              </a:rPr>
              <a:t>  </a:t>
            </a:r>
            <a:r>
              <a:rPr lang="en-US" sz="2400" b="1" kern="100">
                <a:solidFill>
                  <a:schemeClr val="bg1"/>
                </a:solidFill>
                <a:effectLst/>
                <a:latin typeface="Calibri"/>
                <a:ea typeface="Calibri"/>
                <a:cs typeface="Arial"/>
              </a:rPr>
              <a:t> </a:t>
            </a:r>
            <a:r>
              <a:rPr lang="en-US" sz="2400" kern="100">
                <a:solidFill>
                  <a:schemeClr val="bg1"/>
                </a:solidFill>
                <a:effectLst/>
                <a:latin typeface="Calibri"/>
                <a:ea typeface="Calibri"/>
                <a:cs typeface="Arial"/>
              </a:rPr>
              <a:t>Through end of 2024</a:t>
            </a:r>
          </a:p>
          <a:p>
            <a:pPr>
              <a:lnSpc>
                <a:spcPct val="107000"/>
              </a:lnSpc>
              <a:spcAft>
                <a:spcPts val="800"/>
              </a:spcAft>
            </a:pPr>
            <a:r>
              <a:rPr lang="en-US" sz="2400" b="1" kern="100">
                <a:solidFill>
                  <a:schemeClr val="bg1"/>
                </a:solidFill>
                <a:effectLst/>
                <a:latin typeface="Calibri"/>
                <a:ea typeface="Calibri"/>
                <a:cs typeface="Arial"/>
              </a:rPr>
              <a:t>Funding:</a:t>
            </a:r>
            <a:r>
              <a:rPr lang="en-US" sz="2400" b="1" kern="100">
                <a:solidFill>
                  <a:schemeClr val="bg1"/>
                </a:solidFill>
                <a:latin typeface="Calibri"/>
                <a:ea typeface="Calibri"/>
                <a:cs typeface="Arial"/>
              </a:rPr>
              <a:t>  </a:t>
            </a:r>
            <a:br>
              <a:rPr lang="en-US" sz="2400" b="1" kern="100">
                <a:latin typeface="Calibri"/>
                <a:ea typeface="Calibri"/>
                <a:cs typeface="Arial"/>
              </a:rPr>
            </a:br>
            <a:r>
              <a:rPr lang="en-US" sz="2400" b="1" kern="100">
                <a:solidFill>
                  <a:schemeClr val="bg1"/>
                </a:solidFill>
                <a:latin typeface="Calibri"/>
                <a:ea typeface="Calibri"/>
                <a:cs typeface="Arial"/>
              </a:rPr>
              <a:t>  </a:t>
            </a:r>
            <a:r>
              <a:rPr lang="en-US" sz="2400" b="1" kern="100">
                <a:solidFill>
                  <a:schemeClr val="bg1"/>
                </a:solidFill>
                <a:effectLst/>
                <a:latin typeface="Calibri"/>
                <a:ea typeface="Calibri"/>
                <a:cs typeface="Arial"/>
              </a:rPr>
              <a:t> </a:t>
            </a:r>
            <a:r>
              <a:rPr lang="en-US" sz="2400" kern="100">
                <a:solidFill>
                  <a:schemeClr val="bg1"/>
                </a:solidFill>
                <a:effectLst/>
                <a:latin typeface="Calibri"/>
                <a:ea typeface="Calibri"/>
                <a:cs typeface="Arial"/>
              </a:rPr>
              <a:t>FEMA and County</a:t>
            </a:r>
            <a:r>
              <a:rPr lang="en-US" sz="2400" kern="100">
                <a:solidFill>
                  <a:schemeClr val="bg1"/>
                </a:solidFill>
                <a:latin typeface="Calibri"/>
                <a:ea typeface="Calibri"/>
                <a:cs typeface="Arial"/>
              </a:rPr>
              <a:t> </a:t>
            </a:r>
            <a:endParaRPr lang="en-US" sz="1800" kern="10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800"/>
              </a:spcAft>
            </a:pPr>
            <a:r>
              <a:rPr lang="en-US" sz="1800" kern="100">
                <a:effectLst/>
                <a:latin typeface="Arial" panose="020B0604020202020204" pitchFamily="34" charset="0"/>
                <a:ea typeface="Calibri" panose="020F0502020204030204" pitchFamily="34" charset="0"/>
                <a:cs typeface="Arial" panose="020B0604020202020204" pitchFamily="34" charset="0"/>
              </a:rPr>
              <a:t>  </a:t>
            </a: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2" name="Picture 11" descr="A group of people sitting in a room looking at a screen&#10;&#10;Description automatically generated with medium confidence">
            <a:extLst>
              <a:ext uri="{FF2B5EF4-FFF2-40B4-BE49-F238E27FC236}">
                <a16:creationId xmlns:a16="http://schemas.microsoft.com/office/drawing/2014/main" id="{D8859D32-0DEB-133D-B17E-76C9D7E808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014" r="18854" b="22612"/>
          <a:stretch/>
        </p:blipFill>
        <p:spPr>
          <a:xfrm>
            <a:off x="5724872" y="4754880"/>
            <a:ext cx="3428309" cy="2103120"/>
          </a:xfrm>
          <a:prstGeom prst="rect">
            <a:avLst/>
          </a:prstGeom>
        </p:spPr>
      </p:pic>
      <p:sp>
        <p:nvSpPr>
          <p:cNvPr id="2" name="TextBox 1">
            <a:extLst>
              <a:ext uri="{FF2B5EF4-FFF2-40B4-BE49-F238E27FC236}">
                <a16:creationId xmlns:a16="http://schemas.microsoft.com/office/drawing/2014/main" id="{B24B296A-E03A-E2BD-CC05-396305A17A08}"/>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5" name="TextBox 4">
            <a:extLst>
              <a:ext uri="{FF2B5EF4-FFF2-40B4-BE49-F238E27FC236}">
                <a16:creationId xmlns:a16="http://schemas.microsoft.com/office/drawing/2014/main" id="{6C80D2D5-CCA3-6240-C9E7-AAB15999231A}"/>
              </a:ext>
            </a:extLst>
          </p:cNvPr>
          <p:cNvSpPr txBox="1"/>
          <p:nvPr/>
        </p:nvSpPr>
        <p:spPr>
          <a:xfrm>
            <a:off x="272265" y="1919766"/>
            <a:ext cx="5443424" cy="4632037"/>
          </a:xfrm>
          <a:prstGeom prst="rect">
            <a:avLst/>
          </a:prstGeom>
          <a:noFill/>
        </p:spPr>
        <p:txBody>
          <a:bodyPr wrap="square" lIns="91440" tIns="45720" rIns="91440" bIns="45720" anchor="t">
            <a:spAutoFit/>
          </a:bodyPr>
          <a:lstStyle/>
          <a:p>
            <a:pPr marL="342900" marR="0" indent="-342900">
              <a:lnSpc>
                <a:spcPts val="1920"/>
              </a:lnSpc>
              <a:spcBef>
                <a:spcPts val="1200"/>
              </a:spcBef>
              <a:spcAft>
                <a:spcPts val="600"/>
              </a:spcAft>
              <a:buFont typeface="+mj-lt"/>
              <a:buAutoNum type="arabicPeriod"/>
            </a:pPr>
            <a:r>
              <a:rPr lang="en-US" sz="1800" b="1">
                <a:solidFill>
                  <a:srgbClr val="194C66"/>
                </a:solidFill>
                <a:effectLst/>
                <a:latin typeface="Calibri"/>
                <a:ea typeface="MS Gothic"/>
                <a:cs typeface="Times New Roman"/>
              </a:rPr>
              <a:t>Public Engagement Plan, Committee Formation </a:t>
            </a:r>
            <a:br>
              <a:rPr lang="en-US" sz="1800" b="1">
                <a:effectLst/>
                <a:latin typeface="Calibri"/>
                <a:ea typeface="MS Gothic" panose="020B0609070205080204" pitchFamily="49" charset="-128"/>
                <a:cs typeface="Times New Roman" panose="02020603050405020304" pitchFamily="18" charset="0"/>
              </a:rPr>
            </a:br>
            <a:r>
              <a:rPr lang="en-US" sz="1800" b="1">
                <a:solidFill>
                  <a:srgbClr val="8B3715"/>
                </a:solidFill>
                <a:effectLst/>
                <a:latin typeface="Calibri"/>
                <a:ea typeface="MS Gothic"/>
                <a:cs typeface="Times New Roman"/>
              </a:rPr>
              <a:t>(Oct ‘23)</a:t>
            </a: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Inventory Review and Gap Analysis </a:t>
            </a:r>
            <a:r>
              <a:rPr lang="en-US" sz="1800" b="1">
                <a:solidFill>
                  <a:srgbClr val="8B3715"/>
                </a:solidFill>
                <a:effectLst/>
                <a:latin typeface="Calibri"/>
                <a:ea typeface="MS Gothic"/>
                <a:cs typeface="Times New Roman"/>
              </a:rPr>
              <a:t>(Feb ‘24)</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Refined Vision and Goals </a:t>
            </a:r>
            <a:r>
              <a:rPr lang="en-US" sz="1800" b="1">
                <a:solidFill>
                  <a:srgbClr val="8B3715"/>
                </a:solidFill>
                <a:effectLst/>
                <a:latin typeface="Calibri"/>
                <a:ea typeface="MS Gothic"/>
                <a:cs typeface="Times New Roman"/>
              </a:rPr>
              <a:t>(Nov ‘23)</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Mapping and Analysis </a:t>
            </a:r>
            <a:r>
              <a:rPr lang="en-US" sz="1800" b="1">
                <a:solidFill>
                  <a:srgbClr val="8B3715"/>
                </a:solidFill>
                <a:effectLst/>
                <a:latin typeface="Calibri"/>
                <a:ea typeface="MS Gothic"/>
                <a:cs typeface="Times New Roman"/>
              </a:rPr>
              <a:t>(Apr/May ‘24)</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Identify Additional Risks and Vulnerabilities </a:t>
            </a:r>
            <a:br>
              <a:rPr lang="en-US" sz="1800" b="1" kern="100">
                <a:effectLst/>
                <a:latin typeface="Calibri"/>
                <a:ea typeface="MS Gothic" panose="020B0609070205080204" pitchFamily="49" charset="-128"/>
                <a:cs typeface="Times New Roman" panose="02020603050405020304" pitchFamily="18" charset="0"/>
              </a:rPr>
            </a:br>
            <a:r>
              <a:rPr lang="en-US" sz="1800" b="1">
                <a:solidFill>
                  <a:srgbClr val="8B3715"/>
                </a:solidFill>
                <a:effectLst/>
                <a:latin typeface="Calibri"/>
                <a:ea typeface="MS Gothic"/>
                <a:cs typeface="Times New Roman"/>
              </a:rPr>
              <a:t>(</a:t>
            </a:r>
            <a:r>
              <a:rPr lang="en-US" b="1">
                <a:solidFill>
                  <a:srgbClr val="8B3715"/>
                </a:solidFill>
                <a:latin typeface="Calibri"/>
                <a:ea typeface="MS Gothic"/>
                <a:cs typeface="Times New Roman"/>
              </a:rPr>
              <a:t>Jul/Aug</a:t>
            </a:r>
            <a:r>
              <a:rPr lang="en-US" sz="1800" b="1">
                <a:solidFill>
                  <a:srgbClr val="8B3715"/>
                </a:solidFill>
                <a:effectLst/>
                <a:latin typeface="Calibri"/>
                <a:ea typeface="MS Gothic"/>
                <a:cs typeface="Times New Roman"/>
              </a:rPr>
              <a:t> ‘24)</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Identify Implementation Measures, Mitigation, and Other Strategies </a:t>
            </a:r>
            <a:r>
              <a:rPr lang="en-US" sz="1800" b="1">
                <a:solidFill>
                  <a:srgbClr val="8B3715"/>
                </a:solidFill>
                <a:effectLst/>
                <a:latin typeface="Calibri"/>
                <a:ea typeface="MS Gothic"/>
                <a:cs typeface="Times New Roman"/>
              </a:rPr>
              <a:t>(Aug/Sept ‘24)</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Compile and Complete Water Master Plan </a:t>
            </a:r>
            <a:br>
              <a:rPr lang="en-US" sz="1800" b="1" kern="100">
                <a:effectLst/>
                <a:latin typeface="Calibri"/>
                <a:ea typeface="MS Gothic" panose="020B0609070205080204" pitchFamily="49" charset="-128"/>
                <a:cs typeface="Times New Roman" panose="02020603050405020304" pitchFamily="18" charset="0"/>
              </a:rPr>
            </a:br>
            <a:r>
              <a:rPr lang="en-US" sz="1800" b="1" kern="100">
                <a:solidFill>
                  <a:srgbClr val="194C66"/>
                </a:solidFill>
                <a:effectLst/>
                <a:latin typeface="Calibri"/>
                <a:ea typeface="MS Gothic"/>
                <a:cs typeface="Times New Roman"/>
              </a:rPr>
              <a:t>for Adoption </a:t>
            </a:r>
            <a:r>
              <a:rPr lang="en-US" sz="1800" b="1">
                <a:solidFill>
                  <a:srgbClr val="8B3715"/>
                </a:solidFill>
                <a:effectLst/>
                <a:latin typeface="Calibri"/>
                <a:ea typeface="MS Gothic"/>
                <a:cs typeface="Times New Roman"/>
              </a:rPr>
              <a:t>(Dec ’24–Jan ‘25)</a:t>
            </a:r>
            <a:endParaRPr lang="en-US" sz="1800" kern="100">
              <a:effectLst/>
              <a:latin typeface="Calibri"/>
              <a:ea typeface="MS Gothic"/>
              <a:cs typeface="Times New Roman"/>
            </a:endParaRPr>
          </a:p>
          <a:p>
            <a:pPr marL="342900" indent="-342900">
              <a:lnSpc>
                <a:spcPts val="1920"/>
              </a:lnSpc>
              <a:spcBef>
                <a:spcPts val="1200"/>
              </a:spcBef>
              <a:spcAft>
                <a:spcPts val="600"/>
              </a:spcAft>
              <a:buFont typeface="+mj-lt"/>
              <a:buAutoNum type="arabicPeriod"/>
            </a:pPr>
            <a:r>
              <a:rPr lang="en-US" sz="1800" b="1" kern="100">
                <a:solidFill>
                  <a:srgbClr val="194C66"/>
                </a:solidFill>
                <a:effectLst/>
                <a:latin typeface="Calibri"/>
                <a:ea typeface="MS Gothic"/>
                <a:cs typeface="Times New Roman"/>
              </a:rPr>
              <a:t>Update Land Use Code </a:t>
            </a:r>
            <a:r>
              <a:rPr lang="en-US" sz="1800" b="1">
                <a:solidFill>
                  <a:srgbClr val="8B3715"/>
                </a:solidFill>
                <a:effectLst/>
                <a:latin typeface="Calibri"/>
                <a:ea typeface="MS Gothic"/>
                <a:cs typeface="Times New Roman"/>
              </a:rPr>
              <a:t>(Dec ’24)</a:t>
            </a:r>
            <a:endParaRPr lang="en-US" sz="1800" kern="100">
              <a:effectLst/>
              <a:latin typeface="Calibri"/>
              <a:ea typeface="MS Gothic"/>
              <a:cs typeface="Times New Roman"/>
            </a:endParaRPr>
          </a:p>
        </p:txBody>
      </p:sp>
    </p:spTree>
    <p:extLst>
      <p:ext uri="{BB962C8B-B14F-4D97-AF65-F5344CB8AC3E}">
        <p14:creationId xmlns:p14="http://schemas.microsoft.com/office/powerpoint/2010/main" val="24334178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B75DA62-5272-F0DF-36A9-381C23955A65}"/>
              </a:ext>
            </a:extLst>
          </p:cNvPr>
          <p:cNvSpPr txBox="1">
            <a:spLocks/>
          </p:cNvSpPr>
          <p:nvPr/>
        </p:nvSpPr>
        <p:spPr>
          <a:xfrm>
            <a:off x="5082568" y="1756381"/>
            <a:ext cx="4061432" cy="5101619"/>
          </a:xfrm>
          <a:prstGeom prst="rect">
            <a:avLst/>
          </a:prstGeom>
          <a:solidFill>
            <a:srgbClr val="005A70"/>
          </a:solidFill>
          <a:ln>
            <a:solidFill>
              <a:srgbClr val="005A70"/>
            </a:solidFill>
          </a:ln>
        </p:spPr>
        <p:txBody>
          <a:bodyPr lIns="91440" tIns="45720" rIns="91440" bIns="45720" anchor="t"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r>
              <a:rPr lang="en-US" sz="2400" b="1">
                <a:solidFill>
                  <a:schemeClr val="bg1"/>
                </a:solidFill>
                <a:latin typeface="Calibri"/>
                <a:ea typeface="Calibri"/>
                <a:cs typeface="Arial"/>
              </a:rPr>
              <a:t>Danielle Reimanis </a:t>
            </a:r>
            <a:endParaRPr lang="en-US" sz="1800" cap="none">
              <a:solidFill>
                <a:schemeClr val="bg1"/>
              </a:solidFill>
              <a:latin typeface="Calibri"/>
              <a:ea typeface="Calibri"/>
              <a:cs typeface="Arial"/>
            </a:endParaRPr>
          </a:p>
          <a:p>
            <a:r>
              <a:rPr lang="en-US" sz="1900">
                <a:solidFill>
                  <a:schemeClr val="bg1"/>
                </a:solidFill>
                <a:latin typeface="Calibri"/>
                <a:ea typeface="Calibri"/>
                <a:cs typeface="Arial"/>
              </a:rPr>
              <a:t>Water master Plan Coordinator</a:t>
            </a:r>
            <a:endParaRPr lang="en-US" sz="1900" cap="none">
              <a:solidFill>
                <a:schemeClr val="bg1"/>
              </a:solidFill>
              <a:latin typeface="Calibri"/>
              <a:ea typeface="Calibri"/>
              <a:cs typeface="Arial"/>
            </a:endParaRPr>
          </a:p>
          <a:p>
            <a:r>
              <a:rPr lang="en-US" sz="1900" b="1" cap="none">
                <a:solidFill>
                  <a:schemeClr val="bg1"/>
                </a:solidFill>
                <a:latin typeface="Calibri"/>
                <a:ea typeface="Calibri"/>
                <a:cs typeface="Arial"/>
              </a:rPr>
              <a:t>Larimer County</a:t>
            </a:r>
            <a:br>
              <a:rPr lang="en-US" sz="1900" b="1" cap="none">
                <a:latin typeface="Calibri"/>
                <a:cs typeface="Arial" panose="020B0604020202020204" pitchFamily="34" charset="0"/>
              </a:rPr>
            </a:br>
            <a:endParaRPr lang="en-US" sz="1900" b="1" cap="none">
              <a:solidFill>
                <a:schemeClr val="bg1"/>
              </a:solidFill>
              <a:latin typeface="Calibri"/>
              <a:ea typeface="Calibri"/>
              <a:cs typeface="Arial" panose="020B0604020202020204" pitchFamily="34" charset="0"/>
            </a:endParaRPr>
          </a:p>
          <a:p>
            <a:r>
              <a:rPr lang="en-US" sz="1900" cap="none">
                <a:solidFill>
                  <a:schemeClr val="bg1"/>
                </a:solidFill>
                <a:latin typeface="Calibri"/>
                <a:ea typeface="Calibri"/>
                <a:cs typeface="Arial"/>
              </a:rPr>
              <a:t>970-498-7710</a:t>
            </a:r>
          </a:p>
          <a:p>
            <a:r>
              <a:rPr lang="en-US" sz="1900" cap="none">
                <a:solidFill>
                  <a:schemeClr val="bg1"/>
                </a:solidFill>
                <a:latin typeface="Calibri"/>
                <a:ea typeface="Calibri"/>
                <a:cs typeface="Arial"/>
              </a:rPr>
              <a:t>LCwaterplan@co.larimer.co.us</a:t>
            </a:r>
          </a:p>
        </p:txBody>
      </p:sp>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Ways to be Involved</a:t>
            </a:r>
          </a:p>
        </p:txBody>
      </p:sp>
      <p:sp>
        <p:nvSpPr>
          <p:cNvPr id="6" name="TextBox 5">
            <a:extLst>
              <a:ext uri="{FF2B5EF4-FFF2-40B4-BE49-F238E27FC236}">
                <a16:creationId xmlns:a16="http://schemas.microsoft.com/office/drawing/2014/main" id="{D0406576-E57E-B010-6B6C-6556CD64A59E}"/>
              </a:ext>
            </a:extLst>
          </p:cNvPr>
          <p:cNvSpPr txBox="1"/>
          <p:nvPr/>
        </p:nvSpPr>
        <p:spPr>
          <a:xfrm>
            <a:off x="193634" y="1844460"/>
            <a:ext cx="4654411" cy="4583306"/>
          </a:xfrm>
          <a:prstGeom prst="rect">
            <a:avLst/>
          </a:prstGeom>
          <a:noFill/>
        </p:spPr>
        <p:txBody>
          <a:bodyPr wrap="square" lIns="91440" tIns="45720" rIns="91440" bIns="45720" anchor="t">
            <a:spAutoFit/>
          </a:bodyPr>
          <a:lstStyle/>
          <a:p>
            <a:pPr marL="342900" marR="0" indent="-342900">
              <a:spcBef>
                <a:spcPts val="1200"/>
              </a:spcBef>
              <a:spcAft>
                <a:spcPts val="600"/>
              </a:spcAft>
              <a:buFont typeface="+mj-lt"/>
              <a:buAutoNum type="arabicPeriod"/>
            </a:pPr>
            <a:r>
              <a:rPr lang="en-US" sz="2400" b="1" kern="100">
                <a:solidFill>
                  <a:srgbClr val="194C66"/>
                </a:solidFill>
                <a:latin typeface="Calibri"/>
                <a:ea typeface="MS Gothic"/>
                <a:cs typeface="Times New Roman"/>
              </a:rPr>
              <a:t>Public meeting – Vision and Goals (Nov. 6)</a:t>
            </a:r>
          </a:p>
          <a:p>
            <a:pPr marL="342900" marR="0" indent="-342900">
              <a:spcBef>
                <a:spcPts val="1200"/>
              </a:spcBef>
              <a:spcAft>
                <a:spcPts val="600"/>
              </a:spcAft>
              <a:buFont typeface="+mj-lt"/>
              <a:buAutoNum type="arabicPeriod"/>
            </a:pPr>
            <a:r>
              <a:rPr lang="en-US" sz="2400" b="1" kern="100">
                <a:solidFill>
                  <a:srgbClr val="194C66"/>
                </a:solidFill>
                <a:effectLst/>
                <a:latin typeface="Calibri"/>
                <a:ea typeface="MS Gothic"/>
                <a:cs typeface="Times New Roman"/>
              </a:rPr>
              <a:t>Q</a:t>
            </a:r>
            <a:r>
              <a:rPr lang="en-US" sz="2400" b="1" kern="100">
                <a:solidFill>
                  <a:srgbClr val="194C66"/>
                </a:solidFill>
                <a:latin typeface="Calibri"/>
                <a:ea typeface="MS Gothic"/>
                <a:cs typeface="Times New Roman"/>
              </a:rPr>
              <a:t>uestionnaires on Project website</a:t>
            </a:r>
          </a:p>
          <a:p>
            <a:pPr marL="342900" indent="-342900">
              <a:spcBef>
                <a:spcPts val="1200"/>
              </a:spcBef>
              <a:spcAft>
                <a:spcPts val="600"/>
              </a:spcAft>
              <a:buFont typeface="+mj-lt"/>
              <a:buAutoNum type="arabicPeriod"/>
            </a:pPr>
            <a:r>
              <a:rPr lang="en-US" sz="2400" b="1">
                <a:solidFill>
                  <a:srgbClr val="194C66"/>
                </a:solidFill>
                <a:latin typeface="Calibri"/>
                <a:ea typeface="MS Gothic"/>
                <a:cs typeface="Times New Roman"/>
              </a:rPr>
              <a:t>Water Advisory Group (January 2024)</a:t>
            </a:r>
          </a:p>
          <a:p>
            <a:pPr marL="342900" marR="0" indent="-342900">
              <a:spcBef>
                <a:spcPts val="1200"/>
              </a:spcBef>
              <a:spcAft>
                <a:spcPts val="600"/>
              </a:spcAft>
              <a:buFont typeface="+mj-lt"/>
              <a:buAutoNum type="arabicPeriod"/>
            </a:pPr>
            <a:r>
              <a:rPr lang="en-US" sz="2400" b="1" kern="100">
                <a:solidFill>
                  <a:srgbClr val="194C66"/>
                </a:solidFill>
                <a:latin typeface="Calibri"/>
                <a:ea typeface="MS Gothic"/>
                <a:cs typeface="Times New Roman"/>
              </a:rPr>
              <a:t>Three additional public meetings (April, July, October 2024)</a:t>
            </a:r>
          </a:p>
          <a:p>
            <a:pPr marL="342900" marR="0" indent="-342900">
              <a:lnSpc>
                <a:spcPts val="1920"/>
              </a:lnSpc>
              <a:spcBef>
                <a:spcPts val="1200"/>
              </a:spcBef>
              <a:spcAft>
                <a:spcPts val="600"/>
              </a:spcAft>
              <a:buFont typeface="+mj-lt"/>
              <a:buAutoNum type="arabicPeriod"/>
            </a:pPr>
            <a:endParaRPr lang="en-US" sz="1800" kern="1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554A0DC-71E2-E5E1-8BE6-D872A12B53CC}"/>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5" name="TextBox 4">
            <a:extLst>
              <a:ext uri="{FF2B5EF4-FFF2-40B4-BE49-F238E27FC236}">
                <a16:creationId xmlns:a16="http://schemas.microsoft.com/office/drawing/2014/main" id="{7EA03363-AFBC-ED54-1FF4-22A5540B3B73}"/>
              </a:ext>
            </a:extLst>
          </p:cNvPr>
          <p:cNvSpPr txBox="1"/>
          <p:nvPr/>
        </p:nvSpPr>
        <p:spPr>
          <a:xfrm>
            <a:off x="5318366" y="6238847"/>
            <a:ext cx="4625438" cy="677108"/>
          </a:xfrm>
          <a:prstGeom prst="rect">
            <a:avLst/>
          </a:prstGeom>
          <a:noFill/>
        </p:spPr>
        <p:txBody>
          <a:bodyPr wrap="square" lIns="91440" tIns="45720" rIns="91440" bIns="45720" anchor="t">
            <a:spAutoFit/>
          </a:bodyPr>
          <a:lstStyle/>
          <a:p>
            <a:r>
              <a:rPr lang="en-US" sz="2000" b="1" cap="none">
                <a:solidFill>
                  <a:schemeClr val="bg1"/>
                </a:solidFill>
                <a:latin typeface="Calibri"/>
                <a:ea typeface="Calibri"/>
                <a:cs typeface="Calibri"/>
              </a:rPr>
              <a:t>larimer.gov/planning/water</a:t>
            </a:r>
            <a:br>
              <a:rPr lang="en-US" sz="1800" b="1">
                <a:solidFill>
                  <a:srgbClr val="385723"/>
                </a:solidFill>
              </a:rPr>
            </a:br>
            <a:endParaRPr lang="en-US"/>
          </a:p>
        </p:txBody>
      </p:sp>
      <p:pic>
        <p:nvPicPr>
          <p:cNvPr id="4" name="Picture 3" descr="A qr code with black squares&#10;&#10;Description automatically generated">
            <a:extLst>
              <a:ext uri="{FF2B5EF4-FFF2-40B4-BE49-F238E27FC236}">
                <a16:creationId xmlns:a16="http://schemas.microsoft.com/office/drawing/2014/main" id="{90992083-AA1E-205B-2129-2F537FE104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9325" y="4046872"/>
            <a:ext cx="2110440" cy="2110440"/>
          </a:xfrm>
          <a:prstGeom prst="rect">
            <a:avLst/>
          </a:prstGeom>
        </p:spPr>
      </p:pic>
    </p:spTree>
    <p:extLst>
      <p:ext uri="{BB962C8B-B14F-4D97-AF65-F5344CB8AC3E}">
        <p14:creationId xmlns:p14="http://schemas.microsoft.com/office/powerpoint/2010/main" val="230470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What’s on the horizon?</a:t>
            </a:r>
            <a:endParaRPr lang="en-US" sz="3600"/>
          </a:p>
        </p:txBody>
      </p:sp>
      <p:sp>
        <p:nvSpPr>
          <p:cNvPr id="2" name="TextBox 1">
            <a:extLst>
              <a:ext uri="{FF2B5EF4-FFF2-40B4-BE49-F238E27FC236}">
                <a16:creationId xmlns:a16="http://schemas.microsoft.com/office/drawing/2014/main" id="{B24B296A-E03A-E2BD-CC05-396305A17A08}"/>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pic>
        <p:nvPicPr>
          <p:cNvPr id="6" name="Picture 5">
            <a:extLst>
              <a:ext uri="{FF2B5EF4-FFF2-40B4-BE49-F238E27FC236}">
                <a16:creationId xmlns:a16="http://schemas.microsoft.com/office/drawing/2014/main" id="{0B1B64EF-3887-B78B-0F8E-2AA491F558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037" y="1760481"/>
            <a:ext cx="3936238" cy="2952750"/>
          </a:xfrm>
          <a:prstGeom prst="rect">
            <a:avLst/>
          </a:prstGeom>
        </p:spPr>
      </p:pic>
      <p:pic>
        <p:nvPicPr>
          <p:cNvPr id="1026" name="Picture 2">
            <a:extLst>
              <a:ext uri="{FF2B5EF4-FFF2-40B4-BE49-F238E27FC236}">
                <a16:creationId xmlns:a16="http://schemas.microsoft.com/office/drawing/2014/main" id="{90233F65-6254-0D52-0877-29284D1D7A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4115" y="1928080"/>
            <a:ext cx="5034065" cy="2628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B6A524-F9D3-4492-EE4D-957464E1DE1D}"/>
              </a:ext>
            </a:extLst>
          </p:cNvPr>
          <p:cNvSpPr txBox="1"/>
          <p:nvPr/>
        </p:nvSpPr>
        <p:spPr>
          <a:xfrm>
            <a:off x="567032" y="4861585"/>
            <a:ext cx="8396786" cy="2382704"/>
          </a:xfrm>
          <a:prstGeom prst="rect">
            <a:avLst/>
          </a:prstGeom>
          <a:noFill/>
        </p:spPr>
        <p:txBody>
          <a:bodyPr wrap="square" lIns="91440" tIns="45720" rIns="91440" bIns="45720" anchor="t">
            <a:spAutoFit/>
          </a:bodyPr>
          <a:lstStyle/>
          <a:p>
            <a:pPr>
              <a:spcBef>
                <a:spcPts val="1200"/>
              </a:spcBef>
              <a:spcAft>
                <a:spcPts val="600"/>
              </a:spcAft>
            </a:pPr>
            <a:r>
              <a:rPr lang="en-US" sz="2400" b="1" kern="100" dirty="0">
                <a:solidFill>
                  <a:srgbClr val="194C66"/>
                </a:solidFill>
                <a:latin typeface="Calibri"/>
                <a:ea typeface="MS Gothic"/>
                <a:cs typeface="Times New Roman"/>
              </a:rPr>
              <a:t>Larimer County will use the feedback gained from today’s workshop to… </a:t>
            </a:r>
            <a:endParaRPr lang="en-US" sz="2400" b="1" kern="100">
              <a:solidFill>
                <a:srgbClr val="194C66"/>
              </a:solidFill>
              <a:latin typeface="Calibri"/>
              <a:ea typeface="MS Gothic"/>
              <a:cs typeface="Times New Roman"/>
            </a:endParaRPr>
          </a:p>
          <a:p>
            <a:pPr marL="1371600" lvl="2" indent="-457200">
              <a:spcBef>
                <a:spcPts val="1200"/>
              </a:spcBef>
              <a:spcAft>
                <a:spcPts val="600"/>
              </a:spcAft>
              <a:buAutoNum type="arabicPeriod"/>
            </a:pPr>
            <a:r>
              <a:rPr lang="en-US" sz="2000" b="1" kern="100" dirty="0">
                <a:solidFill>
                  <a:srgbClr val="194C66"/>
                </a:solidFill>
                <a:latin typeface="Calibri"/>
                <a:ea typeface="MS Gothic"/>
                <a:cs typeface="Times New Roman"/>
              </a:rPr>
              <a:t>Prioritize the goals</a:t>
            </a:r>
            <a:endParaRPr lang="en-US" sz="2000" b="1" kern="100" dirty="0">
              <a:solidFill>
                <a:srgbClr val="194C66"/>
              </a:solidFill>
              <a:effectLst/>
              <a:latin typeface="Calibri"/>
              <a:ea typeface="MS Gothic"/>
              <a:cs typeface="Times New Roman" panose="02020603050405020304" pitchFamily="18" charset="0"/>
            </a:endParaRPr>
          </a:p>
          <a:p>
            <a:pPr marL="1371600" lvl="2" indent="-457200">
              <a:spcBef>
                <a:spcPts val="1200"/>
              </a:spcBef>
              <a:spcAft>
                <a:spcPts val="600"/>
              </a:spcAft>
              <a:buFontTx/>
              <a:buAutoNum type="arabicPeriod"/>
            </a:pPr>
            <a:r>
              <a:rPr lang="en-US" sz="2000" b="1" kern="100" dirty="0">
                <a:solidFill>
                  <a:srgbClr val="194C66"/>
                </a:solidFill>
                <a:latin typeface="Calibri"/>
                <a:ea typeface="MS Gothic"/>
                <a:cs typeface="Times New Roman"/>
              </a:rPr>
              <a:t>Incorporate into the development of the Water Master Plan</a:t>
            </a:r>
            <a:endParaRPr lang="en-US" sz="2000" b="1" kern="100" dirty="0">
              <a:solidFill>
                <a:srgbClr val="194C66"/>
              </a:solidFill>
              <a:latin typeface="Calibri"/>
              <a:ea typeface="MS Gothic"/>
              <a:cs typeface="Times New Roman" panose="02020603050405020304" pitchFamily="18" charset="0"/>
            </a:endParaRPr>
          </a:p>
          <a:p>
            <a:pPr marL="342900" indent="-342900">
              <a:lnSpc>
                <a:spcPts val="1920"/>
              </a:lnSpc>
              <a:spcBef>
                <a:spcPts val="1200"/>
              </a:spcBef>
              <a:spcAft>
                <a:spcPts val="600"/>
              </a:spcAft>
              <a:buFont typeface="+mj-lt"/>
              <a:buAutoNum type="arabicPeriod"/>
            </a:pPr>
            <a:endParaRPr lang="en-US" kern="10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1362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Round 1: Values</a:t>
            </a:r>
          </a:p>
        </p:txBody>
      </p:sp>
      <p:sp>
        <p:nvSpPr>
          <p:cNvPr id="2" name="TextBox 1">
            <a:extLst>
              <a:ext uri="{FF2B5EF4-FFF2-40B4-BE49-F238E27FC236}">
                <a16:creationId xmlns:a16="http://schemas.microsoft.com/office/drawing/2014/main" id="{1554A0DC-71E2-E5E1-8BE6-D872A12B53CC}"/>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4" name="Content Placeholder 2">
            <a:extLst>
              <a:ext uri="{FF2B5EF4-FFF2-40B4-BE49-F238E27FC236}">
                <a16:creationId xmlns:a16="http://schemas.microsoft.com/office/drawing/2014/main" id="{58016786-2D05-5C66-A162-9156F759C66A}"/>
              </a:ext>
            </a:extLst>
          </p:cNvPr>
          <p:cNvSpPr>
            <a:spLocks noGrp="1"/>
          </p:cNvSpPr>
          <p:nvPr>
            <p:ph idx="1"/>
          </p:nvPr>
        </p:nvSpPr>
        <p:spPr>
          <a:xfrm>
            <a:off x="628650" y="1825625"/>
            <a:ext cx="8153400" cy="4351338"/>
          </a:xfrm>
        </p:spPr>
        <p:txBody>
          <a:bodyPr vert="horz" lIns="91440" tIns="45720" rIns="91440" bIns="45720" rtlCol="0" anchor="t">
            <a:normAutofit/>
          </a:bodyPr>
          <a:lstStyle/>
          <a:p>
            <a:r>
              <a:rPr lang="en-US" sz="3600">
                <a:latin typeface="Calibri"/>
                <a:ea typeface="Calibri"/>
                <a:cs typeface="Calibri"/>
              </a:rPr>
              <a:t>What do you value about water resources in Larimer County that you would like to see continue into the future? </a:t>
            </a:r>
          </a:p>
          <a:p>
            <a:endParaRPr lang="en-US" sz="3600">
              <a:latin typeface="Calibri"/>
              <a:ea typeface="Calibri"/>
              <a:cs typeface="Calibri"/>
            </a:endParaRPr>
          </a:p>
          <a:p>
            <a:r>
              <a:rPr lang="en-US" sz="3600">
                <a:latin typeface="Calibri"/>
                <a:ea typeface="Calibri"/>
                <a:cs typeface="Calibri"/>
              </a:rPr>
              <a:t>What would you like to see from Larimer County’s water resources that doesn’t exist now?</a:t>
            </a:r>
          </a:p>
        </p:txBody>
      </p:sp>
    </p:spTree>
    <p:extLst>
      <p:ext uri="{BB962C8B-B14F-4D97-AF65-F5344CB8AC3E}">
        <p14:creationId xmlns:p14="http://schemas.microsoft.com/office/powerpoint/2010/main" val="3461560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Round 2: Vision Statement</a:t>
            </a:r>
          </a:p>
        </p:txBody>
      </p:sp>
      <p:sp>
        <p:nvSpPr>
          <p:cNvPr id="2" name="TextBox 1">
            <a:extLst>
              <a:ext uri="{FF2B5EF4-FFF2-40B4-BE49-F238E27FC236}">
                <a16:creationId xmlns:a16="http://schemas.microsoft.com/office/drawing/2014/main" id="{1554A0DC-71E2-E5E1-8BE6-D872A12B53CC}"/>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6" name="Content Placeholder 5">
            <a:extLst>
              <a:ext uri="{FF2B5EF4-FFF2-40B4-BE49-F238E27FC236}">
                <a16:creationId xmlns:a16="http://schemas.microsoft.com/office/drawing/2014/main" id="{0FAAA993-91DB-7099-6C77-16C59D892496}"/>
              </a:ext>
            </a:extLst>
          </p:cNvPr>
          <p:cNvSpPr>
            <a:spLocks noGrp="1"/>
          </p:cNvSpPr>
          <p:nvPr>
            <p:ph idx="1"/>
          </p:nvPr>
        </p:nvSpPr>
        <p:spPr/>
        <p:txBody>
          <a:bodyPr vert="horz" lIns="91440" tIns="45720" rIns="91440" bIns="45720" rtlCol="0" anchor="t">
            <a:normAutofit/>
          </a:bodyPr>
          <a:lstStyle/>
          <a:p>
            <a:r>
              <a:rPr lang="en-US" sz="3600">
                <a:latin typeface="Calibri"/>
                <a:ea typeface="Calibri"/>
                <a:cs typeface="Calibri"/>
              </a:rPr>
              <a:t>How would you improve this vision statement?</a:t>
            </a:r>
          </a:p>
          <a:p>
            <a:endParaRPr lang="en-US"/>
          </a:p>
        </p:txBody>
      </p:sp>
      <p:sp>
        <p:nvSpPr>
          <p:cNvPr id="4" name="TextBox 3">
            <a:extLst>
              <a:ext uri="{FF2B5EF4-FFF2-40B4-BE49-F238E27FC236}">
                <a16:creationId xmlns:a16="http://schemas.microsoft.com/office/drawing/2014/main" id="{09213950-2321-C540-5450-84295A67BD27}"/>
              </a:ext>
            </a:extLst>
          </p:cNvPr>
          <p:cNvSpPr txBox="1"/>
          <p:nvPr/>
        </p:nvSpPr>
        <p:spPr>
          <a:xfrm>
            <a:off x="267419" y="3093043"/>
            <a:ext cx="8497019" cy="1122871"/>
          </a:xfrm>
          <a:prstGeom prst="rect">
            <a:avLst/>
          </a:prstGeom>
          <a:noFill/>
        </p:spPr>
        <p:txBody>
          <a:bodyPr wrap="square">
            <a:spAutoFit/>
          </a:bodyPr>
          <a:lstStyle/>
          <a:p>
            <a:pPr marL="0" marR="0" algn="ctr">
              <a:lnSpc>
                <a:spcPct val="107000"/>
              </a:lnSpc>
              <a:spcBef>
                <a:spcPts val="0"/>
              </a:spcBef>
              <a:spcAft>
                <a:spcPts val="800"/>
              </a:spcAft>
            </a:pPr>
            <a:r>
              <a:rPr lang="en-US" sz="3200">
                <a:effectLst/>
                <a:latin typeface="Calibri" panose="020F0502020204030204" pitchFamily="34" charset="0"/>
                <a:ea typeface="Calibri" panose="020F0502020204030204" pitchFamily="34" charset="0"/>
                <a:cs typeface="Times New Roman" panose="02020603050405020304" pitchFamily="18" charset="0"/>
              </a:rPr>
              <a:t>“Larimer County’s vision is to have healthy watersheds and resilient water systems.”</a:t>
            </a:r>
          </a:p>
        </p:txBody>
      </p:sp>
    </p:spTree>
    <p:extLst>
      <p:ext uri="{BB962C8B-B14F-4D97-AF65-F5344CB8AC3E}">
        <p14:creationId xmlns:p14="http://schemas.microsoft.com/office/powerpoint/2010/main" val="274615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1A51-42D9-4FE5-846E-3B1A2B259095}"/>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Round 3: Goals</a:t>
            </a:r>
          </a:p>
        </p:txBody>
      </p:sp>
      <p:sp>
        <p:nvSpPr>
          <p:cNvPr id="2" name="TextBox 1">
            <a:extLst>
              <a:ext uri="{FF2B5EF4-FFF2-40B4-BE49-F238E27FC236}">
                <a16:creationId xmlns:a16="http://schemas.microsoft.com/office/drawing/2014/main" id="{1554A0DC-71E2-E5E1-8BE6-D872A12B53CC}"/>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6" name="Content Placeholder 5">
            <a:extLst>
              <a:ext uri="{FF2B5EF4-FFF2-40B4-BE49-F238E27FC236}">
                <a16:creationId xmlns:a16="http://schemas.microsoft.com/office/drawing/2014/main" id="{0FAAA993-91DB-7099-6C77-16C59D892496}"/>
              </a:ext>
            </a:extLst>
          </p:cNvPr>
          <p:cNvSpPr>
            <a:spLocks noGrp="1"/>
          </p:cNvSpPr>
          <p:nvPr>
            <p:ph idx="1"/>
          </p:nvPr>
        </p:nvSpPr>
        <p:spPr>
          <a:xfrm>
            <a:off x="628650" y="1825625"/>
            <a:ext cx="7886700" cy="2974574"/>
          </a:xfrm>
        </p:spPr>
        <p:txBody>
          <a:bodyPr vert="horz" lIns="91440" tIns="45720" rIns="91440" bIns="45720" rtlCol="0" anchor="t">
            <a:normAutofit/>
          </a:bodyPr>
          <a:lstStyle/>
          <a:p>
            <a:r>
              <a:rPr lang="en-US" sz="3600">
                <a:latin typeface="Calibri"/>
                <a:ea typeface="Calibri"/>
                <a:cs typeface="Calibri"/>
              </a:rPr>
              <a:t>Are there any missing, or any that should be improved or different?</a:t>
            </a:r>
          </a:p>
          <a:p>
            <a:endParaRPr lang="en-US" sz="3600">
              <a:latin typeface="Calibri"/>
              <a:ea typeface="Calibri"/>
              <a:cs typeface="Calibri"/>
            </a:endParaRPr>
          </a:p>
          <a:p>
            <a:r>
              <a:rPr lang="en-US" sz="3600">
                <a:latin typeface="Calibri"/>
                <a:ea typeface="Calibri"/>
                <a:cs typeface="Calibri"/>
              </a:rPr>
              <a:t>Which goals are the most important in your opinion?</a:t>
            </a:r>
          </a:p>
          <a:p>
            <a:endParaRPr lang="en-US"/>
          </a:p>
        </p:txBody>
      </p:sp>
      <p:sp>
        <p:nvSpPr>
          <p:cNvPr id="5" name="TextBox 4">
            <a:extLst>
              <a:ext uri="{FF2B5EF4-FFF2-40B4-BE49-F238E27FC236}">
                <a16:creationId xmlns:a16="http://schemas.microsoft.com/office/drawing/2014/main" id="{26BB8577-399A-ED1C-0383-D11D4DD9373A}"/>
              </a:ext>
            </a:extLst>
          </p:cNvPr>
          <p:cNvSpPr txBox="1"/>
          <p:nvPr/>
        </p:nvSpPr>
        <p:spPr>
          <a:xfrm>
            <a:off x="2836523" y="4932904"/>
            <a:ext cx="3967253" cy="595932"/>
          </a:xfrm>
          <a:prstGeom prst="rect">
            <a:avLst/>
          </a:prstGeom>
          <a:noFill/>
        </p:spPr>
        <p:txBody>
          <a:bodyPr wrap="square" lIns="91440" tIns="45720" rIns="91440" bIns="45720" anchor="t">
            <a:spAutoFit/>
          </a:bodyPr>
          <a:lstStyle/>
          <a:p>
            <a:pPr algn="ctr">
              <a:lnSpc>
                <a:spcPct val="107000"/>
              </a:lnSpc>
              <a:spcAft>
                <a:spcPts val="800"/>
              </a:spcAft>
            </a:pPr>
            <a:r>
              <a:rPr lang="en-US" sz="3200">
                <a:latin typeface="Calibri"/>
                <a:ea typeface="Calibri" panose="020F0502020204030204" pitchFamily="34" charset="0"/>
                <a:cs typeface="Times New Roman"/>
              </a:rPr>
              <a:t>Consult your handout!</a:t>
            </a:r>
            <a:endParaRPr lang="en-US" sz="3200">
              <a:effectLst/>
              <a:latin typeface="Calibri"/>
              <a:ea typeface="Calibri" panose="020F0502020204030204" pitchFamily="34" charset="0"/>
              <a:cs typeface="Times New Roman" panose="02020603050405020304" pitchFamily="18" charset="0"/>
            </a:endParaRPr>
          </a:p>
        </p:txBody>
      </p:sp>
      <p:pic>
        <p:nvPicPr>
          <p:cNvPr id="4" name="Graphic 3" descr="Document with solid fill">
            <a:extLst>
              <a:ext uri="{FF2B5EF4-FFF2-40B4-BE49-F238E27FC236}">
                <a16:creationId xmlns:a16="http://schemas.microsoft.com/office/drawing/2014/main" id="{537CAC65-655F-F844-861D-3200F41F403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76847" y="4763724"/>
            <a:ext cx="1162471" cy="1162471"/>
          </a:xfrm>
          <a:prstGeom prst="rect">
            <a:avLst/>
          </a:prstGeom>
        </p:spPr>
      </p:pic>
    </p:spTree>
    <p:extLst>
      <p:ext uri="{BB962C8B-B14F-4D97-AF65-F5344CB8AC3E}">
        <p14:creationId xmlns:p14="http://schemas.microsoft.com/office/powerpoint/2010/main" val="2108144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372B-3F22-3D52-159D-CB697F0E5B56}"/>
              </a:ext>
            </a:extLst>
          </p:cNvPr>
          <p:cNvSpPr>
            <a:spLocks noGrp="1"/>
          </p:cNvSpPr>
          <p:nvPr>
            <p:ph type="title"/>
          </p:nvPr>
        </p:nvSpPr>
        <p:spPr/>
        <p:txBody>
          <a:bodyPr>
            <a:normAutofit/>
          </a:bodyPr>
          <a:lstStyle/>
          <a:p>
            <a:r>
              <a:rPr lang="en-US" sz="4800">
                <a:latin typeface="Calibri"/>
                <a:ea typeface="Calibri"/>
                <a:cs typeface="Arial"/>
              </a:rPr>
              <a:t>Sharing and Synthesis</a:t>
            </a:r>
          </a:p>
        </p:txBody>
      </p:sp>
    </p:spTree>
    <p:extLst>
      <p:ext uri="{BB962C8B-B14F-4D97-AF65-F5344CB8AC3E}">
        <p14:creationId xmlns:p14="http://schemas.microsoft.com/office/powerpoint/2010/main" val="3437268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EE5028-FD74-4F1F-96F6-B090246B3FD3}"/>
              </a:ext>
            </a:extLst>
          </p:cNvPr>
          <p:cNvSpPr>
            <a:spLocks noGrp="1"/>
          </p:cNvSpPr>
          <p:nvPr>
            <p:ph sz="half" idx="1"/>
          </p:nvPr>
        </p:nvSpPr>
        <p:spPr>
          <a:xfrm>
            <a:off x="628649" y="1932167"/>
            <a:ext cx="8176683" cy="2439240"/>
          </a:xfrm>
          <a:prstGeom prst="rect">
            <a:avLst/>
          </a:prstGeom>
        </p:spPr>
        <p:txBody>
          <a:bodyPr vert="horz" lIns="91440" tIns="45720" rIns="91440" bIns="45720" rtlCol="0" anchor="t">
            <a:normAutofit/>
          </a:bodyPr>
          <a:lstStyle/>
          <a:p>
            <a:pPr>
              <a:lnSpc>
                <a:spcPct val="107000"/>
              </a:lnSpc>
              <a:spcBef>
                <a:spcPts val="0"/>
              </a:spcBef>
              <a:spcAft>
                <a:spcPts val="800"/>
              </a:spcAft>
            </a:pPr>
            <a:r>
              <a:rPr lang="en-US" sz="2000" b="1" kern="100">
                <a:solidFill>
                  <a:schemeClr val="accent6">
                    <a:lumMod val="50000"/>
                  </a:schemeClr>
                </a:solidFill>
                <a:latin typeface="Calibri"/>
                <a:ea typeface="Calibri"/>
                <a:cs typeface="Calibri"/>
              </a:rPr>
              <a:t>The purpose of the vision and goals workshop is to share information about the overall project and issues the county faces related to water use and conservation, support dialog between diverse interested parties, and gather feedback on a vision statement and final set of tiered goals for Larimer County to use in guiding the Water Master Plan development.</a:t>
            </a:r>
          </a:p>
        </p:txBody>
      </p:sp>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p:txBody>
          <a:bodyPr>
            <a:normAutofit/>
          </a:bodyPr>
          <a:lstStyle/>
          <a:p>
            <a:r>
              <a:rPr lang="en-US" sz="3600">
                <a:latin typeface="Calibri"/>
                <a:ea typeface="Calibri"/>
                <a:cs typeface="Arial"/>
              </a:rPr>
              <a:t>Workshop Purpose</a:t>
            </a: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pic>
        <p:nvPicPr>
          <p:cNvPr id="1026" name="Picture 2" descr="Larimer County Water Education Series | Larimer County">
            <a:extLst>
              <a:ext uri="{FF2B5EF4-FFF2-40B4-BE49-F238E27FC236}">
                <a16:creationId xmlns:a16="http://schemas.microsoft.com/office/drawing/2014/main" id="{B432F338-E3D0-839A-734D-FBE8B23D8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 y="4120444"/>
            <a:ext cx="8959275" cy="2737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331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Workshop Objectives</a:t>
            </a:r>
          </a:p>
        </p:txBody>
      </p:sp>
      <p:sp>
        <p:nvSpPr>
          <p:cNvPr id="3" name="Content Placeholder 2">
            <a:extLst>
              <a:ext uri="{FF2B5EF4-FFF2-40B4-BE49-F238E27FC236}">
                <a16:creationId xmlns:a16="http://schemas.microsoft.com/office/drawing/2014/main" id="{A5EE5028-FD74-4F1F-96F6-B090246B3FD3}"/>
              </a:ext>
            </a:extLst>
          </p:cNvPr>
          <p:cNvSpPr>
            <a:spLocks noGrp="1"/>
          </p:cNvSpPr>
          <p:nvPr>
            <p:ph idx="4294967295"/>
          </p:nvPr>
        </p:nvSpPr>
        <p:spPr>
          <a:xfrm>
            <a:off x="33894" y="1938580"/>
            <a:ext cx="4303059" cy="4919420"/>
          </a:xfrm>
          <a:prstGeom prst="rect">
            <a:avLst/>
          </a:prstGeom>
        </p:spPr>
        <p:txBody>
          <a:bodyPr vert="horz" lIns="91440" tIns="45720" rIns="91440" bIns="45720" rtlCol="0" anchor="t">
            <a:normAutofit/>
          </a:bodyPr>
          <a:lstStyle/>
          <a:p>
            <a:pPr marL="857250" lvl="1" indent="-342900">
              <a:lnSpc>
                <a:spcPct val="107000"/>
              </a:lnSpc>
              <a:spcBef>
                <a:spcPts val="0"/>
              </a:spcBef>
              <a:spcAft>
                <a:spcPts val="800"/>
              </a:spcAft>
              <a:buFont typeface="Wingdings" panose="020B0604020202020204"/>
              <a:buChar char="q"/>
            </a:pPr>
            <a:r>
              <a:rPr lang="en-US" sz="2000" b="1" kern="100">
                <a:solidFill>
                  <a:schemeClr val="accent6">
                    <a:lumMod val="50000"/>
                  </a:schemeClr>
                </a:solidFill>
                <a:effectLst/>
                <a:latin typeface="Calibri"/>
                <a:ea typeface="Calibri"/>
                <a:cs typeface="Times New Roman"/>
              </a:rPr>
              <a:t>Increase attendees understanding about the Water Master Plan, risks, and project as a whole;</a:t>
            </a:r>
            <a:endParaRPr lang="en-US"/>
          </a:p>
          <a:p>
            <a:pPr marL="857250" lvl="1" indent="-342900">
              <a:lnSpc>
                <a:spcPct val="107000"/>
              </a:lnSpc>
              <a:spcBef>
                <a:spcPts val="0"/>
              </a:spcBef>
              <a:spcAft>
                <a:spcPts val="800"/>
              </a:spcAft>
              <a:buFont typeface="Wingdings" panose="020B0604020202020204"/>
              <a:buChar char="q"/>
            </a:pPr>
            <a:r>
              <a:rPr lang="en-US" sz="2000" b="1" kern="100">
                <a:solidFill>
                  <a:schemeClr val="accent6">
                    <a:lumMod val="50000"/>
                  </a:schemeClr>
                </a:solidFill>
                <a:effectLst/>
                <a:latin typeface="Calibri"/>
                <a:ea typeface="Calibri"/>
                <a:cs typeface="Times New Roman"/>
              </a:rPr>
              <a:t>Gather input from attendees regarding their vision for water resources in Larimer County; and</a:t>
            </a:r>
          </a:p>
          <a:p>
            <a:pPr marL="857250" lvl="1" indent="-342900">
              <a:lnSpc>
                <a:spcPct val="107000"/>
              </a:lnSpc>
              <a:spcBef>
                <a:spcPts val="0"/>
              </a:spcBef>
              <a:spcAft>
                <a:spcPts val="800"/>
              </a:spcAft>
              <a:buFont typeface="Wingdings" panose="020B0604020202020204"/>
              <a:buChar char="q"/>
            </a:pPr>
            <a:r>
              <a:rPr lang="en-US" sz="2000" b="1" kern="100">
                <a:solidFill>
                  <a:schemeClr val="accent6">
                    <a:lumMod val="50000"/>
                  </a:schemeClr>
                </a:solidFill>
                <a:effectLst/>
                <a:latin typeface="Calibri"/>
                <a:ea typeface="Calibri"/>
                <a:cs typeface="Times New Roman"/>
              </a:rPr>
              <a:t>Gather ideas and feedback from attendees on the Water Master Plan goals.</a:t>
            </a:r>
            <a:r>
              <a:rPr lang="en-US" sz="2000" b="1" kern="100">
                <a:solidFill>
                  <a:schemeClr val="accent6">
                    <a:lumMod val="50000"/>
                  </a:schemeClr>
                </a:solidFill>
                <a:latin typeface="Calibri"/>
                <a:ea typeface="Calibri"/>
                <a:cs typeface="Times New Roman"/>
              </a:rPr>
              <a:t> </a:t>
            </a:r>
            <a:endParaRPr lang="en-US" sz="2000" b="1"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pic>
        <p:nvPicPr>
          <p:cNvPr id="11" name="Picture 10">
            <a:extLst>
              <a:ext uri="{FF2B5EF4-FFF2-40B4-BE49-F238E27FC236}">
                <a16:creationId xmlns:a16="http://schemas.microsoft.com/office/drawing/2014/main" id="{0856CE19-4988-86E4-279B-B7882497489D}"/>
              </a:ext>
            </a:extLst>
          </p:cNvPr>
          <p:cNvPicPr>
            <a:picLocks noChangeAspect="1"/>
          </p:cNvPicPr>
          <p:nvPr/>
        </p:nvPicPr>
        <p:blipFill>
          <a:blip r:embed="rId3"/>
          <a:stretch>
            <a:fillRect/>
          </a:stretch>
        </p:blipFill>
        <p:spPr>
          <a:xfrm>
            <a:off x="4572000" y="2461169"/>
            <a:ext cx="4387066" cy="2759356"/>
          </a:xfrm>
          <a:prstGeom prst="rect">
            <a:avLst/>
          </a:prstGeom>
        </p:spPr>
      </p:pic>
      <p:pic>
        <p:nvPicPr>
          <p:cNvPr id="7" name="Graphic 6" descr="Checkmark with solid fill">
            <a:extLst>
              <a:ext uri="{FF2B5EF4-FFF2-40B4-BE49-F238E27FC236}">
                <a16:creationId xmlns:a16="http://schemas.microsoft.com/office/drawing/2014/main" id="{93B7B534-8F35-263B-C873-9DA00517EB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246" y="1758559"/>
            <a:ext cx="480188" cy="492959"/>
          </a:xfrm>
          <a:prstGeom prst="rect">
            <a:avLst/>
          </a:prstGeom>
        </p:spPr>
      </p:pic>
      <p:pic>
        <p:nvPicPr>
          <p:cNvPr id="8" name="Graphic 7" descr="Checkmark with solid fill">
            <a:extLst>
              <a:ext uri="{FF2B5EF4-FFF2-40B4-BE49-F238E27FC236}">
                <a16:creationId xmlns:a16="http://schemas.microsoft.com/office/drawing/2014/main" id="{4D41931B-83A0-7CC8-6088-7A728CE406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246" y="3173467"/>
            <a:ext cx="480188" cy="492959"/>
          </a:xfrm>
          <a:prstGeom prst="rect">
            <a:avLst/>
          </a:prstGeom>
        </p:spPr>
      </p:pic>
      <p:pic>
        <p:nvPicPr>
          <p:cNvPr id="9" name="Graphic 8" descr="Checkmark with solid fill">
            <a:extLst>
              <a:ext uri="{FF2B5EF4-FFF2-40B4-BE49-F238E27FC236}">
                <a16:creationId xmlns:a16="http://schemas.microsoft.com/office/drawing/2014/main" id="{409E1C50-C273-5F93-CF7B-670FA65E41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7246" y="4588375"/>
            <a:ext cx="480188" cy="492959"/>
          </a:xfrm>
          <a:prstGeom prst="rect">
            <a:avLst/>
          </a:prstGeom>
        </p:spPr>
      </p:pic>
    </p:spTree>
    <p:extLst>
      <p:ext uri="{BB962C8B-B14F-4D97-AF65-F5344CB8AC3E}">
        <p14:creationId xmlns:p14="http://schemas.microsoft.com/office/powerpoint/2010/main" val="50837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F75D6B9-12E8-BE46-34BF-A16080A47893}"/>
              </a:ext>
            </a:extLst>
          </p:cNvPr>
          <p:cNvPicPr>
            <a:picLocks noChangeAspect="1"/>
          </p:cNvPicPr>
          <p:nvPr/>
        </p:nvPicPr>
        <p:blipFill>
          <a:blip r:embed="rId3"/>
          <a:stretch>
            <a:fillRect/>
          </a:stretch>
        </p:blipFill>
        <p:spPr>
          <a:xfrm>
            <a:off x="5743060" y="2551521"/>
            <a:ext cx="2190282" cy="4043126"/>
          </a:xfrm>
          <a:prstGeom prst="rect">
            <a:avLst/>
          </a:prstGeom>
        </p:spPr>
      </p:pic>
      <p:sp>
        <p:nvSpPr>
          <p:cNvPr id="3" name="Text Placeholder 2">
            <a:extLst>
              <a:ext uri="{FF2B5EF4-FFF2-40B4-BE49-F238E27FC236}">
                <a16:creationId xmlns:a16="http://schemas.microsoft.com/office/drawing/2014/main" id="{6043158C-DC3D-7F11-1F4D-F8FD8954C3C3}"/>
              </a:ext>
            </a:extLst>
          </p:cNvPr>
          <p:cNvSpPr>
            <a:spLocks noGrp="1"/>
          </p:cNvSpPr>
          <p:nvPr>
            <p:ph type="body" sz="half" idx="2"/>
          </p:nvPr>
        </p:nvSpPr>
        <p:spPr>
          <a:xfrm>
            <a:off x="930962" y="1855965"/>
            <a:ext cx="3471705" cy="572912"/>
          </a:xfrm>
        </p:spPr>
        <p:txBody>
          <a:bodyPr>
            <a:normAutofit/>
          </a:bodyPr>
          <a:lstStyle/>
          <a:p>
            <a:r>
              <a:rPr lang="en-US" sz="2400"/>
              <a:t>Go to </a:t>
            </a:r>
            <a:r>
              <a:rPr lang="en-US" sz="2400">
                <a:hlinkClick r:id="rId4"/>
              </a:rPr>
              <a:t>www.menti.com</a:t>
            </a:r>
            <a:endParaRPr lang="en-US" sz="2400"/>
          </a:p>
          <a:p>
            <a:endParaRPr lang="en-US"/>
          </a:p>
        </p:txBody>
      </p:sp>
      <p:sp>
        <p:nvSpPr>
          <p:cNvPr id="4" name="Title 3">
            <a:extLst>
              <a:ext uri="{FF2B5EF4-FFF2-40B4-BE49-F238E27FC236}">
                <a16:creationId xmlns:a16="http://schemas.microsoft.com/office/drawing/2014/main" id="{8097882C-A858-275C-E4F6-E84BEDBD123E}"/>
              </a:ext>
            </a:extLst>
          </p:cNvPr>
          <p:cNvSpPr>
            <a:spLocks noGrp="1"/>
          </p:cNvSpPr>
          <p:nvPr>
            <p:ph type="title"/>
          </p:nvPr>
        </p:nvSpPr>
        <p:spPr/>
        <p:txBody>
          <a:bodyPr/>
          <a:lstStyle/>
          <a:p>
            <a:r>
              <a:rPr lang="en-US"/>
              <a:t>Mentimeter how-to</a:t>
            </a:r>
          </a:p>
        </p:txBody>
      </p:sp>
      <p:pic>
        <p:nvPicPr>
          <p:cNvPr id="7" name="Picture 6" descr="A screenshot of a login page&#10;&#10;Description automatically generated">
            <a:extLst>
              <a:ext uri="{FF2B5EF4-FFF2-40B4-BE49-F238E27FC236}">
                <a16:creationId xmlns:a16="http://schemas.microsoft.com/office/drawing/2014/main" id="{83061617-0167-207B-EF7B-C5D2F219C7DD}"/>
              </a:ext>
            </a:extLst>
          </p:cNvPr>
          <p:cNvPicPr>
            <a:picLocks noChangeAspect="1"/>
          </p:cNvPicPr>
          <p:nvPr/>
        </p:nvPicPr>
        <p:blipFill rotWithShape="1">
          <a:blip r:embed="rId5">
            <a:extLst>
              <a:ext uri="{28A0092B-C50C-407E-A947-70E740481C1C}">
                <a14:useLocalDpi xmlns:a14="http://schemas.microsoft.com/office/drawing/2010/main" val="0"/>
              </a:ext>
            </a:extLst>
          </a:blip>
          <a:srcRect t="23516" b="-373"/>
          <a:stretch/>
        </p:blipFill>
        <p:spPr>
          <a:xfrm>
            <a:off x="1596134" y="2401399"/>
            <a:ext cx="2579259" cy="4288875"/>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F5E16AD9-ECF5-C4F0-1842-838AF6635436}"/>
              </a:ext>
            </a:extLst>
          </p:cNvPr>
          <p:cNvCxnSpPr>
            <a:cxnSpLocks/>
          </p:cNvCxnSpPr>
          <p:nvPr/>
        </p:nvCxnSpPr>
        <p:spPr>
          <a:xfrm>
            <a:off x="5054997" y="5961590"/>
            <a:ext cx="914399" cy="0"/>
          </a:xfrm>
          <a:prstGeom prst="straightConnector1">
            <a:avLst/>
          </a:prstGeom>
          <a:ln w="76200">
            <a:solidFill>
              <a:schemeClr val="accent5"/>
            </a:solidFill>
            <a:tailEnd type="triangle"/>
          </a:ln>
        </p:spPr>
        <p:style>
          <a:lnRef idx="3">
            <a:schemeClr val="accent5"/>
          </a:lnRef>
          <a:fillRef idx="0">
            <a:schemeClr val="accent5"/>
          </a:fillRef>
          <a:effectRef idx="2">
            <a:schemeClr val="accent5"/>
          </a:effectRef>
          <a:fontRef idx="minor">
            <a:schemeClr val="tx1"/>
          </a:fontRef>
        </p:style>
      </p:cxnSp>
      <p:pic>
        <p:nvPicPr>
          <p:cNvPr id="14" name="Graphic 13" descr="Badge 1 with solid fill">
            <a:extLst>
              <a:ext uri="{FF2B5EF4-FFF2-40B4-BE49-F238E27FC236}">
                <a16:creationId xmlns:a16="http://schemas.microsoft.com/office/drawing/2014/main" id="{57463988-63DB-C9A8-1B83-4DCABBA68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768" y="1760481"/>
            <a:ext cx="548640" cy="548640"/>
          </a:xfrm>
          <a:prstGeom prst="rect">
            <a:avLst/>
          </a:prstGeom>
        </p:spPr>
      </p:pic>
      <p:pic>
        <p:nvPicPr>
          <p:cNvPr id="16" name="Graphic 15" descr="Badge with solid fill">
            <a:extLst>
              <a:ext uri="{FF2B5EF4-FFF2-40B4-BE49-F238E27FC236}">
                <a16:creationId xmlns:a16="http://schemas.microsoft.com/office/drawing/2014/main" id="{260E0587-F375-1E0B-FE6C-4D8AE49D65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748" y="2949553"/>
            <a:ext cx="548640" cy="548640"/>
          </a:xfrm>
          <a:prstGeom prst="rect">
            <a:avLst/>
          </a:prstGeom>
        </p:spPr>
      </p:pic>
      <p:pic>
        <p:nvPicPr>
          <p:cNvPr id="18" name="Graphic 17" descr="Badge 3 with solid fill">
            <a:extLst>
              <a:ext uri="{FF2B5EF4-FFF2-40B4-BE49-F238E27FC236}">
                <a16:creationId xmlns:a16="http://schemas.microsoft.com/office/drawing/2014/main" id="{99040E92-5E92-A033-FE15-215C7383B4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233" y="3745919"/>
            <a:ext cx="548640" cy="548640"/>
          </a:xfrm>
          <a:prstGeom prst="rect">
            <a:avLst/>
          </a:prstGeom>
        </p:spPr>
      </p:pic>
      <p:pic>
        <p:nvPicPr>
          <p:cNvPr id="20" name="Graphic 19" descr="Badge 4 with solid fill">
            <a:extLst>
              <a:ext uri="{FF2B5EF4-FFF2-40B4-BE49-F238E27FC236}">
                <a16:creationId xmlns:a16="http://schemas.microsoft.com/office/drawing/2014/main" id="{278EB8B1-564F-EC4A-2471-DFD7FBE8A7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4414" y="5687270"/>
            <a:ext cx="548640" cy="548640"/>
          </a:xfrm>
          <a:prstGeom prst="rect">
            <a:avLst/>
          </a:prstGeom>
        </p:spPr>
      </p:pic>
      <p:sp>
        <p:nvSpPr>
          <p:cNvPr id="10" name="Rectangle: Rounded Corners 9">
            <a:extLst>
              <a:ext uri="{FF2B5EF4-FFF2-40B4-BE49-F238E27FC236}">
                <a16:creationId xmlns:a16="http://schemas.microsoft.com/office/drawing/2014/main" id="{E2273839-6569-63D6-5986-4DCA377DCE9D}"/>
              </a:ext>
            </a:extLst>
          </p:cNvPr>
          <p:cNvSpPr/>
          <p:nvPr/>
        </p:nvSpPr>
        <p:spPr>
          <a:xfrm>
            <a:off x="1837152" y="3158873"/>
            <a:ext cx="2097222" cy="346688"/>
          </a:xfrm>
          <a:prstGeom prst="roundRect">
            <a:avLst/>
          </a:prstGeom>
          <a:solidFill>
            <a:schemeClr val="bg1"/>
          </a:solidFill>
          <a:ln w="19050">
            <a:solidFill>
              <a:srgbClr val="9C9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82 76 65 0</a:t>
            </a:r>
          </a:p>
        </p:txBody>
      </p:sp>
      <p:cxnSp>
        <p:nvCxnSpPr>
          <p:cNvPr id="9" name="Straight Arrow Connector 8">
            <a:extLst>
              <a:ext uri="{FF2B5EF4-FFF2-40B4-BE49-F238E27FC236}">
                <a16:creationId xmlns:a16="http://schemas.microsoft.com/office/drawing/2014/main" id="{F0CEA85C-0BAE-AC46-098E-743C6C2A3FFE}"/>
              </a:ext>
            </a:extLst>
          </p:cNvPr>
          <p:cNvCxnSpPr>
            <a:cxnSpLocks/>
          </p:cNvCxnSpPr>
          <p:nvPr/>
        </p:nvCxnSpPr>
        <p:spPr>
          <a:xfrm>
            <a:off x="1001069" y="3219680"/>
            <a:ext cx="914399" cy="106712"/>
          </a:xfrm>
          <a:prstGeom prst="straightConnector1">
            <a:avLst/>
          </a:prstGeom>
          <a:ln w="76200">
            <a:solidFill>
              <a:schemeClr val="accent4"/>
            </a:solidFill>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AD17F19B-04AF-B993-6379-634F77B75E56}"/>
              </a:ext>
            </a:extLst>
          </p:cNvPr>
          <p:cNvCxnSpPr>
            <a:cxnSpLocks/>
          </p:cNvCxnSpPr>
          <p:nvPr/>
        </p:nvCxnSpPr>
        <p:spPr>
          <a:xfrm flipV="1">
            <a:off x="1012358" y="3759652"/>
            <a:ext cx="914399" cy="217843"/>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5297786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tream flowing through the grassland">
            <a:extLst>
              <a:ext uri="{FF2B5EF4-FFF2-40B4-BE49-F238E27FC236}">
                <a16:creationId xmlns:a16="http://schemas.microsoft.com/office/drawing/2014/main" id="{78120576-2F54-13A8-4115-FF841C6CB170}"/>
              </a:ext>
            </a:extLst>
          </p:cNvPr>
          <p:cNvPicPr>
            <a:picLocks noChangeAspect="1"/>
          </p:cNvPicPr>
          <p:nvPr/>
        </p:nvPicPr>
        <p:blipFill rotWithShape="1">
          <a:blip r:embed="rId3">
            <a:extLst>
              <a:ext uri="{28A0092B-C50C-407E-A947-70E740481C1C}">
                <a14:useLocalDpi xmlns:a14="http://schemas.microsoft.com/office/drawing/2010/main" val="0"/>
              </a:ext>
            </a:extLst>
          </a:blip>
          <a:srcRect l="4557"/>
          <a:stretch/>
        </p:blipFill>
        <p:spPr>
          <a:xfrm>
            <a:off x="111408" y="1756381"/>
            <a:ext cx="9032592" cy="5101619"/>
          </a:xfrm>
          <a:prstGeom prst="rect">
            <a:avLst/>
          </a:prstGeom>
        </p:spPr>
      </p:pic>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Closing Remarks</a:t>
            </a: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
        <p:nvSpPr>
          <p:cNvPr id="3" name="Title 1">
            <a:extLst>
              <a:ext uri="{FF2B5EF4-FFF2-40B4-BE49-F238E27FC236}">
                <a16:creationId xmlns:a16="http://schemas.microsoft.com/office/drawing/2014/main" id="{ED4F235F-2FA4-4532-EFD6-ECBCE5AF0F4E}"/>
              </a:ext>
            </a:extLst>
          </p:cNvPr>
          <p:cNvSpPr txBox="1">
            <a:spLocks/>
          </p:cNvSpPr>
          <p:nvPr/>
        </p:nvSpPr>
        <p:spPr>
          <a:xfrm>
            <a:off x="0" y="1745356"/>
            <a:ext cx="4061432" cy="5101619"/>
          </a:xfrm>
          <a:prstGeom prst="rect">
            <a:avLst/>
          </a:prstGeom>
          <a:solidFill>
            <a:srgbClr val="005A70"/>
          </a:solidFill>
          <a:ln>
            <a:solidFill>
              <a:srgbClr val="005A70"/>
            </a:solidFill>
          </a:ln>
        </p:spPr>
        <p:txBody>
          <a:bodyPr lIns="91440" tIns="45720" rIns="91440" bIns="45720" anchor="t" anchorCtr="0">
            <a:noAutofit/>
          </a:bodyPr>
          <a:lstStyle>
            <a:lvl1pPr marL="182880" algn="l" defTabSz="457200" rtl="0" eaLnBrk="1" latinLnBrk="0" hangingPunct="1">
              <a:spcBef>
                <a:spcPct val="0"/>
              </a:spcBef>
              <a:buNone/>
              <a:defRPr sz="3600" kern="1200" cap="all" normalizeH="0">
                <a:solidFill>
                  <a:srgbClr val="A5B9B3"/>
                </a:solidFill>
                <a:latin typeface="+mj-lt"/>
                <a:ea typeface="+mj-ea"/>
                <a:cs typeface="+mj-cs"/>
              </a:defRPr>
            </a:lvl1pPr>
          </a:lstStyle>
          <a:p>
            <a:r>
              <a:rPr lang="en-US" sz="2400" b="1">
                <a:solidFill>
                  <a:schemeClr val="bg1"/>
                </a:solidFill>
                <a:latin typeface="Calibri"/>
                <a:ea typeface="Calibri"/>
                <a:cs typeface="Arial"/>
              </a:rPr>
              <a:t>Danielle Reimanis </a:t>
            </a:r>
            <a:endParaRPr lang="en-US" sz="1900" cap="none">
              <a:solidFill>
                <a:schemeClr val="bg1"/>
              </a:solidFill>
              <a:latin typeface="Calibri"/>
              <a:ea typeface="Calibri"/>
              <a:cs typeface="Arial"/>
            </a:endParaRPr>
          </a:p>
          <a:p>
            <a:r>
              <a:rPr lang="en-US" sz="1900">
                <a:solidFill>
                  <a:schemeClr val="bg1"/>
                </a:solidFill>
                <a:latin typeface="Calibri"/>
                <a:ea typeface="Calibri"/>
                <a:cs typeface="Arial"/>
              </a:rPr>
              <a:t>Water master Plan Coordinator</a:t>
            </a:r>
            <a:endParaRPr lang="en-US" sz="1900" cap="none">
              <a:solidFill>
                <a:schemeClr val="bg1"/>
              </a:solidFill>
              <a:latin typeface="Calibri"/>
              <a:ea typeface="Calibri"/>
              <a:cs typeface="Arial"/>
            </a:endParaRPr>
          </a:p>
          <a:p>
            <a:r>
              <a:rPr lang="en-US" sz="1900" b="1" cap="none">
                <a:solidFill>
                  <a:schemeClr val="bg1"/>
                </a:solidFill>
                <a:latin typeface="Calibri"/>
                <a:ea typeface="Calibri"/>
                <a:cs typeface="Arial"/>
              </a:rPr>
              <a:t>Larimer County</a:t>
            </a:r>
            <a:br>
              <a:rPr lang="en-US" sz="1900" b="1" cap="none">
                <a:latin typeface="Calibri"/>
                <a:cs typeface="Arial" panose="020B0604020202020204" pitchFamily="34" charset="0"/>
              </a:rPr>
            </a:br>
            <a:endParaRPr lang="en-US" sz="1900" b="1" cap="none">
              <a:solidFill>
                <a:schemeClr val="bg1"/>
              </a:solidFill>
              <a:latin typeface="Calibri"/>
              <a:ea typeface="Calibri"/>
              <a:cs typeface="Arial" panose="020B0604020202020204" pitchFamily="34" charset="0"/>
            </a:endParaRPr>
          </a:p>
          <a:p>
            <a:r>
              <a:rPr lang="en-US" sz="1900" cap="none">
                <a:solidFill>
                  <a:schemeClr val="bg1"/>
                </a:solidFill>
                <a:latin typeface="Calibri"/>
                <a:ea typeface="Calibri"/>
                <a:cs typeface="Arial"/>
              </a:rPr>
              <a:t>970-498-7710</a:t>
            </a:r>
          </a:p>
          <a:p>
            <a:r>
              <a:rPr lang="en-US" sz="1900" cap="none">
                <a:solidFill>
                  <a:schemeClr val="bg1"/>
                </a:solidFill>
                <a:latin typeface="Calibri"/>
                <a:ea typeface="Calibri"/>
                <a:cs typeface="Arial"/>
              </a:rPr>
              <a:t>LCwaterplan@co.larimer.co.us</a:t>
            </a:r>
          </a:p>
        </p:txBody>
      </p:sp>
      <p:sp>
        <p:nvSpPr>
          <p:cNvPr id="13" name="Title 3">
            <a:extLst>
              <a:ext uri="{FF2B5EF4-FFF2-40B4-BE49-F238E27FC236}">
                <a16:creationId xmlns:a16="http://schemas.microsoft.com/office/drawing/2014/main" id="{110036CF-4CCB-C6A4-1B85-3969F092A71A}"/>
              </a:ext>
            </a:extLst>
          </p:cNvPr>
          <p:cNvSpPr txBox="1">
            <a:spLocks/>
          </p:cNvSpPr>
          <p:nvPr/>
        </p:nvSpPr>
        <p:spPr>
          <a:xfrm>
            <a:off x="-69778" y="6157312"/>
            <a:ext cx="4033971" cy="671540"/>
          </a:xfrm>
          <a:prstGeom prst="rect">
            <a:avLst/>
          </a:prstGeom>
          <a:noFill/>
        </p:spPr>
        <p:txBody>
          <a:bodyPr vert="horz" lIns="91440" tIns="45720" rIns="91440" bIns="45720" rtlCol="0" anchor="ctr">
            <a:normAutofit fontScale="52500" lnSpcReduction="20000"/>
          </a:bodyPr>
          <a:lstStyle>
            <a:lvl1pPr algn="l" defTabSz="685800" rtl="0" eaLnBrk="1" latinLnBrk="0" hangingPunct="1">
              <a:lnSpc>
                <a:spcPct val="90000"/>
              </a:lnSpc>
              <a:spcBef>
                <a:spcPct val="0"/>
              </a:spcBef>
              <a:buNone/>
              <a:defRPr lang="en-US" sz="3000" kern="1200" cap="all" normalizeH="0" dirty="0">
                <a:solidFill>
                  <a:srgbClr val="A5B9B3"/>
                </a:solidFill>
                <a:latin typeface="Arial" panose="020B0604020202020204" pitchFamily="34" charset="0"/>
                <a:ea typeface="+mj-ea"/>
                <a:cs typeface="Arial" panose="020B0604020202020204" pitchFamily="34" charset="0"/>
              </a:defRPr>
            </a:lvl1pPr>
          </a:lstStyle>
          <a:p>
            <a:pPr algn="ctr" defTabSz="914400"/>
            <a:br>
              <a:rPr lang="en-US" sz="4400" b="1" cap="none"/>
            </a:br>
            <a:r>
              <a:rPr lang="en-US" sz="3800" b="1" cap="none">
                <a:solidFill>
                  <a:schemeClr val="bg1"/>
                </a:solidFill>
                <a:latin typeface="Calibri"/>
                <a:ea typeface="Calibri"/>
                <a:cs typeface="Arial"/>
              </a:rPr>
              <a:t>larimer.gov/planning/water</a:t>
            </a:r>
            <a:br>
              <a:rPr lang="en-US" sz="1600" b="1"/>
            </a:br>
            <a:endParaRPr lang="en-US" sz="1600">
              <a:solidFill>
                <a:schemeClr val="bg1"/>
              </a:solidFill>
              <a:latin typeface="+mj-lt"/>
              <a:cs typeface="+mj-cs"/>
            </a:endParaRPr>
          </a:p>
        </p:txBody>
      </p:sp>
      <p:pic>
        <p:nvPicPr>
          <p:cNvPr id="8" name="Picture 7" descr="A qr code with black squares&#10;&#10;Description automatically generated">
            <a:extLst>
              <a:ext uri="{FF2B5EF4-FFF2-40B4-BE49-F238E27FC236}">
                <a16:creationId xmlns:a16="http://schemas.microsoft.com/office/drawing/2014/main" id="{DBDBC9B6-ACC0-5E33-05B8-5DD9C640BF2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432" y="4042299"/>
            <a:ext cx="2110440" cy="2110440"/>
          </a:xfrm>
          <a:prstGeom prst="rect">
            <a:avLst/>
          </a:prstGeom>
        </p:spPr>
      </p:pic>
    </p:spTree>
    <p:extLst>
      <p:ext uri="{BB962C8B-B14F-4D97-AF65-F5344CB8AC3E}">
        <p14:creationId xmlns:p14="http://schemas.microsoft.com/office/powerpoint/2010/main" val="2143387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Workshop Objectives</a:t>
            </a:r>
          </a:p>
        </p:txBody>
      </p:sp>
      <p:sp>
        <p:nvSpPr>
          <p:cNvPr id="3" name="Content Placeholder 2">
            <a:extLst>
              <a:ext uri="{FF2B5EF4-FFF2-40B4-BE49-F238E27FC236}">
                <a16:creationId xmlns:a16="http://schemas.microsoft.com/office/drawing/2014/main" id="{A5EE5028-FD74-4F1F-96F6-B090246B3FD3}"/>
              </a:ext>
            </a:extLst>
          </p:cNvPr>
          <p:cNvSpPr>
            <a:spLocks noGrp="1"/>
          </p:cNvSpPr>
          <p:nvPr>
            <p:ph idx="4294967295"/>
          </p:nvPr>
        </p:nvSpPr>
        <p:spPr>
          <a:xfrm>
            <a:off x="33894" y="1938580"/>
            <a:ext cx="4303059" cy="4919420"/>
          </a:xfrm>
          <a:prstGeom prst="rect">
            <a:avLst/>
          </a:prstGeom>
        </p:spPr>
        <p:txBody>
          <a:bodyPr vert="horz" lIns="91440" tIns="45720" rIns="91440" bIns="45720" rtlCol="0" anchor="t">
            <a:normAutofit/>
          </a:bodyPr>
          <a:lstStyle/>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Increase attendees understanding about the Water Master Plan, risks, and project as a whole;</a:t>
            </a:r>
          </a:p>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Gather input from attendees regarding their vision for water resources in Larimer County; and</a:t>
            </a:r>
          </a:p>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Gather ideas and feedback from attendees on the Water Master Plan goals.</a:t>
            </a:r>
            <a:r>
              <a:rPr lang="en-US" sz="2000" b="1" kern="100">
                <a:solidFill>
                  <a:schemeClr val="accent6">
                    <a:lumMod val="50000"/>
                  </a:schemeClr>
                </a:solidFill>
                <a:latin typeface="Calibri"/>
                <a:ea typeface="Calibri"/>
                <a:cs typeface="Times New Roman"/>
              </a:rPr>
              <a:t> </a:t>
            </a:r>
            <a:endParaRPr lang="en-US" sz="2000" b="1"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pic>
        <p:nvPicPr>
          <p:cNvPr id="11" name="Picture 10">
            <a:extLst>
              <a:ext uri="{FF2B5EF4-FFF2-40B4-BE49-F238E27FC236}">
                <a16:creationId xmlns:a16="http://schemas.microsoft.com/office/drawing/2014/main" id="{0856CE19-4988-86E4-279B-B7882497489D}"/>
              </a:ext>
            </a:extLst>
          </p:cNvPr>
          <p:cNvPicPr>
            <a:picLocks noChangeAspect="1"/>
          </p:cNvPicPr>
          <p:nvPr/>
        </p:nvPicPr>
        <p:blipFill>
          <a:blip r:embed="rId3"/>
          <a:stretch>
            <a:fillRect/>
          </a:stretch>
        </p:blipFill>
        <p:spPr>
          <a:xfrm>
            <a:off x="4572000" y="2461169"/>
            <a:ext cx="4387066" cy="2759356"/>
          </a:xfrm>
          <a:prstGeom prst="rect">
            <a:avLst/>
          </a:prstGeom>
        </p:spPr>
      </p:pic>
    </p:spTree>
    <p:extLst>
      <p:ext uri="{BB962C8B-B14F-4D97-AF65-F5344CB8AC3E}">
        <p14:creationId xmlns:p14="http://schemas.microsoft.com/office/powerpoint/2010/main" val="1788779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Workshop Objectives</a:t>
            </a:r>
          </a:p>
        </p:txBody>
      </p:sp>
      <p:sp>
        <p:nvSpPr>
          <p:cNvPr id="3" name="Content Placeholder 2">
            <a:extLst>
              <a:ext uri="{FF2B5EF4-FFF2-40B4-BE49-F238E27FC236}">
                <a16:creationId xmlns:a16="http://schemas.microsoft.com/office/drawing/2014/main" id="{A5EE5028-FD74-4F1F-96F6-B090246B3FD3}"/>
              </a:ext>
            </a:extLst>
          </p:cNvPr>
          <p:cNvSpPr>
            <a:spLocks noGrp="1"/>
          </p:cNvSpPr>
          <p:nvPr>
            <p:ph idx="4294967295"/>
          </p:nvPr>
        </p:nvSpPr>
        <p:spPr>
          <a:xfrm>
            <a:off x="33894" y="1938580"/>
            <a:ext cx="4303059" cy="4919420"/>
          </a:xfrm>
          <a:prstGeom prst="rect">
            <a:avLst/>
          </a:prstGeom>
        </p:spPr>
        <p:txBody>
          <a:bodyPr vert="horz" lIns="91440" tIns="45720" rIns="91440" bIns="45720" rtlCol="0" anchor="t">
            <a:normAutofit/>
          </a:bodyPr>
          <a:lstStyle/>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Increase attendees understanding about the Water Master Plan, risks, and project as a whole;</a:t>
            </a:r>
          </a:p>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Gather input from attendees regarding their vision for water resources in Larimer County; and</a:t>
            </a:r>
          </a:p>
          <a:p>
            <a:pPr marL="857250" lvl="1" indent="-342900">
              <a:lnSpc>
                <a:spcPct val="107000"/>
              </a:lnSpc>
              <a:spcBef>
                <a:spcPts val="0"/>
              </a:spcBef>
              <a:spcAft>
                <a:spcPts val="800"/>
              </a:spcAft>
              <a:buFont typeface="+mj-lt"/>
              <a:buAutoNum type="arabicPeriod"/>
            </a:pPr>
            <a:r>
              <a:rPr lang="en-US" sz="2000" b="1" kern="100">
                <a:solidFill>
                  <a:schemeClr val="accent6">
                    <a:lumMod val="50000"/>
                  </a:schemeClr>
                </a:solidFill>
                <a:effectLst/>
                <a:latin typeface="Calibri"/>
                <a:ea typeface="Calibri"/>
                <a:cs typeface="Times New Roman"/>
              </a:rPr>
              <a:t>Gather ideas and feedback from attendees on the Water Master Plan goals.</a:t>
            </a:r>
            <a:r>
              <a:rPr lang="en-US" sz="2000" b="1" kern="100">
                <a:solidFill>
                  <a:schemeClr val="accent6">
                    <a:lumMod val="50000"/>
                  </a:schemeClr>
                </a:solidFill>
                <a:latin typeface="Calibri"/>
                <a:ea typeface="Calibri"/>
                <a:cs typeface="Times New Roman"/>
              </a:rPr>
              <a:t> </a:t>
            </a:r>
            <a:endParaRPr lang="en-US" sz="2000" b="1"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pic>
        <p:nvPicPr>
          <p:cNvPr id="11" name="Picture 10">
            <a:extLst>
              <a:ext uri="{FF2B5EF4-FFF2-40B4-BE49-F238E27FC236}">
                <a16:creationId xmlns:a16="http://schemas.microsoft.com/office/drawing/2014/main" id="{0856CE19-4988-86E4-279B-B7882497489D}"/>
              </a:ext>
            </a:extLst>
          </p:cNvPr>
          <p:cNvPicPr>
            <a:picLocks noChangeAspect="1"/>
          </p:cNvPicPr>
          <p:nvPr/>
        </p:nvPicPr>
        <p:blipFill>
          <a:blip r:embed="rId3"/>
          <a:stretch>
            <a:fillRect/>
          </a:stretch>
        </p:blipFill>
        <p:spPr>
          <a:xfrm>
            <a:off x="4572000" y="2461169"/>
            <a:ext cx="4387066" cy="2759356"/>
          </a:xfrm>
          <a:prstGeom prst="rect">
            <a:avLst/>
          </a:prstGeom>
        </p:spPr>
      </p:pic>
    </p:spTree>
    <p:extLst>
      <p:ext uri="{BB962C8B-B14F-4D97-AF65-F5344CB8AC3E}">
        <p14:creationId xmlns:p14="http://schemas.microsoft.com/office/powerpoint/2010/main" val="127571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73F58-B0C0-42B0-86BE-72E47DF2AF73}"/>
              </a:ext>
            </a:extLst>
          </p:cNvPr>
          <p:cNvSpPr>
            <a:spLocks noGrp="1"/>
          </p:cNvSpPr>
          <p:nvPr>
            <p:ph type="title"/>
          </p:nvPr>
        </p:nvSpPr>
        <p:spPr>
          <a:xfrm>
            <a:off x="33894" y="700688"/>
            <a:ext cx="9110106" cy="1059793"/>
          </a:xfrm>
        </p:spPr>
        <p:txBody>
          <a:bodyPr>
            <a:normAutofit/>
          </a:bodyPr>
          <a:lstStyle/>
          <a:p>
            <a:r>
              <a:rPr lang="en-US" sz="3600">
                <a:latin typeface="Calibri"/>
                <a:ea typeface="Calibri"/>
                <a:cs typeface="Arial"/>
              </a:rPr>
              <a:t>Agenda</a:t>
            </a:r>
          </a:p>
        </p:txBody>
      </p:sp>
      <p:sp>
        <p:nvSpPr>
          <p:cNvPr id="3" name="Content Placeholder 2">
            <a:extLst>
              <a:ext uri="{FF2B5EF4-FFF2-40B4-BE49-F238E27FC236}">
                <a16:creationId xmlns:a16="http://schemas.microsoft.com/office/drawing/2014/main" id="{A5EE5028-FD74-4F1F-96F6-B090246B3FD3}"/>
              </a:ext>
            </a:extLst>
          </p:cNvPr>
          <p:cNvSpPr>
            <a:spLocks noGrp="1"/>
          </p:cNvSpPr>
          <p:nvPr>
            <p:ph idx="4294967295"/>
          </p:nvPr>
        </p:nvSpPr>
        <p:spPr>
          <a:xfrm>
            <a:off x="268940" y="2449482"/>
            <a:ext cx="8875060" cy="3826742"/>
          </a:xfrm>
          <a:prstGeom prst="rect">
            <a:avLst/>
          </a:prstGeom>
        </p:spPr>
        <p:txBody>
          <a:bodyPr vert="horz" lIns="91440" tIns="45720" rIns="91440" bIns="45720" rtlCol="0" anchor="t">
            <a:normAutofit/>
          </a:bodyPr>
          <a:lstStyle/>
          <a:p>
            <a:pPr lvl="1" indent="0">
              <a:lnSpc>
                <a:spcPct val="107000"/>
              </a:lnSpc>
              <a:spcBef>
                <a:spcPts val="0"/>
              </a:spcBef>
              <a:spcAft>
                <a:spcPts val="800"/>
              </a:spcAft>
              <a:buNone/>
            </a:pPr>
            <a:r>
              <a:rPr lang="en-US" sz="3000" b="1" kern="100">
                <a:solidFill>
                  <a:srgbClr val="C55A11"/>
                </a:solidFill>
                <a:effectLst/>
                <a:latin typeface="Calibri"/>
                <a:ea typeface="Calibri" panose="020F0502020204030204" pitchFamily="34" charset="0"/>
                <a:cs typeface="Times New Roman"/>
              </a:rPr>
              <a:t>6:00 p.m.</a:t>
            </a:r>
            <a:r>
              <a:rPr lang="en-US" sz="3000" b="1" kern="100">
                <a:solidFill>
                  <a:schemeClr val="accent6">
                    <a:lumMod val="50000"/>
                  </a:schemeClr>
                </a:solidFill>
                <a:latin typeface="Calibri"/>
                <a:ea typeface="Calibri" panose="020F0502020204030204" pitchFamily="34" charset="0"/>
                <a:cs typeface="Times New Roman"/>
              </a:rPr>
              <a:t>	</a:t>
            </a:r>
            <a:r>
              <a:rPr lang="en-US" sz="3000" b="1" kern="100">
                <a:solidFill>
                  <a:schemeClr val="accent6">
                    <a:lumMod val="50000"/>
                  </a:schemeClr>
                </a:solidFill>
                <a:effectLst/>
                <a:latin typeface="Calibri"/>
                <a:ea typeface="Calibri" panose="020F0502020204030204" pitchFamily="34" charset="0"/>
                <a:cs typeface="Times New Roman"/>
              </a:rPr>
              <a:t>Welcom</a:t>
            </a:r>
            <a:r>
              <a:rPr lang="en-US" sz="3000" b="1" kern="100">
                <a:solidFill>
                  <a:schemeClr val="accent6">
                    <a:lumMod val="50000"/>
                  </a:schemeClr>
                </a:solidFill>
                <a:latin typeface="Calibri"/>
                <a:ea typeface="Calibri" panose="020F0502020204030204" pitchFamily="34" charset="0"/>
                <a:cs typeface="Times New Roman"/>
              </a:rPr>
              <a:t>e &amp; Introductions</a:t>
            </a:r>
            <a:endParaRPr lang="en-US" sz="3000" b="1" kern="100">
              <a:solidFill>
                <a:schemeClr val="accent6">
                  <a:lumMod val="50000"/>
                </a:schemeClr>
              </a:solidFill>
              <a:latin typeface="Calibri"/>
              <a:ea typeface="Calibri" panose="020F0502020204030204" pitchFamily="34" charset="0"/>
              <a:cs typeface="Times New Roman" panose="02020603050405020304" pitchFamily="18" charset="0"/>
            </a:endParaRPr>
          </a:p>
          <a:p>
            <a:pPr lvl="1" indent="0">
              <a:lnSpc>
                <a:spcPct val="107000"/>
              </a:lnSpc>
              <a:spcBef>
                <a:spcPts val="0"/>
              </a:spcBef>
              <a:spcAft>
                <a:spcPts val="800"/>
              </a:spcAft>
              <a:buNone/>
            </a:pPr>
            <a:r>
              <a:rPr lang="en-US" sz="3000" b="1" kern="100">
                <a:solidFill>
                  <a:srgbClr val="C55A11"/>
                </a:solidFill>
                <a:latin typeface="Calibri" panose="020F0502020204030204" pitchFamily="34" charset="0"/>
                <a:ea typeface="Calibri" panose="020F0502020204030204" pitchFamily="34" charset="0"/>
                <a:cs typeface="Times New Roman" panose="02020603050405020304" pitchFamily="18" charset="0"/>
              </a:rPr>
              <a:t>6:20 p.m.</a:t>
            </a:r>
            <a:r>
              <a:rPr lang="en-US" sz="3000" b="1" kern="10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Presentation</a:t>
            </a:r>
          </a:p>
          <a:p>
            <a:pPr lvl="1" indent="0">
              <a:lnSpc>
                <a:spcPct val="107000"/>
              </a:lnSpc>
              <a:spcBef>
                <a:spcPts val="0"/>
              </a:spcBef>
              <a:spcAft>
                <a:spcPts val="800"/>
              </a:spcAft>
              <a:buNone/>
            </a:pPr>
            <a:r>
              <a:rPr lang="en-US" sz="3000" b="1" kern="100">
                <a:solidFill>
                  <a:srgbClr val="C55A11"/>
                </a:solidFill>
                <a:latin typeface="Calibri"/>
                <a:ea typeface="Calibri" panose="020F0502020204030204" pitchFamily="34" charset="0"/>
                <a:cs typeface="Times New Roman"/>
              </a:rPr>
              <a:t>6:30 p.m.</a:t>
            </a:r>
            <a:r>
              <a:rPr lang="en-US" sz="3000" b="1" kern="100">
                <a:solidFill>
                  <a:schemeClr val="accent6">
                    <a:lumMod val="50000"/>
                  </a:schemeClr>
                </a:solidFill>
                <a:latin typeface="Calibri"/>
                <a:ea typeface="Calibri" panose="020F0502020204030204" pitchFamily="34" charset="0"/>
                <a:cs typeface="Times New Roman"/>
              </a:rPr>
              <a:t>	Facilitated session: Vision and Goals</a:t>
            </a:r>
          </a:p>
          <a:p>
            <a:pPr lvl="1" indent="0">
              <a:lnSpc>
                <a:spcPct val="107000"/>
              </a:lnSpc>
              <a:spcBef>
                <a:spcPts val="0"/>
              </a:spcBef>
              <a:spcAft>
                <a:spcPts val="800"/>
              </a:spcAft>
              <a:buNone/>
            </a:pPr>
            <a:r>
              <a:rPr lang="en-US" sz="3000" b="1" kern="100">
                <a:solidFill>
                  <a:srgbClr val="C55A11"/>
                </a:solidFill>
                <a:effectLst/>
                <a:latin typeface="Calibri" panose="020F0502020204030204" pitchFamily="34" charset="0"/>
                <a:ea typeface="Calibri" panose="020F0502020204030204" pitchFamily="34" charset="0"/>
                <a:cs typeface="Times New Roman" panose="02020603050405020304" pitchFamily="18" charset="0"/>
              </a:rPr>
              <a:t>7:30 p.m.</a:t>
            </a:r>
            <a:r>
              <a:rPr lang="en-US" sz="3000" b="1"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rPr>
              <a:t>	Sharing and Synthesis</a:t>
            </a:r>
          </a:p>
          <a:p>
            <a:pPr lvl="1" indent="0">
              <a:lnSpc>
                <a:spcPct val="107000"/>
              </a:lnSpc>
              <a:spcBef>
                <a:spcPts val="0"/>
              </a:spcBef>
              <a:spcAft>
                <a:spcPts val="800"/>
              </a:spcAft>
              <a:buNone/>
            </a:pPr>
            <a:r>
              <a:rPr lang="en-US" sz="3000" b="1" kern="100">
                <a:solidFill>
                  <a:srgbClr val="C55A11"/>
                </a:solidFill>
                <a:latin typeface="Calibri" panose="020F0502020204030204" pitchFamily="34" charset="0"/>
                <a:ea typeface="Calibri" panose="020F0502020204030204" pitchFamily="34" charset="0"/>
                <a:cs typeface="Times New Roman" panose="02020603050405020304" pitchFamily="18" charset="0"/>
              </a:rPr>
              <a:t>7:55 p.m.</a:t>
            </a:r>
            <a:r>
              <a:rPr lang="en-US" sz="3000" b="1" kern="10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Closing Remarks</a:t>
            </a:r>
          </a:p>
          <a:p>
            <a:pPr lvl="1" indent="0">
              <a:lnSpc>
                <a:spcPct val="107000"/>
              </a:lnSpc>
              <a:spcBef>
                <a:spcPts val="0"/>
              </a:spcBef>
              <a:spcAft>
                <a:spcPts val="800"/>
              </a:spcAft>
              <a:buNone/>
            </a:pPr>
            <a:r>
              <a:rPr lang="en-US" sz="3000" b="1" kern="100">
                <a:solidFill>
                  <a:srgbClr val="C55A11"/>
                </a:solidFill>
                <a:latin typeface="Calibri" panose="020F0502020204030204" pitchFamily="34" charset="0"/>
                <a:ea typeface="Calibri" panose="020F0502020204030204" pitchFamily="34" charset="0"/>
                <a:cs typeface="Times New Roman" panose="02020603050405020304" pitchFamily="18" charset="0"/>
              </a:rPr>
              <a:t>8:00 p.m.</a:t>
            </a:r>
            <a:r>
              <a:rPr lang="en-US" sz="3000" b="1" kern="100">
                <a:solidFill>
                  <a:schemeClr val="accent6">
                    <a:lumMod val="50000"/>
                  </a:schemeClr>
                </a:solidFill>
                <a:latin typeface="Calibri" panose="020F0502020204030204" pitchFamily="34" charset="0"/>
                <a:ea typeface="Calibri" panose="020F0502020204030204" pitchFamily="34" charset="0"/>
                <a:cs typeface="Times New Roman" panose="02020603050405020304" pitchFamily="18" charset="0"/>
              </a:rPr>
              <a:t>	Adjourn</a:t>
            </a:r>
            <a:endParaRPr lang="en-US" sz="3000"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lvl="1" indent="0">
              <a:lnSpc>
                <a:spcPct val="107000"/>
              </a:lnSpc>
              <a:spcBef>
                <a:spcPts val="0"/>
              </a:spcBef>
              <a:spcAft>
                <a:spcPts val="800"/>
              </a:spcAft>
              <a:buNone/>
            </a:pPr>
            <a:endParaRPr lang="en-US" sz="3000" kern="100">
              <a:solidFill>
                <a:schemeClr val="accent6">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4F18B2BE-8107-4E7A-845A-622B938ED0C5}"/>
              </a:ext>
            </a:extLst>
          </p:cNvPr>
          <p:cNvSpPr/>
          <p:nvPr/>
        </p:nvSpPr>
        <p:spPr>
          <a:xfrm>
            <a:off x="0" y="0"/>
            <a:ext cx="7928386" cy="70068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DD9D203-903C-06DA-7DD4-3CBE76AE8FD5}"/>
              </a:ext>
            </a:extLst>
          </p:cNvPr>
          <p:cNvSpPr/>
          <p:nvPr/>
        </p:nvSpPr>
        <p:spPr>
          <a:xfrm>
            <a:off x="10758" y="0"/>
            <a:ext cx="7921204" cy="689663"/>
          </a:xfrm>
          <a:prstGeom prst="rect">
            <a:avLst/>
          </a:prstGeom>
          <a:solidFill>
            <a:srgbClr val="A5B9B3"/>
          </a:solidFill>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CD252AA-43E4-B511-EC2C-58BF7D0B4C31}"/>
              </a:ext>
            </a:extLst>
          </p:cNvPr>
          <p:cNvSpPr txBox="1"/>
          <p:nvPr/>
        </p:nvSpPr>
        <p:spPr>
          <a:xfrm>
            <a:off x="33894" y="152203"/>
            <a:ext cx="6981713" cy="400110"/>
          </a:xfrm>
          <a:prstGeom prst="rect">
            <a:avLst/>
          </a:prstGeom>
          <a:noFill/>
        </p:spPr>
        <p:txBody>
          <a:bodyPr wrap="square" lIns="91440" tIns="45720" rIns="91440" bIns="45720" rtlCol="0" anchor="t">
            <a:spAutoFit/>
          </a:bodyPr>
          <a:lstStyle/>
          <a:p>
            <a:r>
              <a:rPr lang="en-US" sz="2000">
                <a:solidFill>
                  <a:srgbClr val="09483B"/>
                </a:solidFill>
                <a:latin typeface="Calibri"/>
                <a:ea typeface="Calibri"/>
                <a:cs typeface="Calibri"/>
              </a:rPr>
              <a:t>WATER MASTER PLAN</a:t>
            </a:r>
          </a:p>
        </p:txBody>
      </p:sp>
    </p:spTree>
    <p:extLst>
      <p:ext uri="{BB962C8B-B14F-4D97-AF65-F5344CB8AC3E}">
        <p14:creationId xmlns:p14="http://schemas.microsoft.com/office/powerpoint/2010/main" val="3290987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F2EC8-6C48-4E89-D40E-6F6FF7ED14D3}"/>
              </a:ext>
            </a:extLst>
          </p:cNvPr>
          <p:cNvSpPr>
            <a:spLocks noGrp="1"/>
          </p:cNvSpPr>
          <p:nvPr>
            <p:ph type="title"/>
          </p:nvPr>
        </p:nvSpPr>
        <p:spPr/>
        <p:txBody>
          <a:bodyPr>
            <a:normAutofit/>
          </a:bodyPr>
          <a:lstStyle/>
          <a:p>
            <a:r>
              <a:rPr lang="en-US" sz="3600">
                <a:latin typeface="Calibri"/>
                <a:ea typeface="Calibri"/>
                <a:cs typeface="Arial"/>
              </a:rPr>
              <a:t>Ground Rules</a:t>
            </a:r>
          </a:p>
        </p:txBody>
      </p:sp>
      <p:sp>
        <p:nvSpPr>
          <p:cNvPr id="3" name="Content Placeholder 2">
            <a:extLst>
              <a:ext uri="{FF2B5EF4-FFF2-40B4-BE49-F238E27FC236}">
                <a16:creationId xmlns:a16="http://schemas.microsoft.com/office/drawing/2014/main" id="{EE1606D7-EE6B-856E-65E4-14F5EBAA93B3}"/>
              </a:ext>
            </a:extLst>
          </p:cNvPr>
          <p:cNvSpPr>
            <a:spLocks noGrp="1"/>
          </p:cNvSpPr>
          <p:nvPr>
            <p:ph idx="1"/>
          </p:nvPr>
        </p:nvSpPr>
        <p:spPr>
          <a:xfrm>
            <a:off x="628650" y="2084042"/>
            <a:ext cx="7886700" cy="4351338"/>
          </a:xfrm>
        </p:spPr>
        <p:txBody>
          <a:bodyPr vert="horz" lIns="91440" tIns="45720" rIns="91440" bIns="45720" rtlCol="0" anchor="t">
            <a:normAutofit/>
          </a:bodyPr>
          <a:lstStyle/>
          <a:p>
            <a:pPr marL="457200" indent="-457200">
              <a:spcBef>
                <a:spcPts val="1800"/>
              </a:spcBef>
              <a:buFont typeface="Arial" panose="020B0604020202020204" pitchFamily="34" charset="0"/>
              <a:buChar char="•"/>
            </a:pPr>
            <a:r>
              <a:rPr lang="en-US" sz="3600">
                <a:solidFill>
                  <a:schemeClr val="tx1"/>
                </a:solidFill>
                <a:latin typeface="Calibri"/>
                <a:cs typeface="Calibri"/>
              </a:rPr>
              <a:t>We welcome everyone’s participation</a:t>
            </a:r>
            <a:endParaRPr lang="en-US">
              <a:solidFill>
                <a:schemeClr val="tx1"/>
              </a:solidFill>
              <a:cs typeface="Arial"/>
            </a:endParaRPr>
          </a:p>
          <a:p>
            <a:pPr marL="457200" indent="-457200">
              <a:spcBef>
                <a:spcPts val="1800"/>
              </a:spcBef>
              <a:buFont typeface="Arial" panose="020B0604020202020204" pitchFamily="34" charset="0"/>
              <a:buChar char="•"/>
            </a:pPr>
            <a:r>
              <a:rPr lang="en-US" sz="3600" dirty="0">
                <a:solidFill>
                  <a:schemeClr val="tx1"/>
                </a:solidFill>
                <a:latin typeface="Calibri"/>
                <a:ea typeface="Calibri"/>
                <a:cs typeface="Calibri"/>
              </a:rPr>
              <a:t>Respect the speaker</a:t>
            </a:r>
          </a:p>
          <a:p>
            <a:pPr marL="457200" indent="-457200">
              <a:spcBef>
                <a:spcPts val="1800"/>
              </a:spcBef>
              <a:buFont typeface="Arial" panose="020B0604020202020204" pitchFamily="34" charset="0"/>
              <a:buChar char="•"/>
            </a:pPr>
            <a:r>
              <a:rPr lang="en-US" sz="3600">
                <a:solidFill>
                  <a:schemeClr val="tx1"/>
                </a:solidFill>
                <a:latin typeface="Calibri"/>
                <a:ea typeface="Calibri"/>
                <a:cs typeface="Calibri"/>
              </a:rPr>
              <a:t>Hard on ideas, soft on people</a:t>
            </a:r>
            <a:endParaRPr lang="en-US" sz="3600">
              <a:solidFill>
                <a:schemeClr val="tx1"/>
              </a:solidFill>
              <a:latin typeface="Calibri"/>
              <a:cs typeface="Calibri"/>
            </a:endParaRPr>
          </a:p>
          <a:p>
            <a:pPr marL="457200" indent="-457200">
              <a:spcBef>
                <a:spcPts val="1800"/>
              </a:spcBef>
              <a:buFont typeface="Arial" panose="020B0604020202020204" pitchFamily="34" charset="0"/>
              <a:buChar char="•"/>
            </a:pPr>
            <a:r>
              <a:rPr lang="en-US" sz="3600" dirty="0">
                <a:solidFill>
                  <a:schemeClr val="tx1"/>
                </a:solidFill>
                <a:latin typeface="Calibri"/>
                <a:ea typeface="Calibri"/>
                <a:cs typeface="Arial"/>
              </a:rPr>
              <a:t>Headline it!</a:t>
            </a:r>
            <a:endParaRPr lang="en-US" sz="3600" dirty="0">
              <a:solidFill>
                <a:schemeClr val="tx1"/>
              </a:solidFill>
              <a:latin typeface="Calibri"/>
              <a:ea typeface="Calibri"/>
              <a:cs typeface="Calibri"/>
            </a:endParaRPr>
          </a:p>
          <a:p>
            <a:pPr marL="457200" indent="-457200">
              <a:spcBef>
                <a:spcPts val="1800"/>
              </a:spcBef>
              <a:buFont typeface="Arial" panose="020B0604020202020204" pitchFamily="34" charset="0"/>
              <a:buChar char="•"/>
            </a:pPr>
            <a:r>
              <a:rPr lang="en-US" sz="3600" dirty="0">
                <a:solidFill>
                  <a:schemeClr val="tx1"/>
                </a:solidFill>
                <a:latin typeface="Calibri"/>
                <a:ea typeface="Calibri"/>
                <a:cs typeface="Calibri"/>
              </a:rPr>
              <a:t>E-manners</a:t>
            </a:r>
          </a:p>
          <a:p>
            <a:pPr marL="457200" indent="-457200">
              <a:spcBef>
                <a:spcPts val="1800"/>
              </a:spcBef>
              <a:buFont typeface="Arial" panose="020B0604020202020204" pitchFamily="34" charset="0"/>
              <a:buChar char="•"/>
            </a:pPr>
            <a:r>
              <a:rPr lang="en-US" sz="3600" dirty="0">
                <a:solidFill>
                  <a:schemeClr val="tx1"/>
                </a:solidFill>
                <a:latin typeface="Calibri"/>
                <a:ea typeface="Calibri"/>
                <a:cs typeface="Calibri"/>
              </a:rPr>
              <a:t>Use the parking lot</a:t>
            </a:r>
          </a:p>
        </p:txBody>
      </p:sp>
    </p:spTree>
    <p:extLst>
      <p:ext uri="{BB962C8B-B14F-4D97-AF65-F5344CB8AC3E}">
        <p14:creationId xmlns:p14="http://schemas.microsoft.com/office/powerpoint/2010/main" val="3822361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B96F5-226B-9A2F-395F-3DAD0E72BB5A}"/>
              </a:ext>
            </a:extLst>
          </p:cNvPr>
          <p:cNvSpPr>
            <a:spLocks noGrp="1"/>
          </p:cNvSpPr>
          <p:nvPr>
            <p:ph type="title"/>
          </p:nvPr>
        </p:nvSpPr>
        <p:spPr/>
        <p:txBody>
          <a:bodyPr/>
          <a:lstStyle/>
          <a:p>
            <a:r>
              <a:rPr lang="en-US">
                <a:latin typeface="Arial"/>
                <a:cs typeface="Arial"/>
              </a:rPr>
              <a:t>Introductions</a:t>
            </a:r>
            <a:endParaRPr lang="en-US"/>
          </a:p>
        </p:txBody>
      </p:sp>
      <p:sp>
        <p:nvSpPr>
          <p:cNvPr id="3" name="Text Placeholder 2">
            <a:extLst>
              <a:ext uri="{FF2B5EF4-FFF2-40B4-BE49-F238E27FC236}">
                <a16:creationId xmlns:a16="http://schemas.microsoft.com/office/drawing/2014/main" id="{5E6294B2-8A08-8326-7915-9F2E760AC9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73325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5372B-3F22-3D52-159D-CB697F0E5B56}"/>
              </a:ext>
            </a:extLst>
          </p:cNvPr>
          <p:cNvSpPr>
            <a:spLocks noGrp="1"/>
          </p:cNvSpPr>
          <p:nvPr>
            <p:ph type="title"/>
          </p:nvPr>
        </p:nvSpPr>
        <p:spPr/>
        <p:txBody>
          <a:bodyPr/>
          <a:lstStyle/>
          <a:p>
            <a:r>
              <a:rPr lang="en-US" sz="4800">
                <a:latin typeface="Calibri"/>
                <a:ea typeface="Calibri"/>
                <a:cs typeface="Arial"/>
              </a:rPr>
              <a:t>We want to hear </a:t>
            </a:r>
            <a:br>
              <a:rPr lang="en-US" sz="4800">
                <a:latin typeface="Calibri"/>
              </a:rPr>
            </a:br>
            <a:r>
              <a:rPr lang="en-US" sz="4800">
                <a:latin typeface="Calibri"/>
                <a:ea typeface="Calibri"/>
                <a:cs typeface="Arial"/>
              </a:rPr>
              <a:t>from you!</a:t>
            </a:r>
          </a:p>
        </p:txBody>
      </p:sp>
    </p:spTree>
    <p:extLst>
      <p:ext uri="{BB962C8B-B14F-4D97-AF65-F5344CB8AC3E}">
        <p14:creationId xmlns:p14="http://schemas.microsoft.com/office/powerpoint/2010/main" val="24000018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2B2B77-D739-537E-4232-93ABFF372B0E}"/>
              </a:ext>
            </a:extLst>
          </p:cNvPr>
          <p:cNvPicPr>
            <a:picLocks noChangeAspect="1"/>
          </p:cNvPicPr>
          <p:nvPr/>
        </p:nvPicPr>
        <p:blipFill rotWithShape="1">
          <a:blip r:embed="rId3"/>
          <a:srcRect l="70669" t="11388" r="3164" b="4334"/>
          <a:stretch/>
        </p:blipFill>
        <p:spPr>
          <a:xfrm>
            <a:off x="5585733" y="2401399"/>
            <a:ext cx="2416244" cy="4044315"/>
          </a:xfrm>
          <a:prstGeom prst="rect">
            <a:avLst/>
          </a:prstGeom>
          <a:ln>
            <a:solidFill>
              <a:schemeClr val="accent1"/>
            </a:solidFill>
          </a:ln>
        </p:spPr>
      </p:pic>
      <p:sp>
        <p:nvSpPr>
          <p:cNvPr id="3" name="Text Placeholder 2">
            <a:extLst>
              <a:ext uri="{FF2B5EF4-FFF2-40B4-BE49-F238E27FC236}">
                <a16:creationId xmlns:a16="http://schemas.microsoft.com/office/drawing/2014/main" id="{6043158C-DC3D-7F11-1F4D-F8FD8954C3C3}"/>
              </a:ext>
            </a:extLst>
          </p:cNvPr>
          <p:cNvSpPr>
            <a:spLocks noGrp="1"/>
          </p:cNvSpPr>
          <p:nvPr>
            <p:ph type="body" sz="half" idx="2"/>
          </p:nvPr>
        </p:nvSpPr>
        <p:spPr>
          <a:xfrm>
            <a:off x="930962" y="1855965"/>
            <a:ext cx="3471705" cy="572912"/>
          </a:xfrm>
        </p:spPr>
        <p:txBody>
          <a:bodyPr>
            <a:normAutofit/>
          </a:bodyPr>
          <a:lstStyle/>
          <a:p>
            <a:r>
              <a:rPr lang="en-US" sz="2400"/>
              <a:t>Go to </a:t>
            </a:r>
            <a:r>
              <a:rPr lang="en-US" sz="2400">
                <a:hlinkClick r:id="rId4"/>
              </a:rPr>
              <a:t>www.menti.com</a:t>
            </a:r>
            <a:endParaRPr lang="en-US" sz="2400"/>
          </a:p>
          <a:p>
            <a:endParaRPr lang="en-US"/>
          </a:p>
        </p:txBody>
      </p:sp>
      <p:sp>
        <p:nvSpPr>
          <p:cNvPr id="4" name="Title 3">
            <a:extLst>
              <a:ext uri="{FF2B5EF4-FFF2-40B4-BE49-F238E27FC236}">
                <a16:creationId xmlns:a16="http://schemas.microsoft.com/office/drawing/2014/main" id="{8097882C-A858-275C-E4F6-E84BEDBD123E}"/>
              </a:ext>
            </a:extLst>
          </p:cNvPr>
          <p:cNvSpPr>
            <a:spLocks noGrp="1"/>
          </p:cNvSpPr>
          <p:nvPr>
            <p:ph type="title"/>
          </p:nvPr>
        </p:nvSpPr>
        <p:spPr/>
        <p:txBody>
          <a:bodyPr/>
          <a:lstStyle/>
          <a:p>
            <a:r>
              <a:rPr lang="en-US"/>
              <a:t>Mentimeter how-to</a:t>
            </a:r>
          </a:p>
        </p:txBody>
      </p:sp>
      <p:pic>
        <p:nvPicPr>
          <p:cNvPr id="7" name="Picture 6" descr="A screenshot of a login page&#10;&#10;Description automatically generated">
            <a:extLst>
              <a:ext uri="{FF2B5EF4-FFF2-40B4-BE49-F238E27FC236}">
                <a16:creationId xmlns:a16="http://schemas.microsoft.com/office/drawing/2014/main" id="{83061617-0167-207B-EF7B-C5D2F219C7DD}"/>
              </a:ext>
            </a:extLst>
          </p:cNvPr>
          <p:cNvPicPr>
            <a:picLocks noChangeAspect="1"/>
          </p:cNvPicPr>
          <p:nvPr/>
        </p:nvPicPr>
        <p:blipFill rotWithShape="1">
          <a:blip r:embed="rId5">
            <a:extLst>
              <a:ext uri="{28A0092B-C50C-407E-A947-70E740481C1C}">
                <a14:useLocalDpi xmlns:a14="http://schemas.microsoft.com/office/drawing/2010/main" val="0"/>
              </a:ext>
            </a:extLst>
          </a:blip>
          <a:srcRect t="23516" b="-373"/>
          <a:stretch/>
        </p:blipFill>
        <p:spPr>
          <a:xfrm>
            <a:off x="1596134" y="2401399"/>
            <a:ext cx="2579259" cy="4288875"/>
          </a:xfrm>
          <a:prstGeom prst="rect">
            <a:avLst/>
          </a:prstGeom>
          <a:ln>
            <a:solidFill>
              <a:schemeClr val="accent1"/>
            </a:solidFill>
          </a:ln>
        </p:spPr>
      </p:pic>
      <p:cxnSp>
        <p:nvCxnSpPr>
          <p:cNvPr id="11" name="Straight Arrow Connector 10">
            <a:extLst>
              <a:ext uri="{FF2B5EF4-FFF2-40B4-BE49-F238E27FC236}">
                <a16:creationId xmlns:a16="http://schemas.microsoft.com/office/drawing/2014/main" id="{F5E16AD9-ECF5-C4F0-1842-838AF6635436}"/>
              </a:ext>
            </a:extLst>
          </p:cNvPr>
          <p:cNvCxnSpPr>
            <a:cxnSpLocks/>
          </p:cNvCxnSpPr>
          <p:nvPr/>
        </p:nvCxnSpPr>
        <p:spPr>
          <a:xfrm>
            <a:off x="5054997" y="5961590"/>
            <a:ext cx="914399" cy="0"/>
          </a:xfrm>
          <a:prstGeom prst="straightConnector1">
            <a:avLst/>
          </a:prstGeom>
          <a:ln w="76200">
            <a:solidFill>
              <a:schemeClr val="accent5"/>
            </a:solidFill>
            <a:tailEnd type="triangle"/>
          </a:ln>
        </p:spPr>
        <p:style>
          <a:lnRef idx="3">
            <a:schemeClr val="accent5"/>
          </a:lnRef>
          <a:fillRef idx="0">
            <a:schemeClr val="accent5"/>
          </a:fillRef>
          <a:effectRef idx="2">
            <a:schemeClr val="accent5"/>
          </a:effectRef>
          <a:fontRef idx="minor">
            <a:schemeClr val="tx1"/>
          </a:fontRef>
        </p:style>
      </p:cxnSp>
      <p:pic>
        <p:nvPicPr>
          <p:cNvPr id="14" name="Graphic 13" descr="Badge 1 with solid fill">
            <a:extLst>
              <a:ext uri="{FF2B5EF4-FFF2-40B4-BE49-F238E27FC236}">
                <a16:creationId xmlns:a16="http://schemas.microsoft.com/office/drawing/2014/main" id="{57463988-63DB-C9A8-1B83-4DCABBA6864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16768" y="1760481"/>
            <a:ext cx="548640" cy="548640"/>
          </a:xfrm>
          <a:prstGeom prst="rect">
            <a:avLst/>
          </a:prstGeom>
        </p:spPr>
      </p:pic>
      <p:pic>
        <p:nvPicPr>
          <p:cNvPr id="16" name="Graphic 15" descr="Badge with solid fill">
            <a:extLst>
              <a:ext uri="{FF2B5EF4-FFF2-40B4-BE49-F238E27FC236}">
                <a16:creationId xmlns:a16="http://schemas.microsoft.com/office/drawing/2014/main" id="{260E0587-F375-1E0B-FE6C-4D8AE49D655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48748" y="2949553"/>
            <a:ext cx="548640" cy="548640"/>
          </a:xfrm>
          <a:prstGeom prst="rect">
            <a:avLst/>
          </a:prstGeom>
        </p:spPr>
      </p:pic>
      <p:pic>
        <p:nvPicPr>
          <p:cNvPr id="18" name="Graphic 17" descr="Badge 3 with solid fill">
            <a:extLst>
              <a:ext uri="{FF2B5EF4-FFF2-40B4-BE49-F238E27FC236}">
                <a16:creationId xmlns:a16="http://schemas.microsoft.com/office/drawing/2014/main" id="{99040E92-5E92-A033-FE15-215C7383B4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6233" y="3745919"/>
            <a:ext cx="548640" cy="548640"/>
          </a:xfrm>
          <a:prstGeom prst="rect">
            <a:avLst/>
          </a:prstGeom>
        </p:spPr>
      </p:pic>
      <p:pic>
        <p:nvPicPr>
          <p:cNvPr id="20" name="Graphic 19" descr="Badge 4 with solid fill">
            <a:extLst>
              <a:ext uri="{FF2B5EF4-FFF2-40B4-BE49-F238E27FC236}">
                <a16:creationId xmlns:a16="http://schemas.microsoft.com/office/drawing/2014/main" id="{278EB8B1-564F-EC4A-2471-DFD7FBE8A7D2}"/>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04414" y="5687270"/>
            <a:ext cx="548640" cy="548640"/>
          </a:xfrm>
          <a:prstGeom prst="rect">
            <a:avLst/>
          </a:prstGeom>
        </p:spPr>
      </p:pic>
      <p:sp>
        <p:nvSpPr>
          <p:cNvPr id="10" name="Rectangle: Rounded Corners 9">
            <a:extLst>
              <a:ext uri="{FF2B5EF4-FFF2-40B4-BE49-F238E27FC236}">
                <a16:creationId xmlns:a16="http://schemas.microsoft.com/office/drawing/2014/main" id="{E2273839-6569-63D6-5986-4DCA377DCE9D}"/>
              </a:ext>
            </a:extLst>
          </p:cNvPr>
          <p:cNvSpPr/>
          <p:nvPr/>
        </p:nvSpPr>
        <p:spPr>
          <a:xfrm>
            <a:off x="1837152" y="3158873"/>
            <a:ext cx="2097222" cy="346688"/>
          </a:xfrm>
          <a:prstGeom prst="roundRect">
            <a:avLst/>
          </a:prstGeom>
          <a:solidFill>
            <a:schemeClr val="bg1"/>
          </a:solidFill>
          <a:ln w="19050">
            <a:solidFill>
              <a:srgbClr val="9C989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2763 1677</a:t>
            </a:r>
          </a:p>
        </p:txBody>
      </p:sp>
      <p:cxnSp>
        <p:nvCxnSpPr>
          <p:cNvPr id="9" name="Straight Arrow Connector 8">
            <a:extLst>
              <a:ext uri="{FF2B5EF4-FFF2-40B4-BE49-F238E27FC236}">
                <a16:creationId xmlns:a16="http://schemas.microsoft.com/office/drawing/2014/main" id="{F0CEA85C-0BAE-AC46-098E-743C6C2A3FFE}"/>
              </a:ext>
            </a:extLst>
          </p:cNvPr>
          <p:cNvCxnSpPr>
            <a:cxnSpLocks/>
          </p:cNvCxnSpPr>
          <p:nvPr/>
        </p:nvCxnSpPr>
        <p:spPr>
          <a:xfrm>
            <a:off x="1001069" y="3219680"/>
            <a:ext cx="914399" cy="106712"/>
          </a:xfrm>
          <a:prstGeom prst="straightConnector1">
            <a:avLst/>
          </a:prstGeom>
          <a:ln w="76200">
            <a:solidFill>
              <a:schemeClr val="accent4"/>
            </a:solidFill>
            <a:tailEnd type="triangle"/>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AD17F19B-04AF-B993-6379-634F77B75E56}"/>
              </a:ext>
            </a:extLst>
          </p:cNvPr>
          <p:cNvCxnSpPr>
            <a:cxnSpLocks/>
          </p:cNvCxnSpPr>
          <p:nvPr/>
        </p:nvCxnSpPr>
        <p:spPr>
          <a:xfrm flipV="1">
            <a:off x="1012358" y="3759652"/>
            <a:ext cx="914399" cy="217843"/>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966043972"/>
      </p:ext>
    </p:extLst>
  </p:cSld>
  <p:clrMapOvr>
    <a:masterClrMapping/>
  </p:clrMapOvr>
</p:sld>
</file>

<file path=ppt/theme/theme1.xml><?xml version="1.0" encoding="utf-8"?>
<a:theme xmlns:a="http://schemas.openxmlformats.org/drawingml/2006/main" name="Office Theme">
  <a:themeElements>
    <a:clrScheme name="Larimer County">
      <a:dk1>
        <a:sysClr val="windowText" lastClr="000000"/>
      </a:dk1>
      <a:lt1>
        <a:sysClr val="window" lastClr="FFFFFF"/>
      </a:lt1>
      <a:dk2>
        <a:srgbClr val="09483B"/>
      </a:dk2>
      <a:lt2>
        <a:srgbClr val="A5B9B3"/>
      </a:lt2>
      <a:accent1>
        <a:srgbClr val="09483B"/>
      </a:accent1>
      <a:accent2>
        <a:srgbClr val="A5B9B3"/>
      </a:accent2>
      <a:accent3>
        <a:srgbClr val="9E5330"/>
      </a:accent3>
      <a:accent4>
        <a:srgbClr val="D3BC87"/>
      </a:accent4>
      <a:accent5>
        <a:srgbClr val="005569"/>
      </a:accent5>
      <a:accent6>
        <a:srgbClr val="585453"/>
      </a:accent6>
      <a:hlink>
        <a:srgbClr val="09483B"/>
      </a:hlink>
      <a:folHlink>
        <a:srgbClr val="A5B9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83121F3385774CBACCCC58B4FA4BB3" ma:contentTypeVersion="13" ma:contentTypeDescription="Create a new document." ma:contentTypeScope="" ma:versionID="5f81383b8ee2b9ae927b08761af43a3b">
  <xsd:schema xmlns:xsd="http://www.w3.org/2001/XMLSchema" xmlns:xs="http://www.w3.org/2001/XMLSchema" xmlns:p="http://schemas.microsoft.com/office/2006/metadata/properties" xmlns:ns2="0f560a80-29b4-45ce-af95-308090301180" xmlns:ns3="a8ad1f89-0811-4ae1-acdc-8665ee9f33d7" targetNamespace="http://schemas.microsoft.com/office/2006/metadata/properties" ma:root="true" ma:fieldsID="07db8cd05ab8342ad122687794cbfc0e" ns2:_="" ns3:_="">
    <xsd:import namespace="0f560a80-29b4-45ce-af95-308090301180"/>
    <xsd:import namespace="a8ad1f89-0811-4ae1-acdc-8665ee9f33d7"/>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560a80-29b4-45ce-af95-3080903011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5c37183-333c-48ac-b0b7-790bcc6a57cb"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8ad1f89-0811-4ae1-acdc-8665ee9f33d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9a9b6154-5a9b-4e5c-bdd5-a79fa29096e7}" ma:internalName="TaxCatchAll" ma:showField="CatchAllData" ma:web="a8ad1f89-0811-4ae1-acdc-8665ee9f33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a8ad1f89-0811-4ae1-acdc-8665ee9f33d7">
      <UserInfo>
        <DisplayName>Katie Kershman</DisplayName>
        <AccountId>331</AccountId>
        <AccountType/>
      </UserInfo>
      <UserInfo>
        <DisplayName>Amy Volckens</DisplayName>
        <AccountId>482</AccountId>
        <AccountType/>
      </UserInfo>
    </SharedWithUsers>
    <lcf76f155ced4ddcb4097134ff3c332f xmlns="0f560a80-29b4-45ce-af95-308090301180">
      <Terms xmlns="http://schemas.microsoft.com/office/infopath/2007/PartnerControls"/>
    </lcf76f155ced4ddcb4097134ff3c332f>
    <TaxCatchAll xmlns="a8ad1f89-0811-4ae1-acdc-8665ee9f33d7" xsi:nil="true"/>
  </documentManagement>
</p:properties>
</file>

<file path=customXml/itemProps1.xml><?xml version="1.0" encoding="utf-8"?>
<ds:datastoreItem xmlns:ds="http://schemas.openxmlformats.org/officeDocument/2006/customXml" ds:itemID="{A18E9D1A-6070-4EFC-85F2-1B1235EA53CC}">
  <ds:schemaRefs>
    <ds:schemaRef ds:uri="0f560a80-29b4-45ce-af95-308090301180"/>
    <ds:schemaRef ds:uri="a8ad1f89-0811-4ae1-acdc-8665ee9f33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B23748-6599-4A7A-B24B-6FECA259E166}">
  <ds:schemaRefs>
    <ds:schemaRef ds:uri="http://schemas.microsoft.com/sharepoint/v3/contenttype/forms"/>
  </ds:schemaRefs>
</ds:datastoreItem>
</file>

<file path=customXml/itemProps3.xml><?xml version="1.0" encoding="utf-8"?>
<ds:datastoreItem xmlns:ds="http://schemas.openxmlformats.org/officeDocument/2006/customXml" ds:itemID="{A5924315-42E4-480C-84C0-0402BAC74A04}">
  <ds:schemaRefs>
    <ds:schemaRef ds:uri="0f560a80-29b4-45ce-af95-308090301180"/>
    <ds:schemaRef ds:uri="a8ad1f89-0811-4ae1-acdc-8665ee9f33d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Larimer County water Master Plan</vt:lpstr>
      <vt:lpstr>Workshop Purpose</vt:lpstr>
      <vt:lpstr>Workshop Objectives</vt:lpstr>
      <vt:lpstr>Workshop Objectives</vt:lpstr>
      <vt:lpstr>Agenda</vt:lpstr>
      <vt:lpstr>Ground Rules</vt:lpstr>
      <vt:lpstr>Introductions</vt:lpstr>
      <vt:lpstr>We want to hear  from you!</vt:lpstr>
      <vt:lpstr>Mentimeter how-to</vt:lpstr>
      <vt:lpstr>Plan, Part 1 – 2022 Foundational Work</vt:lpstr>
      <vt:lpstr>Top Water Issues in the region</vt:lpstr>
      <vt:lpstr>Top Identified Water Risks</vt:lpstr>
      <vt:lpstr>Water Master Plan </vt:lpstr>
      <vt:lpstr>Ways to be Involved</vt:lpstr>
      <vt:lpstr>What’s on the horizon?</vt:lpstr>
      <vt:lpstr>Round 1: Values</vt:lpstr>
      <vt:lpstr>Round 2: Vision Statement</vt:lpstr>
      <vt:lpstr>Round 3: Goals</vt:lpstr>
      <vt:lpstr>Sharing and Synthesis</vt:lpstr>
      <vt:lpstr>Workshop Objectives</vt:lpstr>
      <vt:lpstr>Mentimeter how-to</vt:lpstr>
      <vt:lpstr>Closing Remarks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Larimer County Water Planning Foundational Work</dc:title>
  <dc:creator>Shelby Sommer</dc:creator>
  <cp:revision>19</cp:revision>
  <cp:lastPrinted>2023-09-22T18:53:44Z</cp:lastPrinted>
  <dcterms:created xsi:type="dcterms:W3CDTF">2021-09-03T16:05:26Z</dcterms:created>
  <dcterms:modified xsi:type="dcterms:W3CDTF">2023-11-07T15:57:51Z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0x010100E683121F3385774CBACCCC58B4FA4BB3</vt:lpwstr>
  </property>
  <property fmtid="{D5CDD505-2E9C-101B-9397-08002B2CF9AE}" pid="3" name="MediaServiceImageTags">
    <vt:lpwstr/>
  </property>
</Properties>
</file>